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3" r:id="rId2"/>
  </p:sldMasterIdLst>
  <p:notesMasterIdLst>
    <p:notesMasterId r:id="rId55"/>
  </p:notesMasterIdLst>
  <p:handoutMasterIdLst>
    <p:handoutMasterId r:id="rId56"/>
  </p:handoutMasterIdLst>
  <p:sldIdLst>
    <p:sldId id="256" r:id="rId3"/>
    <p:sldId id="271" r:id="rId4"/>
    <p:sldId id="257" r:id="rId5"/>
    <p:sldId id="274" r:id="rId6"/>
    <p:sldId id="258" r:id="rId7"/>
    <p:sldId id="281" r:id="rId8"/>
    <p:sldId id="282" r:id="rId9"/>
    <p:sldId id="283" r:id="rId10"/>
    <p:sldId id="284" r:id="rId11"/>
    <p:sldId id="296" r:id="rId12"/>
    <p:sldId id="260" r:id="rId13"/>
    <p:sldId id="261" r:id="rId14"/>
    <p:sldId id="286" r:id="rId15"/>
    <p:sldId id="287" r:id="rId16"/>
    <p:sldId id="275" r:id="rId17"/>
    <p:sldId id="276" r:id="rId18"/>
    <p:sldId id="277" r:id="rId19"/>
    <p:sldId id="278" r:id="rId20"/>
    <p:sldId id="288" r:id="rId21"/>
    <p:sldId id="279" r:id="rId22"/>
    <p:sldId id="280" r:id="rId23"/>
    <p:sldId id="266" r:id="rId24"/>
    <p:sldId id="267" r:id="rId25"/>
    <p:sldId id="268" r:id="rId26"/>
    <p:sldId id="269" r:id="rId27"/>
    <p:sldId id="273" r:id="rId28"/>
    <p:sldId id="262" r:id="rId29"/>
    <p:sldId id="263" r:id="rId30"/>
    <p:sldId id="291" r:id="rId31"/>
    <p:sldId id="264" r:id="rId32"/>
    <p:sldId id="292" r:id="rId33"/>
    <p:sldId id="293" r:id="rId34"/>
    <p:sldId id="294" r:id="rId35"/>
    <p:sldId id="295" r:id="rId36"/>
    <p:sldId id="305" r:id="rId37"/>
    <p:sldId id="306" r:id="rId38"/>
    <p:sldId id="299" r:id="rId39"/>
    <p:sldId id="265" r:id="rId40"/>
    <p:sldId id="297" r:id="rId41"/>
    <p:sldId id="298" r:id="rId42"/>
    <p:sldId id="307" r:id="rId43"/>
    <p:sldId id="301" r:id="rId44"/>
    <p:sldId id="302" r:id="rId45"/>
    <p:sldId id="303" r:id="rId46"/>
    <p:sldId id="308" r:id="rId47"/>
    <p:sldId id="309" r:id="rId48"/>
    <p:sldId id="311" r:id="rId49"/>
    <p:sldId id="312" r:id="rId50"/>
    <p:sldId id="310" r:id="rId51"/>
    <p:sldId id="290" r:id="rId52"/>
    <p:sldId id="270" r:id="rId53"/>
    <p:sldId id="304"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3107" autoAdjust="0"/>
  </p:normalViewPr>
  <p:slideViewPr>
    <p:cSldViewPr snapToGrid="0">
      <p:cViewPr varScale="1">
        <p:scale>
          <a:sx n="59" d="100"/>
          <a:sy n="59" d="100"/>
        </p:scale>
        <p:origin x="872"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6AB8F18-2103-4E93-B38B-1B78A281A296}" type="slidenum">
              <a:rPr lang="en-US" smtClean="0"/>
              <a:t>‹#›</a:t>
            </a:fld>
            <a:endParaRPr lang="en-US"/>
          </a:p>
        </p:txBody>
      </p:sp>
    </p:spTree>
    <p:extLst>
      <p:ext uri="{BB962C8B-B14F-4D97-AF65-F5344CB8AC3E}">
        <p14:creationId xmlns:p14="http://schemas.microsoft.com/office/powerpoint/2010/main" val="37452817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7FCE0D3-2DBC-469D-B574-5552EA791E16}" type="slidenum">
              <a:rPr lang="en-US" smtClean="0"/>
              <a:t>‹#›</a:t>
            </a:fld>
            <a:endParaRPr lang="en-US"/>
          </a:p>
        </p:txBody>
      </p:sp>
    </p:spTree>
    <p:extLst>
      <p:ext uri="{BB962C8B-B14F-4D97-AF65-F5344CB8AC3E}">
        <p14:creationId xmlns:p14="http://schemas.microsoft.com/office/powerpoint/2010/main" val="21119448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1</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2816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baseline="0" dirty="0"/>
              <a:t> involves NOUNs</a:t>
            </a:r>
          </a:p>
          <a:p>
            <a:r>
              <a:rPr lang="en-US" baseline="0"/>
              <a:t>Behavior involves VERBs</a:t>
            </a:r>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5</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319503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1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99401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091413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90B33D0-9644-43E5-970F-391DFCF637C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148642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033957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61461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177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7088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28488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17917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4905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0538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0767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89980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B33D0-9644-43E5-970F-391DFCF637C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7904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90B33D0-9644-43E5-970F-391DFCF637C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876919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915A0-DC61-493F-B08B-C5A176C1077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7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915A0-DC61-493F-B08B-C5A176C1077F}"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26324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915A0-DC61-493F-B08B-C5A176C1077F}"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48896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915A0-DC61-493F-B08B-C5A176C1077F}"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3714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D915A0-DC61-493F-B08B-C5A176C1077F}" type="datetimeFigureOut">
              <a:rPr lang="en-US" smtClean="0"/>
              <a:t>12/11/2023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65341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915A0-DC61-493F-B08B-C5A176C1077F}" type="datetimeFigureOut">
              <a:rPr lang="en-US" smtClean="0"/>
              <a:t>12/11/2023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56755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915A0-DC61-493F-B08B-C5A176C1077F}"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04364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D915A0-DC61-493F-B08B-C5A176C1077F}" type="datetimeFigureOut">
              <a:rPr lang="en-US" smtClean="0"/>
              <a:t>12/11/2023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022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90B33D0-9644-43E5-970F-391DFCF637C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9535082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jp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Java!</a:t>
            </a:r>
          </a:p>
        </p:txBody>
      </p:sp>
    </p:spTree>
    <p:extLst>
      <p:ext uri="{BB962C8B-B14F-4D97-AF65-F5344CB8AC3E}">
        <p14:creationId xmlns:p14="http://schemas.microsoft.com/office/powerpoint/2010/main" val="266686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Command line arguments</a:t>
            </a:r>
          </a:p>
          <a:p>
            <a:pPr lvl="1">
              <a:buFont typeface="Wingdings" panose="05000000000000000000" pitchFamily="2" charset="2"/>
              <a:buChar char="Ø"/>
            </a:pPr>
            <a:r>
              <a:rPr lang="en-US" dirty="0"/>
              <a:t>Pass as arguments into main( ) method</a:t>
            </a:r>
          </a:p>
          <a:p>
            <a:pPr lvl="1">
              <a:buFont typeface="Wingdings" panose="05000000000000000000" pitchFamily="2" charset="2"/>
              <a:buChar char="Ø"/>
            </a:pPr>
            <a:r>
              <a:rPr lang="en-US" dirty="0"/>
              <a:t>Values are passed as Strings</a:t>
            </a:r>
          </a:p>
          <a:p>
            <a:pPr>
              <a:buFont typeface="Wingdings" panose="05000000000000000000" pitchFamily="2" charset="2"/>
              <a:buChar char="Ø"/>
            </a:pPr>
            <a:r>
              <a:rPr lang="en-US" dirty="0"/>
              <a:t>Entered through the command line:</a:t>
            </a:r>
          </a:p>
          <a:p>
            <a:pPr lvl="1">
              <a:buFont typeface="Wingdings" panose="05000000000000000000" pitchFamily="2" charset="2"/>
              <a:buChar char="Ø"/>
            </a:pPr>
            <a:r>
              <a:rPr lang="en-US" dirty="0"/>
              <a:t>Windows Command Prompt</a:t>
            </a:r>
          </a:p>
          <a:p>
            <a:pPr lvl="1">
              <a:buFont typeface="Wingdings" panose="05000000000000000000" pitchFamily="2" charset="2"/>
              <a:buChar char="Ø"/>
            </a:pPr>
            <a:r>
              <a:rPr lang="en-US" dirty="0"/>
              <a:t>Linux/UNIX shell</a:t>
            </a:r>
          </a:p>
          <a:p>
            <a:pPr lvl="1">
              <a:buFont typeface="Wingdings" panose="05000000000000000000" pitchFamily="2" charset="2"/>
              <a:buChar char="Ø"/>
            </a:pPr>
            <a:r>
              <a:rPr lang="en-US" dirty="0"/>
              <a:t>Macintosh Terminal</a:t>
            </a:r>
          </a:p>
          <a:p>
            <a:pPr>
              <a:buFont typeface="Wingdings" panose="05000000000000000000" pitchFamily="2" charset="2"/>
              <a:buChar char="Ø"/>
            </a:pPr>
            <a:r>
              <a:rPr lang="en-US" dirty="0"/>
              <a:t>Entered through an IDE:</a:t>
            </a:r>
          </a:p>
          <a:p>
            <a:pPr lvl="1">
              <a:buFont typeface="Wingdings" panose="05000000000000000000" pitchFamily="2" charset="2"/>
              <a:buChar char="Ø"/>
            </a:pPr>
            <a:r>
              <a:rPr lang="en-US" dirty="0"/>
              <a:t>Type a space between each argument</a:t>
            </a:r>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5418159" y="4337232"/>
            <a:ext cx="5737519" cy="1531862"/>
          </a:xfrm>
          <a:prstGeom prst="rect">
            <a:avLst/>
          </a:prstGeom>
        </p:spPr>
      </p:pic>
      <p:pic>
        <p:nvPicPr>
          <p:cNvPr id="6" name="Picture 5"/>
          <p:cNvPicPr>
            <a:picLocks noChangeAspect="1"/>
          </p:cNvPicPr>
          <p:nvPr/>
        </p:nvPicPr>
        <p:blipFill>
          <a:blip r:embed="rId3"/>
          <a:stretch>
            <a:fillRect/>
          </a:stretch>
        </p:blipFill>
        <p:spPr>
          <a:xfrm>
            <a:off x="5418160" y="1845734"/>
            <a:ext cx="5737519" cy="1507007"/>
          </a:xfrm>
          <a:prstGeom prst="rect">
            <a:avLst/>
          </a:prstGeom>
        </p:spPr>
      </p:pic>
    </p:spTree>
    <p:extLst>
      <p:ext uri="{BB962C8B-B14F-4D97-AF65-F5344CB8AC3E}">
        <p14:creationId xmlns:p14="http://schemas.microsoft.com/office/powerpoint/2010/main" val="17426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6" name="Rectangle 2">
            <a:extLst>
              <a:ext uri="{FF2B5EF4-FFF2-40B4-BE49-F238E27FC236}">
                <a16:creationId xmlns:a16="http://schemas.microsoft.com/office/drawing/2014/main" id="{02B7548F-CC97-4BC3-9AED-F552979D59B4}"/>
              </a:ext>
            </a:extLst>
          </p:cNvPr>
          <p:cNvSpPr>
            <a:spLocks noChangeArrowheads="1"/>
          </p:cNvSpPr>
          <p:nvPr/>
        </p:nvSpPr>
        <p:spPr bwMode="auto">
          <a:xfrm>
            <a:off x="1036320" y="1811654"/>
            <a:ext cx="89819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this is a code comment</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here we've declared and defined a class called "HelloWorld"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important to note: the public class name must match the name of the file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class</a:t>
            </a:r>
            <a:r>
              <a:rPr kumimoji="0" lang="en-US" altLang="en-US" sz="2000" b="0" i="0" u="none" strike="noStrike" cap="none" normalizeH="0" baseline="0" dirty="0">
                <a:ln>
                  <a:noFill/>
                </a:ln>
                <a:solidFill>
                  <a:srgbClr val="000000"/>
                </a:solidFill>
                <a:effectLst/>
              </a:rPr>
              <a:t> HelloWorld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 this is the "main" method - the JVM looks for this method to start up a program</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static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void</a:t>
            </a:r>
            <a:r>
              <a:rPr kumimoji="0" lang="en-US" altLang="en-US" sz="2000" b="0" i="0" u="none" strike="noStrike" cap="none" normalizeH="0" baseline="0" dirty="0">
                <a:ln>
                  <a:noFill/>
                </a:ln>
                <a:solidFill>
                  <a:srgbClr val="000000"/>
                </a:solidFill>
                <a:effectLst/>
              </a:rPr>
              <a:t> main(</a:t>
            </a:r>
            <a:r>
              <a:rPr kumimoji="0" lang="en-US" altLang="en-US" sz="2000" b="1" i="0" u="none" strike="noStrike" cap="none" normalizeH="0" baseline="0" dirty="0">
                <a:ln>
                  <a:noFill/>
                </a:ln>
                <a:solidFill>
                  <a:srgbClr val="7F0055"/>
                </a:solidFill>
                <a:effectLst/>
              </a:rPr>
              <a:t>String</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args</a:t>
            </a:r>
            <a:r>
              <a:rPr kumimoji="0" lang="en-US" altLang="en-US" sz="2000" b="0" i="0" u="none" strike="noStrike" cap="none" normalizeH="0" baseline="0" dirty="0">
                <a:ln>
                  <a:noFill/>
                </a:ln>
                <a:solidFill>
                  <a:srgbClr val="000000"/>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a:t>
            </a:r>
            <a:r>
              <a:rPr kumimoji="0" lang="en-US" altLang="en-US" sz="2000" b="1" i="0" u="none" strike="noStrike" cap="none" normalizeH="0" baseline="0" dirty="0" err="1">
                <a:ln>
                  <a:noFill/>
                </a:ln>
                <a:solidFill>
                  <a:srgbClr val="7F0055"/>
                </a:solidFill>
                <a:effectLst/>
              </a:rPr>
              <a:t>System</a:t>
            </a:r>
            <a:r>
              <a:rPr kumimoji="0" lang="en-US" altLang="en-US" sz="2000" b="0" i="0" u="none" strike="noStrike" cap="none" normalizeH="0" baseline="0" dirty="0" err="1">
                <a:ln>
                  <a:noFill/>
                </a:ln>
                <a:solidFill>
                  <a:srgbClr val="000000"/>
                </a:solidFill>
                <a:effectLst/>
              </a:rPr>
              <a:t>.out.println</a:t>
            </a:r>
            <a:r>
              <a:rPr kumimoji="0" lang="en-US" altLang="en-US" sz="2000" b="0" i="0" u="none" strike="noStrike" cap="none" normalizeH="0" baseline="0" dirty="0">
                <a:ln>
                  <a:noFill/>
                </a:ln>
                <a:solidFill>
                  <a:srgbClr val="000000"/>
                </a:solidFill>
                <a:effectLst/>
              </a:rPr>
              <a:t>(</a:t>
            </a:r>
            <a:r>
              <a:rPr kumimoji="0" lang="en-US" altLang="en-US" sz="2000" b="0" i="0" u="none" strike="noStrike" cap="none" normalizeH="0" baseline="0" dirty="0">
                <a:ln>
                  <a:noFill/>
                </a:ln>
                <a:solidFill>
                  <a:srgbClr val="2A00FF"/>
                </a:solidFill>
                <a:effectLst/>
              </a:rPr>
              <a:t>"Hello 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t>
            </a:r>
            <a:endParaRPr kumimoji="0" lang="en-US" altLang="en-US" sz="4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236E57D4-A3A9-479D-BF82-26C6787AE3FE}"/>
              </a:ext>
            </a:extLst>
          </p:cNvPr>
          <p:cNvSpPr txBox="1"/>
          <p:nvPr/>
        </p:nvSpPr>
        <p:spPr>
          <a:xfrm>
            <a:off x="1097280" y="5139378"/>
            <a:ext cx="2366225" cy="923330"/>
          </a:xfrm>
          <a:prstGeom prst="rect">
            <a:avLst/>
          </a:prstGeom>
          <a:solidFill>
            <a:schemeClr val="tx1"/>
          </a:solidFill>
        </p:spPr>
        <p:txBody>
          <a:bodyPr wrap="none" rtlCol="0">
            <a:spAutoFit/>
          </a:bodyPr>
          <a:lstStyle/>
          <a:p>
            <a:r>
              <a:rPr lang="en-US" dirty="0">
                <a:solidFill>
                  <a:schemeClr val="bg1"/>
                </a:solidFill>
              </a:rPr>
              <a:t>&gt; </a:t>
            </a:r>
            <a:r>
              <a:rPr lang="en-US" dirty="0" err="1">
                <a:solidFill>
                  <a:schemeClr val="bg1"/>
                </a:solidFill>
              </a:rPr>
              <a:t>javac</a:t>
            </a:r>
            <a:r>
              <a:rPr lang="en-US" dirty="0">
                <a:solidFill>
                  <a:schemeClr val="bg1"/>
                </a:solidFill>
              </a:rPr>
              <a:t> HelloWorld.java</a:t>
            </a:r>
          </a:p>
          <a:p>
            <a:r>
              <a:rPr lang="en-US" dirty="0">
                <a:solidFill>
                  <a:schemeClr val="bg1"/>
                </a:solidFill>
              </a:rPr>
              <a:t>&gt; java HelloWorld</a:t>
            </a:r>
          </a:p>
          <a:p>
            <a:r>
              <a:rPr lang="en-US" dirty="0">
                <a:solidFill>
                  <a:schemeClr val="bg1"/>
                </a:solidFill>
              </a:rPr>
              <a:t>&gt; Hello World!</a:t>
            </a:r>
          </a:p>
        </p:txBody>
      </p:sp>
      <p:sp>
        <p:nvSpPr>
          <p:cNvPr id="11" name="TextBox 10">
            <a:extLst>
              <a:ext uri="{FF2B5EF4-FFF2-40B4-BE49-F238E27FC236}">
                <a16:creationId xmlns:a16="http://schemas.microsoft.com/office/drawing/2014/main" id="{978F80AC-E67B-4043-94E5-381539AE1F49}"/>
              </a:ext>
            </a:extLst>
          </p:cNvPr>
          <p:cNvSpPr txBox="1"/>
          <p:nvPr/>
        </p:nvSpPr>
        <p:spPr>
          <a:xfrm>
            <a:off x="4046131" y="5103689"/>
            <a:ext cx="6313075" cy="369332"/>
          </a:xfrm>
          <a:prstGeom prst="rect">
            <a:avLst/>
          </a:prstGeom>
          <a:noFill/>
        </p:spPr>
        <p:txBody>
          <a:bodyPr wrap="none" rtlCol="0">
            <a:spAutoFit/>
          </a:bodyPr>
          <a:lstStyle/>
          <a:p>
            <a:r>
              <a:rPr lang="en-US" dirty="0"/>
              <a:t>Compiling our Java source code, generates “</a:t>
            </a:r>
            <a:r>
              <a:rPr lang="en-US" dirty="0" err="1"/>
              <a:t>HelloWorld.class</a:t>
            </a:r>
            <a:r>
              <a:rPr lang="en-US" dirty="0"/>
              <a:t>” file</a:t>
            </a:r>
          </a:p>
        </p:txBody>
      </p:sp>
      <p:cxnSp>
        <p:nvCxnSpPr>
          <p:cNvPr id="13" name="Straight Arrow Connector 12">
            <a:extLst>
              <a:ext uri="{FF2B5EF4-FFF2-40B4-BE49-F238E27FC236}">
                <a16:creationId xmlns:a16="http://schemas.microsoft.com/office/drawing/2014/main" id="{B450AE29-C919-4BAC-8C15-FE014DA4E889}"/>
              </a:ext>
            </a:extLst>
          </p:cNvPr>
          <p:cNvCxnSpPr>
            <a:cxnSpLocks/>
          </p:cNvCxnSpPr>
          <p:nvPr/>
        </p:nvCxnSpPr>
        <p:spPr>
          <a:xfrm flipH="1">
            <a:off x="3506793" y="5280263"/>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D10160-B091-443F-8950-48E08793B00F}"/>
              </a:ext>
            </a:extLst>
          </p:cNvPr>
          <p:cNvSpPr txBox="1"/>
          <p:nvPr/>
        </p:nvSpPr>
        <p:spPr>
          <a:xfrm>
            <a:off x="4051788" y="5411090"/>
            <a:ext cx="6462988" cy="369332"/>
          </a:xfrm>
          <a:prstGeom prst="rect">
            <a:avLst/>
          </a:prstGeom>
          <a:noFill/>
        </p:spPr>
        <p:txBody>
          <a:bodyPr wrap="none" rtlCol="0">
            <a:spAutoFit/>
          </a:bodyPr>
          <a:lstStyle/>
          <a:p>
            <a:r>
              <a:rPr lang="en-US" dirty="0"/>
              <a:t>Invoking the JVM to run our byte code from the compiled .class file</a:t>
            </a:r>
          </a:p>
        </p:txBody>
      </p:sp>
      <p:cxnSp>
        <p:nvCxnSpPr>
          <p:cNvPr id="17" name="Straight Arrow Connector 16">
            <a:extLst>
              <a:ext uri="{FF2B5EF4-FFF2-40B4-BE49-F238E27FC236}">
                <a16:creationId xmlns:a16="http://schemas.microsoft.com/office/drawing/2014/main" id="{8C4FDADB-1EE1-4ECE-9FFC-F86931EE4337}"/>
              </a:ext>
            </a:extLst>
          </p:cNvPr>
          <p:cNvCxnSpPr>
            <a:cxnSpLocks/>
          </p:cNvCxnSpPr>
          <p:nvPr/>
        </p:nvCxnSpPr>
        <p:spPr>
          <a:xfrm flipH="1">
            <a:off x="3506793" y="560540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3EBF6B-9D5A-43AF-BCE6-79E806535510}"/>
              </a:ext>
            </a:extLst>
          </p:cNvPr>
          <p:cNvSpPr txBox="1"/>
          <p:nvPr/>
        </p:nvSpPr>
        <p:spPr>
          <a:xfrm>
            <a:off x="4051788" y="5693376"/>
            <a:ext cx="6858737" cy="369332"/>
          </a:xfrm>
          <a:prstGeom prst="rect">
            <a:avLst/>
          </a:prstGeom>
          <a:noFill/>
        </p:spPr>
        <p:txBody>
          <a:bodyPr wrap="none" rtlCol="0">
            <a:spAutoFit/>
          </a:bodyPr>
          <a:lstStyle/>
          <a:p>
            <a:r>
              <a:rPr lang="en-US" dirty="0"/>
              <a:t>JVM executes the byte code and prints the message to standard output</a:t>
            </a:r>
          </a:p>
        </p:txBody>
      </p:sp>
      <p:cxnSp>
        <p:nvCxnSpPr>
          <p:cNvPr id="19" name="Straight Arrow Connector 18">
            <a:extLst>
              <a:ext uri="{FF2B5EF4-FFF2-40B4-BE49-F238E27FC236}">
                <a16:creationId xmlns:a16="http://schemas.microsoft.com/office/drawing/2014/main" id="{B573868E-32C5-4B76-9C9F-8D4B0673EDF1}"/>
              </a:ext>
            </a:extLst>
          </p:cNvPr>
          <p:cNvCxnSpPr>
            <a:cxnSpLocks/>
          </p:cNvCxnSpPr>
          <p:nvPr/>
        </p:nvCxnSpPr>
        <p:spPr>
          <a:xfrm flipH="1">
            <a:off x="3506793" y="590387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43530B-6F3D-4DF5-9691-7183B1B0DB7F}"/>
              </a:ext>
            </a:extLst>
          </p:cNvPr>
          <p:cNvSpPr txBox="1"/>
          <p:nvPr/>
        </p:nvSpPr>
        <p:spPr>
          <a:xfrm>
            <a:off x="1011903" y="4769421"/>
            <a:ext cx="2536977" cy="369332"/>
          </a:xfrm>
          <a:prstGeom prst="rect">
            <a:avLst/>
          </a:prstGeom>
          <a:noFill/>
        </p:spPr>
        <p:txBody>
          <a:bodyPr wrap="none" rtlCol="0">
            <a:spAutoFit/>
          </a:bodyPr>
          <a:lstStyle/>
          <a:p>
            <a:r>
              <a:rPr lang="en-US" dirty="0"/>
              <a:t>Command line / terminal</a:t>
            </a:r>
          </a:p>
        </p:txBody>
      </p:sp>
    </p:spTree>
    <p:extLst>
      <p:ext uri="{BB962C8B-B14F-4D97-AF65-F5344CB8AC3E}">
        <p14:creationId xmlns:p14="http://schemas.microsoft.com/office/powerpoint/2010/main" val="118346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Types</a:t>
            </a:r>
          </a:p>
        </p:txBody>
      </p:sp>
      <p:sp>
        <p:nvSpPr>
          <p:cNvPr id="3" name="Content Placeholder 2"/>
          <p:cNvSpPr>
            <a:spLocks noGrp="1"/>
          </p:cNvSpPr>
          <p:nvPr>
            <p:ph idx="1"/>
          </p:nvPr>
        </p:nvSpPr>
        <p:spPr/>
        <p:txBody>
          <a:bodyPr>
            <a:normAutofit/>
          </a:bodyPr>
          <a:lstStyle/>
          <a:p>
            <a:pPr marL="0" indent="0">
              <a:buNone/>
            </a:pPr>
            <a:r>
              <a:rPr lang="en-US" sz="2000" b="1" dirty="0">
                <a:solidFill>
                  <a:srgbClr val="7030A0"/>
                </a:solidFill>
              </a:rPr>
              <a:t>boolean	</a:t>
            </a:r>
            <a:r>
              <a:rPr lang="en-US" sz="2000" b="1" dirty="0">
                <a:solidFill>
                  <a:schemeClr val="tx1">
                    <a:lumMod val="65000"/>
                    <a:lumOff val="35000"/>
                  </a:schemeClr>
                </a:solidFill>
              </a:rPr>
              <a:t> </a:t>
            </a:r>
            <a:r>
              <a:rPr lang="en-US" sz="2000" dirty="0">
                <a:solidFill>
                  <a:schemeClr val="tx1">
                    <a:lumMod val="65000"/>
                    <a:lumOff val="35000"/>
                  </a:schemeClr>
                </a:solidFill>
              </a:rPr>
              <a:t>N/A			True or False</a:t>
            </a:r>
            <a:endParaRPr lang="en-US" sz="2000" b="1" dirty="0">
              <a:solidFill>
                <a:schemeClr val="tx1">
                  <a:lumMod val="65000"/>
                  <a:lumOff val="35000"/>
                </a:schemeClr>
              </a:solidFill>
            </a:endParaRPr>
          </a:p>
          <a:p>
            <a:pPr marL="0" indent="0">
              <a:buNone/>
            </a:pPr>
            <a:r>
              <a:rPr lang="en-US" sz="2000" b="1" dirty="0">
                <a:solidFill>
                  <a:srgbClr val="7030A0"/>
                </a:solidFill>
              </a:rPr>
              <a:t>byte		</a:t>
            </a:r>
            <a:r>
              <a:rPr lang="en-US" sz="2000" b="1" dirty="0">
                <a:solidFill>
                  <a:schemeClr val="tx1">
                    <a:lumMod val="65000"/>
                    <a:lumOff val="35000"/>
                  </a:schemeClr>
                </a:solidFill>
              </a:rPr>
              <a:t> </a:t>
            </a:r>
            <a:r>
              <a:rPr lang="en-US" sz="2000" dirty="0">
                <a:solidFill>
                  <a:schemeClr val="tx1">
                    <a:lumMod val="65000"/>
                    <a:lumOff val="35000"/>
                  </a:schemeClr>
                </a:solidFill>
              </a:rPr>
              <a:t>1 byte	</a:t>
            </a:r>
            <a:r>
              <a:rPr lang="en-US" sz="2000" dirty="0">
                <a:solidFill>
                  <a:schemeClr val="tx1"/>
                </a:solidFill>
              </a:rPr>
              <a:t>		</a:t>
            </a:r>
            <a:r>
              <a:rPr lang="en-US" sz="2000" dirty="0"/>
              <a:t> -128 to 127	</a:t>
            </a:r>
            <a:endParaRPr lang="en-US" sz="2000" b="1" dirty="0">
              <a:solidFill>
                <a:srgbClr val="7030A0"/>
              </a:solidFill>
            </a:endParaRPr>
          </a:p>
          <a:p>
            <a:pPr marL="0" indent="0">
              <a:buNone/>
            </a:pPr>
            <a:r>
              <a:rPr lang="en-US" sz="2000" b="1" dirty="0">
                <a:solidFill>
                  <a:srgbClr val="7030A0"/>
                </a:solidFill>
              </a:rPr>
              <a:t>char		</a:t>
            </a:r>
            <a:r>
              <a:rPr lang="en-US" sz="2000" dirty="0">
                <a:solidFill>
                  <a:schemeClr val="tx1">
                    <a:lumMod val="65000"/>
                    <a:lumOff val="35000"/>
                  </a:schemeClr>
                </a:solidFill>
              </a:rPr>
              <a:t> 2 bytes			</a:t>
            </a:r>
            <a:r>
              <a:rPr lang="en-US" sz="2000" dirty="0"/>
              <a:t> </a:t>
            </a:r>
            <a:r>
              <a:rPr lang="en-US" sz="2000" dirty="0">
                <a:solidFill>
                  <a:schemeClr val="tx1">
                    <a:lumMod val="65000"/>
                    <a:lumOff val="35000"/>
                  </a:schemeClr>
                </a:solidFill>
              </a:rPr>
              <a:t>0 to 65536</a:t>
            </a:r>
            <a:r>
              <a:rPr lang="en-US" sz="2000" dirty="0"/>
              <a:t>	</a:t>
            </a:r>
            <a:endParaRPr lang="en-US" sz="2000" b="1" dirty="0">
              <a:solidFill>
                <a:schemeClr val="tx1">
                  <a:lumMod val="65000"/>
                  <a:lumOff val="35000"/>
                </a:schemeClr>
              </a:solidFill>
            </a:endParaRPr>
          </a:p>
          <a:p>
            <a:pPr marL="0" indent="0">
              <a:buNone/>
            </a:pPr>
            <a:r>
              <a:rPr lang="en-US" sz="2000" b="1" dirty="0">
                <a:solidFill>
                  <a:srgbClr val="7030A0"/>
                </a:solidFill>
              </a:rPr>
              <a:t>double		</a:t>
            </a:r>
            <a:r>
              <a:rPr lang="en-US" sz="2000" dirty="0">
                <a:solidFill>
                  <a:schemeClr val="tx1">
                    <a:lumMod val="65000"/>
                    <a:lumOff val="35000"/>
                  </a:schemeClr>
                </a:solidFill>
              </a:rPr>
              <a:t> 8 bytes			</a:t>
            </a:r>
            <a:r>
              <a:rPr lang="en-US" sz="2000" dirty="0"/>
              <a:t> 1.7e-308 to 1.7e+308	</a:t>
            </a:r>
            <a:endParaRPr lang="en-US" sz="2000" b="1" dirty="0">
              <a:solidFill>
                <a:schemeClr val="tx1">
                  <a:lumMod val="65000"/>
                  <a:lumOff val="35000"/>
                </a:schemeClr>
              </a:solidFill>
            </a:endParaRPr>
          </a:p>
          <a:p>
            <a:pPr marL="0" indent="0">
              <a:buNone/>
            </a:pPr>
            <a:r>
              <a:rPr lang="en-US" sz="2000" b="1" dirty="0">
                <a:solidFill>
                  <a:srgbClr val="7030A0"/>
                </a:solidFill>
              </a:rPr>
              <a:t>int		</a:t>
            </a:r>
            <a:r>
              <a:rPr lang="en-US" sz="2000" dirty="0">
                <a:solidFill>
                  <a:schemeClr val="tx1"/>
                </a:solidFill>
              </a:rPr>
              <a:t> </a:t>
            </a:r>
            <a:r>
              <a:rPr lang="en-US" sz="2000" dirty="0">
                <a:solidFill>
                  <a:schemeClr val="tx1">
                    <a:lumMod val="65000"/>
                    <a:lumOff val="35000"/>
                  </a:schemeClr>
                </a:solidFill>
              </a:rPr>
              <a:t>4 bytes			</a:t>
            </a:r>
            <a:r>
              <a:rPr lang="en-US" sz="2000" dirty="0"/>
              <a:t> -2,147,483,648 to 2,147,483,647	</a:t>
            </a:r>
            <a:endParaRPr lang="en-US" sz="2000" b="1" dirty="0">
              <a:solidFill>
                <a:schemeClr val="tx1">
                  <a:lumMod val="65000"/>
                  <a:lumOff val="35000"/>
                </a:schemeClr>
              </a:solidFill>
            </a:endParaRPr>
          </a:p>
          <a:p>
            <a:pPr marL="0" indent="0">
              <a:buNone/>
            </a:pPr>
            <a:r>
              <a:rPr lang="en-US" sz="2000" b="1" dirty="0">
                <a:solidFill>
                  <a:srgbClr val="7030A0"/>
                </a:solidFill>
              </a:rPr>
              <a:t>long		</a:t>
            </a:r>
            <a:r>
              <a:rPr lang="en-US" sz="2000" dirty="0">
                <a:solidFill>
                  <a:schemeClr val="tx1"/>
                </a:solidFill>
              </a:rPr>
              <a:t> </a:t>
            </a:r>
            <a:r>
              <a:rPr lang="en-US" sz="2000" dirty="0">
                <a:solidFill>
                  <a:schemeClr val="tx1">
                    <a:lumMod val="65000"/>
                    <a:lumOff val="35000"/>
                  </a:schemeClr>
                </a:solidFill>
              </a:rPr>
              <a:t>8 bytes			</a:t>
            </a:r>
            <a:r>
              <a:rPr lang="en-US" sz="2000" dirty="0"/>
              <a:t> -9,223,372,036,854,775,808 to 									9,223,372,036,854,775,807	</a:t>
            </a:r>
            <a:endParaRPr lang="en-US" sz="2000" b="1" dirty="0">
              <a:solidFill>
                <a:schemeClr val="tx1">
                  <a:lumMod val="65000"/>
                  <a:lumOff val="35000"/>
                </a:schemeClr>
              </a:solidFill>
            </a:endParaRPr>
          </a:p>
          <a:p>
            <a:pPr marL="0" indent="0">
              <a:buNone/>
            </a:pPr>
            <a:r>
              <a:rPr lang="en-US" sz="2000" b="1" dirty="0">
                <a:solidFill>
                  <a:srgbClr val="7030A0"/>
                </a:solidFill>
              </a:rPr>
              <a:t>float		</a:t>
            </a:r>
            <a:r>
              <a:rPr lang="en-US" sz="2000" dirty="0">
                <a:solidFill>
                  <a:schemeClr val="tx1"/>
                </a:solidFill>
              </a:rPr>
              <a:t> </a:t>
            </a:r>
            <a:r>
              <a:rPr lang="en-US" sz="2000" dirty="0">
                <a:solidFill>
                  <a:schemeClr val="tx1">
                    <a:lumMod val="65000"/>
                    <a:lumOff val="35000"/>
                  </a:schemeClr>
                </a:solidFill>
              </a:rPr>
              <a:t>4 bytes			</a:t>
            </a:r>
            <a:r>
              <a:rPr lang="en-US" sz="2000" dirty="0"/>
              <a:t> 3.4e-308 to3.4e+308	</a:t>
            </a:r>
            <a:endParaRPr lang="en-US" sz="2000" b="1" dirty="0">
              <a:solidFill>
                <a:schemeClr val="tx1">
                  <a:lumMod val="65000"/>
                  <a:lumOff val="35000"/>
                </a:schemeClr>
              </a:solidFill>
            </a:endParaRPr>
          </a:p>
          <a:p>
            <a:pPr marL="0" indent="0">
              <a:buNone/>
            </a:pPr>
            <a:r>
              <a:rPr lang="en-US" sz="2000" b="1" dirty="0">
                <a:solidFill>
                  <a:srgbClr val="7030A0"/>
                </a:solidFill>
              </a:rPr>
              <a:t>short		</a:t>
            </a:r>
            <a:r>
              <a:rPr lang="en-US" sz="2000" dirty="0">
                <a:solidFill>
                  <a:schemeClr val="tx1"/>
                </a:solidFill>
              </a:rPr>
              <a:t> </a:t>
            </a:r>
            <a:r>
              <a:rPr lang="en-US" sz="2000" dirty="0">
                <a:solidFill>
                  <a:schemeClr val="tx1">
                    <a:lumMod val="65000"/>
                    <a:lumOff val="35000"/>
                  </a:schemeClr>
                </a:solidFill>
              </a:rPr>
              <a:t>2 bytes			</a:t>
            </a:r>
            <a:r>
              <a:rPr lang="en-US" sz="2000" dirty="0"/>
              <a:t> -32,768 to 32,767	</a:t>
            </a:r>
            <a:endParaRPr lang="en-US" sz="2000" b="1" dirty="0">
              <a:solidFill>
                <a:schemeClr val="tx1">
                  <a:lumMod val="65000"/>
                  <a:lumOff val="35000"/>
                </a:schemeClr>
              </a:solidFill>
            </a:endParaRP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31806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if</a:t>
            </a:r>
          </a:p>
          <a:p>
            <a:pPr>
              <a:buFont typeface="Wingdings" panose="05000000000000000000" pitchFamily="2" charset="2"/>
              <a:buChar char="Ø"/>
            </a:pPr>
            <a:r>
              <a:rPr lang="en-US" b="1" dirty="0">
                <a:solidFill>
                  <a:srgbClr val="7030A0"/>
                </a:solidFill>
              </a:rPr>
              <a:t>switch-case</a:t>
            </a:r>
          </a:p>
          <a:p>
            <a:pPr>
              <a:buFont typeface="Wingdings" panose="05000000000000000000" pitchFamily="2" charset="2"/>
              <a:buChar char="Ø"/>
            </a:pPr>
            <a:r>
              <a:rPr lang="en-US" b="1" dirty="0">
                <a:solidFill>
                  <a:srgbClr val="7030A0"/>
                </a:solidFill>
              </a:rPr>
              <a:t>for</a:t>
            </a:r>
          </a:p>
          <a:p>
            <a:pPr>
              <a:buFont typeface="Wingdings" panose="05000000000000000000" pitchFamily="2" charset="2"/>
              <a:buChar char="Ø"/>
            </a:pPr>
            <a:r>
              <a:rPr lang="en-US" b="1" dirty="0">
                <a:solidFill>
                  <a:srgbClr val="7030A0"/>
                </a:solidFill>
              </a:rPr>
              <a:t>while</a:t>
            </a:r>
          </a:p>
          <a:p>
            <a:pPr>
              <a:buFont typeface="Wingdings" panose="05000000000000000000" pitchFamily="2" charset="2"/>
              <a:buChar char="Ø"/>
            </a:pPr>
            <a:r>
              <a:rPr lang="en-US" b="1" dirty="0">
                <a:solidFill>
                  <a:srgbClr val="7030A0"/>
                </a:solidFill>
              </a:rPr>
              <a:t>do-while</a:t>
            </a:r>
          </a:p>
          <a:p>
            <a:pPr>
              <a:buFont typeface="Wingdings" panose="05000000000000000000" pitchFamily="2" charset="2"/>
              <a:buChar char="Ø"/>
            </a:pPr>
            <a:r>
              <a:rPr lang="en-US" b="1" dirty="0">
                <a:solidFill>
                  <a:srgbClr val="7030A0"/>
                </a:solidFill>
              </a:rPr>
              <a:t>break </a:t>
            </a:r>
          </a:p>
          <a:p>
            <a:pPr>
              <a:buFont typeface="Wingdings" panose="05000000000000000000" pitchFamily="2" charset="2"/>
              <a:buChar char="Ø"/>
            </a:pPr>
            <a:r>
              <a:rPr lang="en-US" b="1" dirty="0">
                <a:solidFill>
                  <a:srgbClr val="7030A0"/>
                </a:solidFill>
              </a:rPr>
              <a:t>continue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16" y="1845734"/>
            <a:ext cx="3366964" cy="4418588"/>
          </a:xfrm>
          <a:prstGeom prst="rect">
            <a:avLst/>
          </a:prstGeom>
        </p:spPr>
      </p:pic>
    </p:spTree>
    <p:extLst>
      <p:ext uri="{BB962C8B-B14F-4D97-AF65-F5344CB8AC3E}">
        <p14:creationId xmlns:p14="http://schemas.microsoft.com/office/powerpoint/2010/main" val="13000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int</a:t>
            </a:r>
            <a:r>
              <a:rPr lang="en-US" sz="2800" dirty="0"/>
              <a:t> a = 0;</a:t>
            </a:r>
          </a:p>
          <a:p>
            <a:pPr marL="0" indent="0">
              <a:buNone/>
            </a:pPr>
            <a:r>
              <a:rPr lang="en-US" sz="2800" b="1" dirty="0">
                <a:solidFill>
                  <a:srgbClr val="7030A0"/>
                </a:solidFill>
              </a:rPr>
              <a:t>if</a:t>
            </a:r>
            <a:r>
              <a:rPr lang="en-US" sz="2800" dirty="0"/>
              <a:t> (a &gt; 5){</a:t>
            </a:r>
          </a:p>
          <a:p>
            <a:pPr marL="0" indent="0">
              <a:buNone/>
            </a:pPr>
            <a:r>
              <a:rPr lang="en-US" sz="2800" dirty="0"/>
              <a:t>	System.out.println(“greater than 5”);</a:t>
            </a:r>
          </a:p>
          <a:p>
            <a:pPr marL="0" indent="0">
              <a:buNone/>
            </a:pPr>
            <a:r>
              <a:rPr lang="en-US" sz="2800" dirty="0"/>
              <a:t>}</a:t>
            </a:r>
          </a:p>
          <a:p>
            <a:pPr marL="0" indent="0">
              <a:buNone/>
            </a:pPr>
            <a:r>
              <a:rPr lang="en-US" sz="2800" b="1" dirty="0">
                <a:solidFill>
                  <a:srgbClr val="7030A0"/>
                </a:solidFill>
              </a:rPr>
              <a:t>else</a:t>
            </a:r>
            <a:r>
              <a:rPr lang="en-US" sz="2800" dirty="0"/>
              <a:t>{</a:t>
            </a:r>
          </a:p>
          <a:p>
            <a:pPr marL="0" indent="0">
              <a:buNone/>
            </a:pPr>
            <a:r>
              <a:rPr lang="en-US" sz="2800" dirty="0"/>
              <a:t>	System.out.println(“less than 5”);</a:t>
            </a:r>
          </a:p>
          <a:p>
            <a:pPr marL="0" indent="0">
              <a:buNone/>
            </a:pPr>
            <a:r>
              <a:rPr lang="en-US" sz="28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148" y="1845734"/>
            <a:ext cx="3371531" cy="4023360"/>
          </a:xfrm>
          <a:prstGeom prst="rect">
            <a:avLst/>
          </a:prstGeom>
        </p:spPr>
      </p:pic>
    </p:spTree>
    <p:extLst>
      <p:ext uri="{BB962C8B-B14F-4D97-AF65-F5344CB8AC3E}">
        <p14:creationId xmlns:p14="http://schemas.microsoft.com/office/powerpoint/2010/main" val="39109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030A0"/>
                </a:solidFill>
              </a:rPr>
              <a:t>int</a:t>
            </a:r>
            <a:r>
              <a:rPr lang="en-US" dirty="0">
                <a:solidFill>
                  <a:srgbClr val="7030A0"/>
                </a:solidFill>
              </a:rPr>
              <a:t> </a:t>
            </a:r>
            <a:r>
              <a:rPr lang="en-US" dirty="0" err="1"/>
              <a:t>i</a:t>
            </a:r>
            <a:r>
              <a:rPr lang="en-US" dirty="0"/>
              <a:t> = 2;</a:t>
            </a:r>
          </a:p>
          <a:p>
            <a:pPr marL="0" indent="0">
              <a:buNone/>
            </a:pPr>
            <a:r>
              <a:rPr lang="en-US" b="1" dirty="0">
                <a:solidFill>
                  <a:srgbClr val="7030A0"/>
                </a:solidFill>
              </a:rPr>
              <a:t>switch</a:t>
            </a:r>
            <a:r>
              <a:rPr lang="en-US" dirty="0"/>
              <a:t>(</a:t>
            </a:r>
            <a:r>
              <a:rPr lang="en-US" dirty="0" err="1"/>
              <a:t>i</a:t>
            </a:r>
            <a:r>
              <a:rPr lang="en-US" dirty="0"/>
              <a:t>) {</a:t>
            </a:r>
          </a:p>
          <a:p>
            <a:pPr marL="292608" lvl="1" indent="0">
              <a:buNone/>
            </a:pPr>
            <a:r>
              <a:rPr lang="en-US" b="1" dirty="0">
                <a:solidFill>
                  <a:srgbClr val="7030A0"/>
                </a:solidFill>
              </a:rPr>
              <a:t>case</a:t>
            </a:r>
            <a:r>
              <a:rPr lang="en-US" dirty="0"/>
              <a:t> 0:</a:t>
            </a:r>
          </a:p>
          <a:p>
            <a:pPr marL="292608" lvl="1" indent="0">
              <a:buNone/>
            </a:pPr>
            <a:r>
              <a:rPr lang="en-US" dirty="0"/>
              <a:t>	System.out.println(“Zero”);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1:</a:t>
            </a:r>
          </a:p>
          <a:p>
            <a:pPr marL="292608" lvl="1" indent="0">
              <a:buNone/>
            </a:pPr>
            <a:r>
              <a:rPr lang="en-US" dirty="0"/>
              <a:t>	System.out.println(“One”);</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2:</a:t>
            </a:r>
          </a:p>
          <a:p>
            <a:pPr marL="292608" lvl="1" indent="0">
              <a:buNone/>
            </a:pPr>
            <a:r>
              <a:rPr lang="en-US" dirty="0"/>
              <a:t>	System.out.println(“Two”);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default</a:t>
            </a:r>
            <a:r>
              <a:rPr lang="en-US" dirty="0"/>
              <a:t>:</a:t>
            </a:r>
          </a:p>
          <a:p>
            <a:pPr marL="292608" lvl="1" indent="0">
              <a:buNone/>
            </a:pPr>
            <a:r>
              <a:rPr lang="en-US" dirty="0"/>
              <a:t>	System.out.println(“greater than 2”);</a:t>
            </a:r>
          </a:p>
          <a:p>
            <a:pPr marL="0" indent="0">
              <a:buNone/>
            </a:pPr>
            <a:r>
              <a:rPr lang="en-US" dirty="0"/>
              <a:t>}</a:t>
            </a:r>
          </a:p>
        </p:txBody>
      </p:sp>
      <p:pic>
        <p:nvPicPr>
          <p:cNvPr id="4" name="Picture 3"/>
          <p:cNvPicPr>
            <a:picLocks noChangeAspect="1"/>
          </p:cNvPicPr>
          <p:nvPr/>
        </p:nvPicPr>
        <p:blipFill>
          <a:blip r:embed="rId2"/>
          <a:stretch>
            <a:fillRect/>
          </a:stretch>
        </p:blipFill>
        <p:spPr>
          <a:xfrm>
            <a:off x="6497867" y="1845734"/>
            <a:ext cx="4657813" cy="4023360"/>
          </a:xfrm>
          <a:prstGeom prst="rect">
            <a:avLst/>
          </a:prstGeom>
        </p:spPr>
      </p:pic>
      <p:sp>
        <p:nvSpPr>
          <p:cNvPr id="5" name="Rectangle 4"/>
          <p:cNvSpPr/>
          <p:nvPr/>
        </p:nvSpPr>
        <p:spPr>
          <a:xfrm>
            <a:off x="8161361" y="5377218"/>
            <a:ext cx="2994319" cy="627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10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a:bodyPr>
          <a:lstStyle/>
          <a:p>
            <a:pPr marL="0" indent="0">
              <a:buNone/>
            </a:pPr>
            <a:r>
              <a:rPr lang="en-US" sz="3200" b="1" dirty="0">
                <a:solidFill>
                  <a:srgbClr val="7030A0"/>
                </a:solidFill>
              </a:rPr>
              <a:t>int</a:t>
            </a:r>
            <a:r>
              <a:rPr lang="en-US" sz="3200" dirty="0">
                <a:solidFill>
                  <a:srgbClr val="7030A0"/>
                </a:solidFill>
              </a:rPr>
              <a:t> </a:t>
            </a:r>
            <a:r>
              <a:rPr lang="en-US" sz="3200" dirty="0"/>
              <a:t>num = 1;</a:t>
            </a:r>
          </a:p>
          <a:p>
            <a:pPr marL="0" indent="0">
              <a:buNone/>
            </a:pPr>
            <a:r>
              <a:rPr lang="en-US" sz="3200" b="1" dirty="0">
                <a:solidFill>
                  <a:srgbClr val="7030A0"/>
                </a:solidFill>
              </a:rPr>
              <a:t>while</a:t>
            </a:r>
            <a:r>
              <a:rPr lang="en-US" sz="3200" dirty="0"/>
              <a:t> (num &lt; 10)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7" y="1845734"/>
            <a:ext cx="4205603" cy="4023360"/>
          </a:xfrm>
          <a:prstGeom prst="rect">
            <a:avLst/>
          </a:prstGeom>
        </p:spPr>
      </p:pic>
    </p:spTree>
    <p:extLst>
      <p:ext uri="{BB962C8B-B14F-4D97-AF65-F5344CB8AC3E}">
        <p14:creationId xmlns:p14="http://schemas.microsoft.com/office/powerpoint/2010/main" val="7206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Content Placeholder 2"/>
          <p:cNvSpPr>
            <a:spLocks noGrp="1"/>
          </p:cNvSpPr>
          <p:nvPr>
            <p:ph idx="1"/>
          </p:nvPr>
        </p:nvSpPr>
        <p:spPr/>
        <p:txBody>
          <a:bodyPr/>
          <a:lstStyle/>
          <a:p>
            <a:pPr marL="0" indent="0">
              <a:buNone/>
            </a:pPr>
            <a:r>
              <a:rPr lang="en-US" sz="3600" b="1" dirty="0">
                <a:solidFill>
                  <a:srgbClr val="7030A0"/>
                </a:solidFill>
              </a:rPr>
              <a:t>int</a:t>
            </a:r>
            <a:r>
              <a:rPr lang="en-US" sz="3600" dirty="0"/>
              <a:t> num = 1;</a:t>
            </a:r>
          </a:p>
          <a:p>
            <a:pPr marL="0" indent="0">
              <a:buNone/>
            </a:pPr>
            <a:r>
              <a:rPr lang="en-US" sz="3600" b="1" dirty="0">
                <a:solidFill>
                  <a:srgbClr val="7030A0"/>
                </a:solidFill>
              </a:rPr>
              <a:t>do</a:t>
            </a:r>
            <a:r>
              <a:rPr lang="en-US" sz="3600" dirty="0"/>
              <a:t>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600" dirty="0"/>
              <a:t>} </a:t>
            </a:r>
            <a:r>
              <a:rPr lang="en-US" sz="3600" b="1" dirty="0">
                <a:solidFill>
                  <a:srgbClr val="7030A0"/>
                </a:solidFill>
              </a:rPr>
              <a:t>while</a:t>
            </a:r>
            <a:r>
              <a:rPr lang="en-US" sz="3600" dirty="0"/>
              <a:t>(</a:t>
            </a:r>
            <a:r>
              <a:rPr lang="en-US" sz="3600" dirty="0" err="1"/>
              <a:t>num</a:t>
            </a:r>
            <a:r>
              <a:rPr lang="en-US" sz="3600" dirty="0"/>
              <a:t> &lt; 10);</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21" y="1845734"/>
            <a:ext cx="4178760" cy="3831735"/>
          </a:xfrm>
          <a:prstGeom prst="rect">
            <a:avLst/>
          </a:prstGeom>
        </p:spPr>
      </p:pic>
    </p:spTree>
    <p:extLst>
      <p:ext uri="{BB962C8B-B14F-4D97-AF65-F5344CB8AC3E}">
        <p14:creationId xmlns:p14="http://schemas.microsoft.com/office/powerpoint/2010/main" val="21263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a:bodyPr>
          <a:lstStyle/>
          <a:p>
            <a:pPr marL="0" indent="0">
              <a:buNone/>
            </a:pPr>
            <a:r>
              <a:rPr lang="pt-BR" sz="3200" b="1" dirty="0">
                <a:solidFill>
                  <a:srgbClr val="7030A0"/>
                </a:solidFill>
              </a:rPr>
              <a:t>for</a:t>
            </a:r>
            <a:r>
              <a:rPr lang="pt-BR" sz="3200" dirty="0"/>
              <a:t> (int num = 0; num &lt; 10 ; num++)</a:t>
            </a:r>
          </a:p>
          <a:p>
            <a:pPr marL="0" indent="0">
              <a:buNone/>
            </a:pPr>
            <a:r>
              <a:rPr lang="en-US" sz="3200" dirty="0"/>
              <a:t>{</a:t>
            </a:r>
          </a:p>
          <a:p>
            <a:pPr marL="0" indent="0">
              <a:buNone/>
            </a:pPr>
            <a:r>
              <a:rPr lang="en-US" sz="3200" dirty="0"/>
              <a:t>	System.out.println(num);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552" y="1845734"/>
            <a:ext cx="3854128" cy="4380268"/>
          </a:xfrm>
          <a:prstGeom prst="rect">
            <a:avLst/>
          </a:prstGeom>
        </p:spPr>
      </p:pic>
    </p:spTree>
    <p:extLst>
      <p:ext uri="{BB962C8B-B14F-4D97-AF65-F5344CB8AC3E}">
        <p14:creationId xmlns:p14="http://schemas.microsoft.com/office/powerpoint/2010/main" val="22333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For Loop</a:t>
            </a:r>
          </a:p>
        </p:txBody>
      </p:sp>
      <p:sp>
        <p:nvSpPr>
          <p:cNvPr id="3" name="Content Placeholder 2"/>
          <p:cNvSpPr>
            <a:spLocks noGrp="1"/>
          </p:cNvSpPr>
          <p:nvPr>
            <p:ph idx="1"/>
          </p:nvPr>
        </p:nvSpPr>
        <p:spPr/>
        <p:txBody>
          <a:bodyPr/>
          <a:lstStyle/>
          <a:p>
            <a:pPr marL="0" indent="0">
              <a:buNone/>
            </a:pPr>
            <a:r>
              <a:rPr lang="en-US" b="1" dirty="0">
                <a:solidFill>
                  <a:srgbClr val="7030A0"/>
                </a:solidFill>
              </a:rPr>
              <a:t>int</a:t>
            </a:r>
            <a:r>
              <a:rPr lang="en-US" dirty="0">
                <a:solidFill>
                  <a:schemeClr val="tx1">
                    <a:lumMod val="65000"/>
                    <a:lumOff val="35000"/>
                  </a:schemeClr>
                </a:solidFill>
              </a:rPr>
              <a:t>[ ] </a:t>
            </a:r>
            <a:r>
              <a:rPr lang="en-US" dirty="0"/>
              <a:t>items = {1, 2, 3, 4, 5};</a:t>
            </a:r>
          </a:p>
          <a:p>
            <a:pPr marL="0" indent="0">
              <a:buNone/>
            </a:pPr>
            <a:r>
              <a:rPr lang="pt-BR" b="1" dirty="0">
                <a:solidFill>
                  <a:srgbClr val="7030A0"/>
                </a:solidFill>
              </a:rPr>
              <a:t>for</a:t>
            </a:r>
            <a:r>
              <a:rPr lang="pt-BR" dirty="0"/>
              <a:t> (</a:t>
            </a:r>
            <a:r>
              <a:rPr lang="pt-BR" b="1" dirty="0">
                <a:solidFill>
                  <a:srgbClr val="7030A0"/>
                </a:solidFill>
              </a:rPr>
              <a:t>int </a:t>
            </a:r>
            <a:r>
              <a:rPr lang="pt-BR" dirty="0"/>
              <a:t>element : items)</a:t>
            </a:r>
          </a:p>
          <a:p>
            <a:pPr marL="0" indent="0">
              <a:buNone/>
            </a:pPr>
            <a:r>
              <a:rPr lang="en-US" dirty="0"/>
              <a:t>{</a:t>
            </a:r>
          </a:p>
          <a:p>
            <a:pPr marL="0" indent="0">
              <a:buNone/>
            </a:pPr>
            <a:r>
              <a:rPr lang="en-US" dirty="0"/>
              <a:t>	System.out.println(element);</a:t>
            </a:r>
          </a:p>
          <a:p>
            <a:pPr marL="0" indent="0">
              <a:buNone/>
            </a:pPr>
            <a:r>
              <a:rPr lang="en-US" dirty="0"/>
              <a:t>}</a:t>
            </a:r>
          </a:p>
          <a:p>
            <a:pPr marL="0" indent="0">
              <a:buNone/>
            </a:pPr>
            <a:endParaRPr lang="en-US" dirty="0"/>
          </a:p>
          <a:p>
            <a:pPr>
              <a:buFont typeface="Wingdings" panose="05000000000000000000" pitchFamily="2" charset="2"/>
              <a:buChar char="Ø"/>
            </a:pPr>
            <a:r>
              <a:rPr lang="en-US" dirty="0"/>
              <a:t>“</a:t>
            </a:r>
            <a:r>
              <a:rPr lang="en-US" b="1" dirty="0">
                <a:solidFill>
                  <a:srgbClr val="7030A0"/>
                </a:solidFill>
              </a:rPr>
              <a:t>int</a:t>
            </a:r>
            <a:r>
              <a:rPr lang="en-US" dirty="0"/>
              <a:t> element” declares a local variable</a:t>
            </a:r>
          </a:p>
          <a:p>
            <a:pPr>
              <a:buFont typeface="Wingdings" panose="05000000000000000000" pitchFamily="2" charset="2"/>
              <a:buChar char="Ø"/>
            </a:pPr>
            <a:r>
              <a:rPr lang="en-US" dirty="0"/>
              <a:t>At the end of the block:</a:t>
            </a:r>
          </a:p>
          <a:p>
            <a:pPr lvl="1">
              <a:buFont typeface="Wingdings" panose="05000000000000000000" pitchFamily="2" charset="2"/>
              <a:buChar char="Ø"/>
            </a:pPr>
            <a:r>
              <a:rPr lang="en-US" dirty="0"/>
              <a:t>Loop moves to the next element in the array</a:t>
            </a:r>
          </a:p>
        </p:txBody>
      </p:sp>
      <p:sp>
        <p:nvSpPr>
          <p:cNvPr id="4" name="Right Arrow 3"/>
          <p:cNvSpPr/>
          <p:nvPr/>
        </p:nvSpPr>
        <p:spPr>
          <a:xfrm rot="10800000">
            <a:off x="3780430" y="1845734"/>
            <a:ext cx="2047164"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148919" y="2216784"/>
            <a:ext cx="16786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each element in “items”</a:t>
            </a:r>
          </a:p>
        </p:txBody>
      </p:sp>
      <p:sp>
        <p:nvSpPr>
          <p:cNvPr id="8" name="Left Brace 7"/>
          <p:cNvSpPr/>
          <p:nvPr/>
        </p:nvSpPr>
        <p:spPr>
          <a:xfrm>
            <a:off x="341194" y="2647665"/>
            <a:ext cx="660552" cy="1596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1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numCol="2">
            <a:normAutofit fontScale="85000" lnSpcReduction="20000"/>
          </a:bodyPr>
          <a:lstStyle/>
          <a:p>
            <a:pPr marL="514350" indent="-514350">
              <a:buFont typeface="+mj-lt"/>
              <a:buAutoNum type="arabicParenR"/>
            </a:pPr>
            <a:r>
              <a:rPr lang="en-US" dirty="0"/>
              <a:t>Why Java? An Introduction</a:t>
            </a:r>
          </a:p>
          <a:p>
            <a:pPr marL="514350" indent="-514350">
              <a:buFont typeface="+mj-lt"/>
              <a:buAutoNum type="arabicParenR"/>
            </a:pPr>
            <a:r>
              <a:rPr lang="en-US" dirty="0"/>
              <a:t>JDK, JRE, JVM</a:t>
            </a:r>
          </a:p>
          <a:p>
            <a:pPr marL="514350" indent="-514350">
              <a:buFont typeface="+mj-lt"/>
              <a:buAutoNum type="arabicParenR"/>
            </a:pPr>
            <a:r>
              <a:rPr lang="en-US" dirty="0"/>
              <a:t>Classes and Objects</a:t>
            </a:r>
          </a:p>
          <a:p>
            <a:pPr marL="514350" indent="-514350">
              <a:buFont typeface="+mj-lt"/>
              <a:buAutoNum type="arabicParenR"/>
            </a:pPr>
            <a:r>
              <a:rPr lang="en-US" dirty="0"/>
              <a:t>“Hello World” Application</a:t>
            </a:r>
          </a:p>
          <a:p>
            <a:pPr marL="514350" indent="-514350">
              <a:buFont typeface="+mj-lt"/>
              <a:buAutoNum type="arabicParenR"/>
            </a:pPr>
            <a:r>
              <a:rPr lang="en-US" dirty="0"/>
              <a:t>Primitives</a:t>
            </a:r>
          </a:p>
          <a:p>
            <a:pPr marL="514350" indent="-514350">
              <a:buFont typeface="+mj-lt"/>
              <a:buAutoNum type="arabicParenR"/>
            </a:pPr>
            <a:r>
              <a:rPr lang="en-US" dirty="0"/>
              <a:t>Control flow + Operators</a:t>
            </a:r>
          </a:p>
          <a:p>
            <a:pPr marL="514350" indent="-514350">
              <a:buFont typeface="+mj-lt"/>
              <a:buAutoNum type="arabicParenR"/>
            </a:pPr>
            <a:r>
              <a:rPr lang="en-US" dirty="0"/>
              <a:t>Exploring the Stack and Heap</a:t>
            </a:r>
          </a:p>
          <a:p>
            <a:pPr marL="514350" indent="-514350">
              <a:buFont typeface="+mj-lt"/>
              <a:buAutoNum type="arabicParenR"/>
            </a:pPr>
            <a:r>
              <a:rPr lang="en-US" dirty="0"/>
              <a:t>Arrays, </a:t>
            </a:r>
            <a:r>
              <a:rPr lang="en-US" dirty="0" err="1"/>
              <a:t>varargs</a:t>
            </a:r>
            <a:endParaRPr lang="en-US" dirty="0"/>
          </a:p>
          <a:p>
            <a:pPr marL="514350" indent="-514350">
              <a:buFont typeface="+mj-lt"/>
              <a:buAutoNum type="arabicParenR"/>
            </a:pPr>
            <a:r>
              <a:rPr lang="en-US" dirty="0"/>
              <a:t>String, StringBuilder, and </a:t>
            </a:r>
            <a:r>
              <a:rPr lang="en-US" dirty="0" err="1"/>
              <a:t>StringBuffer</a:t>
            </a:r>
            <a:endParaRPr lang="en-US" dirty="0"/>
          </a:p>
          <a:p>
            <a:pPr marL="514350" indent="-514350">
              <a:buFont typeface="+mj-lt"/>
              <a:buAutoNum type="arabicParenR"/>
            </a:pPr>
            <a:r>
              <a:rPr lang="en-US" dirty="0"/>
              <a:t>Packages &amp; Imports</a:t>
            </a:r>
          </a:p>
          <a:p>
            <a:pPr marL="514350" indent="-514350">
              <a:buFont typeface="+mj-lt"/>
              <a:buAutoNum type="arabicParenR"/>
            </a:pPr>
            <a:r>
              <a:rPr lang="en-US" dirty="0"/>
              <a:t>Constructors, methods, &amp; parameters</a:t>
            </a:r>
          </a:p>
          <a:p>
            <a:pPr marL="514350" indent="-514350">
              <a:buFont typeface="+mj-lt"/>
              <a:buAutoNum type="arabicParenR"/>
            </a:pPr>
            <a:r>
              <a:rPr lang="en-US" dirty="0"/>
              <a:t>Type Conversion and Casting</a:t>
            </a:r>
          </a:p>
          <a:p>
            <a:pPr marL="514350" indent="-514350">
              <a:buFont typeface="+mj-lt"/>
              <a:buAutoNum type="arabicParenR"/>
            </a:pPr>
            <a:r>
              <a:rPr lang="en-US" dirty="0"/>
              <a:t>Variable scopes</a:t>
            </a:r>
          </a:p>
          <a:p>
            <a:pPr marL="514350" indent="-514350">
              <a:buFont typeface="+mj-lt"/>
              <a:buAutoNum type="arabicParenR"/>
            </a:pPr>
            <a:r>
              <a:rPr lang="en-US" dirty="0"/>
              <a:t>Access modifiers, non-access modifiers</a:t>
            </a:r>
          </a:p>
          <a:p>
            <a:pPr marL="514350" indent="-514350">
              <a:buFont typeface="+mj-lt"/>
              <a:buAutoNum type="arabicParenR"/>
            </a:pPr>
            <a:r>
              <a:rPr lang="en-US" dirty="0"/>
              <a:t>Wrapper classes</a:t>
            </a:r>
          </a:p>
          <a:p>
            <a:pPr marL="514350" indent="-514350">
              <a:buFont typeface="+mj-lt"/>
              <a:buAutoNum type="arabicParenR"/>
            </a:pPr>
            <a:r>
              <a:rPr lang="en-US" dirty="0"/>
              <a:t>Object class methods</a:t>
            </a:r>
          </a:p>
          <a:p>
            <a:pPr marL="514350" indent="-514350">
              <a:buFont typeface="+mj-lt"/>
              <a:buAutoNum type="arabicParenR"/>
            </a:pPr>
            <a:r>
              <a:rPr lang="en-US" dirty="0"/>
              <a:t>Annotations</a:t>
            </a:r>
          </a:p>
          <a:p>
            <a:pPr marL="514350" indent="-514350">
              <a:buFont typeface="+mj-lt"/>
              <a:buAutoNum type="arabicParenR"/>
            </a:pPr>
            <a:r>
              <a:rPr lang="fr-FR" dirty="0" err="1"/>
              <a:t>Javadocs</a:t>
            </a:r>
            <a:r>
              <a:rPr lang="fr-FR" dirty="0"/>
              <a:t>, code </a:t>
            </a:r>
            <a:r>
              <a:rPr lang="fr-FR" dirty="0" err="1"/>
              <a:t>comments</a:t>
            </a:r>
            <a:r>
              <a:rPr lang="fr-FR" dirty="0"/>
              <a:t>, and documentation</a:t>
            </a:r>
          </a:p>
        </p:txBody>
      </p:sp>
    </p:spTree>
    <p:extLst>
      <p:ext uri="{BB962C8B-B14F-4D97-AF65-F5344CB8AC3E}">
        <p14:creationId xmlns:p14="http://schemas.microsoft.com/office/powerpoint/2010/main" val="202100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for</a:t>
            </a:r>
            <a:r>
              <a:rPr lang="en-US" sz="2800" dirty="0"/>
              <a:t> (int a = 0; a&lt;10; a++){</a:t>
            </a:r>
          </a:p>
          <a:p>
            <a:pPr marL="292608" lvl="1" indent="0">
              <a:buNone/>
            </a:pPr>
            <a:r>
              <a:rPr lang="en-US" sz="2400" b="1" dirty="0">
                <a:solidFill>
                  <a:srgbClr val="7030A0"/>
                </a:solidFill>
              </a:rPr>
              <a:t>if</a:t>
            </a:r>
            <a:r>
              <a:rPr lang="en-US" sz="2400" dirty="0"/>
              <a:t> (a == 5) </a:t>
            </a:r>
            <a:r>
              <a:rPr lang="en-US" sz="2400" b="1" dirty="0">
                <a:solidFill>
                  <a:srgbClr val="7030A0"/>
                </a:solidFill>
              </a:rPr>
              <a:t>break</a:t>
            </a:r>
            <a:r>
              <a:rPr lang="en-US" sz="2400" dirty="0"/>
              <a:t>; </a:t>
            </a:r>
          </a:p>
          <a:p>
            <a:pPr marL="292608" lvl="1" indent="0">
              <a:buNone/>
            </a:pPr>
            <a:r>
              <a:rPr lang="en-US" sz="2400" dirty="0"/>
              <a:t>System.out.println(a);</a:t>
            </a:r>
          </a:p>
          <a:p>
            <a:pPr marL="0" indent="0">
              <a:buNone/>
            </a:pPr>
            <a:r>
              <a:rPr lang="en-US" sz="2800" dirty="0"/>
              <a:t>}</a:t>
            </a:r>
          </a:p>
          <a:p>
            <a:pPr marL="0" indent="0">
              <a:buNone/>
            </a:pPr>
            <a:r>
              <a:rPr lang="en-US" sz="2800" dirty="0"/>
              <a:t>System.out.println(“Loop complete!”);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565" y="1845734"/>
            <a:ext cx="3622116" cy="4206738"/>
          </a:xfrm>
          <a:prstGeom prst="rect">
            <a:avLst/>
          </a:prstGeom>
        </p:spPr>
      </p:pic>
    </p:spTree>
    <p:extLst>
      <p:ext uri="{BB962C8B-B14F-4D97-AF65-F5344CB8AC3E}">
        <p14:creationId xmlns:p14="http://schemas.microsoft.com/office/powerpoint/2010/main" val="313430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pPr marL="0" indent="0">
              <a:buNone/>
            </a:pPr>
            <a:r>
              <a:rPr lang="nn-NO" sz="3600" b="1" dirty="0">
                <a:solidFill>
                  <a:srgbClr val="7030A0"/>
                </a:solidFill>
              </a:rPr>
              <a:t>for</a:t>
            </a:r>
            <a:r>
              <a:rPr lang="nn-NO" sz="3600" dirty="0"/>
              <a:t> (int i = 0; i&lt; 10; i++)</a:t>
            </a:r>
            <a:r>
              <a:rPr lang="en-US" sz="3600" dirty="0"/>
              <a:t>{</a:t>
            </a:r>
          </a:p>
          <a:p>
            <a:pPr marL="292608" lvl="1" indent="0">
              <a:buNone/>
            </a:pPr>
            <a:r>
              <a:rPr lang="en-US" sz="3200" dirty="0"/>
              <a:t>if (</a:t>
            </a:r>
            <a:r>
              <a:rPr lang="en-US" sz="3200" dirty="0" err="1"/>
              <a:t>i</a:t>
            </a:r>
            <a:r>
              <a:rPr lang="en-US" sz="3200" dirty="0"/>
              <a:t> == 5) </a:t>
            </a:r>
            <a:r>
              <a:rPr lang="en-US" sz="3200" b="1" dirty="0">
                <a:solidFill>
                  <a:srgbClr val="7030A0"/>
                </a:solidFill>
              </a:rPr>
              <a:t>continue</a:t>
            </a:r>
            <a:r>
              <a:rPr lang="en-US" sz="3200" dirty="0"/>
              <a:t>;</a:t>
            </a:r>
          </a:p>
          <a:p>
            <a:pPr marL="292608" lvl="1" indent="0">
              <a:buNone/>
            </a:pPr>
            <a:r>
              <a:rPr lang="en-US" sz="3200" dirty="0"/>
              <a:t>System.out.println(</a:t>
            </a:r>
            <a:r>
              <a:rPr lang="en-US" sz="3200" dirty="0" err="1"/>
              <a:t>i</a:t>
            </a:r>
            <a:r>
              <a:rPr lang="en-US" sz="3200" dirty="0"/>
              <a:t>);</a:t>
            </a:r>
          </a:p>
          <a:p>
            <a:pPr marL="0" indent="0">
              <a:buNone/>
            </a:pP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735" y="1845734"/>
            <a:ext cx="3744946" cy="4349393"/>
          </a:xfrm>
          <a:prstGeom prst="rect">
            <a:avLst/>
          </a:prstGeom>
        </p:spPr>
      </p:pic>
    </p:spTree>
    <p:extLst>
      <p:ext uri="{BB962C8B-B14F-4D97-AF65-F5344CB8AC3E}">
        <p14:creationId xmlns:p14="http://schemas.microsoft.com/office/powerpoint/2010/main" val="31614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	ADDITION	</a:t>
            </a:r>
          </a:p>
          <a:p>
            <a:r>
              <a:rPr lang="en-US" dirty="0"/>
              <a:t>-	SUBTRACTION	</a:t>
            </a:r>
          </a:p>
          <a:p>
            <a:r>
              <a:rPr lang="en-US" dirty="0"/>
              <a:t>*	MULTIPLICATION	</a:t>
            </a:r>
          </a:p>
          <a:p>
            <a:r>
              <a:rPr lang="en-US" dirty="0"/>
              <a:t>/	DIVISION	</a:t>
            </a:r>
          </a:p>
          <a:p>
            <a:r>
              <a:rPr lang="en-US" dirty="0"/>
              <a:t>%	MODULUS	</a:t>
            </a:r>
          </a:p>
          <a:p>
            <a:r>
              <a:rPr lang="en-US" dirty="0"/>
              <a:t>++	INCREMENT	</a:t>
            </a:r>
          </a:p>
          <a:p>
            <a:r>
              <a:rPr lang="en-US" dirty="0"/>
              <a:t>--	DECREMENT	</a:t>
            </a:r>
          </a:p>
          <a:p>
            <a:r>
              <a:rPr lang="en-US" dirty="0"/>
              <a:t>+=	ADDITIONASSIGNMENT	</a:t>
            </a:r>
          </a:p>
          <a:p>
            <a:r>
              <a:rPr lang="en-US" dirty="0"/>
              <a:t>-=	SUBTRACTION ASSIGNMENT	</a:t>
            </a:r>
          </a:p>
          <a:p>
            <a:r>
              <a:rPr lang="en-US" dirty="0"/>
              <a:t>%=	MODULUSASSIGNMENT	</a:t>
            </a:r>
          </a:p>
          <a:p>
            <a:endParaRPr lang="en-US" dirty="0"/>
          </a:p>
        </p:txBody>
      </p:sp>
    </p:spTree>
    <p:extLst>
      <p:ext uri="{BB962C8B-B14F-4D97-AF65-F5344CB8AC3E}">
        <p14:creationId xmlns:p14="http://schemas.microsoft.com/office/powerpoint/2010/main" val="404898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	EQUALTO	</a:t>
            </a:r>
          </a:p>
          <a:p>
            <a:r>
              <a:rPr lang="en-US" dirty="0"/>
              <a:t>!=	NOT EQUAL TO	</a:t>
            </a:r>
          </a:p>
          <a:p>
            <a:r>
              <a:rPr lang="en-US" dirty="0"/>
              <a:t>&gt;	GREATER THAN	</a:t>
            </a:r>
          </a:p>
          <a:p>
            <a:r>
              <a:rPr lang="en-US" dirty="0"/>
              <a:t>&lt;	LESS THAN	</a:t>
            </a:r>
          </a:p>
          <a:p>
            <a:r>
              <a:rPr lang="en-US" dirty="0"/>
              <a:t>&gt;=	GREATER THAN OR EQUALTO	</a:t>
            </a:r>
          </a:p>
          <a:p>
            <a:r>
              <a:rPr lang="en-US" dirty="0"/>
              <a:t>&lt;=	LESS THAN OR EQUAL TO	</a:t>
            </a:r>
          </a:p>
          <a:p>
            <a:endParaRPr lang="en-US" dirty="0"/>
          </a:p>
        </p:txBody>
      </p:sp>
    </p:spTree>
    <p:extLst>
      <p:ext uri="{BB962C8B-B14F-4D97-AF65-F5344CB8AC3E}">
        <p14:creationId xmlns:p14="http://schemas.microsoft.com/office/powerpoint/2010/main" val="348672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Logical Operators</a:t>
            </a:r>
          </a:p>
        </p:txBody>
      </p:sp>
      <p:sp>
        <p:nvSpPr>
          <p:cNvPr id="3" name="Content Placeholder 2"/>
          <p:cNvSpPr>
            <a:spLocks noGrp="1"/>
          </p:cNvSpPr>
          <p:nvPr>
            <p:ph idx="1"/>
          </p:nvPr>
        </p:nvSpPr>
        <p:spPr/>
        <p:txBody>
          <a:bodyPr/>
          <a:lstStyle/>
          <a:p>
            <a:r>
              <a:rPr lang="en-US" dirty="0"/>
              <a:t>&amp;	LOGICAL AND	</a:t>
            </a:r>
          </a:p>
          <a:p>
            <a:r>
              <a:rPr lang="en-US" dirty="0"/>
              <a:t>|	LOGICALOR	</a:t>
            </a:r>
          </a:p>
          <a:p>
            <a:r>
              <a:rPr lang="en-US" dirty="0"/>
              <a:t>&amp;&amp;	SHORT-CIRCUITAND	</a:t>
            </a:r>
          </a:p>
          <a:p>
            <a:r>
              <a:rPr lang="en-US" dirty="0"/>
              <a:t>||	SHORT-CIRCUITOR	</a:t>
            </a:r>
          </a:p>
          <a:p>
            <a:r>
              <a:rPr lang="en-US" dirty="0"/>
              <a:t>!	LOGICALUNARY NOT	</a:t>
            </a:r>
          </a:p>
          <a:p>
            <a:endParaRPr lang="en-US" dirty="0"/>
          </a:p>
        </p:txBody>
      </p:sp>
    </p:spTree>
    <p:extLst>
      <p:ext uri="{BB962C8B-B14F-4D97-AF65-F5344CB8AC3E}">
        <p14:creationId xmlns:p14="http://schemas.microsoft.com/office/powerpoint/2010/main" val="100017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pPr marL="0" indent="0">
              <a:buNone/>
            </a:pPr>
            <a:r>
              <a:rPr lang="en-US" dirty="0"/>
              <a:t>?	TERNARY OPERATOR</a:t>
            </a:r>
          </a:p>
          <a:p>
            <a:pPr marL="0" indent="0">
              <a:buNone/>
            </a:pPr>
            <a:endParaRPr lang="en-US" dirty="0"/>
          </a:p>
          <a:p>
            <a:pPr>
              <a:buFont typeface="Wingdings" panose="05000000000000000000" pitchFamily="2" charset="2"/>
              <a:buChar char="Ø"/>
            </a:pPr>
            <a:r>
              <a:rPr lang="en-US" dirty="0"/>
              <a:t>A quick “if-else” expression</a:t>
            </a:r>
          </a:p>
          <a:p>
            <a:pPr>
              <a:buFont typeface="Wingdings" panose="05000000000000000000" pitchFamily="2" charset="2"/>
              <a:buChar char="Ø"/>
            </a:pPr>
            <a:endParaRPr lang="en-US" dirty="0"/>
          </a:p>
          <a:p>
            <a:pPr marL="0" indent="0">
              <a:buNone/>
            </a:pPr>
            <a:r>
              <a:rPr lang="en-US" dirty="0"/>
              <a:t>	</a:t>
            </a:r>
            <a:r>
              <a:rPr lang="en-US" b="1" dirty="0">
                <a:solidFill>
                  <a:srgbClr val="7030A0"/>
                </a:solidFill>
              </a:rPr>
              <a:t>int</a:t>
            </a:r>
            <a:r>
              <a:rPr lang="en-US" dirty="0">
                <a:solidFill>
                  <a:srgbClr val="7030A0"/>
                </a:solidFill>
              </a:rPr>
              <a:t> </a:t>
            </a:r>
            <a:r>
              <a:rPr lang="en-US" dirty="0"/>
              <a:t>k = 10;</a:t>
            </a:r>
          </a:p>
          <a:p>
            <a:pPr marL="0" indent="0">
              <a:buNone/>
            </a:pPr>
            <a:r>
              <a:rPr lang="en-US" dirty="0"/>
              <a:t>	</a:t>
            </a:r>
            <a:r>
              <a:rPr lang="en-US" b="1" dirty="0">
                <a:solidFill>
                  <a:srgbClr val="7030A0"/>
                </a:solidFill>
              </a:rPr>
              <a:t>int</a:t>
            </a:r>
            <a:r>
              <a:rPr lang="en-US" dirty="0">
                <a:solidFill>
                  <a:srgbClr val="7030A0"/>
                </a:solidFill>
              </a:rPr>
              <a:t> </a:t>
            </a:r>
            <a:r>
              <a:rPr lang="en-US" dirty="0"/>
              <a:t>m = k &gt; 6 ? 1 : 0;</a:t>
            </a:r>
          </a:p>
          <a:p>
            <a:pPr marL="0" indent="0">
              <a:buNone/>
            </a:pPr>
            <a:endParaRPr lang="en-US" dirty="0"/>
          </a:p>
          <a:p>
            <a:pPr>
              <a:buFont typeface="Wingdings" panose="05000000000000000000" pitchFamily="2" charset="2"/>
              <a:buChar char="Ø"/>
            </a:pPr>
            <a:r>
              <a:rPr lang="en-US" dirty="0"/>
              <a:t>k greater than 6? Then m = 1. Else m =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933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VS Heap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755" y="1719263"/>
            <a:ext cx="7324490" cy="4411662"/>
          </a:xfrm>
        </p:spPr>
      </p:pic>
    </p:spTree>
    <p:extLst>
      <p:ext uri="{BB962C8B-B14F-4D97-AF65-F5344CB8AC3E}">
        <p14:creationId xmlns:p14="http://schemas.microsoft.com/office/powerpoint/2010/main" val="352017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Array is a </a:t>
            </a:r>
            <a:r>
              <a:rPr lang="en-US" b="1" dirty="0"/>
              <a:t>contiguous block of memory</a:t>
            </a:r>
          </a:p>
          <a:p>
            <a:pPr>
              <a:buFont typeface="Wingdings" panose="05000000000000000000" pitchFamily="2" charset="2"/>
              <a:buChar char="Ø"/>
            </a:pPr>
            <a:r>
              <a:rPr lang="en-US" dirty="0"/>
              <a:t>Elements of an array must be the same type</a:t>
            </a:r>
          </a:p>
          <a:p>
            <a:pPr marL="0" indent="0">
              <a:buNone/>
            </a:pPr>
            <a:r>
              <a:rPr lang="en-US" b="1" dirty="0">
                <a:solidFill>
                  <a:srgbClr val="7030A0"/>
                </a:solidFill>
              </a:rPr>
              <a:t>	</a:t>
            </a:r>
            <a:r>
              <a:rPr lang="en-US" dirty="0"/>
              <a:t>variable = new </a:t>
            </a:r>
            <a:r>
              <a:rPr lang="en-US" b="1" dirty="0">
                <a:solidFill>
                  <a:srgbClr val="7030A0"/>
                </a:solidFill>
              </a:rPr>
              <a:t>int</a:t>
            </a:r>
            <a:r>
              <a:rPr lang="en-US" dirty="0"/>
              <a:t>[5];</a:t>
            </a:r>
          </a:p>
          <a:p>
            <a:pPr marL="0" indent="0">
              <a:buNone/>
            </a:pPr>
            <a:r>
              <a:rPr lang="en-US" b="1" dirty="0">
                <a:solidFill>
                  <a:srgbClr val="7030A0"/>
                </a:solidFill>
              </a:rPr>
              <a:t>	</a:t>
            </a:r>
            <a:r>
              <a:rPr lang="en-US" b="1" dirty="0"/>
              <a:t>OR</a:t>
            </a:r>
            <a:endParaRPr lang="en-US" b="1" dirty="0">
              <a:solidFill>
                <a:srgbClr val="7030A0"/>
              </a:solidFill>
            </a:endParaRPr>
          </a:p>
          <a:p>
            <a:pPr marL="0" indent="0">
              <a:buNone/>
            </a:pPr>
            <a:r>
              <a:rPr lang="en-US" b="1" dirty="0">
                <a:solidFill>
                  <a:srgbClr val="7030A0"/>
                </a:solidFill>
              </a:rPr>
              <a:t>	int</a:t>
            </a:r>
            <a:r>
              <a:rPr lang="en-US" dirty="0">
                <a:solidFill>
                  <a:schemeClr val="tx1">
                    <a:lumMod val="65000"/>
                    <a:lumOff val="35000"/>
                  </a:schemeClr>
                </a:solidFill>
              </a:rPr>
              <a:t>[ ] </a:t>
            </a:r>
            <a:r>
              <a:rPr lang="en-US" dirty="0"/>
              <a:t>items = {1, 2, 3, 4, 5};</a:t>
            </a:r>
          </a:p>
          <a:p>
            <a:pPr>
              <a:buFont typeface="Wingdings" panose="05000000000000000000" pitchFamily="2" charset="2"/>
              <a:buChar char="Ø"/>
            </a:pPr>
            <a:r>
              <a:rPr lang="en-US" dirty="0"/>
              <a:t>Elements are accessed by an index</a:t>
            </a:r>
          </a:p>
          <a:p>
            <a:pPr marL="0" indent="0">
              <a:buNone/>
            </a:pPr>
            <a:r>
              <a:rPr lang="en-US" dirty="0"/>
              <a:t>	items[0] = 1;</a:t>
            </a:r>
          </a:p>
          <a:p>
            <a:pPr marL="0" indent="0">
              <a:buNone/>
            </a:pPr>
            <a:r>
              <a:rPr lang="en-US" dirty="0"/>
              <a:t>	items[3] = 4;</a:t>
            </a:r>
          </a:p>
          <a:p>
            <a:pPr>
              <a:buFont typeface="Wingdings" panose="05000000000000000000" pitchFamily="2" charset="2"/>
              <a:buChar char="Ø"/>
            </a:pPr>
            <a:r>
              <a:rPr lang="en-US" dirty="0"/>
              <a:t>Find an array’s size with </a:t>
            </a:r>
            <a:r>
              <a:rPr lang="en-US" dirty="0" err="1"/>
              <a:t>arrayName.length</a:t>
            </a:r>
            <a:endParaRPr lang="en-US" dirty="0"/>
          </a:p>
          <a:p>
            <a:pPr marL="201168" lvl="1" indent="0">
              <a:buNone/>
            </a:pPr>
            <a:r>
              <a:rPr lang="en-US" dirty="0"/>
              <a:t>	</a:t>
            </a:r>
            <a:r>
              <a:rPr lang="en-US" dirty="0" err="1"/>
              <a:t>items.length</a:t>
            </a: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825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Arrays</a:t>
            </a:r>
          </a:p>
        </p:txBody>
      </p:sp>
      <p:sp>
        <p:nvSpPr>
          <p:cNvPr id="3" name="Content Placeholder 2"/>
          <p:cNvSpPr>
            <a:spLocks noGrp="1"/>
          </p:cNvSpPr>
          <p:nvPr>
            <p:ph idx="1"/>
          </p:nvPr>
        </p:nvSpPr>
        <p:spPr/>
        <p:txBody>
          <a:bodyPr/>
          <a:lstStyle/>
          <a:p>
            <a:r>
              <a:rPr lang="en-US" b="1" dirty="0">
                <a:solidFill>
                  <a:srgbClr val="7030A0"/>
                </a:solidFill>
              </a:rPr>
              <a:t>int</a:t>
            </a:r>
            <a:r>
              <a:rPr lang="en-US" dirty="0">
                <a:solidFill>
                  <a:srgbClr val="7030A0"/>
                </a:solidFill>
              </a:rPr>
              <a:t> </a:t>
            </a:r>
            <a:r>
              <a:rPr lang="en-US" dirty="0"/>
              <a:t>variable[][] = new </a:t>
            </a:r>
            <a:r>
              <a:rPr lang="en-US" b="1" dirty="0">
                <a:solidFill>
                  <a:srgbClr val="7030A0"/>
                </a:solidFill>
              </a:rPr>
              <a:t>int</a:t>
            </a:r>
            <a:r>
              <a:rPr lang="en-US" dirty="0"/>
              <a:t>[2][3];</a:t>
            </a:r>
          </a:p>
          <a:p>
            <a:endParaRPr lang="en-US" dirty="0"/>
          </a:p>
          <a:p>
            <a:pPr marL="201168" lvl="1" indent="0" algn="ctr">
              <a:buNone/>
            </a:pPr>
            <a:r>
              <a:rPr lang="en-US" dirty="0"/>
              <a:t>Index Locations in a 2-D Array</a:t>
            </a:r>
          </a:p>
          <a:p>
            <a:endParaRPr lang="en-US" dirty="0"/>
          </a:p>
          <a:p>
            <a:pPr marL="0" indent="0">
              <a:buNone/>
            </a:pPr>
            <a:endParaRPr lang="en-US" dirty="0"/>
          </a:p>
          <a:p>
            <a:r>
              <a:rPr lang="en-US" dirty="0"/>
              <a:t>variable[0][2] = 5;</a:t>
            </a:r>
          </a:p>
          <a:p>
            <a:r>
              <a:rPr lang="en-US" dirty="0"/>
              <a:t>variable[1][1] = 10;</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3819652"/>
              </p:ext>
            </p:extLst>
          </p:nvPr>
        </p:nvGraphicFramePr>
        <p:xfrm>
          <a:off x="2182124" y="3039785"/>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fr-FR" b="1" dirty="0"/>
                        <a:t>[0][0]</a:t>
                      </a:r>
                      <a:endParaRPr lang="en-US" b="1" dirty="0"/>
                    </a:p>
                  </a:txBody>
                  <a:tcPr/>
                </a:tc>
                <a:tc>
                  <a:txBody>
                    <a:bodyPr/>
                    <a:lstStyle/>
                    <a:p>
                      <a:pPr algn="ctr"/>
                      <a:r>
                        <a:rPr lang="fr-FR" b="1" dirty="0"/>
                        <a:t>[0][1]</a:t>
                      </a:r>
                      <a:endParaRPr lang="en-US" b="1" dirty="0"/>
                    </a:p>
                  </a:txBody>
                  <a:tcPr/>
                </a:tc>
                <a:tc>
                  <a:txBody>
                    <a:bodyPr/>
                    <a:lstStyle/>
                    <a:p>
                      <a:pPr algn="ctr"/>
                      <a:r>
                        <a:rPr lang="fr-FR" b="1" dirty="0"/>
                        <a:t>[0][2]</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a:t>[1][0]</a:t>
                      </a:r>
                    </a:p>
                  </a:txBody>
                  <a:tcPr/>
                </a:tc>
                <a:tc>
                  <a:txBody>
                    <a:bodyPr/>
                    <a:lstStyle/>
                    <a:p>
                      <a:pPr algn="ctr"/>
                      <a:r>
                        <a:rPr lang="en-US" b="1" dirty="0"/>
                        <a:t>[1][1]</a:t>
                      </a:r>
                    </a:p>
                  </a:txBody>
                  <a:tcPr/>
                </a:tc>
                <a:tc>
                  <a:txBody>
                    <a:bodyPr/>
                    <a:lstStyle/>
                    <a:p>
                      <a:pPr algn="ctr"/>
                      <a:r>
                        <a:rPr lang="en-US" b="1" dirty="0"/>
                        <a:t>[1][2]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2210826"/>
              </p:ext>
            </p:extLst>
          </p:nvPr>
        </p:nvGraphicFramePr>
        <p:xfrm>
          <a:off x="2184399" y="5127414"/>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r>
                        <a:rPr lang="en-US" b="1" dirty="0"/>
                        <a:t>5</a:t>
                      </a:r>
                    </a:p>
                  </a:txBody>
                  <a:tcPr/>
                </a:tc>
                <a:extLst>
                  <a:ext uri="{0D108BD9-81ED-4DB2-BD59-A6C34878D82A}">
                    <a16:rowId xmlns:a16="http://schemas.microsoft.com/office/drawing/2014/main" val="10000"/>
                  </a:ext>
                </a:extLst>
              </a:tr>
              <a:tr h="370840">
                <a:tc>
                  <a:txBody>
                    <a:bodyPr/>
                    <a:lstStyle/>
                    <a:p>
                      <a:pPr algn="ctr"/>
                      <a:endParaRPr lang="en-US" b="1" dirty="0"/>
                    </a:p>
                  </a:txBody>
                  <a:tcPr/>
                </a:tc>
                <a:tc>
                  <a:txBody>
                    <a:bodyPr/>
                    <a:lstStyle/>
                    <a:p>
                      <a:pPr algn="ctr"/>
                      <a:r>
                        <a:rPr lang="en-US" b="1" dirty="0"/>
                        <a:t>10</a:t>
                      </a:r>
                    </a:p>
                  </a:txBody>
                  <a:tcPr/>
                </a:tc>
                <a:tc>
                  <a:txBody>
                    <a:bodyPr/>
                    <a:lstStyle/>
                    <a:p>
                      <a:pPr algn="ctr"/>
                      <a:endParaRPr lang="en-US"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FB6B-110B-4562-8808-4AE133E9291E}"/>
              </a:ext>
            </a:extLst>
          </p:cNvPr>
          <p:cNvSpPr>
            <a:spLocks noGrp="1"/>
          </p:cNvSpPr>
          <p:nvPr>
            <p:ph type="title"/>
          </p:nvPr>
        </p:nvSpPr>
        <p:spPr/>
        <p:txBody>
          <a:bodyPr/>
          <a:lstStyle/>
          <a:p>
            <a:r>
              <a:rPr lang="en-US" dirty="0" err="1"/>
              <a:t>Varargs</a:t>
            </a:r>
            <a:endParaRPr lang="en-US" dirty="0"/>
          </a:p>
        </p:txBody>
      </p:sp>
      <p:sp>
        <p:nvSpPr>
          <p:cNvPr id="3" name="Content Placeholder 2">
            <a:extLst>
              <a:ext uri="{FF2B5EF4-FFF2-40B4-BE49-F238E27FC236}">
                <a16:creationId xmlns:a16="http://schemas.microsoft.com/office/drawing/2014/main" id="{5E7B87B1-15FA-4237-A8CB-C2B113BF0341}"/>
              </a:ext>
            </a:extLst>
          </p:cNvPr>
          <p:cNvSpPr>
            <a:spLocks noGrp="1"/>
          </p:cNvSpPr>
          <p:nvPr>
            <p:ph idx="1"/>
          </p:nvPr>
        </p:nvSpPr>
        <p:spPr/>
        <p:txBody>
          <a:bodyPr/>
          <a:lstStyle/>
          <a:p>
            <a:pPr lvl="1"/>
            <a:r>
              <a:rPr lang="en-US" dirty="0" err="1"/>
              <a:t>Varargs</a:t>
            </a:r>
            <a:r>
              <a:rPr lang="en-US" dirty="0"/>
              <a:t> is </a:t>
            </a:r>
            <a:r>
              <a:rPr lang="en-US" b="1" dirty="0"/>
              <a:t>a construct to allow passing in a variable number of arguments to a method</a:t>
            </a:r>
          </a:p>
          <a:p>
            <a:pPr lvl="1"/>
            <a:r>
              <a:rPr lang="en-US" dirty="0"/>
              <a:t>Arguments passed in become an array, and are accessed the same way</a:t>
            </a:r>
          </a:p>
          <a:p>
            <a:pPr lvl="1"/>
            <a:r>
              <a:rPr lang="en-US" dirty="0"/>
              <a:t>Syntax: </a:t>
            </a:r>
            <a:r>
              <a:rPr lang="en-US" dirty="0" err="1"/>
              <a:t>methodName</a:t>
            </a:r>
            <a:r>
              <a:rPr lang="en-US" dirty="0"/>
              <a:t>(Type… </a:t>
            </a:r>
            <a:r>
              <a:rPr lang="en-US" dirty="0" err="1"/>
              <a:t>argName</a:t>
            </a:r>
            <a:r>
              <a:rPr lang="en-US" dirty="0"/>
              <a:t>) or </a:t>
            </a:r>
            <a:r>
              <a:rPr lang="en-US" dirty="0" err="1"/>
              <a:t>methodName</a:t>
            </a:r>
            <a:r>
              <a:rPr lang="en-US" dirty="0"/>
              <a:t>(Type …</a:t>
            </a:r>
            <a:r>
              <a:rPr lang="en-US" dirty="0" err="1"/>
              <a:t>argName</a:t>
            </a:r>
            <a:r>
              <a:rPr lang="en-US" dirty="0"/>
              <a:t>)</a:t>
            </a:r>
          </a:p>
        </p:txBody>
      </p:sp>
      <p:sp>
        <p:nvSpPr>
          <p:cNvPr id="4" name="TextBox 3">
            <a:extLst>
              <a:ext uri="{FF2B5EF4-FFF2-40B4-BE49-F238E27FC236}">
                <a16:creationId xmlns:a16="http://schemas.microsoft.com/office/drawing/2014/main" id="{C6C4F77E-72D6-4E32-A303-4936D9084D4F}"/>
              </a:ext>
            </a:extLst>
          </p:cNvPr>
          <p:cNvSpPr txBox="1"/>
          <p:nvPr/>
        </p:nvSpPr>
        <p:spPr>
          <a:xfrm>
            <a:off x="1097280" y="2998680"/>
            <a:ext cx="5159682" cy="2031325"/>
          </a:xfrm>
          <a:prstGeom prst="rect">
            <a:avLst/>
          </a:prstGeom>
          <a:noFill/>
        </p:spPr>
        <p:txBody>
          <a:bodyPr wrap="none" rtlCol="0">
            <a:spAutoFit/>
          </a:bodyPr>
          <a:lstStyle/>
          <a:p>
            <a:pPr lvl="0" eaLnBrk="0" fontAlgn="base" hangingPunct="0">
              <a:spcBef>
                <a:spcPct val="0"/>
              </a:spcBef>
              <a:spcAft>
                <a:spcPct val="0"/>
              </a:spcAft>
            </a:pPr>
            <a:r>
              <a:rPr lang="en-US" altLang="en-US" b="1" dirty="0">
                <a:solidFill>
                  <a:srgbClr val="7F0055"/>
                </a:solidFill>
              </a:rPr>
              <a:t>public</a:t>
            </a:r>
            <a:r>
              <a:rPr lang="en-US" altLang="en-US" dirty="0">
                <a:solidFill>
                  <a:srgbClr val="000000"/>
                </a:solidFill>
              </a:rPr>
              <a:t> </a:t>
            </a:r>
            <a:r>
              <a:rPr lang="en-US" altLang="en-US" b="1" dirty="0">
                <a:solidFill>
                  <a:srgbClr val="7F0055"/>
                </a:solidFill>
              </a:rPr>
              <a:t>class</a:t>
            </a:r>
            <a:r>
              <a:rPr lang="en-US" altLang="en-US" dirty="0">
                <a:solidFill>
                  <a:srgbClr val="000000"/>
                </a:solidFill>
              </a:rPr>
              <a:t> HelloWorld { </a:t>
            </a:r>
          </a:p>
          <a:p>
            <a:pPr lvl="0" eaLnBrk="0" fontAlgn="base" hangingPunct="0">
              <a:spcBef>
                <a:spcPct val="0"/>
              </a:spcBef>
              <a:spcAft>
                <a:spcPct val="0"/>
              </a:spcAft>
            </a:pPr>
            <a:r>
              <a:rPr lang="en-US" altLang="en-US" dirty="0">
                <a:solidFill>
                  <a:srgbClr val="3F7F59"/>
                </a:solidFill>
              </a:rPr>
              <a:t>     // instead of an explicit array, we use </a:t>
            </a:r>
            <a:r>
              <a:rPr lang="en-US" altLang="en-US" dirty="0" err="1">
                <a:solidFill>
                  <a:srgbClr val="3F7F59"/>
                </a:solidFill>
              </a:rPr>
              <a:t>varargs</a:t>
            </a:r>
            <a:r>
              <a:rPr lang="en-US" altLang="en-US" dirty="0">
                <a:solidFill>
                  <a:srgbClr val="3F7F59"/>
                </a:solidFill>
              </a:rPr>
              <a:t> here</a:t>
            </a:r>
            <a:r>
              <a:rPr lang="en-US" altLang="en-US" dirty="0">
                <a:solidFill>
                  <a:srgbClr val="000000"/>
                </a:solidFill>
              </a:rPr>
              <a:t> </a:t>
            </a:r>
          </a:p>
          <a:p>
            <a:pPr lvl="0" eaLnBrk="0" fontAlgn="base" hangingPunct="0">
              <a:spcBef>
                <a:spcPct val="0"/>
              </a:spcBef>
              <a:spcAft>
                <a:spcPct val="0"/>
              </a:spcAft>
            </a:pPr>
            <a:r>
              <a:rPr lang="en-US" altLang="en-US" b="1" dirty="0">
                <a:solidFill>
                  <a:srgbClr val="7F0055"/>
                </a:solidFill>
              </a:rPr>
              <a:t>     public</a:t>
            </a:r>
            <a:r>
              <a:rPr lang="en-US" altLang="en-US" dirty="0">
                <a:solidFill>
                  <a:srgbClr val="000000"/>
                </a:solidFill>
              </a:rPr>
              <a:t> </a:t>
            </a:r>
            <a:r>
              <a:rPr lang="en-US" altLang="en-US" b="1" dirty="0">
                <a:solidFill>
                  <a:srgbClr val="7F0055"/>
                </a:solidFill>
              </a:rPr>
              <a:t>static</a:t>
            </a:r>
            <a:r>
              <a:rPr lang="en-US" altLang="en-US" dirty="0">
                <a:solidFill>
                  <a:srgbClr val="000000"/>
                </a:solidFill>
              </a:rPr>
              <a:t> </a:t>
            </a:r>
            <a:r>
              <a:rPr lang="en-US" altLang="en-US" b="1" dirty="0">
                <a:solidFill>
                  <a:srgbClr val="7F0055"/>
                </a:solidFill>
              </a:rPr>
              <a:t>void</a:t>
            </a:r>
            <a:r>
              <a:rPr lang="en-US" altLang="en-US" dirty="0">
                <a:solidFill>
                  <a:srgbClr val="000000"/>
                </a:solidFill>
              </a:rPr>
              <a:t> main(</a:t>
            </a:r>
            <a:r>
              <a:rPr lang="en-US" altLang="en-US" b="1" dirty="0">
                <a:solidFill>
                  <a:srgbClr val="7F0055"/>
                </a:solidFill>
              </a:rPr>
              <a:t>String</a:t>
            </a:r>
            <a:r>
              <a:rPr lang="en-US" altLang="en-US" dirty="0">
                <a:solidFill>
                  <a:srgbClr val="000000"/>
                </a:solidFill>
              </a:rPr>
              <a:t>… </a:t>
            </a:r>
            <a:r>
              <a:rPr lang="en-US" altLang="en-US" dirty="0" err="1">
                <a:solidFill>
                  <a:srgbClr val="000000"/>
                </a:solidFill>
              </a:rPr>
              <a:t>args</a:t>
            </a:r>
            <a:r>
              <a:rPr lang="en-US" altLang="en-US" dirty="0">
                <a:solidFill>
                  <a:srgbClr val="000000"/>
                </a:solidFill>
              </a:rPr>
              <a:t>) { </a:t>
            </a:r>
          </a:p>
          <a:p>
            <a:pPr lvl="0" eaLnBrk="0" fontAlgn="base" hangingPunct="0">
              <a:spcBef>
                <a:spcPct val="0"/>
              </a:spcBef>
              <a:spcAft>
                <a:spcPct val="0"/>
              </a:spcAft>
            </a:pPr>
            <a:r>
              <a:rPr lang="en-US" altLang="en-US" b="1" dirty="0">
                <a:solidFill>
                  <a:srgbClr val="7F0055"/>
                </a:solidFill>
              </a:rPr>
              <a:t>          </a:t>
            </a:r>
            <a:r>
              <a:rPr lang="en-US" altLang="en-US" b="1" dirty="0" err="1">
                <a:solidFill>
                  <a:srgbClr val="7F0055"/>
                </a:solidFill>
              </a:rPr>
              <a:t>System</a:t>
            </a:r>
            <a:r>
              <a:rPr lang="en-US" altLang="en-US" dirty="0" err="1">
                <a:solidFill>
                  <a:srgbClr val="000000"/>
                </a:solidFill>
              </a:rPr>
              <a:t>.out.println</a:t>
            </a:r>
            <a:r>
              <a:rPr lang="en-US" altLang="en-US" dirty="0">
                <a:solidFill>
                  <a:srgbClr val="000000"/>
                </a:solidFill>
              </a:rPr>
              <a:t>(</a:t>
            </a:r>
            <a:r>
              <a:rPr lang="en-US" altLang="en-US" dirty="0">
                <a:solidFill>
                  <a:srgbClr val="2A00FF"/>
                </a:solidFill>
              </a:rPr>
              <a:t>"Hello World!"</a:t>
            </a: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a:t>
            </a:r>
            <a:endParaRPr lang="en-US" altLang="en-US" sz="4000" dirty="0"/>
          </a:p>
          <a:p>
            <a:endParaRPr lang="en-US" dirty="0"/>
          </a:p>
        </p:txBody>
      </p:sp>
    </p:spTree>
    <p:extLst>
      <p:ext uri="{BB962C8B-B14F-4D97-AF65-F5344CB8AC3E}">
        <p14:creationId xmlns:p14="http://schemas.microsoft.com/office/powerpoint/2010/main" val="244650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Platform independent, portable – write once, run anywhere (WORA)</a:t>
            </a:r>
          </a:p>
          <a:p>
            <a:pPr>
              <a:buFont typeface="Wingdings" panose="05000000000000000000" pitchFamily="2" charset="2"/>
              <a:buChar char="Ø"/>
            </a:pPr>
            <a:r>
              <a:rPr lang="en-US" dirty="0"/>
              <a:t>Simple syntax</a:t>
            </a:r>
          </a:p>
          <a:p>
            <a:pPr lvl="1">
              <a:buFont typeface="Wingdings" panose="05000000000000000000" pitchFamily="2" charset="2"/>
              <a:buChar char="Ø"/>
            </a:pPr>
            <a:r>
              <a:rPr lang="en-US" dirty="0"/>
              <a:t>Based on C</a:t>
            </a:r>
          </a:p>
          <a:p>
            <a:pPr>
              <a:buFont typeface="Wingdings" panose="05000000000000000000" pitchFamily="2" charset="2"/>
              <a:buChar char="Ø"/>
            </a:pPr>
            <a:r>
              <a:rPr lang="en-US" dirty="0"/>
              <a:t>Rich API</a:t>
            </a:r>
          </a:p>
          <a:p>
            <a:pPr>
              <a:buFont typeface="Wingdings" panose="05000000000000000000" pitchFamily="2" charset="2"/>
              <a:buChar char="Ø"/>
            </a:pPr>
            <a:r>
              <a:rPr lang="en-US" dirty="0"/>
              <a:t>Java is FREE</a:t>
            </a:r>
          </a:p>
          <a:p>
            <a:pPr>
              <a:buFont typeface="Wingdings" panose="05000000000000000000" pitchFamily="2" charset="2"/>
              <a:buChar char="Ø"/>
            </a:pPr>
            <a:r>
              <a:rPr lang="en-US" dirty="0"/>
              <a:t>Support from Oracle Corporation</a:t>
            </a:r>
          </a:p>
          <a:p>
            <a:pPr>
              <a:buFont typeface="Wingdings" panose="05000000000000000000" pitchFamily="2" charset="2"/>
              <a:buChar char="Ø"/>
            </a:pPr>
            <a:r>
              <a:rPr lang="en-US" dirty="0"/>
              <a:t>Automatic memory management</a:t>
            </a:r>
          </a:p>
          <a:p>
            <a:pPr lvl="1">
              <a:buFont typeface="Wingdings" panose="05000000000000000000" pitchFamily="2" charset="2"/>
              <a:buChar char="Ø"/>
            </a:pPr>
            <a:r>
              <a:rPr lang="en-US" dirty="0"/>
              <a:t>No pointers!</a:t>
            </a:r>
          </a:p>
          <a:p>
            <a:pPr lvl="1">
              <a:buFont typeface="Wingdings" panose="05000000000000000000" pitchFamily="2" charset="2"/>
              <a:buChar char="Ø"/>
            </a:pPr>
            <a:r>
              <a:rPr lang="en-US" dirty="0"/>
              <a:t>Garbage collector</a:t>
            </a:r>
          </a:p>
        </p:txBody>
      </p:sp>
      <p:pic>
        <p:nvPicPr>
          <p:cNvPr id="4" name="Picture 3"/>
          <p:cNvPicPr>
            <a:picLocks noChangeAspect="1"/>
          </p:cNvPicPr>
          <p:nvPr/>
        </p:nvPicPr>
        <p:blipFill>
          <a:blip r:embed="rId2"/>
          <a:stretch>
            <a:fillRect/>
          </a:stretch>
        </p:blipFill>
        <p:spPr>
          <a:xfrm>
            <a:off x="4417044" y="2193088"/>
            <a:ext cx="7143238" cy="1664326"/>
          </a:xfrm>
          <a:prstGeom prst="rect">
            <a:avLst/>
          </a:prstGeom>
        </p:spPr>
      </p:pic>
    </p:spTree>
    <p:extLst>
      <p:ext uri="{BB962C8B-B14F-4D97-AF65-F5344CB8AC3E}">
        <p14:creationId xmlns:p14="http://schemas.microsoft.com/office/powerpoint/2010/main" val="33960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 is a special Java </a:t>
            </a:r>
            <a:r>
              <a:rPr lang="en-US" b="1" dirty="0"/>
              <a:t>class</a:t>
            </a:r>
          </a:p>
          <a:p>
            <a:pPr marL="0" indent="0">
              <a:buNone/>
            </a:pPr>
            <a:r>
              <a:rPr lang="en-US" dirty="0"/>
              <a:t>	String words = new String(“Hello World”);</a:t>
            </a:r>
          </a:p>
          <a:p>
            <a:pPr marL="0" indent="0">
              <a:buNone/>
            </a:pPr>
            <a:r>
              <a:rPr lang="en-US" dirty="0"/>
              <a:t>	</a:t>
            </a:r>
            <a:r>
              <a:rPr lang="en-US" b="1" dirty="0"/>
              <a:t>OR</a:t>
            </a:r>
            <a:endParaRPr lang="en-US" dirty="0"/>
          </a:p>
          <a:p>
            <a:pPr marL="0" indent="0">
              <a:buNone/>
            </a:pPr>
            <a:r>
              <a:rPr lang="en-US" dirty="0"/>
              <a:t>	String words = “Hello World”;</a:t>
            </a:r>
          </a:p>
          <a:p>
            <a:pPr>
              <a:buFont typeface="Wingdings" panose="05000000000000000000" pitchFamily="2" charset="2"/>
              <a:buChar char="Ø"/>
            </a:pPr>
            <a:r>
              <a:rPr lang="en-US" dirty="0"/>
              <a:t>Strings are immutable</a:t>
            </a:r>
          </a:p>
          <a:p>
            <a:pPr>
              <a:buFont typeface="Wingdings" panose="05000000000000000000" pitchFamily="2" charset="2"/>
              <a:buChar char="Ø"/>
            </a:pPr>
            <a:r>
              <a:rPr lang="en-US" dirty="0"/>
              <a:t>Strings go to the String Pool</a:t>
            </a:r>
          </a:p>
        </p:txBody>
      </p:sp>
      <p:pic>
        <p:nvPicPr>
          <p:cNvPr id="5" name="Picture 4"/>
          <p:cNvPicPr>
            <a:picLocks noChangeAspect="1"/>
          </p:cNvPicPr>
          <p:nvPr/>
        </p:nvPicPr>
        <p:blipFill>
          <a:blip r:embed="rId2"/>
          <a:stretch>
            <a:fillRect/>
          </a:stretch>
        </p:blipFill>
        <p:spPr>
          <a:xfrm>
            <a:off x="5445457" y="2774903"/>
            <a:ext cx="6587105" cy="341641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457" y="4768332"/>
            <a:ext cx="1676403" cy="1261875"/>
          </a:xfrm>
          <a:prstGeom prst="rect">
            <a:avLst/>
          </a:prstGeom>
        </p:spPr>
      </p:pic>
      <p:sp>
        <p:nvSpPr>
          <p:cNvPr id="8" name="Freeform 7"/>
          <p:cNvSpPr/>
          <p:nvPr/>
        </p:nvSpPr>
        <p:spPr>
          <a:xfrm>
            <a:off x="5854573" y="5049672"/>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428096" y="5336275"/>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Strings are immutable objects</a:t>
            </a:r>
          </a:p>
          <a:p>
            <a:pPr>
              <a:buFont typeface="Wingdings" panose="05000000000000000000" pitchFamily="2" charset="2"/>
              <a:buChar char="Ø"/>
            </a:pPr>
            <a:r>
              <a:rPr lang="en-US" dirty="0"/>
              <a:t>Once created they cannot be changed</a:t>
            </a:r>
          </a:p>
          <a:p>
            <a:pPr>
              <a:buFont typeface="Wingdings" panose="05000000000000000000" pitchFamily="2" charset="2"/>
              <a:buChar char="Ø"/>
            </a:pPr>
            <a:r>
              <a:rPr lang="en-US" dirty="0"/>
              <a:t>Compare Strings using the equals( ) method</a:t>
            </a:r>
          </a:p>
          <a:p>
            <a:pPr>
              <a:buFont typeface="Wingdings" panose="05000000000000000000" pitchFamily="2" charset="2"/>
              <a:buChar char="Ø"/>
            </a:pPr>
            <a:endParaRPr lang="en-US" dirty="0"/>
          </a:p>
          <a:p>
            <a:pPr>
              <a:buFont typeface="Wingdings" panose="05000000000000000000" pitchFamily="2" charset="2"/>
              <a:buChar char="Ø"/>
            </a:pPr>
            <a:r>
              <a:rPr lang="en-US" dirty="0"/>
              <a:t>Using == will compare reference variable memory locations</a:t>
            </a:r>
          </a:p>
          <a:p>
            <a:pPr marL="0" indent="0">
              <a:buNone/>
            </a:pPr>
            <a:endParaRPr lang="en-US" dirty="0"/>
          </a:p>
        </p:txBody>
      </p:sp>
    </p:spTree>
    <p:extLst>
      <p:ext uri="{BB962C8B-B14F-4D97-AF65-F5344CB8AC3E}">
        <p14:creationId xmlns:p14="http://schemas.microsoft.com/office/powerpoint/2010/main" val="24112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API</a:t>
            </a:r>
          </a:p>
        </p:txBody>
      </p:sp>
      <p:sp>
        <p:nvSpPr>
          <p:cNvPr id="3" name="Content Placeholder 2"/>
          <p:cNvSpPr>
            <a:spLocks noGrp="1"/>
          </p:cNvSpPr>
          <p:nvPr>
            <p:ph sz="half" idx="1"/>
          </p:nvPr>
        </p:nvSpPr>
        <p:spPr/>
        <p:txBody>
          <a:bodyPr>
            <a:normAutofit fontScale="77500" lnSpcReduction="20000"/>
          </a:bodyPr>
          <a:lstStyle/>
          <a:p>
            <a:r>
              <a:rPr lang="en-US" b="1" dirty="0" err="1"/>
              <a:t>toUpperCase</a:t>
            </a:r>
            <a:r>
              <a:rPr lang="en-US" b="1" dirty="0"/>
              <a:t>() </a:t>
            </a:r>
            <a:r>
              <a:rPr lang="en-US" dirty="0"/>
              <a:t>-Converts all the characters of a string to upper case.</a:t>
            </a:r>
          </a:p>
          <a:p>
            <a:r>
              <a:rPr lang="en-US" b="1" dirty="0" err="1"/>
              <a:t>toLowerCase</a:t>
            </a:r>
            <a:r>
              <a:rPr lang="en-US" b="1" dirty="0"/>
              <a:t>()</a:t>
            </a:r>
            <a:r>
              <a:rPr lang="en-US" dirty="0"/>
              <a:t>-Converts all the characters of a string to lower case</a:t>
            </a:r>
          </a:p>
          <a:p>
            <a:r>
              <a:rPr lang="en-US" b="1" dirty="0" err="1"/>
              <a:t>charAt</a:t>
            </a:r>
            <a:r>
              <a:rPr lang="en-US" b="1" dirty="0"/>
              <a:t>(int index) </a:t>
            </a:r>
            <a:r>
              <a:rPr lang="en-US" dirty="0"/>
              <a:t>-This returns the indexed character of a string, where the index of the initial character is 0</a:t>
            </a:r>
          </a:p>
          <a:p>
            <a:r>
              <a:rPr lang="en-US" b="1" dirty="0" err="1"/>
              <a:t>concat</a:t>
            </a:r>
            <a:r>
              <a:rPr lang="en-US" b="1" dirty="0"/>
              <a:t>(String s) </a:t>
            </a:r>
            <a:r>
              <a:rPr lang="en-US" dirty="0"/>
              <a:t>-This returns a new string consisting which has the old string + s</a:t>
            </a:r>
          </a:p>
          <a:p>
            <a:r>
              <a:rPr lang="en-US" b="1" dirty="0"/>
              <a:t>equals(String s) </a:t>
            </a:r>
            <a:r>
              <a:rPr lang="en-US" dirty="0"/>
              <a:t>-Checks if two strings are equal</a:t>
            </a:r>
          </a:p>
          <a:p>
            <a:endParaRPr lang="en-US" dirty="0"/>
          </a:p>
        </p:txBody>
      </p:sp>
      <p:sp>
        <p:nvSpPr>
          <p:cNvPr id="4" name="Content Placeholder 3"/>
          <p:cNvSpPr>
            <a:spLocks noGrp="1"/>
          </p:cNvSpPr>
          <p:nvPr>
            <p:ph sz="half" idx="2"/>
          </p:nvPr>
        </p:nvSpPr>
        <p:spPr/>
        <p:txBody>
          <a:bodyPr>
            <a:normAutofit fontScale="77500" lnSpcReduction="20000"/>
          </a:bodyPr>
          <a:lstStyle/>
          <a:p>
            <a:r>
              <a:rPr lang="en-US" b="1" dirty="0" err="1"/>
              <a:t>equaIsIgnoreCase</a:t>
            </a:r>
            <a:r>
              <a:rPr lang="en-US" b="1" dirty="0"/>
              <a:t>(String s) </a:t>
            </a:r>
            <a:r>
              <a:rPr lang="en-US" dirty="0"/>
              <a:t>-This is like equals(), but it ignores the case(Ex: ‘Hello’ and ‘hello’ are equal)</a:t>
            </a:r>
          </a:p>
          <a:p>
            <a:r>
              <a:rPr lang="en-US" b="1" dirty="0"/>
              <a:t>length( ) </a:t>
            </a:r>
            <a:r>
              <a:rPr lang="en-US" dirty="0"/>
              <a:t>-Returns the number of characters in the current string.</a:t>
            </a:r>
          </a:p>
          <a:p>
            <a:r>
              <a:rPr lang="en-US" b="1" dirty="0"/>
              <a:t>replace(char old, char new) </a:t>
            </a:r>
            <a:r>
              <a:rPr lang="en-US" dirty="0"/>
              <a:t>-This returns a new string, generated by replacing every occurrence of old with new.</a:t>
            </a:r>
          </a:p>
          <a:p>
            <a:r>
              <a:rPr lang="en-US" b="1" dirty="0"/>
              <a:t>trim() </a:t>
            </a:r>
            <a:r>
              <a:rPr lang="en-US" dirty="0"/>
              <a:t>-Returns the string that results from removing white space characters from the beginning and ending of the current string.</a:t>
            </a:r>
          </a:p>
        </p:txBody>
      </p:sp>
    </p:spTree>
    <p:extLst>
      <p:ext uri="{BB962C8B-B14F-4D97-AF65-F5344CB8AC3E}">
        <p14:creationId xmlns:p14="http://schemas.microsoft.com/office/powerpoint/2010/main" val="410312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StringBuffer</a:t>
            </a:r>
            <a:r>
              <a:rPr lang="en-US" dirty="0"/>
              <a:t> / StringBuilder API</a:t>
            </a:r>
          </a:p>
        </p:txBody>
      </p:sp>
      <p:sp>
        <p:nvSpPr>
          <p:cNvPr id="6" name="Content Placeholder 5"/>
          <p:cNvSpPr>
            <a:spLocks noGrp="1"/>
          </p:cNvSpPr>
          <p:nvPr>
            <p:ph idx="1"/>
          </p:nvPr>
        </p:nvSpPr>
        <p:spPr/>
        <p:txBody>
          <a:bodyPr/>
          <a:lstStyle/>
          <a:p>
            <a:pPr>
              <a:buFont typeface="Wingdings" panose="05000000000000000000" pitchFamily="2" charset="2"/>
              <a:buChar char="Ø"/>
            </a:pPr>
            <a:r>
              <a:rPr lang="en-US" dirty="0"/>
              <a:t>Allows dynamic modification of Strings</a:t>
            </a:r>
          </a:p>
          <a:p>
            <a:pPr>
              <a:buFont typeface="Wingdings" panose="05000000000000000000" pitchFamily="2" charset="2"/>
              <a:buChar char="Ø"/>
            </a:pPr>
            <a:r>
              <a:rPr lang="en-US" dirty="0"/>
              <a:t>Easy to create</a:t>
            </a:r>
          </a:p>
          <a:p>
            <a:pPr>
              <a:buFont typeface="Wingdings" panose="05000000000000000000" pitchFamily="2" charset="2"/>
              <a:buChar char="Ø"/>
            </a:pPr>
            <a:r>
              <a:rPr lang="en-US" dirty="0"/>
              <a:t>Has several String manipulation methods</a:t>
            </a:r>
          </a:p>
          <a:p>
            <a:pPr lvl="1">
              <a:buFont typeface="Wingdings" panose="05000000000000000000" pitchFamily="2" charset="2"/>
              <a:buChar char="Ø"/>
            </a:pPr>
            <a:r>
              <a:rPr lang="en-US" dirty="0"/>
              <a:t>append</a:t>
            </a:r>
          </a:p>
          <a:p>
            <a:pPr lvl="1">
              <a:buFont typeface="Wingdings" panose="05000000000000000000" pitchFamily="2" charset="2"/>
              <a:buChar char="Ø"/>
            </a:pPr>
            <a:r>
              <a:rPr lang="en-US" dirty="0"/>
              <a:t>insert</a:t>
            </a:r>
          </a:p>
          <a:p>
            <a:pPr lvl="1">
              <a:buFont typeface="Wingdings" panose="05000000000000000000" pitchFamily="2" charset="2"/>
              <a:buChar char="Ø"/>
            </a:pPr>
            <a:r>
              <a:rPr lang="en-US" dirty="0" err="1"/>
              <a:t>deleteCharAt</a:t>
            </a:r>
            <a:endParaRPr lang="en-US" dirty="0"/>
          </a:p>
          <a:p>
            <a:pPr lvl="1">
              <a:buFont typeface="Wingdings" panose="05000000000000000000" pitchFamily="2" charset="2"/>
              <a:buChar char="Ø"/>
            </a:pPr>
            <a:r>
              <a:rPr lang="en-US" dirty="0" err="1"/>
              <a:t>setCharAt</a:t>
            </a:r>
            <a:endParaRPr lang="en-US" dirty="0"/>
          </a:p>
          <a:p>
            <a:pPr lvl="1">
              <a:buFont typeface="Wingdings" panose="05000000000000000000" pitchFamily="2" charset="2"/>
              <a:buChar char="Ø"/>
            </a:pPr>
            <a:r>
              <a:rPr lang="en-US" dirty="0"/>
              <a:t>Substring</a:t>
            </a:r>
          </a:p>
          <a:p>
            <a:pPr>
              <a:buFont typeface="Wingdings" panose="05000000000000000000" pitchFamily="2" charset="2"/>
              <a:buChar char="Ø"/>
            </a:pPr>
            <a:r>
              <a:rPr lang="en-US" dirty="0" err="1"/>
              <a:t>StringBuffer</a:t>
            </a:r>
            <a:r>
              <a:rPr lang="en-US" dirty="0"/>
              <a:t> is a </a:t>
            </a:r>
            <a:r>
              <a:rPr lang="en-US" b="1" dirty="0">
                <a:solidFill>
                  <a:srgbClr val="7030A0"/>
                </a:solidFill>
              </a:rPr>
              <a:t>synchronized</a:t>
            </a:r>
            <a:r>
              <a:rPr lang="en-US" dirty="0">
                <a:solidFill>
                  <a:srgbClr val="7030A0"/>
                </a:solidFill>
              </a:rPr>
              <a:t> </a:t>
            </a:r>
            <a:r>
              <a:rPr lang="en-US" dirty="0"/>
              <a:t>version of StringBuilder (we’ll cover what this means later)</a:t>
            </a:r>
          </a:p>
        </p:txBody>
      </p:sp>
      <p:pic>
        <p:nvPicPr>
          <p:cNvPr id="7" name="Picture 6"/>
          <p:cNvPicPr>
            <a:picLocks noChangeAspect="1"/>
          </p:cNvPicPr>
          <p:nvPr/>
        </p:nvPicPr>
        <p:blipFill>
          <a:blip r:embed="rId2"/>
          <a:stretch>
            <a:fillRect/>
          </a:stretch>
        </p:blipFill>
        <p:spPr>
          <a:xfrm>
            <a:off x="5745480" y="1845734"/>
            <a:ext cx="5410200" cy="614455"/>
          </a:xfrm>
          <a:prstGeom prst="rect">
            <a:avLst/>
          </a:prstGeom>
        </p:spPr>
      </p:pic>
      <p:pic>
        <p:nvPicPr>
          <p:cNvPr id="8" name="Picture 7"/>
          <p:cNvPicPr>
            <a:picLocks noChangeAspect="1"/>
          </p:cNvPicPr>
          <p:nvPr/>
        </p:nvPicPr>
        <p:blipFill>
          <a:blip r:embed="rId3"/>
          <a:stretch>
            <a:fillRect/>
          </a:stretch>
        </p:blipFill>
        <p:spPr>
          <a:xfrm>
            <a:off x="5745480" y="3237025"/>
            <a:ext cx="2989224" cy="649175"/>
          </a:xfrm>
          <a:prstGeom prst="rect">
            <a:avLst/>
          </a:prstGeom>
        </p:spPr>
      </p:pic>
    </p:spTree>
    <p:extLst>
      <p:ext uri="{BB962C8B-B14F-4D97-AF65-F5344CB8AC3E}">
        <p14:creationId xmlns:p14="http://schemas.microsoft.com/office/powerpoint/2010/main" val="79977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StringTokenizer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Parses a String</a:t>
            </a:r>
          </a:p>
          <a:p>
            <a:pPr>
              <a:buFont typeface="Wingdings" panose="05000000000000000000" pitchFamily="2" charset="2"/>
              <a:buChar char="Ø"/>
            </a:pPr>
            <a:r>
              <a:rPr lang="en-US" dirty="0"/>
              <a:t>Splits into tokens based on delimiter</a:t>
            </a:r>
          </a:p>
          <a:p>
            <a:pPr>
              <a:buFont typeface="Wingdings" panose="05000000000000000000" pitchFamily="2" charset="2"/>
              <a:buChar char="Ø"/>
            </a:pPr>
            <a:r>
              <a:rPr lang="en-US" dirty="0"/>
              <a:t>Second parameter is the delimiter</a:t>
            </a:r>
          </a:p>
          <a:p>
            <a:pPr>
              <a:buFont typeface="Wingdings" panose="05000000000000000000" pitchFamily="2" charset="2"/>
              <a:buChar char="Ø"/>
            </a:pPr>
            <a:r>
              <a:rPr lang="en-US" dirty="0"/>
              <a:t>Delimiter can be any character, or:</a:t>
            </a:r>
          </a:p>
          <a:p>
            <a:pPr lvl="1">
              <a:buFont typeface="Wingdings" panose="05000000000000000000" pitchFamily="2" charset="2"/>
              <a:buChar char="Ø"/>
            </a:pPr>
            <a:r>
              <a:rPr lang="en-US" dirty="0"/>
              <a:t>Space</a:t>
            </a:r>
          </a:p>
          <a:p>
            <a:pPr lvl="1">
              <a:buFont typeface="Wingdings" panose="05000000000000000000" pitchFamily="2" charset="2"/>
              <a:buChar char="Ø"/>
            </a:pPr>
            <a:r>
              <a:rPr lang="en-US" dirty="0"/>
              <a:t>\t (tab)</a:t>
            </a:r>
          </a:p>
          <a:p>
            <a:pPr lvl="1">
              <a:buFont typeface="Wingdings" panose="05000000000000000000" pitchFamily="2" charset="2"/>
              <a:buChar char="Ø"/>
            </a:pPr>
            <a:r>
              <a:rPr lang="en-US" dirty="0"/>
              <a:t>\n (new line)</a:t>
            </a:r>
          </a:p>
          <a:p>
            <a:pPr lvl="1">
              <a:buFont typeface="Wingdings" panose="05000000000000000000" pitchFamily="2" charset="2"/>
              <a:buChar char="Ø"/>
            </a:pPr>
            <a:r>
              <a:rPr lang="en-US" dirty="0"/>
              <a:t>\r (carriage-return)</a:t>
            </a:r>
          </a:p>
          <a:p>
            <a:pPr lvl="1">
              <a:buFont typeface="Wingdings" panose="05000000000000000000" pitchFamily="2" charset="2"/>
              <a:buChar char="Ø"/>
            </a:pPr>
            <a:r>
              <a:rPr lang="en-US" dirty="0"/>
              <a:t>\f (form-feed)</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709119" y="1845734"/>
            <a:ext cx="5446561" cy="1537546"/>
          </a:xfrm>
          <a:prstGeom prst="rect">
            <a:avLst/>
          </a:prstGeom>
        </p:spPr>
      </p:pic>
      <p:pic>
        <p:nvPicPr>
          <p:cNvPr id="5" name="Picture 4"/>
          <p:cNvPicPr>
            <a:picLocks noChangeAspect="1"/>
          </p:cNvPicPr>
          <p:nvPr/>
        </p:nvPicPr>
        <p:blipFill>
          <a:blip r:embed="rId3"/>
          <a:stretch>
            <a:fillRect/>
          </a:stretch>
        </p:blipFill>
        <p:spPr>
          <a:xfrm>
            <a:off x="7361789" y="4168815"/>
            <a:ext cx="1061304" cy="1500465"/>
          </a:xfrm>
          <a:prstGeom prst="rect">
            <a:avLst/>
          </a:prstGeom>
        </p:spPr>
      </p:pic>
      <p:sp>
        <p:nvSpPr>
          <p:cNvPr id="6" name="Down Arrow 5"/>
          <p:cNvSpPr/>
          <p:nvPr/>
        </p:nvSpPr>
        <p:spPr>
          <a:xfrm>
            <a:off x="7650480" y="3328921"/>
            <a:ext cx="365760"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62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package is a folder to organize Java class files</a:t>
            </a:r>
          </a:p>
          <a:p>
            <a:pPr>
              <a:buFont typeface="Wingdings" panose="05000000000000000000" pitchFamily="2" charset="2"/>
              <a:buChar char="Ø"/>
            </a:pPr>
            <a:r>
              <a:rPr lang="en-US" dirty="0"/>
              <a:t>The package statement declares where your class resides</a:t>
            </a:r>
          </a:p>
          <a:p>
            <a:pPr>
              <a:buFont typeface="Wingdings" panose="05000000000000000000" pitchFamily="2" charset="2"/>
              <a:buChar char="Ø"/>
            </a:pPr>
            <a:r>
              <a:rPr lang="en-US" dirty="0"/>
              <a:t>The package statement is Line 1 of every class</a:t>
            </a:r>
          </a:p>
          <a:p>
            <a:pPr>
              <a:buFont typeface="Wingdings" panose="05000000000000000000" pitchFamily="2" charset="2"/>
              <a:buChar char="Ø"/>
            </a:pPr>
            <a:r>
              <a:rPr lang="en-US" dirty="0"/>
              <a:t>A best practice is to use “reverse domain naming”</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7264016" y="1845734"/>
            <a:ext cx="3891664" cy="1507066"/>
          </a:xfrm>
          <a:prstGeom prst="rect">
            <a:avLst/>
          </a:prstGeom>
        </p:spPr>
      </p:pic>
    </p:spTree>
    <p:extLst>
      <p:ext uri="{BB962C8B-B14F-4D97-AF65-F5344CB8AC3E}">
        <p14:creationId xmlns:p14="http://schemas.microsoft.com/office/powerpoint/2010/main" val="20991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when code is outside the current package</a:t>
            </a:r>
          </a:p>
          <a:p>
            <a:pPr>
              <a:buFont typeface="Wingdings" panose="05000000000000000000" pitchFamily="2" charset="2"/>
              <a:buChar char="Ø"/>
            </a:pPr>
            <a:r>
              <a:rPr lang="en-US" dirty="0"/>
              <a:t>Imports utilities from the Java API</a:t>
            </a:r>
          </a:p>
          <a:p>
            <a:pPr>
              <a:buFont typeface="Wingdings" panose="05000000000000000000" pitchFamily="2" charset="2"/>
              <a:buChar char="Ø"/>
            </a:pPr>
            <a:r>
              <a:rPr lang="en-US" dirty="0"/>
              <a:t>Imports classes from various frameworks</a:t>
            </a:r>
          </a:p>
          <a:p>
            <a:pPr>
              <a:buFont typeface="Wingdings" panose="05000000000000000000" pitchFamily="2" charset="2"/>
              <a:buChar char="Ø"/>
            </a:pPr>
            <a:r>
              <a:rPr lang="en-US" dirty="0"/>
              <a:t>Necessary step to using tools in your arsenal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4520" y="3796095"/>
            <a:ext cx="3124200" cy="2072999"/>
          </a:xfrm>
          <a:prstGeom prst="rect">
            <a:avLst/>
          </a:prstGeom>
        </p:spPr>
      </p:pic>
      <p:pic>
        <p:nvPicPr>
          <p:cNvPr id="5" name="Picture 4"/>
          <p:cNvPicPr>
            <a:picLocks noChangeAspect="1"/>
          </p:cNvPicPr>
          <p:nvPr/>
        </p:nvPicPr>
        <p:blipFill>
          <a:blip r:embed="rId3"/>
          <a:stretch>
            <a:fillRect/>
          </a:stretch>
        </p:blipFill>
        <p:spPr>
          <a:xfrm>
            <a:off x="6554447" y="1875854"/>
            <a:ext cx="4601233" cy="3229545"/>
          </a:xfrm>
          <a:prstGeom prst="rect">
            <a:avLst/>
          </a:prstGeom>
        </p:spPr>
      </p:pic>
    </p:spTree>
    <p:extLst>
      <p:ext uri="{BB962C8B-B14F-4D97-AF65-F5344CB8AC3E}">
        <p14:creationId xmlns:p14="http://schemas.microsoft.com/office/powerpoint/2010/main" val="30088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constructor is called using the </a:t>
            </a:r>
            <a:r>
              <a:rPr lang="en-US" b="1" dirty="0">
                <a:solidFill>
                  <a:srgbClr val="7030A0"/>
                </a:solidFill>
              </a:rPr>
              <a:t>new</a:t>
            </a:r>
            <a:r>
              <a:rPr lang="en-US" dirty="0">
                <a:solidFill>
                  <a:srgbClr val="7030A0"/>
                </a:solidFill>
              </a:rPr>
              <a:t> </a:t>
            </a:r>
            <a:r>
              <a:rPr lang="en-US" dirty="0"/>
              <a:t>keyword</a:t>
            </a:r>
          </a:p>
          <a:p>
            <a:pPr>
              <a:buFont typeface="Wingdings" panose="05000000000000000000" pitchFamily="2" charset="2"/>
              <a:buChar char="Ø"/>
            </a:pPr>
            <a:r>
              <a:rPr lang="en-US" dirty="0"/>
              <a:t>A constructor initializes an object immediately</a:t>
            </a:r>
          </a:p>
          <a:p>
            <a:pPr>
              <a:buFont typeface="Wingdings" panose="05000000000000000000" pitchFamily="2" charset="2"/>
              <a:buChar char="Ø"/>
            </a:pPr>
            <a:r>
              <a:rPr lang="en-US" dirty="0"/>
              <a:t>It has the same name as the class</a:t>
            </a:r>
          </a:p>
          <a:p>
            <a:pPr>
              <a:buFont typeface="Wingdings" panose="05000000000000000000" pitchFamily="2" charset="2"/>
              <a:buChar char="Ø"/>
            </a:pPr>
            <a:r>
              <a:rPr lang="en-US" dirty="0"/>
              <a:t>It looks like a method</a:t>
            </a:r>
          </a:p>
          <a:p>
            <a:pPr>
              <a:buFont typeface="Wingdings" panose="05000000000000000000" pitchFamily="2" charset="2"/>
              <a:buChar char="Ø"/>
            </a:pPr>
            <a:r>
              <a:rPr lang="en-US" dirty="0"/>
              <a:t>It has no return type</a:t>
            </a:r>
          </a:p>
          <a:p>
            <a:pPr>
              <a:buFont typeface="Wingdings" panose="05000000000000000000" pitchFamily="2" charset="2"/>
              <a:buChar char="Ø"/>
            </a:pPr>
            <a:r>
              <a:rPr lang="en-US" dirty="0"/>
              <a:t>It can accept parameters</a:t>
            </a:r>
          </a:p>
          <a:p>
            <a:pPr>
              <a:buFont typeface="Wingdings" panose="05000000000000000000" pitchFamily="2" charset="2"/>
              <a:buChar char="Ø"/>
            </a:pPr>
            <a:r>
              <a:rPr lang="en-US" dirty="0"/>
              <a:t>The JVM creates a “default constructor” if you do not provide one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546822" y="1845734"/>
            <a:ext cx="4608858" cy="2057526"/>
          </a:xfrm>
          <a:prstGeom prst="rect">
            <a:avLst/>
          </a:prstGeom>
        </p:spPr>
      </p:pic>
      <p:pic>
        <p:nvPicPr>
          <p:cNvPr id="7" name="Picture 6"/>
          <p:cNvPicPr>
            <a:picLocks noChangeAspect="1"/>
          </p:cNvPicPr>
          <p:nvPr/>
        </p:nvPicPr>
        <p:blipFill>
          <a:blip r:embed="rId3"/>
          <a:stretch>
            <a:fillRect/>
          </a:stretch>
        </p:blipFill>
        <p:spPr>
          <a:xfrm>
            <a:off x="2554539" y="4913228"/>
            <a:ext cx="4465320" cy="6347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17" y="4157466"/>
            <a:ext cx="3060700" cy="2146300"/>
          </a:xfrm>
          <a:prstGeom prst="rect">
            <a:avLst/>
          </a:prstGeom>
        </p:spPr>
      </p:pic>
      <p:sp>
        <p:nvSpPr>
          <p:cNvPr id="9" name="Right Arrow 8"/>
          <p:cNvSpPr/>
          <p:nvPr/>
        </p:nvSpPr>
        <p:spPr>
          <a:xfrm>
            <a:off x="7328848" y="5056684"/>
            <a:ext cx="616007" cy="49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0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Convert a variable from one type to another (explicit or implicit)</a:t>
            </a:r>
          </a:p>
          <a:p>
            <a:pPr>
              <a:buFont typeface="Wingdings" panose="05000000000000000000" pitchFamily="2" charset="2"/>
              <a:buChar char="Ø"/>
            </a:pPr>
            <a:r>
              <a:rPr lang="en-US" dirty="0"/>
              <a:t>Explicit conversion (must be done with casting):</a:t>
            </a:r>
          </a:p>
          <a:p>
            <a:pPr marL="0" indent="0">
              <a:buNone/>
            </a:pPr>
            <a:r>
              <a:rPr lang="en-US" dirty="0"/>
              <a:t>	</a:t>
            </a:r>
            <a:r>
              <a:rPr lang="en-US" b="1" dirty="0">
                <a:solidFill>
                  <a:srgbClr val="7030A0"/>
                </a:solidFill>
              </a:rPr>
              <a:t>int</a:t>
            </a:r>
            <a:r>
              <a:rPr lang="en-US" dirty="0">
                <a:solidFill>
                  <a:srgbClr val="7030A0"/>
                </a:solidFill>
              </a:rPr>
              <a:t> </a:t>
            </a:r>
            <a:r>
              <a:rPr lang="en-US" dirty="0"/>
              <a:t>variable = 10;</a:t>
            </a:r>
          </a:p>
          <a:p>
            <a:pPr marL="0" indent="0">
              <a:buNone/>
            </a:pPr>
            <a:r>
              <a:rPr lang="en-US" dirty="0"/>
              <a:t>	</a:t>
            </a:r>
            <a:r>
              <a:rPr lang="en-US" b="1" dirty="0">
                <a:solidFill>
                  <a:srgbClr val="7030A0"/>
                </a:solidFill>
              </a:rPr>
              <a:t>byte</a:t>
            </a:r>
            <a:r>
              <a:rPr lang="en-US" dirty="0">
                <a:solidFill>
                  <a:srgbClr val="7030A0"/>
                </a:solidFill>
              </a:rPr>
              <a:t> </a:t>
            </a:r>
            <a:r>
              <a:rPr lang="en-US" dirty="0"/>
              <a:t>item = (</a:t>
            </a:r>
            <a:r>
              <a:rPr lang="en-US" b="1" dirty="0">
                <a:solidFill>
                  <a:srgbClr val="7030A0"/>
                </a:solidFill>
              </a:rPr>
              <a:t>byte</a:t>
            </a:r>
            <a:r>
              <a:rPr lang="en-US" dirty="0"/>
              <a:t>) variable;</a:t>
            </a:r>
          </a:p>
          <a:p>
            <a:pPr>
              <a:buFont typeface="Wingdings" panose="05000000000000000000" pitchFamily="2" charset="2"/>
              <a:buChar char="Ø"/>
            </a:pPr>
            <a:r>
              <a:rPr lang="en-US" dirty="0"/>
              <a:t>Implicit conversion:</a:t>
            </a:r>
          </a:p>
          <a:p>
            <a:pPr marL="0" indent="0">
              <a:buNone/>
            </a:pPr>
            <a:r>
              <a:rPr lang="en-US" b="1" dirty="0"/>
              <a:t>	</a:t>
            </a:r>
            <a:r>
              <a:rPr lang="en-US" b="1" dirty="0">
                <a:solidFill>
                  <a:srgbClr val="7030A0"/>
                </a:solidFill>
              </a:rPr>
              <a:t>byte</a:t>
            </a:r>
            <a:r>
              <a:rPr lang="en-US" dirty="0">
                <a:solidFill>
                  <a:srgbClr val="7030A0"/>
                </a:solidFill>
              </a:rPr>
              <a:t> </a:t>
            </a:r>
            <a:r>
              <a:rPr lang="en-US" dirty="0"/>
              <a:t>item = 10;</a:t>
            </a:r>
          </a:p>
          <a:p>
            <a:pPr marL="0" indent="0">
              <a:buNone/>
            </a:pPr>
            <a:r>
              <a:rPr lang="en-US" dirty="0"/>
              <a:t>	</a:t>
            </a:r>
            <a:r>
              <a:rPr lang="en-US" b="1" dirty="0">
                <a:solidFill>
                  <a:srgbClr val="7030A0"/>
                </a:solidFill>
              </a:rPr>
              <a:t>int</a:t>
            </a:r>
            <a:r>
              <a:rPr lang="en-US" dirty="0">
                <a:solidFill>
                  <a:srgbClr val="7030A0"/>
                </a:solidFill>
              </a:rPr>
              <a:t> </a:t>
            </a:r>
            <a:r>
              <a:rPr lang="en-US" dirty="0"/>
              <a:t>variable = item;</a:t>
            </a:r>
          </a:p>
          <a:p>
            <a:pPr>
              <a:buFont typeface="Wingdings" panose="05000000000000000000" pitchFamily="2" charset="2"/>
              <a:buChar char="Ø"/>
            </a:pPr>
            <a:r>
              <a:rPr lang="en-US" dirty="0"/>
              <a:t>You can cast objects, too!</a:t>
            </a:r>
          </a:p>
          <a:p>
            <a:pPr marL="0" indent="0">
              <a:buNone/>
            </a:pPr>
            <a:r>
              <a:rPr lang="en-US" dirty="0"/>
              <a:t>	Dog dog = </a:t>
            </a:r>
            <a:r>
              <a:rPr lang="en-US" b="1" dirty="0">
                <a:solidFill>
                  <a:srgbClr val="7030A0"/>
                </a:solidFill>
              </a:rPr>
              <a:t>new</a:t>
            </a:r>
            <a:r>
              <a:rPr lang="en-US" dirty="0">
                <a:solidFill>
                  <a:srgbClr val="7030A0"/>
                </a:solidFill>
              </a:rPr>
              <a:t> </a:t>
            </a:r>
            <a:r>
              <a:rPr lang="en-US" dirty="0"/>
              <a:t>Dog( );</a:t>
            </a:r>
          </a:p>
          <a:p>
            <a:pPr marL="0" indent="0">
              <a:buNone/>
            </a:pPr>
            <a:r>
              <a:rPr lang="en-US" dirty="0"/>
              <a:t>	dog = (Animal) dog;</a:t>
            </a:r>
          </a:p>
        </p:txBody>
      </p:sp>
    </p:spTree>
    <p:extLst>
      <p:ext uri="{BB962C8B-B14F-4D97-AF65-F5344CB8AC3E}">
        <p14:creationId xmlns:p14="http://schemas.microsoft.com/office/powerpoint/2010/main" val="8165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public</a:t>
            </a:r>
          </a:p>
          <a:p>
            <a:pPr>
              <a:buFont typeface="Wingdings" panose="05000000000000000000" pitchFamily="2" charset="2"/>
              <a:buChar char="Ø"/>
            </a:pPr>
            <a:r>
              <a:rPr lang="en-US" b="1" dirty="0">
                <a:solidFill>
                  <a:srgbClr val="7030A0"/>
                </a:solidFill>
              </a:rPr>
              <a:t>protected</a:t>
            </a:r>
          </a:p>
          <a:p>
            <a:pPr>
              <a:buFont typeface="Wingdings" panose="05000000000000000000" pitchFamily="2" charset="2"/>
              <a:buChar char="Ø"/>
            </a:pPr>
            <a:r>
              <a:rPr lang="en-US" b="1" dirty="0">
                <a:solidFill>
                  <a:srgbClr val="7030A0"/>
                </a:solidFill>
              </a:rPr>
              <a:t>default </a:t>
            </a:r>
            <a:r>
              <a:rPr lang="en-US" dirty="0"/>
              <a:t>(no modifier)</a:t>
            </a:r>
          </a:p>
          <a:p>
            <a:pPr>
              <a:buFont typeface="Wingdings" panose="05000000000000000000" pitchFamily="2" charset="2"/>
              <a:buChar char="Ø"/>
            </a:pPr>
            <a:r>
              <a:rPr lang="en-US" b="1" dirty="0">
                <a:solidFill>
                  <a:srgbClr val="7030A0"/>
                </a:solidFill>
              </a:rPr>
              <a:t>private</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40" y="2849123"/>
            <a:ext cx="6412440" cy="2016582"/>
          </a:xfrm>
          <a:prstGeom prst="rect">
            <a:avLst/>
          </a:prstGeom>
        </p:spPr>
      </p:pic>
    </p:spTree>
    <p:extLst>
      <p:ext uri="{BB962C8B-B14F-4D97-AF65-F5344CB8AC3E}">
        <p14:creationId xmlns:p14="http://schemas.microsoft.com/office/powerpoint/2010/main" val="34211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EA8A-9B0E-48A1-AD7A-94B0F580C20A}"/>
              </a:ext>
            </a:extLst>
          </p:cNvPr>
          <p:cNvSpPr>
            <a:spLocks noGrp="1"/>
          </p:cNvSpPr>
          <p:nvPr>
            <p:ph type="title"/>
          </p:nvPr>
        </p:nvSpPr>
        <p:spPr/>
        <p:txBody>
          <a:bodyPr/>
          <a:lstStyle/>
          <a:p>
            <a:r>
              <a:rPr lang="en-US" dirty="0"/>
              <a:t>JDK, JRE, JVM</a:t>
            </a:r>
          </a:p>
        </p:txBody>
      </p:sp>
      <p:sp>
        <p:nvSpPr>
          <p:cNvPr id="3" name="Content Placeholder 2">
            <a:extLst>
              <a:ext uri="{FF2B5EF4-FFF2-40B4-BE49-F238E27FC236}">
                <a16:creationId xmlns:a16="http://schemas.microsoft.com/office/drawing/2014/main" id="{C5D7F2AD-A161-4FD9-8F67-8C174835D7A1}"/>
              </a:ext>
            </a:extLst>
          </p:cNvPr>
          <p:cNvSpPr>
            <a:spLocks noGrp="1"/>
          </p:cNvSpPr>
          <p:nvPr>
            <p:ph idx="1"/>
          </p:nvPr>
        </p:nvSpPr>
        <p:spPr>
          <a:xfrm>
            <a:off x="609600" y="1467685"/>
            <a:ext cx="10972800" cy="4663240"/>
          </a:xfrm>
          <a:ln w="28575">
            <a:solidFill>
              <a:schemeClr val="tx1"/>
            </a:solidFill>
          </a:ln>
        </p:spPr>
        <p:txBody>
          <a:bodyPr/>
          <a:lstStyle/>
          <a:p>
            <a:r>
              <a:rPr lang="en-US" b="1" dirty="0"/>
              <a:t>JDK – Java Developer Kit</a:t>
            </a:r>
          </a:p>
          <a:p>
            <a:pPr marL="0" indent="0">
              <a:buNone/>
            </a:pPr>
            <a:endParaRPr lang="en-US" b="1" dirty="0"/>
          </a:p>
        </p:txBody>
      </p:sp>
      <p:sp>
        <p:nvSpPr>
          <p:cNvPr id="4" name="Content Placeholder 2">
            <a:extLst>
              <a:ext uri="{FF2B5EF4-FFF2-40B4-BE49-F238E27FC236}">
                <a16:creationId xmlns:a16="http://schemas.microsoft.com/office/drawing/2014/main" id="{0F7CBD76-318A-4C1C-9220-2A732B03355B}"/>
              </a:ext>
            </a:extLst>
          </p:cNvPr>
          <p:cNvSpPr txBox="1">
            <a:spLocks/>
          </p:cNvSpPr>
          <p:nvPr/>
        </p:nvSpPr>
        <p:spPr>
          <a:xfrm>
            <a:off x="2249585" y="2459595"/>
            <a:ext cx="7326799" cy="2930720"/>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JRE – Java Runtime Environment</a:t>
            </a:r>
          </a:p>
        </p:txBody>
      </p:sp>
      <p:sp>
        <p:nvSpPr>
          <p:cNvPr id="5" name="Content Placeholder 2">
            <a:extLst>
              <a:ext uri="{FF2B5EF4-FFF2-40B4-BE49-F238E27FC236}">
                <a16:creationId xmlns:a16="http://schemas.microsoft.com/office/drawing/2014/main" id="{B677856F-2C74-488E-86A3-1CE96D368796}"/>
              </a:ext>
            </a:extLst>
          </p:cNvPr>
          <p:cNvSpPr txBox="1">
            <a:spLocks/>
          </p:cNvSpPr>
          <p:nvPr/>
        </p:nvSpPr>
        <p:spPr>
          <a:xfrm>
            <a:off x="3673784" y="3429000"/>
            <a:ext cx="3874870" cy="1549948"/>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JVM – Java Virtual Machine</a:t>
            </a:r>
          </a:p>
        </p:txBody>
      </p:sp>
      <p:sp>
        <p:nvSpPr>
          <p:cNvPr id="6" name="TextBox 5">
            <a:extLst>
              <a:ext uri="{FF2B5EF4-FFF2-40B4-BE49-F238E27FC236}">
                <a16:creationId xmlns:a16="http://schemas.microsoft.com/office/drawing/2014/main" id="{074BCD46-EAF7-4AA9-B0D3-B36437342752}"/>
              </a:ext>
            </a:extLst>
          </p:cNvPr>
          <p:cNvSpPr txBox="1"/>
          <p:nvPr/>
        </p:nvSpPr>
        <p:spPr>
          <a:xfrm>
            <a:off x="9242231" y="1959138"/>
            <a:ext cx="1674305" cy="369332"/>
          </a:xfrm>
          <a:prstGeom prst="rect">
            <a:avLst/>
          </a:prstGeom>
          <a:noFill/>
        </p:spPr>
        <p:txBody>
          <a:bodyPr wrap="none" rtlCol="0">
            <a:spAutoFit/>
          </a:bodyPr>
          <a:lstStyle/>
          <a:p>
            <a:r>
              <a:rPr lang="en-US" dirty="0" err="1"/>
              <a:t>javac</a:t>
            </a:r>
            <a:r>
              <a:rPr lang="en-US" dirty="0"/>
              <a:t> (compiler)</a:t>
            </a:r>
          </a:p>
        </p:txBody>
      </p:sp>
      <p:sp>
        <p:nvSpPr>
          <p:cNvPr id="7" name="TextBox 6">
            <a:extLst>
              <a:ext uri="{FF2B5EF4-FFF2-40B4-BE49-F238E27FC236}">
                <a16:creationId xmlns:a16="http://schemas.microsoft.com/office/drawing/2014/main" id="{68E74F25-7273-4766-ABEB-AF5134D47988}"/>
              </a:ext>
            </a:extLst>
          </p:cNvPr>
          <p:cNvSpPr txBox="1"/>
          <p:nvPr/>
        </p:nvSpPr>
        <p:spPr>
          <a:xfrm>
            <a:off x="9783717" y="2863786"/>
            <a:ext cx="1100173" cy="369332"/>
          </a:xfrm>
          <a:prstGeom prst="rect">
            <a:avLst/>
          </a:prstGeom>
          <a:noFill/>
        </p:spPr>
        <p:txBody>
          <a:bodyPr wrap="none" rtlCol="0">
            <a:spAutoFit/>
          </a:bodyPr>
          <a:lstStyle/>
          <a:p>
            <a:r>
              <a:rPr lang="en-US" dirty="0"/>
              <a:t>Debugger</a:t>
            </a:r>
          </a:p>
        </p:txBody>
      </p:sp>
      <p:sp>
        <p:nvSpPr>
          <p:cNvPr id="8" name="TextBox 7">
            <a:extLst>
              <a:ext uri="{FF2B5EF4-FFF2-40B4-BE49-F238E27FC236}">
                <a16:creationId xmlns:a16="http://schemas.microsoft.com/office/drawing/2014/main" id="{FF8EEFA7-940B-4FD7-9403-DCDE7C7374B6}"/>
              </a:ext>
            </a:extLst>
          </p:cNvPr>
          <p:cNvSpPr txBox="1"/>
          <p:nvPr/>
        </p:nvSpPr>
        <p:spPr>
          <a:xfrm>
            <a:off x="7625538" y="3672748"/>
            <a:ext cx="1886390" cy="369332"/>
          </a:xfrm>
          <a:prstGeom prst="rect">
            <a:avLst/>
          </a:prstGeom>
          <a:noFill/>
        </p:spPr>
        <p:txBody>
          <a:bodyPr wrap="square" rtlCol="0">
            <a:spAutoFit/>
          </a:bodyPr>
          <a:lstStyle/>
          <a:p>
            <a:r>
              <a:rPr lang="en-US" dirty="0"/>
              <a:t>Java class libraries</a:t>
            </a:r>
          </a:p>
        </p:txBody>
      </p:sp>
      <p:sp>
        <p:nvSpPr>
          <p:cNvPr id="9" name="TextBox 8">
            <a:extLst>
              <a:ext uri="{FF2B5EF4-FFF2-40B4-BE49-F238E27FC236}">
                <a16:creationId xmlns:a16="http://schemas.microsoft.com/office/drawing/2014/main" id="{1A37A115-192A-4D32-B457-64D3690EF688}"/>
              </a:ext>
            </a:extLst>
          </p:cNvPr>
          <p:cNvSpPr txBox="1"/>
          <p:nvPr/>
        </p:nvSpPr>
        <p:spPr>
          <a:xfrm>
            <a:off x="3727449" y="3907507"/>
            <a:ext cx="3490251" cy="646331"/>
          </a:xfrm>
          <a:prstGeom prst="rect">
            <a:avLst/>
          </a:prstGeom>
          <a:noFill/>
        </p:spPr>
        <p:txBody>
          <a:bodyPr wrap="none" rtlCol="0">
            <a:spAutoFit/>
          </a:bodyPr>
          <a:lstStyle/>
          <a:p>
            <a:r>
              <a:rPr lang="en-US" dirty="0"/>
              <a:t>Translates byte code (.class files) </a:t>
            </a:r>
          </a:p>
          <a:p>
            <a:r>
              <a:rPr lang="en-US" dirty="0"/>
              <a:t>to machine code, runs the program</a:t>
            </a:r>
          </a:p>
        </p:txBody>
      </p:sp>
      <p:sp>
        <p:nvSpPr>
          <p:cNvPr id="10" name="TextBox 9">
            <a:extLst>
              <a:ext uri="{FF2B5EF4-FFF2-40B4-BE49-F238E27FC236}">
                <a16:creationId xmlns:a16="http://schemas.microsoft.com/office/drawing/2014/main" id="{C9F43BA1-679A-4DBD-AFF2-9F877F80E3B7}"/>
              </a:ext>
            </a:extLst>
          </p:cNvPr>
          <p:cNvSpPr txBox="1"/>
          <p:nvPr/>
        </p:nvSpPr>
        <p:spPr>
          <a:xfrm>
            <a:off x="1123346" y="2494454"/>
            <a:ext cx="898772" cy="369332"/>
          </a:xfrm>
          <a:prstGeom prst="rect">
            <a:avLst/>
          </a:prstGeom>
          <a:noFill/>
        </p:spPr>
        <p:txBody>
          <a:bodyPr wrap="none" rtlCol="0">
            <a:spAutoFit/>
          </a:bodyPr>
          <a:lstStyle/>
          <a:p>
            <a:r>
              <a:rPr lang="en-US" dirty="0" err="1"/>
              <a:t>javadoc</a:t>
            </a:r>
            <a:endParaRPr lang="en-US" dirty="0"/>
          </a:p>
        </p:txBody>
      </p:sp>
      <p:sp>
        <p:nvSpPr>
          <p:cNvPr id="11" name="TextBox 10">
            <a:extLst>
              <a:ext uri="{FF2B5EF4-FFF2-40B4-BE49-F238E27FC236}">
                <a16:creationId xmlns:a16="http://schemas.microsoft.com/office/drawing/2014/main" id="{10FB8650-6E7E-466E-AA84-FBCF645B3F6A}"/>
              </a:ext>
            </a:extLst>
          </p:cNvPr>
          <p:cNvSpPr txBox="1"/>
          <p:nvPr/>
        </p:nvSpPr>
        <p:spPr>
          <a:xfrm>
            <a:off x="9929021" y="3533977"/>
            <a:ext cx="874022" cy="369332"/>
          </a:xfrm>
          <a:prstGeom prst="rect">
            <a:avLst/>
          </a:prstGeom>
          <a:noFill/>
        </p:spPr>
        <p:txBody>
          <a:bodyPr wrap="none" rtlCol="0">
            <a:spAutoFit/>
          </a:bodyPr>
          <a:lstStyle/>
          <a:p>
            <a:r>
              <a:rPr lang="en-US" dirty="0"/>
              <a:t>jar, war</a:t>
            </a:r>
          </a:p>
        </p:txBody>
      </p:sp>
      <p:sp>
        <p:nvSpPr>
          <p:cNvPr id="12" name="TextBox 11">
            <a:extLst>
              <a:ext uri="{FF2B5EF4-FFF2-40B4-BE49-F238E27FC236}">
                <a16:creationId xmlns:a16="http://schemas.microsoft.com/office/drawing/2014/main" id="{19923B1C-086A-4DC2-BAF7-BD4DAB6DB85C}"/>
              </a:ext>
            </a:extLst>
          </p:cNvPr>
          <p:cNvSpPr txBox="1"/>
          <p:nvPr/>
        </p:nvSpPr>
        <p:spPr>
          <a:xfrm>
            <a:off x="9803851" y="4046006"/>
            <a:ext cx="1059906" cy="369332"/>
          </a:xfrm>
          <a:prstGeom prst="rect">
            <a:avLst/>
          </a:prstGeom>
          <a:noFill/>
        </p:spPr>
        <p:txBody>
          <a:bodyPr wrap="none" rtlCol="0">
            <a:spAutoFit/>
          </a:bodyPr>
          <a:lstStyle/>
          <a:p>
            <a:r>
              <a:rPr lang="en-US" dirty="0" err="1"/>
              <a:t>jvisualvm</a:t>
            </a:r>
            <a:endParaRPr lang="en-US" dirty="0"/>
          </a:p>
        </p:txBody>
      </p:sp>
      <p:sp>
        <p:nvSpPr>
          <p:cNvPr id="13" name="TextBox 12">
            <a:extLst>
              <a:ext uri="{FF2B5EF4-FFF2-40B4-BE49-F238E27FC236}">
                <a16:creationId xmlns:a16="http://schemas.microsoft.com/office/drawing/2014/main" id="{FDCCAF7C-C0CD-4CD9-B967-C1F7E5B55E32}"/>
              </a:ext>
            </a:extLst>
          </p:cNvPr>
          <p:cNvSpPr txBox="1"/>
          <p:nvPr/>
        </p:nvSpPr>
        <p:spPr>
          <a:xfrm>
            <a:off x="4407764" y="2863786"/>
            <a:ext cx="3010440" cy="369332"/>
          </a:xfrm>
          <a:prstGeom prst="rect">
            <a:avLst/>
          </a:prstGeom>
          <a:noFill/>
        </p:spPr>
        <p:txBody>
          <a:bodyPr wrap="none" rtlCol="0">
            <a:spAutoFit/>
          </a:bodyPr>
          <a:lstStyle/>
          <a:p>
            <a:r>
              <a:rPr lang="en-US" dirty="0"/>
              <a:t>Needed to run a Java program</a:t>
            </a:r>
          </a:p>
        </p:txBody>
      </p:sp>
      <p:sp>
        <p:nvSpPr>
          <p:cNvPr id="15" name="TextBox 14">
            <a:extLst>
              <a:ext uri="{FF2B5EF4-FFF2-40B4-BE49-F238E27FC236}">
                <a16:creationId xmlns:a16="http://schemas.microsoft.com/office/drawing/2014/main" id="{8CD7A3AC-8E7D-46EE-846C-894B2597D2F0}"/>
              </a:ext>
            </a:extLst>
          </p:cNvPr>
          <p:cNvSpPr txBox="1"/>
          <p:nvPr/>
        </p:nvSpPr>
        <p:spPr>
          <a:xfrm>
            <a:off x="4407764" y="1909426"/>
            <a:ext cx="3275320" cy="369332"/>
          </a:xfrm>
          <a:prstGeom prst="rect">
            <a:avLst/>
          </a:prstGeom>
          <a:noFill/>
        </p:spPr>
        <p:txBody>
          <a:bodyPr wrap="none" rtlCol="0">
            <a:spAutoFit/>
          </a:bodyPr>
          <a:lstStyle/>
          <a:p>
            <a:r>
              <a:rPr lang="en-US" dirty="0"/>
              <a:t>Needed to create a Java program</a:t>
            </a:r>
          </a:p>
        </p:txBody>
      </p:sp>
    </p:spTree>
    <p:extLst>
      <p:ext uri="{BB962C8B-B14F-4D97-AF65-F5344CB8AC3E}">
        <p14:creationId xmlns:p14="http://schemas.microsoft.com/office/powerpoint/2010/main" val="53888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Variable (default):</a:t>
            </a:r>
          </a:p>
          <a:p>
            <a:pPr>
              <a:buFont typeface="Wingdings" panose="05000000000000000000" pitchFamily="2" charset="2"/>
              <a:buChar char="Ø"/>
            </a:pPr>
            <a:endParaRPr lang="en-US" dirty="0"/>
          </a:p>
          <a:p>
            <a:pPr>
              <a:buFont typeface="Wingdings" panose="05000000000000000000" pitchFamily="2" charset="2"/>
              <a:buChar char="Ø"/>
            </a:pPr>
            <a:r>
              <a:rPr lang="en-US" dirty="0"/>
              <a:t>Constructor:</a:t>
            </a:r>
          </a:p>
        </p:txBody>
      </p:sp>
      <p:sp>
        <p:nvSpPr>
          <p:cNvPr id="9" name="Rectangle 1">
            <a:extLst>
              <a:ext uri="{FF2B5EF4-FFF2-40B4-BE49-F238E27FC236}">
                <a16:creationId xmlns:a16="http://schemas.microsoft.com/office/drawing/2014/main" id="{4CDA020B-BB25-4474-A9DA-0D5F75CEBD97}"/>
              </a:ext>
            </a:extLst>
          </p:cNvPr>
          <p:cNvSpPr>
            <a:spLocks noChangeArrowheads="1"/>
          </p:cNvSpPr>
          <p:nvPr/>
        </p:nvSpPr>
        <p:spPr bwMode="auto">
          <a:xfrm>
            <a:off x="3439045" y="4435167"/>
            <a:ext cx="309925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1" i="0" u="none" strike="noStrike" cap="none" normalizeH="0" baseline="0" dirty="0">
                <a:ln>
                  <a:noFill/>
                </a:ln>
                <a:solidFill>
                  <a:srgbClr val="7F0055"/>
                </a:solidFill>
                <a:effectLst/>
                <a:latin typeface="Arial Unicode MS"/>
              </a:rPr>
              <a:t>class</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rPr>
              <a:t>   </a:t>
            </a:r>
            <a:r>
              <a:rPr kumimoji="0" lang="en-US" altLang="en-US" sz="1600" b="1" i="0" u="none" strike="noStrike" cap="none" normalizeH="0" baseline="0" dirty="0">
                <a:ln>
                  <a:noFill/>
                </a:ln>
                <a:solidFill>
                  <a:srgbClr val="7F0055"/>
                </a:solidFill>
                <a:effectLst/>
                <a:latin typeface="Arial Unicode MS"/>
              </a:rPr>
              <a:t>String</a:t>
            </a:r>
            <a:r>
              <a:rPr kumimoji="0" lang="en-US" altLang="en-US" sz="1600" b="0" i="0" u="none" strike="noStrike" cap="none" normalizeH="0" baseline="0" dirty="0">
                <a:ln>
                  <a:noFill/>
                </a:ln>
                <a:solidFill>
                  <a:srgbClr val="000000"/>
                </a:solidFill>
                <a:effectLst/>
                <a:latin typeface="Arial Unicode MS"/>
              </a:rPr>
              <a:t> password;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237D172-B57D-4D62-BA2C-F068665E0BA6}"/>
              </a:ext>
            </a:extLst>
          </p:cNvPr>
          <p:cNvSpPr>
            <a:spLocks noChangeArrowheads="1"/>
          </p:cNvSpPr>
          <p:nvPr/>
        </p:nvSpPr>
        <p:spPr bwMode="auto">
          <a:xfrm>
            <a:off x="3495689" y="1795262"/>
            <a:ext cx="368194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dirty="0">
                <a:solidFill>
                  <a:srgbClr val="7F0055"/>
                </a:solidFill>
                <a:latin typeface="Arial Unicode MS"/>
              </a:rPr>
              <a:t>public</a:t>
            </a:r>
            <a:r>
              <a:rPr lang="en-US" altLang="en-US" sz="1600" dirty="0">
                <a:solidFill>
                  <a:srgbClr val="000000"/>
                </a:solidFill>
                <a:latin typeface="Arial Unicode MS"/>
              </a:rPr>
              <a:t> </a:t>
            </a:r>
            <a:r>
              <a:rPr lang="en-US" altLang="en-US" sz="1600" b="1" dirty="0">
                <a:solidFill>
                  <a:srgbClr val="7F0055"/>
                </a:solidFill>
                <a:latin typeface="Arial Unicode MS"/>
              </a:rPr>
              <a:t>class</a:t>
            </a:r>
            <a:r>
              <a:rPr lang="en-US" altLang="en-US" sz="1600" dirty="0">
                <a:solidFill>
                  <a:srgbClr val="000000"/>
                </a:solidFill>
                <a:latin typeface="Arial Unicode MS"/>
              </a:rPr>
              <a:t> </a:t>
            </a:r>
            <a:r>
              <a:rPr lang="en-US" altLang="en-US" sz="1600" dirty="0" err="1">
                <a:solidFill>
                  <a:srgbClr val="000000"/>
                </a:solidFill>
                <a:latin typeface="Arial Unicode MS"/>
              </a:rPr>
              <a:t>MyClass</a:t>
            </a:r>
            <a:r>
              <a:rPr lang="en-US" altLang="en-US" sz="1600" dirty="0">
                <a:solidFill>
                  <a:srgbClr val="000000"/>
                </a:solidFill>
                <a:latin typeface="Arial Unicode MS"/>
              </a:rPr>
              <a:t> {</a:t>
            </a:r>
          </a:p>
          <a:p>
            <a:pPr lvl="0" eaLnBrk="0" fontAlgn="base" hangingPunct="0">
              <a:spcBef>
                <a:spcPct val="0"/>
              </a:spcBef>
              <a:spcAft>
                <a:spcPct val="0"/>
              </a:spcAft>
            </a:pPr>
            <a:r>
              <a:rPr lang="en-US" altLang="en-US" sz="1600" dirty="0">
                <a:solidFill>
                  <a:srgbClr val="000000"/>
                </a:solidFill>
                <a:latin typeface="Arial Unicode MS"/>
              </a:rPr>
              <a:t>   </a:t>
            </a:r>
            <a:r>
              <a:rPr lang="en-US" altLang="en-US" sz="1600" b="1" dirty="0">
                <a:solidFill>
                  <a:srgbClr val="7F0055"/>
                </a:solidFill>
                <a:latin typeface="Arial Unicode MS"/>
              </a:rPr>
              <a:t>String</a:t>
            </a:r>
            <a:r>
              <a:rPr lang="en-US" altLang="en-US" sz="1600" dirty="0">
                <a:solidFill>
                  <a:srgbClr val="000000"/>
                </a:solidFill>
                <a:latin typeface="Arial Unicode MS"/>
              </a:rPr>
              <a:t> password;</a:t>
            </a:r>
          </a:p>
          <a:p>
            <a:pPr lvl="0" eaLnBrk="0" fontAlgn="base" hangingPunct="0">
              <a:spcBef>
                <a:spcPct val="0"/>
              </a:spcBef>
              <a:spcAft>
                <a:spcPct val="0"/>
              </a:spcAft>
            </a:pPr>
            <a:r>
              <a:rPr lang="en-US" altLang="en-US" sz="1600" dirty="0">
                <a:solidFill>
                  <a:srgbClr val="000000"/>
                </a:solidFill>
                <a:latin typeface="Arial Unicode MS"/>
              </a:rPr>
              <a:t>}</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b="1" dirty="0">
              <a:solidFill>
                <a:srgbClr val="7F0055"/>
              </a:solidFill>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private </a:t>
            </a:r>
            <a:r>
              <a:rPr lang="en-US" altLang="en-US" sz="1600" dirty="0" err="1">
                <a:latin typeface="Arial Unicode MS"/>
              </a:rPr>
              <a:t>myMethod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kumimoji="0" lang="en-US" altLang="en-US" sz="1600" i="0" u="none" strike="noStrike" cap="none" normalizeH="0" baseline="0" dirty="0">
                <a:ln>
                  <a:noFill/>
                </a:ln>
                <a:effectLst/>
                <a:latin typeface="Arial Unicode MS"/>
              </a:rPr>
              <a:t>}</a:t>
            </a:r>
          </a:p>
          <a:p>
            <a:pPr lvl="0" eaLnBrk="0" fontAlgn="base" hangingPunct="0">
              <a:spcBef>
                <a:spcPct val="0"/>
              </a:spcBef>
              <a:spcAft>
                <a:spcPct val="0"/>
              </a:spcAft>
            </a:pPr>
            <a:endParaRPr lang="en-US" altLang="en-US" sz="1600" dirty="0">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protected </a:t>
            </a:r>
            <a:r>
              <a:rPr lang="en-US" altLang="en-US" sz="1600" dirty="0" err="1">
                <a:latin typeface="Arial Unicode MS"/>
              </a:rPr>
              <a:t>anotherMethod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lang="en-US" altLang="en-US" sz="1600" dirty="0">
                <a:latin typeface="Arial Unicode MS"/>
              </a:rPr>
              <a:t>}</a:t>
            </a:r>
            <a:endParaRPr lang="en-US" altLang="en-US" sz="1600" dirty="0">
              <a:latin typeface="Arial" panose="020B0604020202020204" pitchFamily="34" charset="0"/>
            </a:endParaRPr>
          </a:p>
          <a:p>
            <a:pPr lvl="0" eaLnBrk="0" fontAlgn="base" hangingPunct="0">
              <a:spcBef>
                <a:spcPct val="0"/>
              </a:spcBef>
              <a:spcAft>
                <a:spcPct val="0"/>
              </a:spcAft>
            </a:pPr>
            <a:endParaRPr kumimoji="0" lang="en-US" altLang="en-US" sz="1600" i="0" u="none" strike="noStrike" cap="none" normalizeH="0" baseline="0" dirty="0">
              <a:ln>
                <a:noFill/>
              </a:ln>
              <a:effectLst/>
              <a:latin typeface="Arial" panose="020B0604020202020204" pitchFamily="34" charset="0"/>
            </a:endParaRPr>
          </a:p>
        </p:txBody>
      </p:sp>
      <p:sp>
        <p:nvSpPr>
          <p:cNvPr id="11" name="Rectangle 1">
            <a:extLst>
              <a:ext uri="{FF2B5EF4-FFF2-40B4-BE49-F238E27FC236}">
                <a16:creationId xmlns:a16="http://schemas.microsoft.com/office/drawing/2014/main" id="{61EEAAC1-7884-4585-8C5B-19E0B241C0B1}"/>
              </a:ext>
            </a:extLst>
          </p:cNvPr>
          <p:cNvSpPr>
            <a:spLocks noChangeArrowheads="1"/>
          </p:cNvSpPr>
          <p:nvPr/>
        </p:nvSpPr>
        <p:spPr bwMode="auto">
          <a:xfrm>
            <a:off x="3439045" y="5374538"/>
            <a:ext cx="309925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11F4-85FA-42D7-A723-849C6FCFB6C9}"/>
              </a:ext>
            </a:extLst>
          </p:cNvPr>
          <p:cNvSpPr>
            <a:spLocks noGrp="1"/>
          </p:cNvSpPr>
          <p:nvPr>
            <p:ph type="title"/>
          </p:nvPr>
        </p:nvSpPr>
        <p:spPr/>
        <p:txBody>
          <a:bodyPr/>
          <a:lstStyle/>
          <a:p>
            <a:r>
              <a:rPr lang="en-US" dirty="0"/>
              <a:t>Non-Access Modifiers</a:t>
            </a:r>
          </a:p>
        </p:txBody>
      </p:sp>
      <p:sp>
        <p:nvSpPr>
          <p:cNvPr id="3" name="Content Placeholder 2">
            <a:extLst>
              <a:ext uri="{FF2B5EF4-FFF2-40B4-BE49-F238E27FC236}">
                <a16:creationId xmlns:a16="http://schemas.microsoft.com/office/drawing/2014/main" id="{353361D2-06A5-43C2-95A9-73B47C3B1024}"/>
              </a:ext>
            </a:extLst>
          </p:cNvPr>
          <p:cNvSpPr>
            <a:spLocks noGrp="1"/>
          </p:cNvSpPr>
          <p:nvPr>
            <p:ph idx="1"/>
          </p:nvPr>
        </p:nvSpPr>
        <p:spPr>
          <a:xfrm>
            <a:off x="1097280" y="1845734"/>
            <a:ext cx="10058400" cy="4207108"/>
          </a:xfrm>
        </p:spPr>
        <p:txBody>
          <a:bodyPr>
            <a:normAutofit fontScale="55000" lnSpcReduction="20000"/>
          </a:bodyPr>
          <a:lstStyle/>
          <a:p>
            <a:pPr>
              <a:buFont typeface="Wingdings" panose="05000000000000000000" pitchFamily="2" charset="2"/>
              <a:buChar char="Ø"/>
            </a:pPr>
            <a:r>
              <a:rPr lang="en-US" b="1" dirty="0"/>
              <a:t> static</a:t>
            </a:r>
          </a:p>
          <a:p>
            <a:pPr lvl="1">
              <a:buFont typeface="Wingdings" panose="05000000000000000000" pitchFamily="2" charset="2"/>
              <a:buChar char="Ø"/>
            </a:pPr>
            <a:r>
              <a:rPr lang="en-US" dirty="0"/>
              <a:t>Static fields and methods belong to the class or interface on which they are declared</a:t>
            </a:r>
          </a:p>
          <a:p>
            <a:pPr lvl="1">
              <a:buFont typeface="Wingdings" panose="05000000000000000000" pitchFamily="2" charset="2"/>
              <a:buChar char="Ø"/>
            </a:pPr>
            <a:r>
              <a:rPr lang="en-US" dirty="0"/>
              <a:t>Do not require an instance of the class to call the field / method</a:t>
            </a:r>
          </a:p>
          <a:p>
            <a:pPr>
              <a:buFont typeface="Wingdings" panose="05000000000000000000" pitchFamily="2" charset="2"/>
              <a:buChar char="Ø"/>
            </a:pPr>
            <a:r>
              <a:rPr lang="en-US" b="1" dirty="0"/>
              <a:t> abstract</a:t>
            </a:r>
          </a:p>
          <a:p>
            <a:pPr lvl="1">
              <a:buFont typeface="Wingdings" panose="05000000000000000000" pitchFamily="2" charset="2"/>
              <a:buChar char="Ø"/>
            </a:pPr>
            <a:r>
              <a:rPr lang="en-US" b="1" dirty="0"/>
              <a:t> </a:t>
            </a:r>
            <a:r>
              <a:rPr lang="en-US" dirty="0"/>
              <a:t>Classes declared abstract cannot be instantiated</a:t>
            </a:r>
          </a:p>
          <a:p>
            <a:pPr lvl="1">
              <a:buFont typeface="Wingdings" panose="05000000000000000000" pitchFamily="2" charset="2"/>
              <a:buChar char="Ø"/>
            </a:pPr>
            <a:r>
              <a:rPr lang="en-US" dirty="0"/>
              <a:t> Abstract classes can have abstract or concrete (non-abstract) methods</a:t>
            </a:r>
          </a:p>
          <a:p>
            <a:pPr lvl="1">
              <a:buFont typeface="Wingdings" panose="05000000000000000000" pitchFamily="2" charset="2"/>
              <a:buChar char="Ø"/>
            </a:pPr>
            <a:r>
              <a:rPr lang="en-US" dirty="0"/>
              <a:t> Methods can be declared abstract, meaning subclasses must implement</a:t>
            </a:r>
          </a:p>
          <a:p>
            <a:pPr lvl="1">
              <a:buFont typeface="Wingdings" panose="05000000000000000000" pitchFamily="2" charset="2"/>
              <a:buChar char="Ø"/>
            </a:pPr>
            <a:r>
              <a:rPr lang="en-US" dirty="0"/>
              <a:t> If a method is abstract, the entire class must be abstract</a:t>
            </a:r>
          </a:p>
          <a:p>
            <a:pPr>
              <a:buFont typeface="Wingdings" panose="05000000000000000000" pitchFamily="2" charset="2"/>
              <a:buChar char="Ø"/>
            </a:pPr>
            <a:r>
              <a:rPr lang="en-US" b="1" dirty="0"/>
              <a:t> final</a:t>
            </a:r>
          </a:p>
          <a:p>
            <a:pPr lvl="1">
              <a:buFont typeface="Wingdings" panose="05000000000000000000" pitchFamily="2" charset="2"/>
              <a:buChar char="Ø"/>
            </a:pPr>
            <a:r>
              <a:rPr lang="en-US" b="1" dirty="0"/>
              <a:t> </a:t>
            </a:r>
            <a:r>
              <a:rPr lang="en-US" dirty="0"/>
              <a:t>Final classes cannot be extended, final variables cannot be reassigned, and final methods cannot be </a:t>
            </a:r>
            <a:r>
              <a:rPr lang="en-US" dirty="0" err="1"/>
              <a:t>overriden</a:t>
            </a:r>
            <a:endParaRPr lang="en-US" dirty="0"/>
          </a:p>
          <a:p>
            <a:pPr>
              <a:buFont typeface="Wingdings" panose="05000000000000000000" pitchFamily="2" charset="2"/>
              <a:buChar char="Ø"/>
            </a:pPr>
            <a:r>
              <a:rPr lang="en-US" b="1" dirty="0"/>
              <a:t> synchronized</a:t>
            </a:r>
          </a:p>
          <a:p>
            <a:pPr lvl="1">
              <a:buFont typeface="Wingdings" panose="05000000000000000000" pitchFamily="2" charset="2"/>
              <a:buChar char="Ø"/>
            </a:pPr>
            <a:r>
              <a:rPr lang="en-US" b="1" dirty="0"/>
              <a:t> </a:t>
            </a:r>
            <a:r>
              <a:rPr lang="en-US" dirty="0"/>
              <a:t>synchronized methods or blocks help with thread safety – they can only be accessed by a single thread at a time</a:t>
            </a:r>
            <a:endParaRPr lang="en-US" b="1" dirty="0"/>
          </a:p>
          <a:p>
            <a:pPr>
              <a:buFont typeface="Wingdings" panose="05000000000000000000" pitchFamily="2" charset="2"/>
              <a:buChar char="Ø"/>
            </a:pPr>
            <a:r>
              <a:rPr lang="en-US" b="1" dirty="0"/>
              <a:t> transient</a:t>
            </a:r>
          </a:p>
          <a:p>
            <a:pPr lvl="1">
              <a:buFont typeface="Wingdings" panose="05000000000000000000" pitchFamily="2" charset="2"/>
              <a:buChar char="Ø"/>
            </a:pPr>
            <a:r>
              <a:rPr lang="en-US" b="1" dirty="0"/>
              <a:t> </a:t>
            </a:r>
            <a:r>
              <a:rPr lang="en-US" dirty="0"/>
              <a:t>prevents the serialization of the field</a:t>
            </a:r>
            <a:endParaRPr lang="en-US" b="1" dirty="0"/>
          </a:p>
          <a:p>
            <a:pPr>
              <a:buFont typeface="Wingdings" panose="05000000000000000000" pitchFamily="2" charset="2"/>
              <a:buChar char="Ø"/>
            </a:pPr>
            <a:r>
              <a:rPr lang="en-US" dirty="0"/>
              <a:t> volatile, </a:t>
            </a:r>
            <a:r>
              <a:rPr lang="en-US" dirty="0" err="1"/>
              <a:t>strictfp</a:t>
            </a:r>
            <a:endParaRPr lang="en-US" dirty="0"/>
          </a:p>
          <a:p>
            <a:pPr lvl="1">
              <a:buFont typeface="Wingdings" panose="05000000000000000000" pitchFamily="2" charset="2"/>
              <a:buChar char="Ø"/>
            </a:pPr>
            <a:r>
              <a:rPr lang="en-US" dirty="0"/>
              <a:t> less common and less useful</a:t>
            </a:r>
          </a:p>
        </p:txBody>
      </p:sp>
    </p:spTree>
    <p:extLst>
      <p:ext uri="{BB962C8B-B14F-4D97-AF65-F5344CB8AC3E}">
        <p14:creationId xmlns:p14="http://schemas.microsoft.com/office/powerpoint/2010/main" val="3696673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Static variables</a:t>
            </a:r>
          </a:p>
          <a:p>
            <a:pPr lvl="1">
              <a:buFont typeface="Wingdings" panose="05000000000000000000" pitchFamily="2" charset="2"/>
              <a:buChar char="Ø"/>
            </a:pPr>
            <a:r>
              <a:rPr lang="en-US" sz="2400" dirty="0"/>
              <a:t>Shared by all instances of that class</a:t>
            </a:r>
          </a:p>
          <a:p>
            <a:pPr lvl="1">
              <a:buFont typeface="Wingdings" panose="05000000000000000000" pitchFamily="2" charset="2"/>
              <a:buChar char="Ø"/>
            </a:pPr>
            <a:r>
              <a:rPr lang="en-US" sz="2400" dirty="0"/>
              <a:t>Changing value in one object is seen by all others</a:t>
            </a:r>
          </a:p>
          <a:p>
            <a:pPr>
              <a:buFont typeface="Wingdings" panose="05000000000000000000" pitchFamily="2" charset="2"/>
              <a:buChar char="Ø"/>
            </a:pPr>
            <a:r>
              <a:rPr lang="en-US" sz="2400" dirty="0"/>
              <a:t>Static methods</a:t>
            </a:r>
          </a:p>
          <a:p>
            <a:pPr lvl="1">
              <a:buFont typeface="Wingdings" panose="05000000000000000000" pitchFamily="2" charset="2"/>
              <a:buChar char="Ø"/>
            </a:pPr>
            <a:r>
              <a:rPr lang="en-US" sz="2400" dirty="0"/>
              <a:t>Method calls do not require an object</a:t>
            </a:r>
          </a:p>
          <a:p>
            <a:pPr lvl="1">
              <a:buFont typeface="Wingdings" panose="05000000000000000000" pitchFamily="2" charset="2"/>
              <a:buChar char="Ø"/>
            </a:pPr>
            <a:r>
              <a:rPr lang="en-US" sz="2400" dirty="0" err="1"/>
              <a:t>MyClass.myStaticMethod</a:t>
            </a:r>
            <a:r>
              <a:rPr lang="en-US" sz="2400" dirty="0"/>
              <a:t>( );</a:t>
            </a:r>
          </a:p>
          <a:p>
            <a:pPr>
              <a:buFont typeface="Wingdings" panose="05000000000000000000" pitchFamily="2" charset="2"/>
              <a:buChar char="Ø"/>
            </a:pPr>
            <a:r>
              <a:rPr lang="en-US" sz="2400" dirty="0"/>
              <a:t>Static block</a:t>
            </a:r>
          </a:p>
          <a:p>
            <a:pPr lvl="1">
              <a:buFont typeface="Wingdings" panose="05000000000000000000" pitchFamily="2" charset="2"/>
              <a:buChar char="Ø"/>
            </a:pPr>
            <a:r>
              <a:rPr lang="en-US" sz="2400" dirty="0"/>
              <a:t>Also known as the “static initializer”</a:t>
            </a:r>
          </a:p>
          <a:p>
            <a:pPr lvl="1">
              <a:buFont typeface="Wingdings" panose="05000000000000000000" pitchFamily="2" charset="2"/>
              <a:buChar char="Ø"/>
            </a:pPr>
            <a:r>
              <a:rPr lang="en-US" sz="2400" dirty="0"/>
              <a:t>Block of code run by the JVM at Class Loading</a:t>
            </a:r>
          </a:p>
          <a:p>
            <a:pPr lvl="1">
              <a:buFont typeface="Wingdings" panose="05000000000000000000" pitchFamily="2" charset="2"/>
              <a:buChar char="Ø"/>
            </a:pPr>
            <a:r>
              <a:rPr lang="en-US" sz="2400" dirty="0"/>
              <a:t>Used to initialize static variables</a:t>
            </a:r>
          </a:p>
          <a:p>
            <a:pPr>
              <a:buFont typeface="Wingdings" panose="05000000000000000000" pitchFamily="2" charset="2"/>
              <a:buChar char="Ø"/>
            </a:pPr>
            <a:r>
              <a:rPr lang="en-US" sz="2400" b="1" dirty="0"/>
              <a:t>Non-static variables cannot be referenced from a static context</a:t>
            </a:r>
            <a:endParaRPr lang="en-US" sz="2400" dirty="0"/>
          </a:p>
        </p:txBody>
      </p:sp>
      <p:sp>
        <p:nvSpPr>
          <p:cNvPr id="5" name="Oval 4"/>
          <p:cNvSpPr/>
          <p:nvPr/>
        </p:nvSpPr>
        <p:spPr>
          <a:xfrm>
            <a:off x="7770124" y="2729551"/>
            <a:ext cx="1428467" cy="96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a:p>
            <a:pPr algn="ctr"/>
            <a:r>
              <a:rPr lang="en-US" dirty="0"/>
              <a:t>int a=1</a:t>
            </a:r>
          </a:p>
        </p:txBody>
      </p:sp>
      <p:sp>
        <p:nvSpPr>
          <p:cNvPr id="6" name="Oval 5"/>
          <p:cNvSpPr/>
          <p:nvPr/>
        </p:nvSpPr>
        <p:spPr>
          <a:xfrm>
            <a:off x="9608025" y="2729551"/>
            <a:ext cx="1547656" cy="96899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 int a=2</a:t>
            </a:r>
          </a:p>
        </p:txBody>
      </p:sp>
      <p:sp>
        <p:nvSpPr>
          <p:cNvPr id="7" name="Oval 6"/>
          <p:cNvSpPr/>
          <p:nvPr/>
        </p:nvSpPr>
        <p:spPr>
          <a:xfrm>
            <a:off x="8968854" y="1845734"/>
            <a:ext cx="873457" cy="77544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 b=2</a:t>
            </a:r>
          </a:p>
        </p:txBody>
      </p:sp>
      <p:cxnSp>
        <p:nvCxnSpPr>
          <p:cNvPr id="9" name="Straight Arrow Connector 8"/>
          <p:cNvCxnSpPr>
            <a:stCxn id="5" idx="7"/>
            <a:endCxn id="7" idx="3"/>
          </p:cNvCxnSpPr>
          <p:nvPr/>
        </p:nvCxnSpPr>
        <p:spPr>
          <a:xfrm flipV="1">
            <a:off x="8989397" y="2507616"/>
            <a:ext cx="107372"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a:endCxn id="7" idx="5"/>
          </p:cNvCxnSpPr>
          <p:nvPr/>
        </p:nvCxnSpPr>
        <p:spPr>
          <a:xfrm flipH="1" flipV="1">
            <a:off x="9714396" y="2507616"/>
            <a:ext cx="120278"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Examples</a:t>
            </a:r>
          </a:p>
        </p:txBody>
      </p:sp>
      <p:pic>
        <p:nvPicPr>
          <p:cNvPr id="4" name="Picture 3"/>
          <p:cNvPicPr>
            <a:picLocks noChangeAspect="1"/>
          </p:cNvPicPr>
          <p:nvPr/>
        </p:nvPicPr>
        <p:blipFill>
          <a:blip r:embed="rId2"/>
          <a:stretch>
            <a:fillRect/>
          </a:stretch>
        </p:blipFill>
        <p:spPr>
          <a:xfrm>
            <a:off x="1097280" y="1858724"/>
            <a:ext cx="3713755" cy="4312253"/>
          </a:xfrm>
          <a:prstGeom prst="rect">
            <a:avLst/>
          </a:prstGeom>
        </p:spPr>
      </p:pic>
      <p:sp>
        <p:nvSpPr>
          <p:cNvPr id="5" name="Oval 4"/>
          <p:cNvSpPr/>
          <p:nvPr/>
        </p:nvSpPr>
        <p:spPr>
          <a:xfrm>
            <a:off x="947155" y="237860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947155" y="2863014"/>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947155" y="423039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947155" y="4914081"/>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5" idx="6"/>
          </p:cNvCxnSpPr>
          <p:nvPr/>
        </p:nvCxnSpPr>
        <p:spPr>
          <a:xfrm flipV="1">
            <a:off x="1247405" y="252125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47405" y="3006315"/>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47405" y="4373693"/>
            <a:ext cx="676929"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47405" y="506037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Final variables</a:t>
            </a:r>
          </a:p>
          <a:p>
            <a:pPr lvl="1">
              <a:buFont typeface="Wingdings" panose="05000000000000000000" pitchFamily="2" charset="2"/>
              <a:buChar char="Ø"/>
            </a:pPr>
            <a:r>
              <a:rPr lang="en-US" dirty="0"/>
              <a:t>Cannot be changed once initialized</a:t>
            </a:r>
          </a:p>
          <a:p>
            <a:pPr lvl="1">
              <a:buFont typeface="Wingdings" panose="05000000000000000000" pitchFamily="2" charset="2"/>
              <a:buChar char="Ø"/>
            </a:pPr>
            <a:r>
              <a:rPr lang="en-US" dirty="0"/>
              <a:t>Constant value</a:t>
            </a:r>
          </a:p>
          <a:p>
            <a:pPr lvl="1">
              <a:buFont typeface="Wingdings" panose="05000000000000000000" pitchFamily="2" charset="2"/>
              <a:buChar char="Ø"/>
            </a:pPr>
            <a:r>
              <a:rPr lang="en-US" dirty="0"/>
              <a:t>Typically written in all uppercase</a:t>
            </a:r>
          </a:p>
          <a:p>
            <a:pPr>
              <a:buFont typeface="Wingdings" panose="05000000000000000000" pitchFamily="2" charset="2"/>
              <a:buChar char="Ø"/>
            </a:pPr>
            <a:r>
              <a:rPr lang="en-US" dirty="0"/>
              <a:t>Final methods</a:t>
            </a:r>
          </a:p>
          <a:p>
            <a:pPr lvl="1">
              <a:buFont typeface="Wingdings" panose="05000000000000000000" pitchFamily="2" charset="2"/>
              <a:buChar char="Ø"/>
            </a:pPr>
            <a:r>
              <a:rPr lang="en-US" dirty="0"/>
              <a:t>Cannot be overridden </a:t>
            </a:r>
          </a:p>
          <a:p>
            <a:pPr>
              <a:buFont typeface="Wingdings" panose="05000000000000000000" pitchFamily="2" charset="2"/>
              <a:buChar char="Ø"/>
            </a:pPr>
            <a:r>
              <a:rPr lang="en-US" dirty="0"/>
              <a:t>Final classes</a:t>
            </a:r>
          </a:p>
          <a:p>
            <a:pPr lvl="1">
              <a:buFont typeface="Wingdings" panose="05000000000000000000" pitchFamily="2" charset="2"/>
              <a:buChar char="Ø"/>
            </a:pPr>
            <a:r>
              <a:rPr lang="en-US" dirty="0"/>
              <a:t>Cannot be extended </a:t>
            </a:r>
          </a:p>
          <a:p>
            <a:pPr lvl="1">
              <a:buFont typeface="Wingdings" panose="05000000000000000000" pitchFamily="2" charset="2"/>
              <a:buChar char="Ø"/>
            </a:pPr>
            <a:r>
              <a:rPr lang="en-US" dirty="0"/>
              <a:t>The last leaf on the “Animal” </a:t>
            </a:r>
          </a:p>
          <a:p>
            <a:pPr marL="201168" lvl="1" indent="0">
              <a:buNone/>
            </a:pPr>
            <a:r>
              <a:rPr lang="en-US" dirty="0"/>
              <a:t>	Inheritance tree</a:t>
            </a:r>
          </a:p>
        </p:txBody>
      </p:sp>
      <p:pic>
        <p:nvPicPr>
          <p:cNvPr id="4" name="Picture 3"/>
          <p:cNvPicPr>
            <a:picLocks noChangeAspect="1"/>
          </p:cNvPicPr>
          <p:nvPr/>
        </p:nvPicPr>
        <p:blipFill>
          <a:blip r:embed="rId2"/>
          <a:stretch>
            <a:fillRect/>
          </a:stretch>
        </p:blipFill>
        <p:spPr>
          <a:xfrm>
            <a:off x="4954135" y="1906307"/>
            <a:ext cx="6201543" cy="343064"/>
          </a:xfrm>
          <a:prstGeom prst="rect">
            <a:avLst/>
          </a:prstGeom>
        </p:spPr>
      </p:pic>
      <p:pic>
        <p:nvPicPr>
          <p:cNvPr id="5" name="Picture 4"/>
          <p:cNvPicPr>
            <a:picLocks noChangeAspect="1"/>
          </p:cNvPicPr>
          <p:nvPr/>
        </p:nvPicPr>
        <p:blipFill>
          <a:blip r:embed="rId3"/>
          <a:stretch>
            <a:fillRect/>
          </a:stretch>
        </p:blipFill>
        <p:spPr>
          <a:xfrm>
            <a:off x="4954134" y="3018707"/>
            <a:ext cx="6201543" cy="893297"/>
          </a:xfrm>
          <a:prstGeom prst="rect">
            <a:avLst/>
          </a:prstGeom>
        </p:spPr>
      </p:pic>
      <p:pic>
        <p:nvPicPr>
          <p:cNvPr id="6" name="Picture 5"/>
          <p:cNvPicPr>
            <a:picLocks noChangeAspect="1"/>
          </p:cNvPicPr>
          <p:nvPr/>
        </p:nvPicPr>
        <p:blipFill>
          <a:blip r:embed="rId4"/>
          <a:stretch>
            <a:fillRect/>
          </a:stretch>
        </p:blipFill>
        <p:spPr>
          <a:xfrm>
            <a:off x="5758543" y="4020378"/>
            <a:ext cx="3154936" cy="19570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818" y="4463064"/>
            <a:ext cx="2120859" cy="1622778"/>
          </a:xfrm>
          <a:prstGeom prst="rect">
            <a:avLst/>
          </a:prstGeom>
        </p:spPr>
      </p:pic>
      <p:sp>
        <p:nvSpPr>
          <p:cNvPr id="8" name="Cloud Callout 7"/>
          <p:cNvSpPr/>
          <p:nvPr/>
        </p:nvSpPr>
        <p:spPr>
          <a:xfrm>
            <a:off x="9908274" y="3857414"/>
            <a:ext cx="1119117" cy="709683"/>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Who… me?</a:t>
            </a:r>
          </a:p>
        </p:txBody>
      </p:sp>
    </p:spTree>
    <p:extLst>
      <p:ext uri="{BB962C8B-B14F-4D97-AF65-F5344CB8AC3E}">
        <p14:creationId xmlns:p14="http://schemas.microsoft.com/office/powerpoint/2010/main" val="385144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Let you treat primitive data types as objects</a:t>
            </a:r>
          </a:p>
          <a:p>
            <a:pPr>
              <a:buFont typeface="Wingdings" panose="05000000000000000000" pitchFamily="2" charset="2"/>
              <a:buChar char="Ø"/>
            </a:pPr>
            <a:r>
              <a:rPr lang="en-US" dirty="0"/>
              <a:t>Each data type has a Wrapper class</a:t>
            </a:r>
          </a:p>
          <a:p>
            <a:r>
              <a:rPr lang="en-US" dirty="0"/>
              <a:t>	</a:t>
            </a:r>
          </a:p>
          <a:p>
            <a:pPr>
              <a:buFont typeface="Wingdings" panose="05000000000000000000" pitchFamily="2" charset="2"/>
              <a:buChar char="Ø"/>
            </a:pPr>
            <a:endParaRPr lang="en-US" dirty="0"/>
          </a:p>
        </p:txBody>
      </p:sp>
      <p:graphicFrame>
        <p:nvGraphicFramePr>
          <p:cNvPr id="4" name="Table 3"/>
          <p:cNvGraphicFramePr>
            <a:graphicFrameLocks noGrp="1"/>
          </p:cNvGraphicFramePr>
          <p:nvPr/>
        </p:nvGraphicFramePr>
        <p:xfrm>
          <a:off x="1925320" y="283802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b="1" dirty="0"/>
                        <a:t>Primitive Data Type</a:t>
                      </a:r>
                      <a:endParaRPr lang="en-US" dirty="0"/>
                    </a:p>
                  </a:txBody>
                  <a:tcPr/>
                </a:tc>
                <a:tc>
                  <a:txBody>
                    <a:bodyPr/>
                    <a:lstStyle/>
                    <a:p>
                      <a:r>
                        <a:rPr lang="en-US" b="1" dirty="0"/>
                        <a:t>Wrapper class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7030A0"/>
                          </a:solidFill>
                        </a:rPr>
                        <a:t>boolean</a:t>
                      </a:r>
                    </a:p>
                  </a:txBody>
                  <a:tcPr/>
                </a:tc>
                <a:tc>
                  <a:txBody>
                    <a:bodyPr/>
                    <a:lstStyle/>
                    <a:p>
                      <a:r>
                        <a:rPr lang="en-US" dirty="0"/>
                        <a:t>Boolean</a:t>
                      </a:r>
                    </a:p>
                  </a:txBody>
                  <a:tcPr/>
                </a:tc>
                <a:extLst>
                  <a:ext uri="{0D108BD9-81ED-4DB2-BD59-A6C34878D82A}">
                    <a16:rowId xmlns:a16="http://schemas.microsoft.com/office/drawing/2014/main" val="10001"/>
                  </a:ext>
                </a:extLst>
              </a:tr>
              <a:tr h="370840">
                <a:tc>
                  <a:txBody>
                    <a:bodyPr/>
                    <a:lstStyle/>
                    <a:p>
                      <a:r>
                        <a:rPr lang="en-US" b="1" dirty="0">
                          <a:solidFill>
                            <a:srgbClr val="7030A0"/>
                          </a:solidFill>
                        </a:rPr>
                        <a:t>byte</a:t>
                      </a:r>
                    </a:p>
                  </a:txBody>
                  <a:tcPr/>
                </a:tc>
                <a:tc>
                  <a:txBody>
                    <a:bodyPr/>
                    <a:lstStyle/>
                    <a:p>
                      <a:r>
                        <a:rPr lang="en-US" dirty="0"/>
                        <a:t>Byte</a:t>
                      </a:r>
                    </a:p>
                  </a:txBody>
                  <a:tcPr/>
                </a:tc>
                <a:extLst>
                  <a:ext uri="{0D108BD9-81ED-4DB2-BD59-A6C34878D82A}">
                    <a16:rowId xmlns:a16="http://schemas.microsoft.com/office/drawing/2014/main" val="10002"/>
                  </a:ext>
                </a:extLst>
              </a:tr>
              <a:tr h="370840">
                <a:tc>
                  <a:txBody>
                    <a:bodyPr/>
                    <a:lstStyle/>
                    <a:p>
                      <a:r>
                        <a:rPr lang="en-US" b="1" dirty="0">
                          <a:solidFill>
                            <a:srgbClr val="7030A0"/>
                          </a:solidFill>
                        </a:rPr>
                        <a:t>char</a:t>
                      </a:r>
                    </a:p>
                  </a:txBody>
                  <a:tcPr/>
                </a:tc>
                <a:tc>
                  <a:txBody>
                    <a:bodyPr/>
                    <a:lstStyle/>
                    <a:p>
                      <a:r>
                        <a:rPr lang="en-US" dirty="0"/>
                        <a:t>Character</a:t>
                      </a:r>
                    </a:p>
                  </a:txBody>
                  <a:tcPr/>
                </a:tc>
                <a:extLst>
                  <a:ext uri="{0D108BD9-81ED-4DB2-BD59-A6C34878D82A}">
                    <a16:rowId xmlns:a16="http://schemas.microsoft.com/office/drawing/2014/main" val="10003"/>
                  </a:ext>
                </a:extLst>
              </a:tr>
              <a:tr h="370840">
                <a:tc>
                  <a:txBody>
                    <a:bodyPr/>
                    <a:lstStyle/>
                    <a:p>
                      <a:r>
                        <a:rPr lang="en-US" b="1" dirty="0">
                          <a:solidFill>
                            <a:srgbClr val="7030A0"/>
                          </a:solidFill>
                        </a:rPr>
                        <a:t>short</a:t>
                      </a:r>
                    </a:p>
                  </a:txBody>
                  <a:tcPr/>
                </a:tc>
                <a:tc>
                  <a:txBody>
                    <a:bodyPr/>
                    <a:lstStyle/>
                    <a:p>
                      <a:r>
                        <a:rPr lang="en-US" dirty="0"/>
                        <a:t>Short</a:t>
                      </a:r>
                    </a:p>
                  </a:txBody>
                  <a:tcPr/>
                </a:tc>
                <a:extLst>
                  <a:ext uri="{0D108BD9-81ED-4DB2-BD59-A6C34878D82A}">
                    <a16:rowId xmlns:a16="http://schemas.microsoft.com/office/drawing/2014/main" val="10004"/>
                  </a:ext>
                </a:extLst>
              </a:tr>
              <a:tr h="370840">
                <a:tc>
                  <a:txBody>
                    <a:bodyPr/>
                    <a:lstStyle/>
                    <a:p>
                      <a:r>
                        <a:rPr lang="en-US" b="1" dirty="0">
                          <a:solidFill>
                            <a:srgbClr val="7030A0"/>
                          </a:solidFill>
                        </a:rPr>
                        <a:t>int</a:t>
                      </a:r>
                    </a:p>
                  </a:txBody>
                  <a:tcPr/>
                </a:tc>
                <a:tc>
                  <a:txBody>
                    <a:bodyPr/>
                    <a:lstStyle/>
                    <a:p>
                      <a:r>
                        <a:rPr lang="en-US" dirty="0"/>
                        <a:t>Integer</a:t>
                      </a:r>
                    </a:p>
                  </a:txBody>
                  <a:tcPr/>
                </a:tc>
                <a:extLst>
                  <a:ext uri="{0D108BD9-81ED-4DB2-BD59-A6C34878D82A}">
                    <a16:rowId xmlns:a16="http://schemas.microsoft.com/office/drawing/2014/main" val="10005"/>
                  </a:ext>
                </a:extLst>
              </a:tr>
              <a:tr h="370840">
                <a:tc>
                  <a:txBody>
                    <a:bodyPr/>
                    <a:lstStyle/>
                    <a:p>
                      <a:r>
                        <a:rPr lang="en-US" b="1" dirty="0">
                          <a:solidFill>
                            <a:srgbClr val="7030A0"/>
                          </a:solidFill>
                        </a:rPr>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b="1" dirty="0">
                          <a:solidFill>
                            <a:srgbClr val="7030A0"/>
                          </a:solidFill>
                        </a:rPr>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b="1" dirty="0">
                          <a:solidFill>
                            <a:srgbClr val="7030A0"/>
                          </a:solidFill>
                        </a:rPr>
                        <a:t>double</a:t>
                      </a:r>
                    </a:p>
                  </a:txBody>
                  <a:tcPr/>
                </a:tc>
                <a:tc>
                  <a:txBody>
                    <a:bodyPr/>
                    <a:lstStyle/>
                    <a:p>
                      <a:r>
                        <a:rPr lang="en-US" dirty="0"/>
                        <a:t>Double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689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Wrapper Classes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Simply pass a primitive value into the Wrapper constructor</a:t>
            </a:r>
          </a:p>
          <a:p>
            <a:pPr>
              <a:buFont typeface="Wingdings" panose="05000000000000000000" pitchFamily="2" charset="2"/>
              <a:buChar char="Ø"/>
            </a:pPr>
            <a:r>
              <a:rPr lang="en-US" dirty="0"/>
              <a:t>Primitive to Wrapper is called “wrapping”</a:t>
            </a:r>
          </a:p>
          <a:p>
            <a:pPr>
              <a:buFont typeface="Wingdings" panose="05000000000000000000" pitchFamily="2" charset="2"/>
              <a:buChar char="Ø"/>
            </a:pPr>
            <a:r>
              <a:rPr lang="en-US" dirty="0"/>
              <a:t>Wrapper to primitive is called “unwrapping”</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Since Java 5, the JRE can perform “auto-boxing”</a:t>
            </a:r>
          </a:p>
          <a:p>
            <a:pPr>
              <a:buFont typeface="Wingdings" panose="05000000000000000000" pitchFamily="2" charset="2"/>
              <a:buChar char="Ø"/>
            </a:pPr>
            <a:r>
              <a:rPr lang="en-US" dirty="0"/>
              <a:t>Wrappers can be directly assigned to primitive variables</a:t>
            </a:r>
          </a:p>
          <a:p>
            <a:pPr lvl="1">
              <a:buFont typeface="Wingdings" panose="05000000000000000000" pitchFamily="2" charset="2"/>
              <a:buChar char="Ø"/>
            </a:pPr>
            <a:r>
              <a:rPr lang="en-US" dirty="0"/>
              <a:t>And vice versa</a:t>
            </a:r>
          </a:p>
        </p:txBody>
      </p:sp>
      <p:pic>
        <p:nvPicPr>
          <p:cNvPr id="4" name="Picture 3"/>
          <p:cNvPicPr>
            <a:picLocks noChangeAspect="1"/>
          </p:cNvPicPr>
          <p:nvPr/>
        </p:nvPicPr>
        <p:blipFill>
          <a:blip r:embed="rId2"/>
          <a:stretch>
            <a:fillRect/>
          </a:stretch>
        </p:blipFill>
        <p:spPr>
          <a:xfrm>
            <a:off x="7038511" y="2303144"/>
            <a:ext cx="4117170" cy="1278255"/>
          </a:xfrm>
          <a:prstGeom prst="rect">
            <a:avLst/>
          </a:prstGeom>
        </p:spPr>
      </p:pic>
      <p:pic>
        <p:nvPicPr>
          <p:cNvPr id="5" name="Picture 4"/>
          <p:cNvPicPr>
            <a:picLocks noChangeAspect="1"/>
          </p:cNvPicPr>
          <p:nvPr/>
        </p:nvPicPr>
        <p:blipFill>
          <a:blip r:embed="rId3"/>
          <a:stretch>
            <a:fillRect/>
          </a:stretch>
        </p:blipFill>
        <p:spPr>
          <a:xfrm>
            <a:off x="7097228" y="4038809"/>
            <a:ext cx="3078732" cy="1432351"/>
          </a:xfrm>
          <a:prstGeom prst="rect">
            <a:avLst/>
          </a:prstGeom>
        </p:spPr>
      </p:pic>
    </p:spTree>
    <p:extLst>
      <p:ext uri="{BB962C8B-B14F-4D97-AF65-F5344CB8AC3E}">
        <p14:creationId xmlns:p14="http://schemas.microsoft.com/office/powerpoint/2010/main" val="4711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1C3F-2D8D-4263-9E30-81A690784E7C}"/>
              </a:ext>
            </a:extLst>
          </p:cNvPr>
          <p:cNvSpPr>
            <a:spLocks noGrp="1"/>
          </p:cNvSpPr>
          <p:nvPr>
            <p:ph type="title"/>
          </p:nvPr>
        </p:nvSpPr>
        <p:spPr/>
        <p:txBody>
          <a:bodyPr/>
          <a:lstStyle/>
          <a:p>
            <a:r>
              <a:rPr lang="en-US" dirty="0"/>
              <a:t>Object Class</a:t>
            </a:r>
          </a:p>
        </p:txBody>
      </p:sp>
      <p:sp>
        <p:nvSpPr>
          <p:cNvPr id="3" name="Content Placeholder 2">
            <a:extLst>
              <a:ext uri="{FF2B5EF4-FFF2-40B4-BE49-F238E27FC236}">
                <a16:creationId xmlns:a16="http://schemas.microsoft.com/office/drawing/2014/main" id="{897F359D-874D-4B71-A769-C8227EACE170}"/>
              </a:ext>
            </a:extLst>
          </p:cNvPr>
          <p:cNvSpPr>
            <a:spLocks noGrp="1"/>
          </p:cNvSpPr>
          <p:nvPr>
            <p:ph idx="1"/>
          </p:nvPr>
        </p:nvSpPr>
        <p:spPr/>
        <p:txBody>
          <a:bodyPr/>
          <a:lstStyle/>
          <a:p>
            <a:pPr>
              <a:buFont typeface="Wingdings" panose="05000000000000000000" pitchFamily="2" charset="2"/>
              <a:buChar char="Ø"/>
            </a:pPr>
            <a:r>
              <a:rPr lang="en-US" dirty="0"/>
              <a:t> Object class is the root class from which all other objects in Java extend</a:t>
            </a:r>
          </a:p>
          <a:p>
            <a:pPr>
              <a:buFont typeface="Wingdings" panose="05000000000000000000" pitchFamily="2" charset="2"/>
              <a:buChar char="Ø"/>
            </a:pPr>
            <a:r>
              <a:rPr lang="en-US" dirty="0"/>
              <a:t> API overview:</a:t>
            </a:r>
          </a:p>
          <a:p>
            <a:pPr lvl="1">
              <a:buFont typeface="Wingdings" panose="05000000000000000000" pitchFamily="2" charset="2"/>
              <a:buChar char="Ø"/>
            </a:pPr>
            <a:r>
              <a:rPr lang="en-US" dirty="0"/>
              <a:t> </a:t>
            </a:r>
            <a:r>
              <a:rPr lang="en-US" dirty="0">
                <a:hlinkClick r:id="rId2"/>
              </a:rPr>
              <a:t>https://docs.oracle.com/javase/8/docs/api/java/lang/Object.html</a:t>
            </a:r>
            <a:endParaRPr lang="en-US" dirty="0"/>
          </a:p>
          <a:p>
            <a:pPr lvl="1">
              <a:buFont typeface="Wingdings" panose="05000000000000000000" pitchFamily="2" charset="2"/>
              <a:buChar char="Ø"/>
            </a:pPr>
            <a:r>
              <a:rPr lang="en-US" dirty="0"/>
              <a:t> clone()</a:t>
            </a:r>
          </a:p>
          <a:p>
            <a:pPr lvl="1">
              <a:buFont typeface="Wingdings" panose="05000000000000000000" pitchFamily="2" charset="2"/>
              <a:buChar char="Ø"/>
            </a:pPr>
            <a:r>
              <a:rPr lang="en-US" dirty="0"/>
              <a:t> equals()</a:t>
            </a:r>
          </a:p>
          <a:p>
            <a:pPr lvl="1">
              <a:buFont typeface="Wingdings" panose="05000000000000000000" pitchFamily="2" charset="2"/>
              <a:buChar char="Ø"/>
            </a:pPr>
            <a:r>
              <a:rPr lang="en-US" dirty="0"/>
              <a:t> finalize()</a:t>
            </a:r>
          </a:p>
          <a:p>
            <a:pPr lvl="1">
              <a:buFont typeface="Wingdings" panose="05000000000000000000" pitchFamily="2" charset="2"/>
              <a:buChar char="Ø"/>
            </a:pPr>
            <a:r>
              <a:rPr lang="en-US" dirty="0"/>
              <a:t> </a:t>
            </a:r>
            <a:r>
              <a:rPr lang="en-US" dirty="0" err="1"/>
              <a:t>hashCode</a:t>
            </a:r>
            <a:r>
              <a:rPr lang="en-US" dirty="0"/>
              <a:t>()</a:t>
            </a:r>
          </a:p>
          <a:p>
            <a:pPr lvl="1">
              <a:buFont typeface="Wingdings" panose="05000000000000000000" pitchFamily="2" charset="2"/>
              <a:buChar char="Ø"/>
            </a:pPr>
            <a:r>
              <a:rPr lang="en-US" dirty="0"/>
              <a:t> </a:t>
            </a:r>
            <a:r>
              <a:rPr lang="en-US" dirty="0" err="1"/>
              <a:t>toString</a:t>
            </a:r>
            <a:r>
              <a:rPr lang="en-US" dirty="0"/>
              <a:t>()</a:t>
            </a:r>
          </a:p>
          <a:p>
            <a:pPr lvl="1">
              <a:buFont typeface="Wingdings" panose="05000000000000000000" pitchFamily="2" charset="2"/>
              <a:buChar char="Ø"/>
            </a:pPr>
            <a:r>
              <a:rPr lang="en-US" dirty="0"/>
              <a:t> wait()</a:t>
            </a:r>
          </a:p>
          <a:p>
            <a:pPr lvl="1">
              <a:buFont typeface="Wingdings" panose="05000000000000000000" pitchFamily="2" charset="2"/>
              <a:buChar char="Ø"/>
            </a:pPr>
            <a:r>
              <a:rPr lang="en-US" dirty="0"/>
              <a:t> notify()</a:t>
            </a:r>
          </a:p>
          <a:p>
            <a:pPr lvl="1">
              <a:buFont typeface="Wingdings" panose="05000000000000000000" pitchFamily="2" charset="2"/>
              <a:buChar char="Ø"/>
            </a:pPr>
            <a:r>
              <a:rPr lang="en-US" dirty="0"/>
              <a:t> </a:t>
            </a:r>
            <a:r>
              <a:rPr lang="en-US" dirty="0" err="1"/>
              <a:t>getClass</a:t>
            </a:r>
            <a:r>
              <a:rPr lang="en-US" dirty="0"/>
              <a:t>()</a:t>
            </a:r>
          </a:p>
        </p:txBody>
      </p:sp>
    </p:spTree>
    <p:extLst>
      <p:ext uri="{BB962C8B-B14F-4D97-AF65-F5344CB8AC3E}">
        <p14:creationId xmlns:p14="http://schemas.microsoft.com/office/powerpoint/2010/main" val="112202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9CE5-DFCA-4B13-A494-80AC876CCB8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773FF13C-6899-4813-9982-3B863393DDD5}"/>
              </a:ext>
            </a:extLst>
          </p:cNvPr>
          <p:cNvSpPr>
            <a:spLocks noGrp="1"/>
          </p:cNvSpPr>
          <p:nvPr>
            <p:ph idx="1"/>
          </p:nvPr>
        </p:nvSpPr>
        <p:spPr/>
        <p:txBody>
          <a:bodyPr/>
          <a:lstStyle/>
          <a:p>
            <a:pPr>
              <a:buFont typeface="Wingdings" panose="05000000000000000000" pitchFamily="2" charset="2"/>
              <a:buChar char="Ø"/>
            </a:pPr>
            <a:r>
              <a:rPr lang="en-US" dirty="0"/>
              <a:t> Constructs used to provide metadata about the entity</a:t>
            </a:r>
          </a:p>
          <a:p>
            <a:pPr>
              <a:buFont typeface="Wingdings" panose="05000000000000000000" pitchFamily="2" charset="2"/>
              <a:buChar char="Ø"/>
            </a:pPr>
            <a:r>
              <a:rPr lang="en-US" dirty="0"/>
              <a:t> Must import it like any other type</a:t>
            </a:r>
          </a:p>
          <a:p>
            <a:pPr>
              <a:buFont typeface="Wingdings" panose="05000000000000000000" pitchFamily="2" charset="2"/>
              <a:buChar char="Ø"/>
            </a:pPr>
            <a:r>
              <a:rPr lang="en-US" dirty="0"/>
              <a:t> Used extensively by modern frameworks</a:t>
            </a:r>
          </a:p>
          <a:p>
            <a:pPr>
              <a:buFont typeface="Wingdings" panose="05000000000000000000" pitchFamily="2" charset="2"/>
              <a:buChar char="Ø"/>
            </a:pPr>
            <a:r>
              <a:rPr lang="en-US" dirty="0"/>
              <a:t> Use “@” to specify an annotation</a:t>
            </a:r>
          </a:p>
          <a:p>
            <a:pPr lvl="1">
              <a:buFont typeface="Wingdings" panose="05000000000000000000" pitchFamily="2" charset="2"/>
              <a:buChar char="Ø"/>
            </a:pPr>
            <a:r>
              <a:rPr lang="en-US" dirty="0"/>
              <a:t> Examples:</a:t>
            </a:r>
          </a:p>
          <a:p>
            <a:pPr lvl="1">
              <a:buFont typeface="Wingdings" panose="05000000000000000000" pitchFamily="2" charset="2"/>
              <a:buChar char="Ø"/>
            </a:pPr>
            <a:r>
              <a:rPr lang="en-US" dirty="0"/>
              <a:t>@Override</a:t>
            </a:r>
          </a:p>
          <a:p>
            <a:pPr lvl="1">
              <a:buFont typeface="Wingdings" panose="05000000000000000000" pitchFamily="2" charset="2"/>
              <a:buChar char="Ø"/>
            </a:pPr>
            <a:r>
              <a:rPr lang="en-US" dirty="0"/>
              <a:t>@Deprecated</a:t>
            </a:r>
          </a:p>
        </p:txBody>
      </p:sp>
      <p:sp>
        <p:nvSpPr>
          <p:cNvPr id="4" name="Rectangle 1">
            <a:extLst>
              <a:ext uri="{FF2B5EF4-FFF2-40B4-BE49-F238E27FC236}">
                <a16:creationId xmlns:a16="http://schemas.microsoft.com/office/drawing/2014/main" id="{C88B5CEB-9B54-4442-9F04-6CC532AC5504}"/>
              </a:ext>
            </a:extLst>
          </p:cNvPr>
          <p:cNvSpPr>
            <a:spLocks noChangeArrowheads="1"/>
          </p:cNvSpPr>
          <p:nvPr/>
        </p:nvSpPr>
        <p:spPr bwMode="auto">
          <a:xfrm>
            <a:off x="5070765" y="3620079"/>
            <a:ext cx="676655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F0055"/>
                </a:solidFill>
                <a:effectLst/>
                <a:latin typeface="Arial Unicode MS"/>
              </a:rPr>
              <a:t>public</a:t>
            </a:r>
            <a:r>
              <a:rPr kumimoji="0" lang="en-US" altLang="en-US" b="0" i="0" u="none" strike="noStrike" cap="none" normalizeH="0" baseline="0" dirty="0">
                <a:ln>
                  <a:noFill/>
                </a:ln>
                <a:solidFill>
                  <a:srgbClr val="000000"/>
                </a:solidFill>
                <a:effectLst/>
                <a:latin typeface="Arial Unicode MS"/>
              </a:rPr>
              <a:t> </a:t>
            </a:r>
            <a:r>
              <a:rPr kumimoji="0" lang="en-US" altLang="en-US" b="1" i="0" u="none" strike="noStrike" cap="none" normalizeH="0" baseline="0" dirty="0">
                <a:ln>
                  <a:noFill/>
                </a:ln>
                <a:solidFill>
                  <a:srgbClr val="7F0055"/>
                </a:solidFill>
                <a:effectLst/>
                <a:latin typeface="Arial Unicode MS"/>
              </a:rPr>
              <a:t>class</a:t>
            </a:r>
            <a:r>
              <a:rPr kumimoji="0" lang="en-US" altLang="en-US" b="0" i="0" u="none" strike="noStrike" cap="none" normalizeH="0" baseline="0" dirty="0">
                <a:ln>
                  <a:noFill/>
                </a:ln>
                <a:solidFill>
                  <a:srgbClr val="000000"/>
                </a:solidFill>
                <a:effectLst/>
                <a:latin typeface="Arial Unicode MS"/>
              </a:rPr>
              <a:t> Person </a:t>
            </a:r>
            <a:r>
              <a:rPr kumimoji="0" lang="en-US" altLang="en-US" b="1" i="0" u="none" strike="noStrike" cap="none" normalizeH="0" baseline="0" dirty="0">
                <a:ln>
                  <a:noFill/>
                </a:ln>
                <a:solidFill>
                  <a:srgbClr val="7F0055"/>
                </a:solidFill>
                <a:effectLst/>
                <a:latin typeface="Arial Unicode MS"/>
              </a:rPr>
              <a:t>extends</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AbstractPerson</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9FBF"/>
                </a:solidFill>
                <a:effectLst/>
                <a:latin typeface="Arial Unicode MS"/>
              </a:rPr>
              <a:t>@Override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err="1">
                <a:ln>
                  <a:noFill/>
                </a:ln>
                <a:solidFill>
                  <a:srgbClr val="000000"/>
                </a:solidFill>
                <a:effectLst/>
                <a:latin typeface="Arial Unicode MS"/>
              </a:rPr>
              <a:t>printName</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err="1">
                <a:ln>
                  <a:noFill/>
                </a:ln>
                <a:solidFill>
                  <a:srgbClr val="7F0055"/>
                </a:solidFill>
                <a:effectLst/>
                <a:latin typeface="Arial Unicode MS"/>
              </a:rPr>
              <a:t>System</a:t>
            </a:r>
            <a:r>
              <a:rPr kumimoji="0" lang="en-US" altLang="en-US" b="0" i="0" u="none" strike="noStrike" cap="none" normalizeH="0" baseline="0" dirty="0" err="1">
                <a:ln>
                  <a:noFill/>
                </a:ln>
                <a:solidFill>
                  <a:srgbClr val="000000"/>
                </a:solidFill>
                <a:effectLst/>
                <a:latin typeface="Arial Unicode MS"/>
              </a:rPr>
              <a:t>.out.println</a:t>
            </a:r>
            <a:r>
              <a:rPr kumimoji="0" lang="en-US" altLang="en-US" b="0" i="0" u="none" strike="noStrike" cap="none" normalizeH="0" baseline="0" dirty="0">
                <a:ln>
                  <a:noFill/>
                </a:ln>
                <a:solidFill>
                  <a:srgbClr val="000000"/>
                </a:solidFill>
                <a:effectLst/>
                <a:latin typeface="Arial Unicode MS"/>
              </a:rPr>
              <a:t>(</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 +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783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F42B-5208-4CA6-9864-3E7C3F07ED35}"/>
              </a:ext>
            </a:extLst>
          </p:cNvPr>
          <p:cNvSpPr>
            <a:spLocks noGrp="1"/>
          </p:cNvSpPr>
          <p:nvPr>
            <p:ph type="title"/>
          </p:nvPr>
        </p:nvSpPr>
        <p:spPr/>
        <p:txBody>
          <a:bodyPr/>
          <a:lstStyle/>
          <a:p>
            <a:r>
              <a:rPr lang="en-US" dirty="0" err="1"/>
              <a:t>Javadocs</a:t>
            </a:r>
            <a:r>
              <a:rPr lang="en-US" dirty="0"/>
              <a:t> &amp; code comments</a:t>
            </a:r>
          </a:p>
        </p:txBody>
      </p:sp>
      <p:sp>
        <p:nvSpPr>
          <p:cNvPr id="3" name="Content Placeholder 2">
            <a:extLst>
              <a:ext uri="{FF2B5EF4-FFF2-40B4-BE49-F238E27FC236}">
                <a16:creationId xmlns:a16="http://schemas.microsoft.com/office/drawing/2014/main" id="{C9EAB1B9-AAC6-4474-B4D5-B7563E2757A3}"/>
              </a:ext>
            </a:extLst>
          </p:cNvPr>
          <p:cNvSpPr>
            <a:spLocks noGrp="1"/>
          </p:cNvSpPr>
          <p:nvPr>
            <p:ph idx="1"/>
          </p:nvPr>
        </p:nvSpPr>
        <p:spPr/>
        <p:txBody>
          <a:bodyPr/>
          <a:lstStyle/>
          <a:p>
            <a:pPr>
              <a:buFont typeface="Wingdings" panose="05000000000000000000" pitchFamily="2" charset="2"/>
              <a:buChar char="Ø"/>
            </a:pPr>
            <a:r>
              <a:rPr lang="en-US" dirty="0"/>
              <a:t> 3 types of comments:</a:t>
            </a:r>
          </a:p>
          <a:p>
            <a:pPr marL="544068" lvl="1" indent="-342900">
              <a:buFont typeface="+mj-lt"/>
              <a:buAutoNum type="arabicPeriod"/>
            </a:pPr>
            <a:r>
              <a:rPr lang="en-US" dirty="0"/>
              <a:t>Inline comment</a:t>
            </a:r>
          </a:p>
          <a:p>
            <a:pPr marL="544068" lvl="1" indent="-342900">
              <a:buFont typeface="+mj-lt"/>
              <a:buAutoNum type="arabicPeriod"/>
            </a:pPr>
            <a:r>
              <a:rPr lang="en-US" dirty="0"/>
              <a:t>Multi-line comment</a:t>
            </a:r>
          </a:p>
          <a:p>
            <a:pPr marL="544068" lvl="1" indent="-342900">
              <a:buFont typeface="+mj-lt"/>
              <a:buAutoNum type="arabicPeriod"/>
            </a:pPr>
            <a:r>
              <a:rPr lang="en-US" dirty="0"/>
              <a:t>Javadoc comment</a:t>
            </a:r>
          </a:p>
          <a:p>
            <a:pPr lvl="2"/>
            <a:r>
              <a:rPr lang="en-US" dirty="0"/>
              <a:t>For code documentation</a:t>
            </a:r>
          </a:p>
          <a:p>
            <a:pPr lvl="2"/>
            <a:r>
              <a:rPr lang="en-US" dirty="0"/>
              <a:t>Can contain metadata about the file, class, fields, methods, </a:t>
            </a:r>
            <a:r>
              <a:rPr lang="en-US" dirty="0" err="1"/>
              <a:t>etc</a:t>
            </a:r>
            <a:endParaRPr lang="en-US" dirty="0"/>
          </a:p>
          <a:p>
            <a:pPr lvl="2"/>
            <a:r>
              <a:rPr lang="en-US" dirty="0"/>
              <a:t>Use annotations to markup metadata</a:t>
            </a:r>
          </a:p>
          <a:p>
            <a:pPr lvl="2"/>
            <a:r>
              <a:rPr lang="en-US" dirty="0"/>
              <a:t>Can use HTML tags which will render when documentation is generated</a:t>
            </a:r>
          </a:p>
        </p:txBody>
      </p:sp>
      <p:sp>
        <p:nvSpPr>
          <p:cNvPr id="4" name="Rectangle 1">
            <a:extLst>
              <a:ext uri="{FF2B5EF4-FFF2-40B4-BE49-F238E27FC236}">
                <a16:creationId xmlns:a16="http://schemas.microsoft.com/office/drawing/2014/main" id="{A1404EC7-5248-4296-A63C-F7F5F4317341}"/>
              </a:ext>
            </a:extLst>
          </p:cNvPr>
          <p:cNvSpPr>
            <a:spLocks noChangeArrowheads="1"/>
          </p:cNvSpPr>
          <p:nvPr/>
        </p:nvSpPr>
        <p:spPr bwMode="auto">
          <a:xfrm>
            <a:off x="7922029" y="988906"/>
            <a:ext cx="410648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5FBF"/>
                </a:solidFill>
                <a:effectLst/>
                <a:latin typeface="Arial Unicode MS"/>
              </a:rPr>
              <a:t>/** This is a Javadoc comment</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9FBF"/>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Written by </a:t>
            </a:r>
            <a:r>
              <a:rPr kumimoji="0" lang="en-US" altLang="en-US" sz="1400" b="1" i="0" u="none" strike="noStrike" cap="none" normalizeH="0" baseline="0" dirty="0">
                <a:ln>
                  <a:noFill/>
                </a:ln>
                <a:solidFill>
                  <a:srgbClr val="7F9FBF"/>
                </a:solidFill>
                <a:effectLst/>
                <a:latin typeface="Arial Unicode MS"/>
              </a:rPr>
              <a:t>@author</a:t>
            </a:r>
            <a:r>
              <a:rPr kumimoji="0" lang="en-US" altLang="en-US" sz="1400" b="0" i="0" u="none" strike="noStrike" cap="none" normalizeH="0" baseline="0" dirty="0">
                <a:ln>
                  <a:noFill/>
                </a:ln>
                <a:solidFill>
                  <a:srgbClr val="3F5FBF"/>
                </a:solidFill>
                <a:effectLst/>
                <a:latin typeface="Arial Unicode MS"/>
              </a:rPr>
              <a:t> </a:t>
            </a:r>
            <a:r>
              <a:rPr kumimoji="0" lang="en-US" altLang="en-US" sz="1400" b="1" i="0" u="none" strike="noStrike" cap="none" normalizeH="0" baseline="0" dirty="0" err="1">
                <a:ln>
                  <a:noFill/>
                </a:ln>
                <a:solidFill>
                  <a:srgbClr val="7F9FBF"/>
                </a:solidFill>
                <a:effectLst/>
                <a:latin typeface="Arial Unicode MS"/>
              </a:rPr>
              <a:t>YourNameHere</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F5FBF"/>
                </a:solidFill>
                <a:latin typeface="Arial Unicode MS"/>
              </a:rPr>
              <a:t>  </a:t>
            </a:r>
            <a:r>
              <a:rPr kumimoji="0" lang="en-US" altLang="en-US" sz="1400" b="1" i="0" u="none" strike="noStrike" cap="none" normalizeH="0" baseline="0" dirty="0">
                <a:ln>
                  <a:noFill/>
                </a:ln>
                <a:solidFill>
                  <a:srgbClr val="7F9FBF"/>
                </a:solidFill>
                <a:effectLst/>
                <a:latin typeface="Arial Unicode MS"/>
              </a:rPr>
              <a:t>*</a:t>
            </a:r>
            <a:r>
              <a:rPr kumimoji="0" lang="en-US" altLang="en-US" sz="1400" b="0" i="0" u="none" strike="noStrike" cap="none" normalizeH="0" baseline="0" dirty="0">
                <a:ln>
                  <a:noFill/>
                </a:ln>
                <a:solidFill>
                  <a:srgbClr val="3F5FBF"/>
                </a:solidFill>
                <a:effectLst/>
                <a:latin typeface="Arial Unicode MS"/>
              </a:rPr>
              <a:t> This class represents a person’s</a:t>
            </a:r>
          </a:p>
          <a:p>
            <a:pPr eaLnBrk="0" fontAlgn="base" hangingPunct="0">
              <a:spcBef>
                <a:spcPct val="0"/>
              </a:spcBef>
              <a:spcAft>
                <a:spcPct val="0"/>
              </a:spcAft>
            </a:pP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first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last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date of birth</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r>
              <a:rPr lang="en-US" altLang="en-US" sz="1100" dirty="0"/>
              <a:t> </a:t>
            </a:r>
            <a:endParaRPr kumimoji="0" lang="en-US" altLang="en-US" sz="1400" b="0" i="0" u="none" strike="noStrike" cap="none" normalizeH="0" baseline="0" dirty="0">
              <a:ln>
                <a:noFill/>
              </a:ln>
              <a:solidFill>
                <a:srgbClr val="3F5FBF"/>
              </a:solidFill>
              <a:effectLst/>
              <a:latin typeface="Arial Unicode MS"/>
            </a:endParaRPr>
          </a:p>
          <a:p>
            <a:pPr lvl="0" eaLnBrk="0" fontAlgn="base" hangingPunct="0">
              <a:spcBef>
                <a:spcPct val="0"/>
              </a:spcBef>
              <a:spcAft>
                <a:spcPct val="0"/>
              </a:spcAft>
            </a:pPr>
            <a:r>
              <a:rPr kumimoji="0" lang="en-US" altLang="en-US" sz="1400" b="0" i="0" u="none" strike="noStrike" cap="none" normalizeH="0" baseline="0" dirty="0">
                <a:ln>
                  <a:noFill/>
                </a:ln>
                <a:solidFill>
                  <a:srgbClr val="3F5FBF"/>
                </a:solidFill>
                <a:effectLst/>
                <a:latin typeface="Arial Unicode MS"/>
              </a:rPr>
              <a: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Arial Unicode MS"/>
              </a:rPr>
              <a:t>public</a:t>
            </a:r>
            <a:r>
              <a:rPr kumimoji="0" lang="en-US" altLang="en-US" sz="1400" b="0"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7F0055"/>
                </a:solidFill>
                <a:effectLst/>
                <a:latin typeface="Arial Unicode MS"/>
              </a:rPr>
              <a:t>class</a:t>
            </a:r>
            <a:r>
              <a:rPr kumimoji="0" lang="en-US" altLang="en-US" sz="1400" b="0" i="0" u="none" strike="noStrike" cap="none" normalizeH="0" baseline="0" dirty="0">
                <a:ln>
                  <a:noFill/>
                </a:ln>
                <a:solidFill>
                  <a:srgbClr val="000000"/>
                </a:solidFill>
                <a:effectLst/>
                <a:latin typeface="Arial Unicode MS"/>
              </a:rPr>
              <a:t> Person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this is an inline comment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using Java 8's </a:t>
            </a:r>
            <a:r>
              <a:rPr kumimoji="0" lang="en-US" altLang="en-US" sz="1400" b="0" i="0" u="none" strike="noStrike" cap="none" normalizeH="0" baseline="0" dirty="0" err="1">
                <a:ln>
                  <a:noFill/>
                </a:ln>
                <a:solidFill>
                  <a:srgbClr val="3F7F59"/>
                </a:solidFill>
                <a:effectLst/>
                <a:latin typeface="Arial Unicode MS"/>
              </a:rPr>
              <a:t>LocalDate</a:t>
            </a:r>
            <a:r>
              <a:rPr kumimoji="0" lang="en-US" altLang="en-US" sz="1400" b="0" i="0" u="none" strike="noStrike" cap="none" normalizeH="0" baseline="0" dirty="0">
                <a:ln>
                  <a:noFill/>
                </a:ln>
                <a:solidFill>
                  <a:srgbClr val="3F7F59"/>
                </a:solidFill>
                <a:effectLst/>
                <a:latin typeface="Arial Unicode MS"/>
              </a:rPr>
              <a:t> here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LocalDate</a:t>
            </a:r>
            <a:r>
              <a:rPr kumimoji="0" lang="en-US" altLang="en-US" sz="1400" b="0" i="0" u="none" strike="noStrike" cap="none" normalizeH="0" baseline="0" dirty="0">
                <a:ln>
                  <a:noFill/>
                </a:ln>
                <a:solidFill>
                  <a:srgbClr val="000000"/>
                </a:solidFill>
                <a:effectLst/>
                <a:latin typeface="Arial Unicode MS"/>
              </a:rPr>
              <a:t> dob;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here's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multi-line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printName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err="1">
                <a:ln>
                  <a:noFill/>
                </a:ln>
                <a:solidFill>
                  <a:srgbClr val="7F0055"/>
                </a:solidFill>
                <a:effectLst/>
                <a:latin typeface="Arial Unicode MS"/>
              </a:rPr>
              <a:t>System</a:t>
            </a:r>
            <a:r>
              <a:rPr kumimoji="0" lang="en-US" altLang="en-US" sz="1400" b="0" i="0" u="none" strike="noStrike" cap="none" normalizeH="0" baseline="0" dirty="0" err="1">
                <a:ln>
                  <a:noFill/>
                </a:ln>
                <a:solidFill>
                  <a:srgbClr val="000000"/>
                </a:solidFill>
                <a:effectLst/>
                <a:latin typeface="Arial Unicode MS"/>
              </a:rPr>
              <a:t>.out.println</a:t>
            </a:r>
            <a:r>
              <a:rPr kumimoji="0" lang="en-US" altLang="en-US" sz="1400" b="0" i="0" u="none" strike="noStrike" cap="none" normalizeH="0" baseline="0" dirty="0">
                <a:ln>
                  <a:noFill/>
                </a:ln>
                <a:solidFill>
                  <a:srgbClr val="000000"/>
                </a:solidFill>
                <a:effectLst/>
                <a:latin typeface="Arial Unicode MS"/>
              </a:rPr>
              <a:t>(</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90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a:t>Class</a:t>
            </a:r>
            <a:r>
              <a:rPr lang="en-US" dirty="0"/>
              <a:t> is a blueprint that defines:</a:t>
            </a:r>
          </a:p>
          <a:p>
            <a:pPr lvl="1">
              <a:buFont typeface="Wingdings" panose="05000000000000000000" pitchFamily="2" charset="2"/>
              <a:buChar char="Ø"/>
            </a:pPr>
            <a:r>
              <a:rPr lang="en-US" dirty="0"/>
              <a:t>State (variables)</a:t>
            </a:r>
          </a:p>
          <a:p>
            <a:pPr lvl="2">
              <a:buFont typeface="Wingdings" panose="05000000000000000000" pitchFamily="2" charset="2"/>
              <a:buChar char="Ø"/>
            </a:pPr>
            <a:r>
              <a:rPr lang="en-US" dirty="0"/>
              <a:t>Car has wheels.</a:t>
            </a:r>
          </a:p>
          <a:p>
            <a:pPr lvl="1">
              <a:buFont typeface="Wingdings" panose="05000000000000000000" pitchFamily="2" charset="2"/>
              <a:buChar char="Ø"/>
            </a:pPr>
            <a:r>
              <a:rPr lang="en-US" dirty="0"/>
              <a:t>Behavior (methods)</a:t>
            </a:r>
          </a:p>
          <a:p>
            <a:pPr lvl="2">
              <a:buFont typeface="Wingdings" panose="05000000000000000000" pitchFamily="2" charset="2"/>
              <a:buChar char="Ø"/>
            </a:pPr>
            <a:r>
              <a:rPr lang="en-US" dirty="0"/>
              <a:t>Car can drive.</a:t>
            </a:r>
          </a:p>
          <a:p>
            <a:pPr lvl="1">
              <a:buFont typeface="Wingdings" panose="05000000000000000000" pitchFamily="2" charset="2"/>
              <a:buChar char="Ø"/>
            </a:pPr>
            <a:r>
              <a:rPr lang="en-US" dirty="0"/>
              <a:t>State and behavior are called “class members”</a:t>
            </a:r>
          </a:p>
          <a:p>
            <a:pPr>
              <a:buFont typeface="Wingdings" panose="05000000000000000000" pitchFamily="2" charset="2"/>
              <a:buChar char="Ø"/>
            </a:pPr>
            <a:r>
              <a:rPr lang="en-US" b="1" u="sng" dirty="0"/>
              <a:t>Object</a:t>
            </a:r>
            <a:r>
              <a:rPr lang="en-US" dirty="0"/>
              <a:t> is an instance of a class</a:t>
            </a:r>
          </a:p>
          <a:p>
            <a:pPr lvl="1">
              <a:buFont typeface="Wingdings" panose="05000000000000000000" pitchFamily="2" charset="2"/>
              <a:buChar char="Ø"/>
            </a:pPr>
            <a:r>
              <a:rPr lang="en-US" dirty="0"/>
              <a:t>Objects are created from class blueprints</a:t>
            </a:r>
          </a:p>
          <a:p>
            <a:pPr lvl="1">
              <a:buFont typeface="Wingdings" panose="05000000000000000000" pitchFamily="2" charset="2"/>
              <a:buChar char="Ø"/>
            </a:pPr>
            <a:r>
              <a:rPr lang="en-US" dirty="0"/>
              <a:t>2005 Honda Civic is a Car</a:t>
            </a:r>
          </a:p>
          <a:p>
            <a:pPr lvl="1">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570" y="1845734"/>
            <a:ext cx="2146110" cy="965750"/>
          </a:xfrm>
          <a:prstGeom prst="rect">
            <a:avLst/>
          </a:prstGeom>
        </p:spPr>
      </p:pic>
      <p:sp>
        <p:nvSpPr>
          <p:cNvPr id="5" name="Right Arrow 4"/>
          <p:cNvSpPr/>
          <p:nvPr/>
        </p:nvSpPr>
        <p:spPr>
          <a:xfrm rot="19464700">
            <a:off x="8914036" y="2797050"/>
            <a:ext cx="393737" cy="24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7798043" y="1974149"/>
            <a:ext cx="764274" cy="70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818" y="4038506"/>
            <a:ext cx="2536862" cy="1778961"/>
          </a:xfrm>
          <a:prstGeom prst="rect">
            <a:avLst/>
          </a:prstGeom>
        </p:spPr>
      </p:pic>
      <p:pic>
        <p:nvPicPr>
          <p:cNvPr id="8" name="Picture 7"/>
          <p:cNvPicPr>
            <a:picLocks noChangeAspect="1"/>
          </p:cNvPicPr>
          <p:nvPr/>
        </p:nvPicPr>
        <p:blipFill>
          <a:blip r:embed="rId5"/>
          <a:stretch>
            <a:fillRect/>
          </a:stretch>
        </p:blipFill>
        <p:spPr>
          <a:xfrm>
            <a:off x="3181261" y="6076754"/>
            <a:ext cx="4465320" cy="634776"/>
          </a:xfrm>
          <a:prstGeom prst="rect">
            <a:avLst/>
          </a:prstGeom>
        </p:spPr>
      </p:pic>
      <p:sp>
        <p:nvSpPr>
          <p:cNvPr id="9" name="Rectangle 1">
            <a:extLst>
              <a:ext uri="{FF2B5EF4-FFF2-40B4-BE49-F238E27FC236}">
                <a16:creationId xmlns:a16="http://schemas.microsoft.com/office/drawing/2014/main" id="{504B62CF-05FE-436E-A420-6497C0F3B297}"/>
              </a:ext>
            </a:extLst>
          </p:cNvPr>
          <p:cNvSpPr>
            <a:spLocks noChangeArrowheads="1"/>
          </p:cNvSpPr>
          <p:nvPr/>
        </p:nvSpPr>
        <p:spPr bwMode="auto">
          <a:xfrm>
            <a:off x="7387881" y="3074701"/>
            <a:ext cx="44748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Unicode MS"/>
              </a:rPr>
              <a:t>Car hondaCivic </a:t>
            </a:r>
            <a:r>
              <a:rPr kumimoji="0" lang="en-US" altLang="en-US" sz="2400" b="0" i="0" u="none" strike="noStrike" cap="none" normalizeH="0" baseline="0">
                <a:ln>
                  <a:noFill/>
                </a:ln>
                <a:solidFill>
                  <a:srgbClr val="808030"/>
                </a:solidFill>
                <a:effectLst/>
                <a:latin typeface="Arial Unicode MS"/>
              </a:rPr>
              <a:t>=</a:t>
            </a:r>
            <a:r>
              <a:rPr kumimoji="0" lang="en-US" altLang="en-US" sz="2400" b="0" i="0" u="none" strike="noStrike" cap="none" normalizeH="0" baseline="0">
                <a:ln>
                  <a:noFill/>
                </a:ln>
                <a:solidFill>
                  <a:srgbClr val="000000"/>
                </a:solidFill>
                <a:effectLst/>
                <a:latin typeface="Arial Unicode MS"/>
              </a:rPr>
              <a:t> </a:t>
            </a:r>
            <a:r>
              <a:rPr kumimoji="0" lang="en-US" altLang="en-US" sz="2400" b="1" i="0" u="none" strike="noStrike" cap="none" normalizeH="0" baseline="0">
                <a:ln>
                  <a:noFill/>
                </a:ln>
                <a:solidFill>
                  <a:srgbClr val="800000"/>
                </a:solidFill>
                <a:effectLst/>
                <a:latin typeface="Arial Unicode MS"/>
              </a:rPr>
              <a:t>new</a:t>
            </a:r>
            <a:r>
              <a:rPr kumimoji="0" lang="en-US" altLang="en-US" sz="2400" b="0" i="0" u="none" strike="noStrike" cap="none" normalizeH="0" baseline="0">
                <a:ln>
                  <a:noFill/>
                </a:ln>
                <a:solidFill>
                  <a:srgbClr val="000000"/>
                </a:solidFill>
                <a:effectLst/>
                <a:latin typeface="Arial Unicode MS"/>
              </a:rPr>
              <a:t> Car</a:t>
            </a:r>
            <a:r>
              <a:rPr kumimoji="0" lang="en-US" altLang="en-US" sz="2400" b="0" i="0" u="none" strike="noStrike" cap="none" normalizeH="0" baseline="0">
                <a:ln>
                  <a:noFill/>
                </a:ln>
                <a:solidFill>
                  <a:srgbClr val="808030"/>
                </a:solidFill>
                <a:effectLst/>
                <a:latin typeface="Arial Unicode MS"/>
              </a:rPr>
              <a:t>()</a:t>
            </a:r>
            <a:r>
              <a:rPr kumimoji="0" lang="en-US" altLang="en-US" sz="2400" b="0" i="0" u="none" strike="noStrike" cap="none" normalizeH="0" baseline="0">
                <a:ln>
                  <a:noFill/>
                </a:ln>
                <a:solidFill>
                  <a:srgbClr val="800080"/>
                </a:solidFill>
                <a:effectLst/>
                <a:latin typeface="Arial Unicode MS"/>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7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numbers using methods with parameters using only one class.</a:t>
            </a:r>
          </a:p>
          <a:p>
            <a:pPr>
              <a:buFont typeface="Wingdings" panose="05000000000000000000" pitchFamily="2" charset="2"/>
              <a:buChar char="Ø"/>
            </a:pPr>
            <a:r>
              <a:rPr lang="en-US" dirty="0"/>
              <a:t>In one project, create two classes. One class should contain only methods (add, subtract, multiply and divide). The other class should contain only the main() method which calls each of the methods from the previous class.</a:t>
            </a:r>
          </a:p>
          <a:p>
            <a:pPr>
              <a:buFont typeface="Wingdings" panose="05000000000000000000" pitchFamily="2" charset="2"/>
              <a:buChar char="Ø"/>
            </a:pPr>
            <a:r>
              <a:rPr lang="en-US" dirty="0"/>
              <a:t>Create an example for each control statement.</a:t>
            </a:r>
          </a:p>
        </p:txBody>
      </p:sp>
    </p:spTree>
    <p:extLst>
      <p:ext uri="{BB962C8B-B14F-4D97-AF65-F5344CB8AC3E}">
        <p14:creationId xmlns:p14="http://schemas.microsoft.com/office/powerpoint/2010/main" val="4111748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non zero hard-coded numbers.</a:t>
            </a:r>
          </a:p>
          <a:p>
            <a:pPr>
              <a:buFont typeface="Wingdings" panose="05000000000000000000" pitchFamily="2" charset="2"/>
              <a:buChar char="Ø"/>
            </a:pPr>
            <a:r>
              <a:rPr lang="en-US" dirty="0"/>
              <a:t>Write a program to search for the greatest of three numbers using Short-circuit Operators and print the result. </a:t>
            </a:r>
          </a:p>
          <a:p>
            <a:pPr>
              <a:buFont typeface="Wingdings" panose="05000000000000000000" pitchFamily="2" charset="2"/>
              <a:buChar char="Ø"/>
            </a:pPr>
            <a:r>
              <a:rPr lang="en-US" dirty="0"/>
              <a:t>Write a program –declare two variables a and b and initialize them to true and false respectively. Get the output of the following computations:</a:t>
            </a:r>
          </a:p>
          <a:p>
            <a:pPr marL="0" indent="0">
              <a:buNone/>
            </a:pPr>
            <a:r>
              <a:rPr lang="en-US" dirty="0"/>
              <a:t>	!a</a:t>
            </a:r>
          </a:p>
          <a:p>
            <a:pPr marL="0" indent="0">
              <a:buNone/>
            </a:pPr>
            <a:r>
              <a:rPr lang="en-US" dirty="0"/>
              <a:t>	a | b</a:t>
            </a:r>
          </a:p>
          <a:p>
            <a:pPr marL="0" indent="0">
              <a:buNone/>
            </a:pPr>
            <a:r>
              <a:rPr lang="en-US" dirty="0"/>
              <a:t>	(!a &amp; b) | (a &amp; !b)</a:t>
            </a:r>
          </a:p>
          <a:p>
            <a:pPr>
              <a:buFont typeface="Wingdings" panose="05000000000000000000" pitchFamily="2" charset="2"/>
              <a:buChar char="Ø"/>
            </a:pPr>
            <a:r>
              <a:rPr lang="en-US" dirty="0"/>
              <a:t>Never delete your practice projects. You never know when you need to reference </a:t>
            </a:r>
            <a:r>
              <a:rPr lang="en-US"/>
              <a:t>that code!</a:t>
            </a:r>
            <a:endParaRPr lang="en-US" dirty="0"/>
          </a:p>
        </p:txBody>
      </p:sp>
    </p:spTree>
    <p:extLst>
      <p:ext uri="{BB962C8B-B14F-4D97-AF65-F5344CB8AC3E}">
        <p14:creationId xmlns:p14="http://schemas.microsoft.com/office/powerpoint/2010/main" val="2230707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Write a program that prints all Strings passed through the command line. </a:t>
            </a:r>
          </a:p>
          <a:p>
            <a:pPr lvl="1">
              <a:buFont typeface="Wingdings" panose="05000000000000000000" pitchFamily="2" charset="2"/>
              <a:buChar char="Ø"/>
            </a:pPr>
            <a:r>
              <a:rPr lang="en-US" sz="2200" dirty="0"/>
              <a:t>(Hint: loop through main(</a:t>
            </a:r>
            <a:r>
              <a:rPr lang="en-US" sz="2200" u="sng" dirty="0"/>
              <a:t>String[ ] args</a:t>
            </a:r>
            <a:r>
              <a:rPr lang="en-US" sz="2200" dirty="0"/>
              <a:t>))</a:t>
            </a:r>
          </a:p>
          <a:p>
            <a:pPr>
              <a:buFont typeface="Wingdings" panose="05000000000000000000" pitchFamily="2" charset="2"/>
              <a:buChar char="Ø"/>
            </a:pPr>
            <a:r>
              <a:rPr lang="en-US" sz="2400" dirty="0"/>
              <a:t>Create a new Java project</a:t>
            </a:r>
          </a:p>
          <a:p>
            <a:pPr lvl="1">
              <a:buFont typeface="Wingdings" panose="05000000000000000000" pitchFamily="2" charset="2"/>
              <a:buChar char="Ø"/>
            </a:pPr>
            <a:r>
              <a:rPr lang="en-US" sz="2000" dirty="0"/>
              <a:t>Create a Customer class with:</a:t>
            </a:r>
          </a:p>
          <a:p>
            <a:pPr lvl="2">
              <a:buFont typeface="Wingdings" panose="05000000000000000000" pitchFamily="2" charset="2"/>
              <a:buChar char="Ø"/>
            </a:pPr>
            <a:r>
              <a:rPr lang="en-US" sz="1600" dirty="0"/>
              <a:t>At least 2 constructors</a:t>
            </a:r>
          </a:p>
          <a:p>
            <a:pPr lvl="2">
              <a:buFont typeface="Wingdings" panose="05000000000000000000" pitchFamily="2" charset="2"/>
              <a:buChar char="Ø"/>
            </a:pPr>
            <a:r>
              <a:rPr lang="en-US" sz="1600" dirty="0"/>
              <a:t>At least 2 overloaded methods</a:t>
            </a:r>
          </a:p>
          <a:p>
            <a:pPr lvl="2">
              <a:buFont typeface="Wingdings" panose="05000000000000000000" pitchFamily="2" charset="2"/>
              <a:buChar char="Ø"/>
            </a:pPr>
            <a:r>
              <a:rPr lang="en-US" sz="1600" dirty="0"/>
              <a:t>At least 1 static variable</a:t>
            </a:r>
          </a:p>
          <a:p>
            <a:pPr lvl="2">
              <a:buFont typeface="Wingdings" panose="05000000000000000000" pitchFamily="2" charset="2"/>
              <a:buChar char="Ø"/>
            </a:pPr>
            <a:r>
              <a:rPr lang="en-US" sz="1600" dirty="0"/>
              <a:t>At least 1 final variable</a:t>
            </a:r>
          </a:p>
          <a:p>
            <a:pPr lvl="1">
              <a:buFont typeface="Wingdings" panose="05000000000000000000" pitchFamily="2" charset="2"/>
              <a:buChar char="Ø"/>
            </a:pPr>
            <a:r>
              <a:rPr lang="en-US" sz="2000" dirty="0"/>
              <a:t>Create a main method in a new class that:</a:t>
            </a:r>
          </a:p>
          <a:p>
            <a:pPr lvl="2">
              <a:buFont typeface="Wingdings" panose="05000000000000000000" pitchFamily="2" charset="2"/>
              <a:buChar char="Ø"/>
            </a:pPr>
            <a:r>
              <a:rPr lang="en-US" sz="1600" dirty="0"/>
              <a:t>Creates 2 customers</a:t>
            </a:r>
          </a:p>
          <a:p>
            <a:pPr lvl="2">
              <a:buFont typeface="Wingdings" panose="05000000000000000000" pitchFamily="2" charset="2"/>
              <a:buChar char="Ø"/>
            </a:pPr>
            <a:r>
              <a:rPr lang="en-US" sz="1600" dirty="0"/>
              <a:t>Uses each of the Customer class members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5407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noAutofit/>
          </a:bodyPr>
          <a:lstStyle/>
          <a:p>
            <a:pPr marL="0" indent="0">
              <a:buNone/>
            </a:pPr>
            <a:r>
              <a:rPr lang="en-US" sz="3200" b="1" dirty="0">
                <a:solidFill>
                  <a:srgbClr val="7030A0"/>
                </a:solidFill>
              </a:rPr>
              <a:t>class</a:t>
            </a:r>
            <a:r>
              <a:rPr lang="en-US" sz="3200" dirty="0"/>
              <a:t> MyClass{ </a:t>
            </a:r>
          </a:p>
          <a:p>
            <a:pPr marL="292608" lvl="1" indent="0">
              <a:buNone/>
            </a:pPr>
            <a:r>
              <a:rPr lang="en-US" sz="2800" dirty="0"/>
              <a:t>// instance variables</a:t>
            </a:r>
          </a:p>
          <a:p>
            <a:pPr marL="292608" lvl="1" indent="0">
              <a:buNone/>
            </a:pPr>
            <a:r>
              <a:rPr lang="en-US" sz="2800" b="1" dirty="0">
                <a:solidFill>
                  <a:srgbClr val="7030A0"/>
                </a:solidFill>
              </a:rPr>
              <a:t>int</a:t>
            </a:r>
            <a:r>
              <a:rPr lang="en-US" sz="2800" dirty="0"/>
              <a:t> variable;</a:t>
            </a:r>
          </a:p>
          <a:p>
            <a:pPr marL="292608" lvl="1" indent="0">
              <a:buNone/>
            </a:pPr>
            <a:endParaRPr lang="en-US" sz="2800" dirty="0"/>
          </a:p>
          <a:p>
            <a:pPr marL="292608" lvl="1" indent="0">
              <a:buNone/>
            </a:pPr>
            <a:r>
              <a:rPr lang="en-US" sz="2800" dirty="0"/>
              <a:t>// methods</a:t>
            </a:r>
          </a:p>
          <a:p>
            <a:pPr marL="292608" lvl="1" indent="0">
              <a:buNone/>
            </a:pPr>
            <a:r>
              <a:rPr lang="en-US" sz="2800" b="1" dirty="0">
                <a:solidFill>
                  <a:srgbClr val="7030A0"/>
                </a:solidFill>
              </a:rPr>
              <a:t>void</a:t>
            </a:r>
            <a:r>
              <a:rPr lang="en-US" sz="2800" dirty="0"/>
              <a:t> myMethod(){  </a:t>
            </a:r>
          </a:p>
          <a:p>
            <a:pPr marL="292608" lvl="1" indent="0">
              <a:buNone/>
            </a:pPr>
            <a:endParaRPr lang="en-US" sz="2800" dirty="0"/>
          </a:p>
          <a:p>
            <a:pPr marL="292608" lvl="1" indent="0">
              <a:buNone/>
            </a:pPr>
            <a:r>
              <a:rPr lang="en-US" sz="2800" dirty="0"/>
              <a:t>}</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616" y="1845734"/>
            <a:ext cx="5312064" cy="3531484"/>
          </a:xfrm>
          <a:prstGeom prst="rect">
            <a:avLst/>
          </a:prstGeom>
        </p:spPr>
      </p:pic>
    </p:spTree>
    <p:extLst>
      <p:ext uri="{BB962C8B-B14F-4D97-AF65-F5344CB8AC3E}">
        <p14:creationId xmlns:p14="http://schemas.microsoft.com/office/powerpoint/2010/main" val="152448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Methods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Create an object of a class:</a:t>
            </a:r>
          </a:p>
          <a:p>
            <a:pPr lvl="1">
              <a:buFont typeface="Wingdings" panose="05000000000000000000" pitchFamily="2" charset="2"/>
              <a:buChar char="Ø"/>
            </a:pPr>
            <a:r>
              <a:rPr lang="en-US" dirty="0"/>
              <a:t>MyClass ref = </a:t>
            </a:r>
            <a:r>
              <a:rPr lang="en-US" b="1" dirty="0">
                <a:solidFill>
                  <a:srgbClr val="7030A0"/>
                </a:solidFill>
              </a:rPr>
              <a:t>new</a:t>
            </a:r>
            <a:r>
              <a:rPr lang="en-US" dirty="0">
                <a:solidFill>
                  <a:srgbClr val="7030A0"/>
                </a:solidFill>
              </a:rPr>
              <a:t> </a:t>
            </a:r>
            <a:r>
              <a:rPr lang="en-US" dirty="0"/>
              <a:t>MyClass( );</a:t>
            </a:r>
          </a:p>
          <a:p>
            <a:pPr>
              <a:buFont typeface="Wingdings" panose="05000000000000000000" pitchFamily="2" charset="2"/>
              <a:buChar char="Ø"/>
            </a:pPr>
            <a:r>
              <a:rPr lang="en-US" dirty="0"/>
              <a:t>Objects let you call methods</a:t>
            </a:r>
          </a:p>
          <a:p>
            <a:pPr lvl="1">
              <a:buFont typeface="Wingdings" panose="05000000000000000000" pitchFamily="2" charset="2"/>
              <a:buChar char="Ø"/>
            </a:pPr>
            <a:r>
              <a:rPr lang="en-US" dirty="0" err="1"/>
              <a:t>ref.myMethod</a:t>
            </a:r>
            <a:r>
              <a:rPr lang="en-US" dirty="0"/>
              <a:t>( );</a:t>
            </a:r>
          </a:p>
          <a:p>
            <a:pPr>
              <a:buFont typeface="Wingdings" panose="05000000000000000000" pitchFamily="2" charset="2"/>
              <a:buChar char="Ø"/>
            </a:pPr>
            <a:r>
              <a:rPr lang="en-US" dirty="0"/>
              <a:t>Every method has a return type</a:t>
            </a:r>
          </a:p>
          <a:p>
            <a:pPr lvl="1">
              <a:buFont typeface="Wingdings" panose="05000000000000000000" pitchFamily="2" charset="2"/>
              <a:buChar char="Ø"/>
            </a:pPr>
            <a:r>
              <a:rPr lang="en-US" dirty="0"/>
              <a:t>String</a:t>
            </a:r>
          </a:p>
          <a:p>
            <a:pPr lvl="1">
              <a:buFont typeface="Wingdings" panose="05000000000000000000" pitchFamily="2" charset="2"/>
              <a:buChar char="Ø"/>
            </a:pPr>
            <a:r>
              <a:rPr lang="en-US" dirty="0"/>
              <a:t>int</a:t>
            </a:r>
          </a:p>
          <a:p>
            <a:pPr lvl="1">
              <a:buFont typeface="Wingdings" panose="05000000000000000000" pitchFamily="2" charset="2"/>
              <a:buChar char="Ø"/>
            </a:pPr>
            <a:r>
              <a:rPr lang="en-US" dirty="0"/>
              <a:t>An Object</a:t>
            </a:r>
          </a:p>
          <a:p>
            <a:pPr>
              <a:buFont typeface="Wingdings" panose="05000000000000000000" pitchFamily="2" charset="2"/>
              <a:buChar char="Ø"/>
            </a:pPr>
            <a:r>
              <a:rPr lang="en-US" dirty="0"/>
              <a:t>If not, return type is void</a:t>
            </a:r>
          </a:p>
          <a:p>
            <a:pPr marL="0" indent="0">
              <a:buNone/>
            </a:pPr>
            <a:r>
              <a:rPr lang="en-US" dirty="0"/>
              <a:t>	</a:t>
            </a:r>
            <a:r>
              <a:rPr lang="en-US" b="1" dirty="0">
                <a:solidFill>
                  <a:srgbClr val="7030A0"/>
                </a:solidFill>
              </a:rPr>
              <a:t>void</a:t>
            </a:r>
            <a:r>
              <a:rPr lang="en-US" dirty="0"/>
              <a:t> myMethod(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47" y="1845735"/>
            <a:ext cx="6964907" cy="3400834"/>
          </a:xfrm>
          <a:prstGeom prst="rect">
            <a:avLst/>
          </a:prstGeom>
        </p:spPr>
      </p:pic>
    </p:spTree>
    <p:extLst>
      <p:ext uri="{BB962C8B-B14F-4D97-AF65-F5344CB8AC3E}">
        <p14:creationId xmlns:p14="http://schemas.microsoft.com/office/powerpoint/2010/main" val="27212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a method use:</a:t>
            </a:r>
          </a:p>
          <a:p>
            <a:pPr lvl="1">
              <a:buFont typeface="Wingdings" panose="05000000000000000000" pitchFamily="2" charset="2"/>
              <a:buChar char="Ø"/>
            </a:pPr>
            <a:r>
              <a:rPr lang="en-US" b="1" dirty="0">
                <a:solidFill>
                  <a:srgbClr val="7030A0"/>
                </a:solidFill>
              </a:rPr>
              <a:t>return</a:t>
            </a:r>
            <a:r>
              <a:rPr lang="en-US" dirty="0">
                <a:solidFill>
                  <a:srgbClr val="7030A0"/>
                </a:solidFill>
              </a:rPr>
              <a:t> </a:t>
            </a:r>
            <a:r>
              <a:rPr lang="en-US" dirty="0" err="1"/>
              <a:t>someVariable</a:t>
            </a:r>
            <a:r>
              <a:rPr lang="en-US" dirty="0"/>
              <a:t>;</a:t>
            </a:r>
          </a:p>
          <a:p>
            <a:pPr>
              <a:buFont typeface="Wingdings" panose="05000000000000000000" pitchFamily="2" charset="2"/>
              <a:buChar char="Ø"/>
            </a:pPr>
            <a:r>
              <a:rPr lang="en-US" dirty="0"/>
              <a:t>Return Statement will:</a:t>
            </a:r>
          </a:p>
          <a:p>
            <a:pPr lvl="1">
              <a:buFont typeface="Wingdings" panose="05000000000000000000" pitchFamily="2" charset="2"/>
              <a:buChar char="Ø"/>
            </a:pPr>
            <a:r>
              <a:rPr lang="en-US" dirty="0"/>
              <a:t>Terminate the local method</a:t>
            </a:r>
          </a:p>
          <a:p>
            <a:pPr lvl="1">
              <a:buFont typeface="Wingdings" panose="05000000000000000000" pitchFamily="2" charset="2"/>
              <a:buChar char="Ø"/>
            </a:pPr>
            <a:r>
              <a:rPr lang="en-US" dirty="0"/>
              <a:t>Pass the value to where the method was called</a:t>
            </a:r>
          </a:p>
          <a:p>
            <a:pPr>
              <a:buFont typeface="Wingdings" panose="05000000000000000000" pitchFamily="2" charset="2"/>
              <a:buChar char="Ø"/>
            </a:pPr>
            <a:r>
              <a:rPr lang="en-US" dirty="0"/>
              <a:t>Example:</a:t>
            </a:r>
          </a:p>
          <a:p>
            <a:pPr>
              <a:buFont typeface="Wingdings" panose="05000000000000000000" pitchFamily="2" charset="2"/>
              <a:buChar char="Ø"/>
            </a:pPr>
            <a:r>
              <a:rPr lang="en-US" dirty="0"/>
              <a:t>You can use return multiple times</a:t>
            </a:r>
          </a:p>
          <a:p>
            <a:pPr>
              <a:buFont typeface="Wingdings" panose="05000000000000000000" pitchFamily="2" charset="2"/>
              <a:buChar char="Ø"/>
            </a:pPr>
            <a:r>
              <a:rPr lang="en-US" dirty="0"/>
              <a:t>The first one that is reached is used</a:t>
            </a:r>
          </a:p>
        </p:txBody>
      </p:sp>
      <p:pic>
        <p:nvPicPr>
          <p:cNvPr id="4" name="Picture 3"/>
          <p:cNvPicPr>
            <a:picLocks noChangeAspect="1"/>
          </p:cNvPicPr>
          <p:nvPr/>
        </p:nvPicPr>
        <p:blipFill>
          <a:blip r:embed="rId2"/>
          <a:stretch>
            <a:fillRect/>
          </a:stretch>
        </p:blipFill>
        <p:spPr>
          <a:xfrm>
            <a:off x="6669334" y="1845735"/>
            <a:ext cx="4486345" cy="3190290"/>
          </a:xfrm>
          <a:prstGeom prst="rect">
            <a:avLst/>
          </a:prstGeom>
        </p:spPr>
      </p:pic>
    </p:spTree>
    <p:extLst>
      <p:ext uri="{BB962C8B-B14F-4D97-AF65-F5344CB8AC3E}">
        <p14:creationId xmlns:p14="http://schemas.microsoft.com/office/powerpoint/2010/main" val="412754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Methods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Methods may take parameters of any data type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Methods may take any number of parameters</a:t>
            </a:r>
          </a:p>
          <a:p>
            <a:pPr>
              <a:buFont typeface="Wingdings" panose="05000000000000000000" pitchFamily="2" charset="2"/>
              <a:buChar char="Ø"/>
            </a:pPr>
            <a:r>
              <a:rPr lang="en-US" dirty="0"/>
              <a:t>Values passed into parameters are called arguments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1897038" y="2239014"/>
            <a:ext cx="4174225" cy="1125404"/>
          </a:xfrm>
          <a:prstGeom prst="rect">
            <a:avLst/>
          </a:prstGeom>
        </p:spPr>
      </p:pic>
      <p:pic>
        <p:nvPicPr>
          <p:cNvPr id="6" name="Picture 5"/>
          <p:cNvPicPr>
            <a:picLocks noChangeAspect="1"/>
          </p:cNvPicPr>
          <p:nvPr/>
        </p:nvPicPr>
        <p:blipFill>
          <a:blip r:embed="rId3"/>
          <a:stretch>
            <a:fillRect/>
          </a:stretch>
        </p:blipFill>
        <p:spPr>
          <a:xfrm>
            <a:off x="1897038" y="4625492"/>
            <a:ext cx="4174225" cy="1351976"/>
          </a:xfrm>
          <a:prstGeom prst="rect">
            <a:avLst/>
          </a:prstGeom>
        </p:spPr>
      </p:pic>
      <p:sp>
        <p:nvSpPr>
          <p:cNvPr id="7" name="Right Brace 6"/>
          <p:cNvSpPr/>
          <p:nvPr/>
        </p:nvSpPr>
        <p:spPr>
          <a:xfrm rot="16200000">
            <a:off x="5268036" y="4653887"/>
            <a:ext cx="436728" cy="61415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ight Brace 7"/>
          <p:cNvSpPr/>
          <p:nvPr/>
        </p:nvSpPr>
        <p:spPr>
          <a:xfrm rot="16200000">
            <a:off x="4524235" y="1304545"/>
            <a:ext cx="436728" cy="17605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9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3628</TotalTime>
  <Words>2924</Words>
  <Application>Microsoft Office PowerPoint</Application>
  <PresentationFormat>Widescreen</PresentationFormat>
  <Paragraphs>546</Paragraphs>
  <Slides>52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Arial Unicode MS</vt:lpstr>
      <vt:lpstr>Calibri</vt:lpstr>
      <vt:lpstr>Calibri Light</vt:lpstr>
      <vt:lpstr>Wingdings</vt:lpstr>
      <vt:lpstr>1_Retrospect</vt:lpstr>
      <vt:lpstr>Learner Template</vt:lpstr>
      <vt:lpstr>Welcome to Java!</vt:lpstr>
      <vt:lpstr>Topics</vt:lpstr>
      <vt:lpstr>Why Java?</vt:lpstr>
      <vt:lpstr>JDK, JRE, JVM</vt:lpstr>
      <vt:lpstr>Classes and Objects</vt:lpstr>
      <vt:lpstr>Class</vt:lpstr>
      <vt:lpstr>Objects and Methods</vt:lpstr>
      <vt:lpstr>Return</vt:lpstr>
      <vt:lpstr>Parameterized Methods</vt:lpstr>
      <vt:lpstr>Command Line Arguments</vt:lpstr>
      <vt:lpstr>Hello World!</vt:lpstr>
      <vt:lpstr>Primitive Data Types</vt:lpstr>
      <vt:lpstr>Control Statements</vt:lpstr>
      <vt:lpstr>If/Else</vt:lpstr>
      <vt:lpstr>Switch/Case</vt:lpstr>
      <vt:lpstr>While Loop</vt:lpstr>
      <vt:lpstr>Do/While Loop</vt:lpstr>
      <vt:lpstr>For Loop</vt:lpstr>
      <vt:lpstr>Enhanced For Loop</vt:lpstr>
      <vt:lpstr>Break</vt:lpstr>
      <vt:lpstr>Continue</vt:lpstr>
      <vt:lpstr>Operators</vt:lpstr>
      <vt:lpstr>Relational Operators</vt:lpstr>
      <vt:lpstr>Boolean Logical Operators</vt:lpstr>
      <vt:lpstr>Ternary Operator</vt:lpstr>
      <vt:lpstr>Stack VS Heap</vt:lpstr>
      <vt:lpstr>Arrays</vt:lpstr>
      <vt:lpstr>2-D Arrays</vt:lpstr>
      <vt:lpstr>Varargs</vt:lpstr>
      <vt:lpstr>String</vt:lpstr>
      <vt:lpstr>More on String</vt:lpstr>
      <vt:lpstr>String API</vt:lpstr>
      <vt:lpstr>StringBuffer / StringBuilder API</vt:lpstr>
      <vt:lpstr>StringTokenizer</vt:lpstr>
      <vt:lpstr>Packages</vt:lpstr>
      <vt:lpstr>Imports</vt:lpstr>
      <vt:lpstr>Constructors</vt:lpstr>
      <vt:lpstr>Type Conversion and Casting</vt:lpstr>
      <vt:lpstr>Access Modifiers</vt:lpstr>
      <vt:lpstr>Applying Access Modifiers</vt:lpstr>
      <vt:lpstr>Non-Access Modifiers</vt:lpstr>
      <vt:lpstr>Static Members</vt:lpstr>
      <vt:lpstr>Static Examples</vt:lpstr>
      <vt:lpstr>Final</vt:lpstr>
      <vt:lpstr>Wrapper Classes</vt:lpstr>
      <vt:lpstr>Using Wrapper Classes</vt:lpstr>
      <vt:lpstr>Object Class</vt:lpstr>
      <vt:lpstr>Annotations</vt:lpstr>
      <vt:lpstr>Javadocs &amp; code comments</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dc:title>
  <dc:creator>Owner</dc:creator>
  <cp:lastModifiedBy>Jasdhir Singh</cp:lastModifiedBy>
  <cp:revision>61</cp:revision>
  <dcterms:created xsi:type="dcterms:W3CDTF">2015-08-15T21:36:19Z</dcterms:created>
  <dcterms:modified xsi:type="dcterms:W3CDTF">2023-12-11T03:44:00Z</dcterms:modified>
</cp:coreProperties>
</file>