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3" r:id="rId4"/>
    <p:sldId id="274" r:id="rId5"/>
    <p:sldId id="275" r:id="rId6"/>
    <p:sldId id="276" r:id="rId7"/>
    <p:sldId id="285" r:id="rId8"/>
    <p:sldId id="277" r:id="rId9"/>
    <p:sldId id="287" r:id="rId10"/>
    <p:sldId id="278" r:id="rId11"/>
    <p:sldId id="289" r:id="rId12"/>
    <p:sldId id="288" r:id="rId13"/>
    <p:sldId id="280" r:id="rId14"/>
    <p:sldId id="283" r:id="rId15"/>
    <p:sldId id="286" r:id="rId16"/>
    <p:sldId id="281" r:id="rId17"/>
    <p:sldId id="282" r:id="rId18"/>
    <p:sldId id="284" r:id="rId19"/>
    <p:sldId id="290" r:id="rId20"/>
    <p:sldId id="291" r:id="rId21"/>
    <p:sldId id="270" r:id="rId2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4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A3C2-4BF2-4F09-803E-B84484FC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46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13907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 say that:</a:t>
            </a:r>
            <a:r>
              <a:rPr lang="en-US" baseline="0" dirty="0"/>
              <a:t> This barrel is for monkeys. </a:t>
            </a:r>
          </a:p>
          <a:p>
            <a:r>
              <a:rPr lang="en-US" baseline="0" dirty="0"/>
              <a:t>Lions do not belong in monkey barrels…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30150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8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0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0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0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0D915A0-DC61-493F-B08B-C5A176C10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1652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– Collections API</a:t>
            </a:r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719263"/>
            <a:ext cx="11723913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Places objects on a “waiting list”, typically based on First-In-First-Out (FIFO)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Elements are added to the tail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Elements can be popped off the head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add(Object </a:t>
            </a:r>
            <a:r>
              <a:rPr lang="en-US" sz="2200" dirty="0" err="1"/>
              <a:t>obj</a:t>
            </a:r>
            <a:r>
              <a:rPr lang="en-US" sz="22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element() : Returns the element at the front of the queue without removing it. </a:t>
            </a:r>
            <a:br>
              <a:rPr lang="en-US" sz="2200" dirty="0"/>
            </a:br>
            <a:r>
              <a:rPr lang="en-US" sz="2200" dirty="0"/>
              <a:t>If the queue is empty, it throws an exception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peek() : Returns the element at the front of the queue without removing it. </a:t>
            </a:r>
            <a:br>
              <a:rPr lang="en-US" sz="2200" dirty="0"/>
            </a:br>
            <a:r>
              <a:rPr lang="en-US" sz="2200" dirty="0"/>
              <a:t>If the queue is empty, it returns null.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poll() : Removes and returns the element at the front of the queue. </a:t>
            </a:r>
            <a:br>
              <a:rPr lang="en-US" sz="2200" dirty="0"/>
            </a:br>
            <a:r>
              <a:rPr lang="en-US" sz="2200" dirty="0"/>
              <a:t>If the queue is empty, it returns null.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remove() : Removes and returns the element at the front of the queue. </a:t>
            </a:r>
            <a:br>
              <a:rPr lang="en-US" sz="2200" dirty="0"/>
            </a:br>
            <a:r>
              <a:rPr lang="en-US" sz="2200" dirty="0"/>
              <a:t>If the queue is empty, it throws an exception.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87" y="122238"/>
            <a:ext cx="4058194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EBF-53E0-489B-847F-EE939AE8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AC29-A454-413B-BB94-676F3722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Extends the Queue interface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Short for “double-ended queue”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Pronounced “deck”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Supports element insertion and removal from </a:t>
            </a:r>
            <a:r>
              <a:rPr lang="en-US" b="1" dirty="0"/>
              <a:t>both ends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Can be used to implement a stack, with Last-In-First-Out (LIFO) behavior</a:t>
            </a:r>
          </a:p>
        </p:txBody>
      </p:sp>
    </p:spTree>
    <p:extLst>
      <p:ext uri="{BB962C8B-B14F-4D97-AF65-F5344CB8AC3E}">
        <p14:creationId xmlns:p14="http://schemas.microsoft.com/office/powerpoint/2010/main" val="5778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D1A-E6A3-4D83-8662-2D0736B3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A51E-E1EB-478B-A7A9-391E07D1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LinkedList – already mentioned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US" sz="2300" dirty="0" err="1"/>
              <a:t>ArrayDeque</a:t>
            </a:r>
            <a:endParaRPr lang="en-US" sz="2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/>
              <a:t> Resizable-array implementation of Deque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US" sz="2300" dirty="0" err="1"/>
              <a:t>PriorityQueue</a:t>
            </a:r>
            <a:endParaRPr lang="en-US" sz="2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/>
              <a:t> Elements in the queue are ordered by priority based on their natural ordering (or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US" sz="2300" dirty="0" err="1"/>
              <a:t>ArrayBlockingQueue</a:t>
            </a:r>
            <a:endParaRPr lang="en-US" sz="2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/>
              <a:t> Array-backed, implements </a:t>
            </a:r>
            <a:r>
              <a:rPr lang="en-US" sz="2300" b="1" dirty="0" err="1"/>
              <a:t>BlockingQueue</a:t>
            </a:r>
            <a:r>
              <a:rPr lang="en-US" sz="2300" b="1" dirty="0"/>
              <a:t> interface</a:t>
            </a:r>
            <a:r>
              <a:rPr lang="en-US" sz="2300" dirty="0"/>
              <a:t> which supports operations that </a:t>
            </a:r>
            <a:r>
              <a:rPr lang="en-US" sz="2300" b="1" dirty="0"/>
              <a:t>wait on the queue </a:t>
            </a:r>
            <a:r>
              <a:rPr lang="en-US" sz="2300" dirty="0"/>
              <a:t>to contain an element or for space to become available in the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/>
              <a:t> Solution to the producer-consumer problem, where a producer thread inputs elements into the array while a consumer thread removes them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99294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Generics enforce the type of object allowed in 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the Diamond operator &lt;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Insert the Class in the Diamond: &lt;Employee&gt;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Generics provide compile-time safety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3803222"/>
            <a:ext cx="2823210" cy="2498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053734"/>
            <a:ext cx="3550920" cy="199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014" y="251579"/>
            <a:ext cx="4707092" cy="717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980" y="1004888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Iterable</a:t>
            </a:r>
            <a:r>
              <a:rPr lang="en-US" dirty="0"/>
              <a:t> 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2048347"/>
            <a:ext cx="8336280" cy="4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44B-4ABC-45B3-AE08-AA4B88C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43BD-4E30-45CC-AA92-81A337A4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87286"/>
            <a:ext cx="10058400" cy="43568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Map interface defines a data structure of </a:t>
            </a:r>
            <a:r>
              <a:rPr lang="en-US" sz="2400" b="1" dirty="0"/>
              <a:t>key – value pairs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Items are added and retrieved by their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Map does NOT extend the </a:t>
            </a:r>
            <a:r>
              <a:rPr lang="en-US" sz="2400" dirty="0" err="1"/>
              <a:t>Iterable</a:t>
            </a:r>
            <a:r>
              <a:rPr lang="en-US" sz="2400" dirty="0"/>
              <a:t> interface, therefore it cannot be </a:t>
            </a:r>
            <a:r>
              <a:rPr lang="en-US" sz="2400" b="1" dirty="0"/>
              <a:t>directly </a:t>
            </a:r>
            <a:r>
              <a:rPr lang="en-US" sz="2400" dirty="0"/>
              <a:t>iterated 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Instead, you can iterate over the Set of keys, a Collection of values, or a Set of key-value mappings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.</a:t>
            </a:r>
            <a:r>
              <a:rPr lang="en-US" sz="2400" dirty="0" err="1"/>
              <a:t>keySet</a:t>
            </a:r>
            <a:r>
              <a:rPr lang="en-US" sz="2400" dirty="0"/>
              <a:t>(), .</a:t>
            </a:r>
            <a:r>
              <a:rPr lang="en-US" sz="2400" dirty="0" err="1"/>
              <a:t>entrySet</a:t>
            </a:r>
            <a:r>
              <a:rPr lang="en-US" sz="2400" dirty="0"/>
              <a:t>(), or .values() methods allow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Other important 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.get()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.put()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.remove()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.replace()</a:t>
            </a:r>
          </a:p>
        </p:txBody>
      </p:sp>
    </p:spTree>
    <p:extLst>
      <p:ext uri="{BB962C8B-B14F-4D97-AF65-F5344CB8AC3E}">
        <p14:creationId xmlns:p14="http://schemas.microsoft.com/office/powerpoint/2010/main" val="471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Hashtable</a:t>
            </a:r>
            <a:r>
              <a:rPr lang="en-US" dirty="0"/>
              <a:t> 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/>
              <a:t>Hashtable</a:t>
            </a:r>
            <a:r>
              <a:rPr lang="en-US" dirty="0"/>
              <a:t>, 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key set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33" y="2857226"/>
            <a:ext cx="4471853" cy="32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HashMap</a:t>
            </a:r>
            <a:r>
              <a:rPr lang="en-US" dirty="0"/>
              <a:t> 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/>
              <a:t>HashMap</a:t>
            </a:r>
            <a:r>
              <a:rPr lang="en-US" dirty="0"/>
              <a:t>, 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key set and get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6" y="2906486"/>
            <a:ext cx="4310744" cy="30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VS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Thread-safe, </a:t>
            </a:r>
            <a:r>
              <a:rPr lang="en-US" b="1" dirty="0">
                <a:solidFill>
                  <a:srgbClr val="7030A0"/>
                </a:solidFill>
              </a:rPr>
              <a:t>synchronized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Does not allow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keys and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Enumeration to iterate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Legacy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thread-safe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one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key and any number of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iterator or </a:t>
            </a:r>
            <a:r>
              <a:rPr lang="en-US" dirty="0" err="1"/>
              <a:t>for:each</a:t>
            </a:r>
            <a:r>
              <a:rPr lang="en-US" dirty="0"/>
              <a:t> loop to iterate over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4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A5A-D7E0-4313-8B07-D2C10BF8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510D-47BB-451A-953F-AF329020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Map </a:t>
            </a:r>
            <a:r>
              <a:rPr lang="en-US" dirty="0"/>
              <a:t>is </a:t>
            </a:r>
            <a:r>
              <a:rPr lang="en-US" b="1" dirty="0"/>
              <a:t>sorted </a:t>
            </a:r>
            <a:r>
              <a:rPr lang="en-US" dirty="0"/>
              <a:t>based on natural ordering (or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Guaranteed O(log(n)) time for get, put, and remove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synchronized</a:t>
            </a:r>
          </a:p>
        </p:txBody>
      </p:sp>
    </p:spTree>
    <p:extLst>
      <p:ext uri="{BB962C8B-B14F-4D97-AF65-F5344CB8AC3E}">
        <p14:creationId xmlns:p14="http://schemas.microsoft.com/office/powerpoint/2010/main" val="6511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Collections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Collections Hierarchy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Interface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Queue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Generics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Non-</a:t>
            </a:r>
            <a:r>
              <a:rPr lang="en-US" dirty="0" err="1"/>
              <a:t>Iterable</a:t>
            </a:r>
            <a:r>
              <a:rPr lang="en-US" dirty="0"/>
              <a:t> Data Structures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Hashtable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F7AF-3E50-404C-A647-96358A1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Concrete Collection Classes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82A80-D9EB-4849-82F9-DA915AFF6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18423"/>
              </p:ext>
            </p:extLst>
          </p:nvPr>
        </p:nvGraphicFramePr>
        <p:xfrm>
          <a:off x="955762" y="1737360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920">
                  <a:extLst>
                    <a:ext uri="{9D8B030D-6E8A-4147-A177-3AD203B41FA5}">
                      <a16:colId xmlns:a16="http://schemas.microsoft.com/office/drawing/2014/main" val="4079978189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860676876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305330775"/>
                    </a:ext>
                  </a:extLst>
                </a:gridCol>
                <a:gridCol w="1412530">
                  <a:extLst>
                    <a:ext uri="{9D8B030D-6E8A-4147-A177-3AD203B41FA5}">
                      <a16:colId xmlns:a16="http://schemas.microsoft.com/office/drawing/2014/main" val="369196120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3195691122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266958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Synchronized?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0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7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1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ArrayDeque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ArrayBlockingQueue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PriorityQueue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6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19730"/>
                  </a:ext>
                </a:extLst>
              </a:tr>
            </a:tbl>
          </a:graphicData>
        </a:graphic>
      </p:graphicFrame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4BE5278D-258E-4839-A272-BA8795CEA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828" y="2874918"/>
            <a:ext cx="362712" cy="362712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FB18288-EDBE-4402-9A06-48B39DA03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684" y="2117467"/>
            <a:ext cx="362712" cy="362712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C26A505-EAB2-4D17-A05F-2F73731E95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3963009"/>
            <a:ext cx="362712" cy="362712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949BDF2A-ECC3-4CA0-B904-2DD2210B9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2512252"/>
            <a:ext cx="362712" cy="362712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6EA6804E-5005-4285-96AE-B35E93306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3247644"/>
            <a:ext cx="362712" cy="362712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C6FB6B9-901C-44F1-9B36-87844339BC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314" y="3600296"/>
            <a:ext cx="362712" cy="362712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968217B2-6973-4EF9-AB1C-BE053100C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4724845"/>
            <a:ext cx="362712" cy="362712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AB452566-550E-448A-9E34-21053B1DC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5061113"/>
            <a:ext cx="362712" cy="362712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C89A1C48-7A1E-4944-B2B6-BDFB781BDA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5470795"/>
            <a:ext cx="362712" cy="362712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2211C03-DC48-4F5F-8651-5BEC55CB61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828" y="4335688"/>
            <a:ext cx="362712" cy="362712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F18CBF6C-8D7C-43FD-B7BB-89E86BDC0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117467"/>
            <a:ext cx="362712" cy="362712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41251012-3A63-4C2B-801E-973E6B761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111279"/>
            <a:ext cx="362712" cy="362712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41F9ABF7-D0FC-4366-A43C-8870A4FA60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492551"/>
            <a:ext cx="362712" cy="362712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A89D49D7-9ADD-4D0E-8764-4DF3C3EBB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491517"/>
            <a:ext cx="362712" cy="362712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A5D5A8C5-6EB3-4139-B7DD-07D2859E1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855316"/>
            <a:ext cx="362712" cy="362712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715B468-F11A-4A31-AE90-4F69661512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884932"/>
            <a:ext cx="362712" cy="362712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1A9BEA0-AE4C-4745-B962-872EF682C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56" y="3274122"/>
            <a:ext cx="362712" cy="362712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29CCC069-820F-4A30-A8F3-89E2FBA51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56" y="3582434"/>
            <a:ext cx="362712" cy="362712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A5B69B4F-1922-4B59-A0D3-E6BFDF33F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940" y="3594639"/>
            <a:ext cx="362712" cy="362712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ADED122B-2D4F-461E-9305-2417616D5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3231927"/>
            <a:ext cx="362712" cy="362712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9EB91D8-B613-4EE0-807F-C6824FC39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3975395"/>
            <a:ext cx="362712" cy="362712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2A16DF7B-40C6-4A2E-94A8-63CB2992C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5274" y="3957351"/>
            <a:ext cx="362712" cy="362712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C8089BA5-F218-49B7-9853-F55FCE110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508" y="4339783"/>
            <a:ext cx="362712" cy="362712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2982E792-A809-44F8-99AD-C1D6B8468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4362133"/>
            <a:ext cx="362712" cy="362712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3EEF2788-94B5-4D2B-B8E1-39E76B227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940" y="5418901"/>
            <a:ext cx="362712" cy="362712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C59589C1-D195-47CB-8141-2FDC71581E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508" y="5442274"/>
            <a:ext cx="362712" cy="36271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5A36E8A7-E611-4771-AD41-AAA06500B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888" y="4700646"/>
            <a:ext cx="362712" cy="362712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E7F71D12-839F-4A7F-B6B1-6E07944E9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888" y="5093607"/>
            <a:ext cx="362712" cy="36271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4C65AF16-A9C8-472E-B89F-A0FD26FEF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4724845"/>
            <a:ext cx="362712" cy="362712"/>
          </a:xfrm>
          <a:prstGeom prst="rect">
            <a:avLst/>
          </a:prstGeom>
        </p:spPr>
      </p:pic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6ED2A15F-2FE0-4A50-BAE6-6B158AC55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5051156"/>
            <a:ext cx="362712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and a </a:t>
            </a:r>
            <a:r>
              <a:rPr lang="en-US" dirty="0" err="1"/>
              <a:t>HashSet</a:t>
            </a:r>
            <a:r>
              <a:rPr lang="en-US" dirty="0"/>
              <a:t>. Insert 3 objects into each.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each collection and print each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Vector and other collections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Comparator and Comparable in your book or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</a:t>
            </a:r>
            <a:r>
              <a:rPr lang="en-US" dirty="0" err="1"/>
              <a:t>java.util.Collections</a:t>
            </a:r>
            <a:r>
              <a:rPr lang="en-US" dirty="0"/>
              <a:t> methods (sort, </a:t>
            </a:r>
            <a:r>
              <a:rPr lang="en-US" dirty="0" err="1"/>
              <a:t>reverseOrder</a:t>
            </a:r>
            <a:r>
              <a:rPr lang="en-US" dirty="0"/>
              <a:t>, shuffle,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collection is an object that groups multiple elements into a single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store, retrieve, transform, and manipulate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Reduces programming effort by providing useful data structures and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program speed and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Collections “collect”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06" y="4212771"/>
            <a:ext cx="2887073" cy="20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Hierarchy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873527"/>
            <a:ext cx="5827339" cy="4461805"/>
          </a:xfrm>
        </p:spPr>
      </p:pic>
      <p:pic>
        <p:nvPicPr>
          <p:cNvPr id="1026" name="Picture 2" descr="Image result for java simple map class hierarchy">
            <a:extLst>
              <a:ext uri="{FF2B5EF4-FFF2-40B4-BE49-F238E27FC236}">
                <a16:creationId xmlns:a16="http://schemas.microsoft.com/office/drawing/2014/main" id="{612221FC-580A-4461-9C79-F2CF7AFB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06" y="2240280"/>
            <a:ext cx="5351025" cy="36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3BD02-4DE4-4AD7-AD8E-32B31D53BFDF}"/>
              </a:ext>
            </a:extLst>
          </p:cNvPr>
          <p:cNvSpPr txBox="1"/>
          <p:nvPr/>
        </p:nvSpPr>
        <p:spPr>
          <a:xfrm>
            <a:off x="7525512" y="1852271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Map is NOT an </a:t>
            </a:r>
            <a:r>
              <a:rPr lang="en-US" b="1" dirty="0" err="1"/>
              <a:t>Iterable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34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addAll</a:t>
            </a:r>
            <a:r>
              <a:rPr lang="en-US" dirty="0"/>
              <a:t>(Collection c)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clear()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contains(Object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equals 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isEmpty</a:t>
            </a:r>
            <a:r>
              <a:rPr lang="en-US" dirty="0"/>
              <a:t>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iterator()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removeAll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290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can be inserted or accessed by their position in the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 array, List uses a zero-based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May contain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(int index, 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 (int index)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(int index)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42" y="2656010"/>
            <a:ext cx="3307081" cy="32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D961-AE8D-4FB1-B707-AA087EA5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6124-7595-4353-B46C-BC07A064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Array-backed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Dynamic size – starts out by default at size 10, increases capacity 50% when limit reached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Faster retrieval – by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Slower insertion &amp; deletion – elements must be moved around within the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LinkedList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Implements List and Queue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doubly-linked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Consists of nodes with references to previous, next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Faster insertion &amp; deletion – simply change the references to </a:t>
            </a:r>
            <a:r>
              <a:rPr lang="en-US" dirty="0" err="1"/>
              <a:t>prev</a:t>
            </a:r>
            <a:r>
              <a:rPr lang="en-US" dirty="0"/>
              <a:t>/next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Slower retrieval – must iterate through list to get to specific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Synchronized version of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Set interface defines a collection of </a:t>
            </a:r>
            <a:r>
              <a:rPr lang="en-US" u="sng" dirty="0"/>
              <a:t>distinct</a:t>
            </a:r>
            <a:r>
              <a:rPr lang="en-US" dirty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does NOT allow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are accessed by iterating over the whole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clear()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91" y="3766456"/>
            <a:ext cx="2158419" cy="2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20AB-FAA3-45C2-85C7-5C70F438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733-BBE3-4E3F-85C1-F28479E7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HashSet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HashMap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No guarantees of iteration order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TreeSet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Elements </a:t>
            </a:r>
            <a:r>
              <a:rPr lang="en-US" b="1" dirty="0"/>
              <a:t>ordered based on natural ordering</a:t>
            </a:r>
            <a:r>
              <a:rPr lang="en-US" dirty="0"/>
              <a:t> (or, alternatively,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LinkedHashSet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LinkedList which defines </a:t>
            </a:r>
            <a:r>
              <a:rPr lang="en-US" b="1" dirty="0"/>
              <a:t>iteration order, which is the same as the </a:t>
            </a:r>
            <a:r>
              <a:rPr lang="en-US" b="1"/>
              <a:t>insertion order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380573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1040</TotalTime>
  <Words>1160</Words>
  <Application>Microsoft Office PowerPoint</Application>
  <PresentationFormat>Widescreen</PresentationFormat>
  <Paragraphs>194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Learner Template</vt:lpstr>
      <vt:lpstr>Java – Collections API</vt:lpstr>
      <vt:lpstr>Topics</vt:lpstr>
      <vt:lpstr>Collections</vt:lpstr>
      <vt:lpstr>Collections Hierarchy</vt:lpstr>
      <vt:lpstr>Collection Interface</vt:lpstr>
      <vt:lpstr>List Interface</vt:lpstr>
      <vt:lpstr>List Implementations</vt:lpstr>
      <vt:lpstr>Set Interface</vt:lpstr>
      <vt:lpstr>Set Implementations</vt:lpstr>
      <vt:lpstr>Queue Interface</vt:lpstr>
      <vt:lpstr>Deque Interface</vt:lpstr>
      <vt:lpstr>Queue Implementations</vt:lpstr>
      <vt:lpstr>Generics</vt:lpstr>
      <vt:lpstr>Non-Iterable Data Structures</vt:lpstr>
      <vt:lpstr>Map Interface</vt:lpstr>
      <vt:lpstr>Hashtable</vt:lpstr>
      <vt:lpstr>HashMap</vt:lpstr>
      <vt:lpstr>Hashtable VS HashMap</vt:lpstr>
      <vt:lpstr>TreeMap</vt:lpstr>
      <vt:lpstr>Common Concrete Collection Classes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Jasdhir Singh</cp:lastModifiedBy>
  <cp:revision>143</cp:revision>
  <cp:lastPrinted>2016-01-29T21:08:34Z</cp:lastPrinted>
  <dcterms:created xsi:type="dcterms:W3CDTF">2015-08-15T21:36:19Z</dcterms:created>
  <dcterms:modified xsi:type="dcterms:W3CDTF">2023-10-11T15:20:58Z</dcterms:modified>
</cp:coreProperties>
</file>