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E114466-B19A-47DB-8E00-058247286E52}" type="datetimeFigureOut">
              <a:rPr lang="en-US" smtClean="0"/>
              <a:t>12/12/2023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E885484-C2D2-40F7-8640-DA85C2BAE5C2}"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60945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3679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04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7E114466-B19A-47DB-8E00-058247286E52}" type="datetimeFigureOut">
              <a:rPr lang="en-US" smtClean="0"/>
              <a:t>12/12/2023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E885484-C2D2-40F7-8640-DA85C2BAE5C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7743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89443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2758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5491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0947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2549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4355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1746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E114466-B19A-47DB-8E00-058247286E52}" type="datetimeFigureOut">
              <a:rPr lang="en-US" smtClean="0"/>
              <a:t>12/12/2023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885484-C2D2-40F7-8640-DA85C2BAE5C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9244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7E114466-B19A-47DB-8E00-058247286E52}" type="datetimeFigureOut">
              <a:rPr lang="en-US" smtClean="0"/>
              <a:t>12/12/2023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E885484-C2D2-40F7-8640-DA85C2BAE5C2}"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98952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803F-89A1-45D5-E72A-064CF51EFF8C}"/>
              </a:ext>
            </a:extLst>
          </p:cNvPr>
          <p:cNvSpPr>
            <a:spLocks noGrp="1"/>
          </p:cNvSpPr>
          <p:nvPr>
            <p:ph type="ctrTitle"/>
          </p:nvPr>
        </p:nvSpPr>
        <p:spPr/>
        <p:txBody>
          <a:bodyPr/>
          <a:lstStyle/>
          <a:p>
            <a:r>
              <a:rPr lang="en-US" dirty="0" err="1"/>
              <a:t>Logback</a:t>
            </a:r>
            <a:endParaRPr lang="en-US" dirty="0"/>
          </a:p>
        </p:txBody>
      </p:sp>
      <p:sp>
        <p:nvSpPr>
          <p:cNvPr id="3" name="Subtitle 2">
            <a:extLst>
              <a:ext uri="{FF2B5EF4-FFF2-40B4-BE49-F238E27FC236}">
                <a16:creationId xmlns:a16="http://schemas.microsoft.com/office/drawing/2014/main" id="{4DAF5755-3886-88F6-A6BD-CA44ECC681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0479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35A0-6EEE-9FE6-1E8B-D25366CBCA25}"/>
              </a:ext>
            </a:extLst>
          </p:cNvPr>
          <p:cNvSpPr>
            <a:spLocks noGrp="1"/>
          </p:cNvSpPr>
          <p:nvPr>
            <p:ph type="title"/>
          </p:nvPr>
        </p:nvSpPr>
        <p:spPr/>
        <p:txBody>
          <a:bodyPr/>
          <a:lstStyle/>
          <a:p>
            <a:r>
              <a:rPr lang="en-US" dirty="0"/>
              <a:t>ERROR</a:t>
            </a:r>
          </a:p>
        </p:txBody>
      </p:sp>
      <p:sp>
        <p:nvSpPr>
          <p:cNvPr id="3" name="Content Placeholder 2">
            <a:extLst>
              <a:ext uri="{FF2B5EF4-FFF2-40B4-BE49-F238E27FC236}">
                <a16:creationId xmlns:a16="http://schemas.microsoft.com/office/drawing/2014/main" id="{34C40518-3585-8886-9712-286C4D121A08}"/>
              </a:ext>
            </a:extLst>
          </p:cNvPr>
          <p:cNvSpPr>
            <a:spLocks noGrp="1"/>
          </p:cNvSpPr>
          <p:nvPr>
            <p:ph idx="1"/>
          </p:nvPr>
        </p:nvSpPr>
        <p:spPr/>
        <p:txBody>
          <a:bodyPr/>
          <a:lstStyle/>
          <a:p>
            <a:r>
              <a:rPr lang="en-US" dirty="0"/>
              <a:t>The log level that should be used when the application hits an issue preventing one or more functionalities from properly functioning. </a:t>
            </a:r>
          </a:p>
          <a:p>
            <a:r>
              <a:rPr lang="en-US" dirty="0"/>
              <a:t>The ERROR log level can be used when one of the payment systems is not available, but there is still the option to check out the basket in the e-commerce application or when your social media logging option is not working for some reason.</a:t>
            </a:r>
          </a:p>
        </p:txBody>
      </p:sp>
    </p:spTree>
    <p:extLst>
      <p:ext uri="{BB962C8B-B14F-4D97-AF65-F5344CB8AC3E}">
        <p14:creationId xmlns:p14="http://schemas.microsoft.com/office/powerpoint/2010/main" val="47736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1C6-F596-8BF6-53AF-39798C791B1A}"/>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75789B77-9127-0AD1-5072-545D395E04AB}"/>
              </a:ext>
            </a:extLst>
          </p:cNvPr>
          <p:cNvSpPr>
            <a:spLocks noGrp="1"/>
          </p:cNvSpPr>
          <p:nvPr>
            <p:ph idx="1"/>
          </p:nvPr>
        </p:nvSpPr>
        <p:spPr/>
        <p:txBody>
          <a:bodyPr/>
          <a:lstStyle/>
          <a:p>
            <a:r>
              <a:rPr lang="en-US" sz="2400" dirty="0"/>
              <a:t>Logging is an important component of the software development. </a:t>
            </a:r>
          </a:p>
          <a:p>
            <a:r>
              <a:rPr lang="en-US" sz="2400" dirty="0"/>
              <a:t>Logging is an important feature that helps developers to trace out the errors</a:t>
            </a:r>
          </a:p>
          <a:p>
            <a:r>
              <a:rPr lang="en-US" sz="2400" dirty="0"/>
              <a:t>A well-written logging code offers quick debugging, easy maintenance, and structured storage of an application's runtime information.</a:t>
            </a:r>
          </a:p>
          <a:p>
            <a:r>
              <a:rPr lang="en-US" sz="2400" dirty="0"/>
              <a:t>Logging does have its drawbacks also. </a:t>
            </a:r>
          </a:p>
          <a:p>
            <a:r>
              <a:rPr lang="en-US" sz="2400" dirty="0"/>
              <a:t>It can slow down an application. </a:t>
            </a:r>
          </a:p>
          <a:p>
            <a:r>
              <a:rPr lang="en-US" sz="2400" dirty="0"/>
              <a:t>If too verbose, it can cause scrolling blindness. </a:t>
            </a:r>
          </a:p>
          <a:p>
            <a:r>
              <a:rPr lang="en-US" sz="2400" dirty="0"/>
              <a:t>When it comes to troubleshooting application performance, the more information you have the better. </a:t>
            </a:r>
          </a:p>
          <a:p>
            <a:r>
              <a:rPr lang="en-US" sz="2400" dirty="0"/>
              <a:t>Logs combined with metrics and traces give you full visibility into your Java applications.</a:t>
            </a:r>
          </a:p>
          <a:p>
            <a:endParaRPr lang="en-US" sz="2400" dirty="0"/>
          </a:p>
        </p:txBody>
      </p:sp>
    </p:spTree>
    <p:extLst>
      <p:ext uri="{BB962C8B-B14F-4D97-AF65-F5344CB8AC3E}">
        <p14:creationId xmlns:p14="http://schemas.microsoft.com/office/powerpoint/2010/main" val="339468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F175-E158-CB64-9854-C70376F1D2C8}"/>
              </a:ext>
            </a:extLst>
          </p:cNvPr>
          <p:cNvSpPr>
            <a:spLocks noGrp="1"/>
          </p:cNvSpPr>
          <p:nvPr>
            <p:ph type="title"/>
          </p:nvPr>
        </p:nvSpPr>
        <p:spPr/>
        <p:txBody>
          <a:bodyPr/>
          <a:lstStyle/>
          <a:p>
            <a:r>
              <a:rPr lang="en-US" dirty="0" err="1"/>
              <a:t>Logback</a:t>
            </a:r>
            <a:endParaRPr lang="en-US" dirty="0"/>
          </a:p>
        </p:txBody>
      </p:sp>
      <p:sp>
        <p:nvSpPr>
          <p:cNvPr id="3" name="Content Placeholder 2">
            <a:extLst>
              <a:ext uri="{FF2B5EF4-FFF2-40B4-BE49-F238E27FC236}">
                <a16:creationId xmlns:a16="http://schemas.microsoft.com/office/drawing/2014/main" id="{85E74420-10E5-C23C-C7F8-90F06B5CC8B1}"/>
              </a:ext>
            </a:extLst>
          </p:cNvPr>
          <p:cNvSpPr>
            <a:spLocks noGrp="1"/>
          </p:cNvSpPr>
          <p:nvPr>
            <p:ph idx="1"/>
          </p:nvPr>
        </p:nvSpPr>
        <p:spPr/>
        <p:txBody>
          <a:bodyPr/>
          <a:lstStyle/>
          <a:p>
            <a:r>
              <a:rPr lang="en-US" dirty="0" err="1"/>
              <a:t>Logback</a:t>
            </a:r>
            <a:r>
              <a:rPr lang="en-US" dirty="0"/>
              <a:t> is one of the most widely used logging frameworks in the Java Community. It's a replacement for its predecessor, Log4j. </a:t>
            </a:r>
          </a:p>
          <a:p>
            <a:r>
              <a:rPr lang="en-US" dirty="0" err="1"/>
              <a:t>Logback</a:t>
            </a:r>
            <a:r>
              <a:rPr lang="en-US" dirty="0"/>
              <a:t> offers a faster implementation, provides more options for configuration, and more flexibility in archiving old log files.</a:t>
            </a:r>
          </a:p>
        </p:txBody>
      </p:sp>
    </p:spTree>
    <p:extLst>
      <p:ext uri="{BB962C8B-B14F-4D97-AF65-F5344CB8AC3E}">
        <p14:creationId xmlns:p14="http://schemas.microsoft.com/office/powerpoint/2010/main" val="167488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C6C7-3C8A-D040-508B-73899FD964D2}"/>
              </a:ext>
            </a:extLst>
          </p:cNvPr>
          <p:cNvSpPr>
            <a:spLocks noGrp="1"/>
          </p:cNvSpPr>
          <p:nvPr>
            <p:ph type="title"/>
          </p:nvPr>
        </p:nvSpPr>
        <p:spPr/>
        <p:txBody>
          <a:bodyPr/>
          <a:lstStyle/>
          <a:p>
            <a:r>
              <a:rPr lang="en-US" dirty="0" err="1"/>
              <a:t>Logback</a:t>
            </a:r>
            <a:r>
              <a:rPr lang="en-US" dirty="0"/>
              <a:t> Architecture</a:t>
            </a:r>
          </a:p>
        </p:txBody>
      </p:sp>
      <p:sp>
        <p:nvSpPr>
          <p:cNvPr id="3" name="Content Placeholder 2">
            <a:extLst>
              <a:ext uri="{FF2B5EF4-FFF2-40B4-BE49-F238E27FC236}">
                <a16:creationId xmlns:a16="http://schemas.microsoft.com/office/drawing/2014/main" id="{83CF605A-30E2-325B-67EB-DCB57DB803E7}"/>
              </a:ext>
            </a:extLst>
          </p:cNvPr>
          <p:cNvSpPr>
            <a:spLocks noGrp="1"/>
          </p:cNvSpPr>
          <p:nvPr>
            <p:ph idx="1"/>
          </p:nvPr>
        </p:nvSpPr>
        <p:spPr/>
        <p:txBody>
          <a:bodyPr/>
          <a:lstStyle/>
          <a:p>
            <a:pPr marL="0" indent="0">
              <a:buNone/>
            </a:pPr>
            <a:r>
              <a:rPr lang="en-US" sz="2600" dirty="0"/>
              <a:t>The </a:t>
            </a:r>
            <a:r>
              <a:rPr lang="en-US" sz="2600" dirty="0" err="1"/>
              <a:t>Logback</a:t>
            </a:r>
            <a:r>
              <a:rPr lang="en-US" sz="2600" dirty="0"/>
              <a:t> architecture is comprised of three classes: Logger, </a:t>
            </a:r>
            <a:r>
              <a:rPr lang="en-US" sz="2600" dirty="0" err="1"/>
              <a:t>Appender</a:t>
            </a:r>
            <a:r>
              <a:rPr lang="en-US" sz="2600" dirty="0"/>
              <a:t>, and Layout.</a:t>
            </a:r>
          </a:p>
          <a:p>
            <a:r>
              <a:rPr lang="en-US" sz="2600" dirty="0"/>
              <a:t>A </a:t>
            </a:r>
            <a:r>
              <a:rPr lang="en-US" sz="2600" b="1" dirty="0">
                <a:highlight>
                  <a:srgbClr val="FFFF00"/>
                </a:highlight>
              </a:rPr>
              <a:t>Logger</a:t>
            </a:r>
            <a:r>
              <a:rPr lang="en-US" sz="2600" dirty="0"/>
              <a:t> is a context for log messages. This is the class that applications interact with to create log messages.</a:t>
            </a:r>
          </a:p>
          <a:p>
            <a:r>
              <a:rPr lang="en-US" sz="2600" b="1" dirty="0" err="1">
                <a:highlight>
                  <a:srgbClr val="FFFF00"/>
                </a:highlight>
              </a:rPr>
              <a:t>Appenders</a:t>
            </a:r>
            <a:r>
              <a:rPr lang="en-US" sz="2600" dirty="0"/>
              <a:t> place log messages in their final destinations. A Logger can have more than one </a:t>
            </a:r>
            <a:r>
              <a:rPr lang="en-US" sz="2600" dirty="0" err="1"/>
              <a:t>Appender</a:t>
            </a:r>
            <a:r>
              <a:rPr lang="en-US" sz="2600" dirty="0"/>
              <a:t>. We generally think of </a:t>
            </a:r>
            <a:r>
              <a:rPr lang="en-US" sz="2600" dirty="0" err="1"/>
              <a:t>Appenders</a:t>
            </a:r>
            <a:r>
              <a:rPr lang="en-US" sz="2600" dirty="0"/>
              <a:t> as being attached to text files, but </a:t>
            </a:r>
            <a:r>
              <a:rPr lang="en-US" sz="2600" dirty="0" err="1"/>
              <a:t>Logback</a:t>
            </a:r>
            <a:r>
              <a:rPr lang="en-US" sz="2600" dirty="0"/>
              <a:t> is much more potent than that.</a:t>
            </a:r>
          </a:p>
          <a:p>
            <a:r>
              <a:rPr lang="en-US" sz="2600" b="1" dirty="0">
                <a:highlight>
                  <a:srgbClr val="FFFF00"/>
                </a:highlight>
              </a:rPr>
              <a:t>Layout</a:t>
            </a:r>
            <a:r>
              <a:rPr lang="en-US" sz="2600" dirty="0"/>
              <a:t> prepares messages for outputting. </a:t>
            </a:r>
            <a:r>
              <a:rPr lang="en-US" sz="2600" dirty="0" err="1"/>
              <a:t>Logback</a:t>
            </a:r>
            <a:r>
              <a:rPr lang="en-US" sz="2600" dirty="0"/>
              <a:t> supports the creation of custom classes for formatting messages, as well as robust configuration options for the existing ones.</a:t>
            </a:r>
          </a:p>
        </p:txBody>
      </p:sp>
    </p:spTree>
    <p:extLst>
      <p:ext uri="{BB962C8B-B14F-4D97-AF65-F5344CB8AC3E}">
        <p14:creationId xmlns:p14="http://schemas.microsoft.com/office/powerpoint/2010/main" val="236878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2BD9-B112-B4C6-727C-2C37B8A8B9A2}"/>
              </a:ext>
            </a:extLst>
          </p:cNvPr>
          <p:cNvSpPr>
            <a:spLocks noGrp="1"/>
          </p:cNvSpPr>
          <p:nvPr>
            <p:ph type="title"/>
          </p:nvPr>
        </p:nvSpPr>
        <p:spPr/>
        <p:txBody>
          <a:bodyPr/>
          <a:lstStyle/>
          <a:p>
            <a:r>
              <a:rPr lang="en-US" dirty="0"/>
              <a:t>Logging Levels</a:t>
            </a:r>
          </a:p>
        </p:txBody>
      </p:sp>
      <p:sp>
        <p:nvSpPr>
          <p:cNvPr id="3" name="Content Placeholder 2">
            <a:extLst>
              <a:ext uri="{FF2B5EF4-FFF2-40B4-BE49-F238E27FC236}">
                <a16:creationId xmlns:a16="http://schemas.microsoft.com/office/drawing/2014/main" id="{529B16DA-2E4B-430E-1284-77D63D62C8D8}"/>
              </a:ext>
            </a:extLst>
          </p:cNvPr>
          <p:cNvSpPr>
            <a:spLocks noGrp="1"/>
          </p:cNvSpPr>
          <p:nvPr>
            <p:ph idx="1"/>
          </p:nvPr>
        </p:nvSpPr>
        <p:spPr/>
        <p:txBody>
          <a:bodyPr/>
          <a:lstStyle/>
          <a:p>
            <a:pPr marL="0" indent="0">
              <a:buNone/>
            </a:pPr>
            <a:r>
              <a:rPr lang="en-US" dirty="0"/>
              <a:t>In most logging frameworks like </a:t>
            </a:r>
            <a:r>
              <a:rPr lang="en-US" dirty="0" err="1"/>
              <a:t>logback</a:t>
            </a:r>
            <a:r>
              <a:rPr lang="en-US" dirty="0"/>
              <a:t>, you will encounter all or some of the following log levels:</a:t>
            </a:r>
          </a:p>
          <a:p>
            <a:endParaRPr lang="en-US" dirty="0"/>
          </a:p>
          <a:p>
            <a:r>
              <a:rPr lang="en-US" dirty="0"/>
              <a:t>TRACE</a:t>
            </a:r>
          </a:p>
          <a:p>
            <a:r>
              <a:rPr lang="en-US" dirty="0"/>
              <a:t>DEBUG</a:t>
            </a:r>
          </a:p>
          <a:p>
            <a:r>
              <a:rPr lang="en-US" dirty="0"/>
              <a:t>INFO</a:t>
            </a:r>
          </a:p>
          <a:p>
            <a:r>
              <a:rPr lang="en-US" dirty="0"/>
              <a:t>WARN</a:t>
            </a:r>
          </a:p>
          <a:p>
            <a:r>
              <a:rPr lang="en-US" dirty="0"/>
              <a:t>ERROR</a:t>
            </a:r>
          </a:p>
        </p:txBody>
      </p:sp>
    </p:spTree>
    <p:extLst>
      <p:ext uri="{BB962C8B-B14F-4D97-AF65-F5344CB8AC3E}">
        <p14:creationId xmlns:p14="http://schemas.microsoft.com/office/powerpoint/2010/main" val="103128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A7BB-EF96-896E-79F3-15835FA3BE60}"/>
              </a:ext>
            </a:extLst>
          </p:cNvPr>
          <p:cNvSpPr>
            <a:spLocks noGrp="1"/>
          </p:cNvSpPr>
          <p:nvPr>
            <p:ph type="title"/>
          </p:nvPr>
        </p:nvSpPr>
        <p:spPr/>
        <p:txBody>
          <a:bodyPr/>
          <a:lstStyle/>
          <a:p>
            <a:r>
              <a:rPr lang="en-US" dirty="0"/>
              <a:t>TRACE</a:t>
            </a:r>
          </a:p>
        </p:txBody>
      </p:sp>
      <p:sp>
        <p:nvSpPr>
          <p:cNvPr id="3" name="Content Placeholder 2">
            <a:extLst>
              <a:ext uri="{FF2B5EF4-FFF2-40B4-BE49-F238E27FC236}">
                <a16:creationId xmlns:a16="http://schemas.microsoft.com/office/drawing/2014/main" id="{9CE04452-9EFE-4147-2A1A-EAB9B92647F0}"/>
              </a:ext>
            </a:extLst>
          </p:cNvPr>
          <p:cNvSpPr>
            <a:spLocks noGrp="1"/>
          </p:cNvSpPr>
          <p:nvPr>
            <p:ph idx="1"/>
          </p:nvPr>
        </p:nvSpPr>
        <p:spPr/>
        <p:txBody>
          <a:bodyPr/>
          <a:lstStyle/>
          <a:p>
            <a:r>
              <a:rPr lang="en-US" dirty="0"/>
              <a:t>The most fine-grained information only used in rare cases where you need the full visibility of what is happening in your application and inside the third-party libraries that you use. </a:t>
            </a:r>
          </a:p>
          <a:p>
            <a:r>
              <a:rPr lang="en-US" dirty="0"/>
              <a:t>You can expect the TRACE logging level to be very verbose. </a:t>
            </a:r>
          </a:p>
          <a:p>
            <a:r>
              <a:rPr lang="en-US" dirty="0"/>
              <a:t>You can use it for example to annotate each step in the algorithm or each individual query with parameters in your code.</a:t>
            </a:r>
          </a:p>
        </p:txBody>
      </p:sp>
    </p:spTree>
    <p:extLst>
      <p:ext uri="{BB962C8B-B14F-4D97-AF65-F5344CB8AC3E}">
        <p14:creationId xmlns:p14="http://schemas.microsoft.com/office/powerpoint/2010/main" val="419259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5A09-C16D-3A53-AD73-3C35C3965D1F}"/>
              </a:ext>
            </a:extLst>
          </p:cNvPr>
          <p:cNvSpPr>
            <a:spLocks noGrp="1"/>
          </p:cNvSpPr>
          <p:nvPr>
            <p:ph type="title"/>
          </p:nvPr>
        </p:nvSpPr>
        <p:spPr/>
        <p:txBody>
          <a:bodyPr/>
          <a:lstStyle/>
          <a:p>
            <a:r>
              <a:rPr lang="en-US" dirty="0"/>
              <a:t>DEBUG</a:t>
            </a:r>
          </a:p>
        </p:txBody>
      </p:sp>
      <p:sp>
        <p:nvSpPr>
          <p:cNvPr id="3" name="Content Placeholder 2">
            <a:extLst>
              <a:ext uri="{FF2B5EF4-FFF2-40B4-BE49-F238E27FC236}">
                <a16:creationId xmlns:a16="http://schemas.microsoft.com/office/drawing/2014/main" id="{537D23C7-055C-1FA4-6D13-FB3D65705EE3}"/>
              </a:ext>
            </a:extLst>
          </p:cNvPr>
          <p:cNvSpPr>
            <a:spLocks noGrp="1"/>
          </p:cNvSpPr>
          <p:nvPr>
            <p:ph idx="1"/>
          </p:nvPr>
        </p:nvSpPr>
        <p:spPr/>
        <p:txBody>
          <a:bodyPr/>
          <a:lstStyle/>
          <a:p>
            <a:r>
              <a:rPr lang="en-US" dirty="0"/>
              <a:t>Less granular compared to the TRACE level, but it is more than you will need in everyday use. </a:t>
            </a:r>
          </a:p>
          <a:p>
            <a:r>
              <a:rPr lang="en-US" dirty="0"/>
              <a:t>The DEBUG log level should be used for information that may be needed for diagnosing issues and troubleshooting or when running application in the test environment for the purpose of making sure everything is running correctly</a:t>
            </a:r>
          </a:p>
        </p:txBody>
      </p:sp>
    </p:spTree>
    <p:extLst>
      <p:ext uri="{BB962C8B-B14F-4D97-AF65-F5344CB8AC3E}">
        <p14:creationId xmlns:p14="http://schemas.microsoft.com/office/powerpoint/2010/main" val="212214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C40C-E9B4-7C2F-7130-862B9C36ABEF}"/>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4C73E6F4-2115-BA76-6B96-02BA8CDC2900}"/>
              </a:ext>
            </a:extLst>
          </p:cNvPr>
          <p:cNvSpPr>
            <a:spLocks noGrp="1"/>
          </p:cNvSpPr>
          <p:nvPr>
            <p:ph idx="1"/>
          </p:nvPr>
        </p:nvSpPr>
        <p:spPr/>
        <p:txBody>
          <a:bodyPr/>
          <a:lstStyle/>
          <a:p>
            <a:r>
              <a:rPr lang="en-US" dirty="0"/>
              <a:t>The standard log level indicating that something happened, the application entered a certain state, etc. </a:t>
            </a:r>
          </a:p>
          <a:p>
            <a:r>
              <a:rPr lang="en-US" dirty="0"/>
              <a:t>For example, a controller of your authorization API may include an INFO log level with information on which user requested authorization if the authorization was successful or not. </a:t>
            </a:r>
          </a:p>
          <a:p>
            <a:r>
              <a:rPr lang="en-US" dirty="0"/>
              <a:t>The information logged using the INFO log level should be purely informative and not looking into them on a regular basis shouldn’t result in missing any important information.</a:t>
            </a:r>
          </a:p>
        </p:txBody>
      </p:sp>
    </p:spTree>
    <p:extLst>
      <p:ext uri="{BB962C8B-B14F-4D97-AF65-F5344CB8AC3E}">
        <p14:creationId xmlns:p14="http://schemas.microsoft.com/office/powerpoint/2010/main" val="166993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72EB-E2C7-0B85-6ECD-A5A5210A3BFC}"/>
              </a:ext>
            </a:extLst>
          </p:cNvPr>
          <p:cNvSpPr>
            <a:spLocks noGrp="1"/>
          </p:cNvSpPr>
          <p:nvPr>
            <p:ph type="title"/>
          </p:nvPr>
        </p:nvSpPr>
        <p:spPr/>
        <p:txBody>
          <a:bodyPr/>
          <a:lstStyle/>
          <a:p>
            <a:r>
              <a:rPr lang="en-US" dirty="0"/>
              <a:t>WARN</a:t>
            </a:r>
          </a:p>
        </p:txBody>
      </p:sp>
      <p:sp>
        <p:nvSpPr>
          <p:cNvPr id="3" name="Content Placeholder 2">
            <a:extLst>
              <a:ext uri="{FF2B5EF4-FFF2-40B4-BE49-F238E27FC236}">
                <a16:creationId xmlns:a16="http://schemas.microsoft.com/office/drawing/2014/main" id="{317E05C1-D2EA-41AF-94BD-A267EC078194}"/>
              </a:ext>
            </a:extLst>
          </p:cNvPr>
          <p:cNvSpPr>
            <a:spLocks noGrp="1"/>
          </p:cNvSpPr>
          <p:nvPr>
            <p:ph idx="1"/>
          </p:nvPr>
        </p:nvSpPr>
        <p:spPr/>
        <p:txBody>
          <a:bodyPr/>
          <a:lstStyle/>
          <a:p>
            <a:r>
              <a:rPr lang="en-US" dirty="0"/>
              <a:t>The log level that indicates that something unexpected happened in the application, a problem, or a situation that might disturb one of the processes. </a:t>
            </a:r>
          </a:p>
          <a:p>
            <a:r>
              <a:rPr lang="en-US" dirty="0"/>
              <a:t>But that doesn’t mean that the application failed. </a:t>
            </a:r>
          </a:p>
          <a:p>
            <a:r>
              <a:rPr lang="en-US" dirty="0"/>
              <a:t>The WARN level should be used in situations that are unexpected, but the code can continue the work. </a:t>
            </a:r>
          </a:p>
          <a:p>
            <a:r>
              <a:rPr lang="en-US" dirty="0"/>
              <a:t>For example, a parsing error occurred that resulted in a certain document not being processed.</a:t>
            </a:r>
          </a:p>
        </p:txBody>
      </p:sp>
    </p:spTree>
    <p:extLst>
      <p:ext uri="{BB962C8B-B14F-4D97-AF65-F5344CB8AC3E}">
        <p14:creationId xmlns:p14="http://schemas.microsoft.com/office/powerpoint/2010/main" val="47279338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10</TotalTime>
  <Words>624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Learner Template</vt:lpstr>
      <vt:lpstr>Logback</vt:lpstr>
      <vt:lpstr>Logging</vt:lpstr>
      <vt:lpstr>Logback</vt:lpstr>
      <vt:lpstr>Logback Architecture</vt:lpstr>
      <vt:lpstr>Logging Levels</vt:lpstr>
      <vt:lpstr>TRACE</vt:lpstr>
      <vt:lpstr>DEBUG</vt:lpstr>
      <vt:lpstr>INFO</vt:lpstr>
      <vt:lpstr>WARN</vt:lpstr>
      <vt:lpstr>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18</cp:revision>
  <dcterms:created xsi:type="dcterms:W3CDTF">2023-09-30T17:35:08Z</dcterms:created>
  <dcterms:modified xsi:type="dcterms:W3CDTF">2023-12-12T15:54:31Z</dcterms:modified>
</cp:coreProperties>
</file>