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9" r:id="rId3"/>
    <p:sldId id="310" r:id="rId4"/>
    <p:sldId id="31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E7092-BC3D-4A91-A22C-0E96BB67FD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ADD7-B931-4833-BAAE-516EBE5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A954BA7-BF07-4660-9A12-BAD1C9ECE98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B2310BE-FD77-4983-ACE8-3C778864074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/>
              <a:t>PostgreSQL</a:t>
            </a:r>
            <a:r>
              <a:rPr lang="en-US" b="0" dirty="0"/>
              <a:t> PL/</a:t>
            </a:r>
            <a:r>
              <a:rPr lang="en-US" b="0" dirty="0" err="1"/>
              <a:t>pgSQL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74674"/>
            <a:ext cx="510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TRIGGER </a:t>
            </a:r>
            <a:r>
              <a:rPr lang="en-US" dirty="0" err="1"/>
              <a:t>last_name_changes</a:t>
            </a:r>
            <a:endParaRPr lang="en-US" dirty="0"/>
          </a:p>
          <a:p>
            <a:r>
              <a:rPr lang="en-US" dirty="0"/>
              <a:t>  BEFORE UPDATE</a:t>
            </a:r>
          </a:p>
          <a:p>
            <a:r>
              <a:rPr lang="en-US" dirty="0"/>
              <a:t>  ON employees</a:t>
            </a:r>
          </a:p>
          <a:p>
            <a:r>
              <a:rPr lang="en-US" dirty="0"/>
              <a:t>  FOR EACH ROW</a:t>
            </a:r>
          </a:p>
          <a:p>
            <a:r>
              <a:rPr lang="en-US" dirty="0"/>
              <a:t>  EXECUTE PROCEDURE </a:t>
            </a:r>
            <a:r>
              <a:rPr lang="en-US" dirty="0" err="1"/>
              <a:t>log_last_name_changes</a:t>
            </a:r>
            <a:r>
              <a:rPr lang="en-US" dirty="0"/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8862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UPDATE</a:t>
            </a:r>
            <a:r>
              <a:rPr lang="en-US" dirty="0"/>
              <a:t> employees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 = 'Brown'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= 2;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64820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employees;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41020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employee_audits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067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TRIGGER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TRIGGER</a:t>
            </a:r>
            <a:r>
              <a:rPr lang="en-US" dirty="0"/>
              <a:t> [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EXISTS</a:t>
            </a:r>
            <a:r>
              <a:rPr lang="en-US" dirty="0"/>
              <a:t>] </a:t>
            </a:r>
            <a:r>
              <a:rPr lang="en-US" dirty="0" err="1"/>
              <a:t>trigger_name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/>
              <a:t> [ </a:t>
            </a:r>
            <a:r>
              <a:rPr lang="en-US" b="1"/>
              <a:t>CASCADE</a:t>
            </a:r>
            <a:r>
              <a:rPr lang="en-US"/>
              <a:t> | RESTRICT ];</a:t>
            </a:r>
          </a:p>
        </p:txBody>
      </p:sp>
    </p:spTree>
    <p:extLst>
      <p:ext uri="{BB962C8B-B14F-4D97-AF65-F5344CB8AC3E}">
        <p14:creationId xmlns:p14="http://schemas.microsoft.com/office/powerpoint/2010/main" val="41171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define a new stored procedure, you use the create procedure statement.</a:t>
            </a:r>
          </a:p>
          <a:p>
            <a:r>
              <a:rPr lang="en-US" dirty="0"/>
              <a:t>A stored procedure does not return a value. You cannot use the return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51672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accounts ( </a:t>
            </a:r>
          </a:p>
          <a:p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generated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/>
              <a:t>identity</a:t>
            </a:r>
            <a:r>
              <a:rPr lang="en-US" dirty="0"/>
              <a:t>, </a:t>
            </a:r>
          </a:p>
          <a:p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(100) </a:t>
            </a:r>
            <a:r>
              <a:rPr lang="en-US" b="1" dirty="0"/>
              <a:t>not</a:t>
            </a:r>
            <a:r>
              <a:rPr lang="en-US" dirty="0"/>
              <a:t> null, </a:t>
            </a:r>
          </a:p>
          <a:p>
            <a:r>
              <a:rPr lang="en-US" dirty="0"/>
              <a:t>balance </a:t>
            </a:r>
            <a:r>
              <a:rPr lang="en-US" dirty="0" err="1"/>
              <a:t>dec</a:t>
            </a:r>
            <a:r>
              <a:rPr lang="en-US" dirty="0"/>
              <a:t>(15,2) </a:t>
            </a:r>
            <a:r>
              <a:rPr lang="en-US" b="1" dirty="0"/>
              <a:t>not</a:t>
            </a:r>
            <a:r>
              <a:rPr lang="en-US" dirty="0"/>
              <a:t> null, </a:t>
            </a:r>
          </a:p>
          <a:p>
            <a:r>
              <a:rPr lang="en-US" dirty="0"/>
              <a:t>primary </a:t>
            </a:r>
            <a:r>
              <a:rPr lang="en-US" b="1" dirty="0"/>
              <a:t>key</a:t>
            </a:r>
            <a:r>
              <a:rPr lang="en-US" dirty="0"/>
              <a:t>(</a:t>
            </a:r>
            <a:r>
              <a:rPr lang="en-US" b="1" dirty="0"/>
              <a:t>id</a:t>
            </a:r>
            <a:r>
              <a:rPr lang="en-US" dirty="0"/>
              <a:t>) 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accounts(</a:t>
            </a:r>
            <a:r>
              <a:rPr lang="en-US" b="1" dirty="0" err="1"/>
              <a:t>name</a:t>
            </a:r>
            <a:r>
              <a:rPr lang="en-US" dirty="0" err="1"/>
              <a:t>,balance</a:t>
            </a:r>
            <a:r>
              <a:rPr lang="en-US" dirty="0"/>
              <a:t>) </a:t>
            </a:r>
            <a:r>
              <a:rPr lang="en-US" b="1" dirty="0"/>
              <a:t>values</a:t>
            </a:r>
            <a:r>
              <a:rPr lang="en-US" dirty="0"/>
              <a:t>('Bob',10000); </a:t>
            </a:r>
          </a:p>
          <a:p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accounts(</a:t>
            </a:r>
            <a:r>
              <a:rPr lang="en-US" b="1" dirty="0" err="1"/>
              <a:t>name</a:t>
            </a:r>
            <a:r>
              <a:rPr lang="en-US" dirty="0" err="1"/>
              <a:t>,balance</a:t>
            </a:r>
            <a:r>
              <a:rPr lang="en-US" dirty="0"/>
              <a:t>) </a:t>
            </a:r>
            <a:r>
              <a:rPr lang="en-US" b="1" dirty="0"/>
              <a:t>values</a:t>
            </a:r>
            <a:r>
              <a:rPr lang="en-US" dirty="0"/>
              <a:t>('Alice',10000);</a:t>
            </a:r>
          </a:p>
        </p:txBody>
      </p:sp>
    </p:spTree>
    <p:extLst>
      <p:ext uri="{BB962C8B-B14F-4D97-AF65-F5344CB8AC3E}">
        <p14:creationId xmlns:p14="http://schemas.microsoft.com/office/powerpoint/2010/main" val="118307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95021"/>
            <a:ext cx="5486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or replace procedure transfer(</a:t>
            </a:r>
          </a:p>
          <a:p>
            <a:r>
              <a:rPr lang="en-US" sz="1600" dirty="0"/>
              <a:t>   sender </a:t>
            </a:r>
            <a:r>
              <a:rPr lang="en-US" sz="1600" dirty="0" err="1"/>
              <a:t>int</a:t>
            </a:r>
            <a:r>
              <a:rPr lang="en-US" sz="1600" dirty="0"/>
              <a:t>,</a:t>
            </a:r>
          </a:p>
          <a:p>
            <a:r>
              <a:rPr lang="en-US" sz="1600" dirty="0"/>
              <a:t>   receiver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</a:p>
          <a:p>
            <a:r>
              <a:rPr lang="en-US" sz="1600" dirty="0"/>
              <a:t>   amount </a:t>
            </a:r>
            <a:r>
              <a:rPr lang="en-US" sz="1600" dirty="0" err="1"/>
              <a:t>dec</a:t>
            </a:r>
            <a:endParaRPr lang="en-US" sz="1600" dirty="0"/>
          </a:p>
          <a:p>
            <a:r>
              <a:rPr lang="en-US" sz="1600" dirty="0"/>
              <a:t>)</a:t>
            </a:r>
          </a:p>
          <a:p>
            <a:r>
              <a:rPr lang="en-US" sz="1600" dirty="0"/>
              <a:t>language </a:t>
            </a:r>
            <a:r>
              <a:rPr lang="en-US" sz="1600" dirty="0" err="1"/>
              <a:t>plpgsql</a:t>
            </a:r>
            <a:r>
              <a:rPr lang="en-US" sz="1600" dirty="0"/>
              <a:t>    </a:t>
            </a:r>
          </a:p>
          <a:p>
            <a:r>
              <a:rPr lang="en-US" sz="1600" dirty="0"/>
              <a:t>as $$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    -- subtracting the amount from the sender's account </a:t>
            </a:r>
          </a:p>
          <a:p>
            <a:r>
              <a:rPr lang="en-US" sz="1600" dirty="0"/>
              <a:t>    update accounts </a:t>
            </a:r>
          </a:p>
          <a:p>
            <a:r>
              <a:rPr lang="en-US" sz="1600" dirty="0"/>
              <a:t>    set balance = balance - amount </a:t>
            </a:r>
          </a:p>
          <a:p>
            <a:r>
              <a:rPr lang="en-US" sz="1600" dirty="0"/>
              <a:t>    where id = sender;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    -- adding the amount to the receiver's account</a:t>
            </a:r>
          </a:p>
          <a:p>
            <a:r>
              <a:rPr lang="en-US" sz="1600" dirty="0"/>
              <a:t>    update accounts </a:t>
            </a:r>
          </a:p>
          <a:p>
            <a:r>
              <a:rPr lang="en-US" sz="1600" dirty="0"/>
              <a:t>    set balance = balance + amount </a:t>
            </a:r>
          </a:p>
          <a:p>
            <a:r>
              <a:rPr lang="en-US" sz="1600" dirty="0"/>
              <a:t>    where id = receiver;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    commit;</a:t>
            </a:r>
          </a:p>
          <a:p>
            <a:r>
              <a:rPr lang="en-US" sz="1600" dirty="0"/>
              <a:t>end;$$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66700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 transfer(1,2,1000);</a:t>
            </a:r>
          </a:p>
        </p:txBody>
      </p:sp>
    </p:spTree>
    <p:extLst>
      <p:ext uri="{BB962C8B-B14F-4D97-AF65-F5344CB8AC3E}">
        <p14:creationId xmlns:p14="http://schemas.microsoft.com/office/powerpoint/2010/main" val="70878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PostgreSQL</a:t>
            </a:r>
            <a:r>
              <a:rPr lang="en-US" sz="2400" dirty="0"/>
              <a:t> trigger is a function invoked automatically whenever an event such as insert, update, or delete occurs.</a:t>
            </a:r>
          </a:p>
          <a:p>
            <a:r>
              <a:rPr lang="en-US" sz="2400" dirty="0"/>
              <a:t>A trigger is a special user-defined function associated with a table. </a:t>
            </a:r>
          </a:p>
          <a:p>
            <a:r>
              <a:rPr lang="en-US" sz="2400" dirty="0"/>
              <a:t>To create a new trigger, you define a trigger function first, and then bind this trigger function to a table. </a:t>
            </a:r>
          </a:p>
          <a:p>
            <a:r>
              <a:rPr lang="en-US" sz="2400" dirty="0"/>
              <a:t>The difference between a trigger and a user-defined function is that a trigger is automatically invoked when a triggering event occurs.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16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PostgreSQL</a:t>
            </a:r>
            <a:r>
              <a:rPr lang="en-US" sz="2400" dirty="0"/>
              <a:t> provides two main types of triggers: row and statement-level triggers. </a:t>
            </a:r>
          </a:p>
          <a:p>
            <a:r>
              <a:rPr lang="en-US" sz="2400" dirty="0"/>
              <a:t>The differences between the two kinds are how many times the trigger is invoked and at what time.</a:t>
            </a:r>
          </a:p>
          <a:p>
            <a:r>
              <a:rPr lang="en-US" sz="2400" dirty="0"/>
              <a:t>You can specify whether the trigger is invoked before or after an event. </a:t>
            </a:r>
          </a:p>
          <a:p>
            <a:r>
              <a:rPr lang="en-US" sz="2400" dirty="0"/>
              <a:t>If the trigger is invoked before an event, it can skip the operation for the current row or even change the row being updated or inserted. </a:t>
            </a:r>
          </a:p>
          <a:p>
            <a:r>
              <a:rPr lang="en-US" sz="2400" dirty="0"/>
              <a:t>In case the trigger is invoked after the event, all changes are available to the trigger.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20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CREATE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{BEFORE | AFTER} { event }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[FOR [EACH] { ROW | STATEMENT }]</a:t>
            </a:r>
          </a:p>
          <a:p>
            <a:pPr marL="0" indent="0">
              <a:buNone/>
            </a:pPr>
            <a:r>
              <a:rPr lang="en-US" dirty="0"/>
              <a:t>       EXECUTE PROCEDURE </a:t>
            </a:r>
            <a:r>
              <a:rPr lang="en-US" dirty="0" err="1"/>
              <a:t>trigger_function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750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EXISTS</a:t>
            </a:r>
            <a:r>
              <a:rPr lang="en-US" dirty="0"/>
              <a:t> employees;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employees( </a:t>
            </a:r>
            <a:r>
              <a:rPr lang="en-US" b="1" dirty="0"/>
              <a:t>id</a:t>
            </a:r>
            <a:r>
              <a:rPr lang="en-US" dirty="0"/>
              <a:t> INT </a:t>
            </a:r>
            <a:r>
              <a:rPr lang="en-US" b="1" dirty="0"/>
              <a:t>GENERATED</a:t>
            </a:r>
            <a:r>
              <a:rPr lang="en-US" dirty="0"/>
              <a:t>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/>
              <a:t>IDENTITY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 VARCHAR(40) </a:t>
            </a:r>
            <a:r>
              <a:rPr lang="en-US" b="1" dirty="0"/>
              <a:t>NOT</a:t>
            </a:r>
            <a:r>
              <a:rPr lang="en-US" dirty="0"/>
              <a:t> NULL, </a:t>
            </a:r>
            <a:r>
              <a:rPr lang="en-US" dirty="0" err="1"/>
              <a:t>last_name</a:t>
            </a:r>
            <a:r>
              <a:rPr lang="en-US" dirty="0"/>
              <a:t> VARCHAR(40) </a:t>
            </a:r>
            <a:r>
              <a:rPr lang="en-US" b="1" dirty="0"/>
              <a:t>NOT</a:t>
            </a:r>
            <a:r>
              <a:rPr lang="en-US" dirty="0"/>
              <a:t> NULL, PRIMARY </a:t>
            </a:r>
            <a:r>
              <a:rPr lang="en-US" b="1" dirty="0"/>
              <a:t>KEY</a:t>
            </a:r>
            <a:r>
              <a:rPr lang="en-US" dirty="0"/>
              <a:t>(</a:t>
            </a:r>
            <a:r>
              <a:rPr lang="en-US" b="1" dirty="0"/>
              <a:t>id</a:t>
            </a:r>
            <a:r>
              <a:rPr lang="en-US" dirty="0"/>
              <a:t>) 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33761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dirty="0" err="1"/>
              <a:t>employee_audits</a:t>
            </a:r>
            <a:r>
              <a:rPr lang="en-US" dirty="0"/>
              <a:t> ( </a:t>
            </a:r>
            <a:r>
              <a:rPr lang="en-US" b="1" dirty="0"/>
              <a:t>id</a:t>
            </a:r>
            <a:r>
              <a:rPr lang="en-US" dirty="0"/>
              <a:t> INT </a:t>
            </a:r>
            <a:r>
              <a:rPr lang="en-US" b="1" dirty="0"/>
              <a:t>GENERATED</a:t>
            </a:r>
            <a:r>
              <a:rPr lang="en-US" dirty="0"/>
              <a:t>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/>
              <a:t>IDENTITY</a:t>
            </a:r>
            <a:r>
              <a:rPr lang="en-US" dirty="0"/>
              <a:t>, </a:t>
            </a:r>
            <a:r>
              <a:rPr lang="en-US" dirty="0" err="1"/>
              <a:t>employee_id</a:t>
            </a:r>
            <a:r>
              <a:rPr lang="en-US" dirty="0"/>
              <a:t> INT </a:t>
            </a:r>
            <a:r>
              <a:rPr lang="en-US" b="1" dirty="0"/>
              <a:t>NOT</a:t>
            </a:r>
            <a:r>
              <a:rPr lang="en-US" dirty="0"/>
              <a:t> NULL, </a:t>
            </a:r>
            <a:r>
              <a:rPr lang="en-US" dirty="0" err="1"/>
              <a:t>last_name</a:t>
            </a:r>
            <a:r>
              <a:rPr lang="en-US" dirty="0"/>
              <a:t> VARCHAR(40) </a:t>
            </a:r>
            <a:r>
              <a:rPr lang="en-US" b="1" dirty="0"/>
              <a:t>NOT</a:t>
            </a:r>
            <a:r>
              <a:rPr lang="en-US" dirty="0"/>
              <a:t> NULL, </a:t>
            </a:r>
            <a:r>
              <a:rPr lang="en-US" dirty="0" err="1"/>
              <a:t>changed_on</a:t>
            </a:r>
            <a:r>
              <a:rPr lang="en-US" dirty="0"/>
              <a:t> TIMESTAMP(6) </a:t>
            </a:r>
            <a:r>
              <a:rPr lang="en-US" b="1" dirty="0"/>
              <a:t>NOT</a:t>
            </a:r>
            <a:r>
              <a:rPr lang="en-US" dirty="0"/>
              <a:t> NULL 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9743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employees 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</a:t>
            </a:r>
            <a:r>
              <a:rPr lang="en-US" b="1" dirty="0"/>
              <a:t>VALUES</a:t>
            </a:r>
            <a:r>
              <a:rPr lang="en-US" dirty="0"/>
              <a:t> ('John', 'Doe');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employees 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</a:t>
            </a:r>
            <a:r>
              <a:rPr lang="en-US" b="1" dirty="0"/>
              <a:t>VALUES</a:t>
            </a:r>
            <a:r>
              <a:rPr lang="en-US" dirty="0"/>
              <a:t> ('Lily', 'Bush');</a:t>
            </a:r>
          </a:p>
        </p:txBody>
      </p:sp>
    </p:spTree>
    <p:extLst>
      <p:ext uri="{BB962C8B-B14F-4D97-AF65-F5344CB8AC3E}">
        <p14:creationId xmlns:p14="http://schemas.microsoft.com/office/powerpoint/2010/main" val="45594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02688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OR REPLACE FUNCTION </a:t>
            </a:r>
            <a:r>
              <a:rPr lang="en-US" dirty="0" err="1"/>
              <a:t>log_last_name_changes</a:t>
            </a:r>
            <a:r>
              <a:rPr lang="en-US" dirty="0"/>
              <a:t>()</a:t>
            </a:r>
          </a:p>
          <a:p>
            <a:r>
              <a:rPr lang="en-US" dirty="0"/>
              <a:t>  RETURNS TRIGGER </a:t>
            </a:r>
          </a:p>
          <a:p>
            <a:r>
              <a:rPr lang="en-US" dirty="0"/>
              <a:t>  LANGUAGE PLPGSQL</a:t>
            </a:r>
          </a:p>
          <a:p>
            <a:r>
              <a:rPr lang="en-US" dirty="0"/>
              <a:t>  AS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IF </a:t>
            </a:r>
            <a:r>
              <a:rPr lang="en-US" dirty="0" err="1"/>
              <a:t>NEW.last_name</a:t>
            </a:r>
            <a:r>
              <a:rPr lang="en-US" dirty="0"/>
              <a:t> &lt;&gt; </a:t>
            </a:r>
            <a:r>
              <a:rPr lang="en-US" dirty="0" err="1"/>
              <a:t>OLD.last_name</a:t>
            </a:r>
            <a:r>
              <a:rPr lang="en-US" dirty="0"/>
              <a:t> THEN</a:t>
            </a:r>
          </a:p>
          <a:p>
            <a:r>
              <a:rPr lang="en-US" dirty="0"/>
              <a:t>		 INSERT INTO </a:t>
            </a:r>
            <a:r>
              <a:rPr lang="en-US" dirty="0" err="1"/>
              <a:t>employee_audits</a:t>
            </a:r>
            <a:r>
              <a:rPr lang="en-US" dirty="0"/>
              <a:t>(</a:t>
            </a:r>
            <a:r>
              <a:rPr lang="en-US" dirty="0" err="1"/>
              <a:t>employee_id,last_name,changed_on</a:t>
            </a:r>
            <a:r>
              <a:rPr lang="en-US" dirty="0"/>
              <a:t>)</a:t>
            </a:r>
          </a:p>
          <a:p>
            <a:r>
              <a:rPr lang="en-US" dirty="0"/>
              <a:t>		 VALUES(</a:t>
            </a:r>
            <a:r>
              <a:rPr lang="en-US" dirty="0" err="1"/>
              <a:t>OLD.id,OLD.last_name,now</a:t>
            </a:r>
            <a:r>
              <a:rPr lang="en-US" dirty="0"/>
              <a:t>());</a:t>
            </a:r>
          </a:p>
          <a:p>
            <a:r>
              <a:rPr lang="en-US" dirty="0"/>
              <a:t>	END IF;</a:t>
            </a:r>
          </a:p>
          <a:p>
            <a:endParaRPr lang="en-US" dirty="0"/>
          </a:p>
          <a:p>
            <a:r>
              <a:rPr lang="en-US" dirty="0"/>
              <a:t>	RETURN NEW;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937897093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495</TotalTime>
  <Words>680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Learner Template</vt:lpstr>
      <vt:lpstr>PostgreSQL PL/pgSQL</vt:lpstr>
      <vt:lpstr>Stored procedures</vt:lpstr>
      <vt:lpstr>Stored procedures</vt:lpstr>
      <vt:lpstr>Stored procedures</vt:lpstr>
      <vt:lpstr>PostgreSQL Triggers</vt:lpstr>
      <vt:lpstr>PostgreSQL Triggers</vt:lpstr>
      <vt:lpstr>CREATE TRIGGER</vt:lpstr>
      <vt:lpstr>Triggers</vt:lpstr>
      <vt:lpstr>Triggers</vt:lpstr>
      <vt:lpstr>Triggers</vt:lpstr>
      <vt:lpstr>DROP TRIGGER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180</cp:revision>
  <dcterms:created xsi:type="dcterms:W3CDTF">2021-01-21T07:31:52Z</dcterms:created>
  <dcterms:modified xsi:type="dcterms:W3CDTF">2022-06-30T22:06:04Z</dcterms:modified>
</cp:coreProperties>
</file>