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F9664-E56F-4528-88EA-61F9C7575C9B}"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10B88-7165-4AD0-9433-6FDFE1F2CF77}" type="slidenum">
              <a:rPr lang="en-US" smtClean="0"/>
              <a:t>‹#›</a:t>
            </a:fld>
            <a:endParaRPr lang="en-US"/>
          </a:p>
        </p:txBody>
      </p:sp>
    </p:spTree>
    <p:extLst>
      <p:ext uri="{BB962C8B-B14F-4D97-AF65-F5344CB8AC3E}">
        <p14:creationId xmlns:p14="http://schemas.microsoft.com/office/powerpoint/2010/main" val="311730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838C67D-7E93-4522-A062-18B36482C39E}" type="datetime1">
              <a:rPr lang="en-US" smtClean="0"/>
              <a:t>12/12/2023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5571A29D-C96A-4AF0-AE65-16DE59D119FA}"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3369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9AE8AE8-6AF7-4F8C-9C1F-C323F7885ABE}" type="datetime1">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5708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A5FCB01-6A30-4FF3-A79C-DC4D5993B762}" type="datetime1">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030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9C9993AB-178C-4C03-BBC2-AE97F8D2F7BD}" type="datetime1">
              <a:rPr lang="en-US" smtClean="0"/>
              <a:t>12/12/2023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5571A29D-C96A-4AF0-AE65-16DE59D119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92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719E204-DBB9-474B-B5AF-E06590705219}" type="datetime1">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70968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8785F4A-4E7B-44FF-A1E3-D08043BF52FE}" type="datetime1">
              <a:rPr lang="en-US" smtClean="0"/>
              <a:t>12/12/2023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3235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3AA9A8E-D2BA-4E59-AF49-5B9632706AB2}" type="datetime1">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1746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E3EEAFA-BD9E-42F3-B030-2A450C119EE0}" type="datetime1">
              <a:rPr lang="en-US" smtClean="0"/>
              <a:t>12/12/2023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6473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42309E3-D83F-4060-AB89-9DE8CBD8BBD2}" type="datetime1">
              <a:rPr lang="en-US" smtClean="0"/>
              <a:t>12/12/2023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145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6C3E261-2670-48B3-A7F5-9A6F518B8048}" type="datetime1">
              <a:rPr lang="en-US" smtClean="0"/>
              <a:t>12/12/2023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741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74E74BD-1CC7-429D-B4BB-7C33D417330B}" type="datetime1">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73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65582F-92E7-414C-B80C-FAACCE3FD482}" type="datetime1">
              <a:rPr lang="en-US" smtClean="0"/>
              <a:t>12/12/2023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71A29D-C96A-4AF0-AE65-16DE59D119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2636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CAE7DE5-645D-4372-B8D0-9A796FA9F59C}" type="datetime1">
              <a:rPr lang="en-US" smtClean="0"/>
              <a:t>12/12/2023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5571A29D-C96A-4AF0-AE65-16DE59D119FA}"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5626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5B70-10D8-72E5-D91A-D73354B21265}"/>
              </a:ext>
            </a:extLst>
          </p:cNvPr>
          <p:cNvSpPr>
            <a:spLocks noGrp="1"/>
          </p:cNvSpPr>
          <p:nvPr>
            <p:ph type="ctrTitle"/>
          </p:nvPr>
        </p:nvSpPr>
        <p:spPr/>
        <p:txBody>
          <a:bodyPr/>
          <a:lstStyle/>
          <a:p>
            <a:r>
              <a:rPr lang="en-US" dirty="0"/>
              <a:t>QUERYING DATA</a:t>
            </a:r>
          </a:p>
        </p:txBody>
      </p:sp>
      <p:sp>
        <p:nvSpPr>
          <p:cNvPr id="3" name="Subtitle 2">
            <a:extLst>
              <a:ext uri="{FF2B5EF4-FFF2-40B4-BE49-F238E27FC236}">
                <a16:creationId xmlns:a16="http://schemas.microsoft.com/office/drawing/2014/main" id="{CE6C421F-5912-DEEB-E92F-DD6C6238845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7A6B95E-9D1F-318F-C9D1-1A5969BAABB4}"/>
              </a:ext>
            </a:extLst>
          </p:cNvPr>
          <p:cNvSpPr>
            <a:spLocks noGrp="1"/>
          </p:cNvSpPr>
          <p:nvPr>
            <p:ph type="sldNum" sz="quarter" idx="4"/>
          </p:nvPr>
        </p:nvSpPr>
        <p:spPr/>
        <p:txBody>
          <a:bodyPr/>
          <a:lstStyle/>
          <a:p>
            <a:fld id="{5571A29D-C96A-4AF0-AE65-16DE59D119FA}" type="slidenum">
              <a:rPr lang="en-US" smtClean="0"/>
              <a:t>1</a:t>
            </a:fld>
            <a:endParaRPr lang="en-US"/>
          </a:p>
        </p:txBody>
      </p:sp>
    </p:spTree>
    <p:extLst>
      <p:ext uri="{BB962C8B-B14F-4D97-AF65-F5344CB8AC3E}">
        <p14:creationId xmlns:p14="http://schemas.microsoft.com/office/powerpoint/2010/main" val="4611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B4A1-FCDF-4EED-EE3D-3FD6F4F63110}"/>
              </a:ext>
            </a:extLst>
          </p:cNvPr>
          <p:cNvSpPr>
            <a:spLocks noGrp="1"/>
          </p:cNvSpPr>
          <p:nvPr>
            <p:ph type="title"/>
          </p:nvPr>
        </p:nvSpPr>
        <p:spPr/>
        <p:txBody>
          <a:bodyPr/>
          <a:lstStyle/>
          <a:p>
            <a:r>
              <a:rPr lang="en-US" dirty="0"/>
              <a:t>MySQL LIMIT</a:t>
            </a:r>
          </a:p>
        </p:txBody>
      </p:sp>
      <p:sp>
        <p:nvSpPr>
          <p:cNvPr id="3" name="Content Placeholder 2">
            <a:extLst>
              <a:ext uri="{FF2B5EF4-FFF2-40B4-BE49-F238E27FC236}">
                <a16:creationId xmlns:a16="http://schemas.microsoft.com/office/drawing/2014/main" id="{E5F7D6B6-A3DB-2994-1E42-0B3486130228}"/>
              </a:ext>
            </a:extLst>
          </p:cNvPr>
          <p:cNvSpPr>
            <a:spLocks noGrp="1"/>
          </p:cNvSpPr>
          <p:nvPr>
            <p:ph idx="1"/>
          </p:nvPr>
        </p:nvSpPr>
        <p:spPr/>
        <p:txBody>
          <a:bodyPr/>
          <a:lstStyle/>
          <a:p>
            <a:r>
              <a:rPr lang="en-US" sz="2400" dirty="0"/>
              <a:t>The LIMIT clause is used in the SELECT statement to constrain the number of rows to return. The LIMIT clause accepts one or two arguments. The values of both arguments must be zero or positive integers.</a:t>
            </a:r>
          </a:p>
        </p:txBody>
      </p:sp>
      <p:sp>
        <p:nvSpPr>
          <p:cNvPr id="4" name="Slide Number Placeholder 3">
            <a:extLst>
              <a:ext uri="{FF2B5EF4-FFF2-40B4-BE49-F238E27FC236}">
                <a16:creationId xmlns:a16="http://schemas.microsoft.com/office/drawing/2014/main" id="{A9012563-8278-35BD-8CC5-A185776E68A5}"/>
              </a:ext>
            </a:extLst>
          </p:cNvPr>
          <p:cNvSpPr>
            <a:spLocks noGrp="1"/>
          </p:cNvSpPr>
          <p:nvPr>
            <p:ph type="sldNum" sz="quarter" idx="12"/>
          </p:nvPr>
        </p:nvSpPr>
        <p:spPr/>
        <p:txBody>
          <a:bodyPr/>
          <a:lstStyle/>
          <a:p>
            <a:fld id="{5571A29D-C96A-4AF0-AE65-16DE59D119FA}" type="slidenum">
              <a:rPr lang="en-US" smtClean="0"/>
              <a:t>10</a:t>
            </a:fld>
            <a:endParaRPr lang="en-US"/>
          </a:p>
        </p:txBody>
      </p:sp>
      <p:pic>
        <p:nvPicPr>
          <p:cNvPr id="6" name="Picture 5">
            <a:extLst>
              <a:ext uri="{FF2B5EF4-FFF2-40B4-BE49-F238E27FC236}">
                <a16:creationId xmlns:a16="http://schemas.microsoft.com/office/drawing/2014/main" id="{99A9166D-2EC7-3D16-7960-D954766C5CB2}"/>
              </a:ext>
            </a:extLst>
          </p:cNvPr>
          <p:cNvPicPr>
            <a:picLocks noChangeAspect="1"/>
          </p:cNvPicPr>
          <p:nvPr/>
        </p:nvPicPr>
        <p:blipFill>
          <a:blip r:embed="rId2"/>
          <a:stretch>
            <a:fillRect/>
          </a:stretch>
        </p:blipFill>
        <p:spPr>
          <a:xfrm>
            <a:off x="650240" y="3251517"/>
            <a:ext cx="3267075" cy="1838325"/>
          </a:xfrm>
          <a:prstGeom prst="rect">
            <a:avLst/>
          </a:prstGeom>
          <a:ln w="38100">
            <a:solidFill>
              <a:srgbClr val="00B050"/>
            </a:solidFill>
          </a:ln>
        </p:spPr>
      </p:pic>
      <p:pic>
        <p:nvPicPr>
          <p:cNvPr id="8" name="Picture 7">
            <a:extLst>
              <a:ext uri="{FF2B5EF4-FFF2-40B4-BE49-F238E27FC236}">
                <a16:creationId xmlns:a16="http://schemas.microsoft.com/office/drawing/2014/main" id="{A617956E-228C-8FC0-66DB-345130D08A1A}"/>
              </a:ext>
            </a:extLst>
          </p:cNvPr>
          <p:cNvPicPr>
            <a:picLocks noChangeAspect="1"/>
          </p:cNvPicPr>
          <p:nvPr/>
        </p:nvPicPr>
        <p:blipFill>
          <a:blip r:embed="rId3"/>
          <a:stretch>
            <a:fillRect/>
          </a:stretch>
        </p:blipFill>
        <p:spPr>
          <a:xfrm>
            <a:off x="5341937" y="3136265"/>
            <a:ext cx="3133725" cy="2800350"/>
          </a:xfrm>
          <a:prstGeom prst="rect">
            <a:avLst/>
          </a:prstGeom>
          <a:ln w="38100">
            <a:solidFill>
              <a:srgbClr val="00B050"/>
            </a:solidFill>
          </a:ln>
        </p:spPr>
      </p:pic>
    </p:spTree>
    <p:extLst>
      <p:ext uri="{BB962C8B-B14F-4D97-AF65-F5344CB8AC3E}">
        <p14:creationId xmlns:p14="http://schemas.microsoft.com/office/powerpoint/2010/main" val="220064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D351-FC4B-D8E0-7FA7-5863AA5D0F4A}"/>
              </a:ext>
            </a:extLst>
          </p:cNvPr>
          <p:cNvSpPr>
            <a:spLocks noGrp="1"/>
          </p:cNvSpPr>
          <p:nvPr>
            <p:ph type="title"/>
          </p:nvPr>
        </p:nvSpPr>
        <p:spPr/>
        <p:txBody>
          <a:bodyPr/>
          <a:lstStyle/>
          <a:p>
            <a:r>
              <a:rPr lang="en-US" dirty="0"/>
              <a:t>MySQL IS NULL</a:t>
            </a:r>
          </a:p>
        </p:txBody>
      </p:sp>
      <p:sp>
        <p:nvSpPr>
          <p:cNvPr id="3" name="Content Placeholder 2">
            <a:extLst>
              <a:ext uri="{FF2B5EF4-FFF2-40B4-BE49-F238E27FC236}">
                <a16:creationId xmlns:a16="http://schemas.microsoft.com/office/drawing/2014/main" id="{D5AB9BE1-D052-6D9B-A674-D08AF2BA1DB4}"/>
              </a:ext>
            </a:extLst>
          </p:cNvPr>
          <p:cNvSpPr>
            <a:spLocks noGrp="1"/>
          </p:cNvSpPr>
          <p:nvPr>
            <p:ph idx="1"/>
          </p:nvPr>
        </p:nvSpPr>
        <p:spPr/>
        <p:txBody>
          <a:bodyPr/>
          <a:lstStyle/>
          <a:p>
            <a:r>
              <a:rPr lang="en-US" dirty="0"/>
              <a:t>To test whether a value is NULL or not, you use the  IS NULL operator. </a:t>
            </a:r>
          </a:p>
        </p:txBody>
      </p:sp>
      <p:sp>
        <p:nvSpPr>
          <p:cNvPr id="4" name="Slide Number Placeholder 3">
            <a:extLst>
              <a:ext uri="{FF2B5EF4-FFF2-40B4-BE49-F238E27FC236}">
                <a16:creationId xmlns:a16="http://schemas.microsoft.com/office/drawing/2014/main" id="{9C59A8A6-DA74-D0B9-0C36-DEAEA0D5474B}"/>
              </a:ext>
            </a:extLst>
          </p:cNvPr>
          <p:cNvSpPr>
            <a:spLocks noGrp="1"/>
          </p:cNvSpPr>
          <p:nvPr>
            <p:ph type="sldNum" sz="quarter" idx="12"/>
          </p:nvPr>
        </p:nvSpPr>
        <p:spPr/>
        <p:txBody>
          <a:bodyPr/>
          <a:lstStyle/>
          <a:p>
            <a:fld id="{5571A29D-C96A-4AF0-AE65-16DE59D119FA}" type="slidenum">
              <a:rPr lang="en-US" smtClean="0"/>
              <a:t>11</a:t>
            </a:fld>
            <a:endParaRPr lang="en-US"/>
          </a:p>
        </p:txBody>
      </p:sp>
      <p:pic>
        <p:nvPicPr>
          <p:cNvPr id="6" name="Picture 5">
            <a:extLst>
              <a:ext uri="{FF2B5EF4-FFF2-40B4-BE49-F238E27FC236}">
                <a16:creationId xmlns:a16="http://schemas.microsoft.com/office/drawing/2014/main" id="{10DB4652-AC43-5CBB-2B20-2112459FCBE9}"/>
              </a:ext>
            </a:extLst>
          </p:cNvPr>
          <p:cNvPicPr>
            <a:picLocks noChangeAspect="1"/>
          </p:cNvPicPr>
          <p:nvPr/>
        </p:nvPicPr>
        <p:blipFill>
          <a:blip r:embed="rId2"/>
          <a:stretch>
            <a:fillRect/>
          </a:stretch>
        </p:blipFill>
        <p:spPr>
          <a:xfrm>
            <a:off x="609600" y="2924175"/>
            <a:ext cx="4267200" cy="3552825"/>
          </a:xfrm>
          <a:prstGeom prst="rect">
            <a:avLst/>
          </a:prstGeom>
          <a:ln w="38100">
            <a:solidFill>
              <a:srgbClr val="00B0F0"/>
            </a:solidFill>
          </a:ln>
        </p:spPr>
      </p:pic>
      <p:pic>
        <p:nvPicPr>
          <p:cNvPr id="8" name="Picture 7">
            <a:extLst>
              <a:ext uri="{FF2B5EF4-FFF2-40B4-BE49-F238E27FC236}">
                <a16:creationId xmlns:a16="http://schemas.microsoft.com/office/drawing/2014/main" id="{8916288B-8592-065C-BF7A-ABEB70276BD8}"/>
              </a:ext>
            </a:extLst>
          </p:cNvPr>
          <p:cNvPicPr>
            <a:picLocks noChangeAspect="1"/>
          </p:cNvPicPr>
          <p:nvPr/>
        </p:nvPicPr>
        <p:blipFill>
          <a:blip r:embed="rId3"/>
          <a:stretch>
            <a:fillRect/>
          </a:stretch>
        </p:blipFill>
        <p:spPr>
          <a:xfrm>
            <a:off x="5638800" y="2924175"/>
            <a:ext cx="4714875" cy="3590925"/>
          </a:xfrm>
          <a:prstGeom prst="rect">
            <a:avLst/>
          </a:prstGeom>
          <a:ln w="38100">
            <a:solidFill>
              <a:srgbClr val="0070C0"/>
            </a:solidFill>
          </a:ln>
        </p:spPr>
      </p:pic>
    </p:spTree>
    <p:extLst>
      <p:ext uri="{BB962C8B-B14F-4D97-AF65-F5344CB8AC3E}">
        <p14:creationId xmlns:p14="http://schemas.microsoft.com/office/powerpoint/2010/main" val="77063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9E94-97B5-D9D1-7EC2-1B0615D43EF1}"/>
              </a:ext>
            </a:extLst>
          </p:cNvPr>
          <p:cNvSpPr>
            <a:spLocks noGrp="1"/>
          </p:cNvSpPr>
          <p:nvPr>
            <p:ph type="title"/>
          </p:nvPr>
        </p:nvSpPr>
        <p:spPr/>
        <p:txBody>
          <a:bodyPr/>
          <a:lstStyle/>
          <a:p>
            <a:r>
              <a:rPr lang="en-US" dirty="0"/>
              <a:t>MySQL Aliases</a:t>
            </a:r>
          </a:p>
        </p:txBody>
      </p:sp>
      <p:sp>
        <p:nvSpPr>
          <p:cNvPr id="3" name="Content Placeholder 2">
            <a:extLst>
              <a:ext uri="{FF2B5EF4-FFF2-40B4-BE49-F238E27FC236}">
                <a16:creationId xmlns:a16="http://schemas.microsoft.com/office/drawing/2014/main" id="{9A7B070F-95BD-A412-B573-D5DCD3365F13}"/>
              </a:ext>
            </a:extLst>
          </p:cNvPr>
          <p:cNvSpPr>
            <a:spLocks noGrp="1"/>
          </p:cNvSpPr>
          <p:nvPr>
            <p:ph idx="1"/>
          </p:nvPr>
        </p:nvSpPr>
        <p:spPr/>
        <p:txBody>
          <a:bodyPr/>
          <a:lstStyle/>
          <a:p>
            <a:r>
              <a:rPr lang="en-US" dirty="0"/>
              <a:t>MySQL uses aliases to assign temporary names to columns or tables in a query.</a:t>
            </a:r>
          </a:p>
          <a:p>
            <a:r>
              <a:rPr lang="en-US" b="0" i="0" dirty="0">
                <a:solidFill>
                  <a:srgbClr val="212529"/>
                </a:solidFill>
                <a:effectLst/>
                <a:latin typeface="Wotfard"/>
              </a:rPr>
              <a:t>MySQL supports two kinds of aliases: column aliases and table aliases.</a:t>
            </a:r>
          </a:p>
          <a:p>
            <a:endParaRPr lang="en-US" dirty="0"/>
          </a:p>
        </p:txBody>
      </p:sp>
      <p:sp>
        <p:nvSpPr>
          <p:cNvPr id="4" name="Slide Number Placeholder 3">
            <a:extLst>
              <a:ext uri="{FF2B5EF4-FFF2-40B4-BE49-F238E27FC236}">
                <a16:creationId xmlns:a16="http://schemas.microsoft.com/office/drawing/2014/main" id="{14951F1F-2B46-2FD1-7FAC-6DA8317362DF}"/>
              </a:ext>
            </a:extLst>
          </p:cNvPr>
          <p:cNvSpPr>
            <a:spLocks noGrp="1"/>
          </p:cNvSpPr>
          <p:nvPr>
            <p:ph type="sldNum" sz="quarter" idx="12"/>
          </p:nvPr>
        </p:nvSpPr>
        <p:spPr/>
        <p:txBody>
          <a:bodyPr/>
          <a:lstStyle/>
          <a:p>
            <a:fld id="{5571A29D-C96A-4AF0-AE65-16DE59D119FA}" type="slidenum">
              <a:rPr lang="en-US" smtClean="0"/>
              <a:t>12</a:t>
            </a:fld>
            <a:endParaRPr lang="en-US"/>
          </a:p>
        </p:txBody>
      </p:sp>
    </p:spTree>
    <p:extLst>
      <p:ext uri="{BB962C8B-B14F-4D97-AF65-F5344CB8AC3E}">
        <p14:creationId xmlns:p14="http://schemas.microsoft.com/office/powerpoint/2010/main" val="367013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B9FA-DDF3-5915-0DA0-FC8D6850F5EC}"/>
              </a:ext>
            </a:extLst>
          </p:cNvPr>
          <p:cNvSpPr>
            <a:spLocks noGrp="1"/>
          </p:cNvSpPr>
          <p:nvPr>
            <p:ph type="title"/>
          </p:nvPr>
        </p:nvSpPr>
        <p:spPr/>
        <p:txBody>
          <a:bodyPr/>
          <a:lstStyle/>
          <a:p>
            <a:r>
              <a:rPr lang="en-US" dirty="0"/>
              <a:t>Column aliases</a:t>
            </a:r>
          </a:p>
        </p:txBody>
      </p:sp>
      <p:sp>
        <p:nvSpPr>
          <p:cNvPr id="3" name="Content Placeholder 2">
            <a:extLst>
              <a:ext uri="{FF2B5EF4-FFF2-40B4-BE49-F238E27FC236}">
                <a16:creationId xmlns:a16="http://schemas.microsoft.com/office/drawing/2014/main" id="{7B17D283-65CA-C836-80D9-FE1CFE11A151}"/>
              </a:ext>
            </a:extLst>
          </p:cNvPr>
          <p:cNvSpPr>
            <a:spLocks noGrp="1"/>
          </p:cNvSpPr>
          <p:nvPr>
            <p:ph idx="1"/>
          </p:nvPr>
        </p:nvSpPr>
        <p:spPr/>
        <p:txBody>
          <a:bodyPr/>
          <a:lstStyle/>
          <a:p>
            <a:r>
              <a:rPr lang="en-US" dirty="0"/>
              <a:t>In MySQL, you use column aliases to assign a temporary name to a column in the query’s result set.</a:t>
            </a:r>
          </a:p>
          <a:p>
            <a:endParaRPr lang="en-US" dirty="0"/>
          </a:p>
        </p:txBody>
      </p:sp>
      <p:sp>
        <p:nvSpPr>
          <p:cNvPr id="4" name="Slide Number Placeholder 3">
            <a:extLst>
              <a:ext uri="{FF2B5EF4-FFF2-40B4-BE49-F238E27FC236}">
                <a16:creationId xmlns:a16="http://schemas.microsoft.com/office/drawing/2014/main" id="{840B0878-90C1-DFA8-94DC-9D71DC247419}"/>
              </a:ext>
            </a:extLst>
          </p:cNvPr>
          <p:cNvSpPr>
            <a:spLocks noGrp="1"/>
          </p:cNvSpPr>
          <p:nvPr>
            <p:ph type="sldNum" sz="quarter" idx="12"/>
          </p:nvPr>
        </p:nvSpPr>
        <p:spPr/>
        <p:txBody>
          <a:bodyPr/>
          <a:lstStyle/>
          <a:p>
            <a:fld id="{5571A29D-C96A-4AF0-AE65-16DE59D119FA}" type="slidenum">
              <a:rPr lang="en-US" smtClean="0"/>
              <a:t>13</a:t>
            </a:fld>
            <a:endParaRPr lang="en-US"/>
          </a:p>
        </p:txBody>
      </p:sp>
      <p:pic>
        <p:nvPicPr>
          <p:cNvPr id="6" name="Picture 5">
            <a:extLst>
              <a:ext uri="{FF2B5EF4-FFF2-40B4-BE49-F238E27FC236}">
                <a16:creationId xmlns:a16="http://schemas.microsoft.com/office/drawing/2014/main" id="{233228E7-0530-DA89-5CFC-A9EE72D42645}"/>
              </a:ext>
            </a:extLst>
          </p:cNvPr>
          <p:cNvPicPr>
            <a:picLocks noChangeAspect="1"/>
          </p:cNvPicPr>
          <p:nvPr/>
        </p:nvPicPr>
        <p:blipFill>
          <a:blip r:embed="rId2"/>
          <a:stretch>
            <a:fillRect/>
          </a:stretch>
        </p:blipFill>
        <p:spPr>
          <a:xfrm>
            <a:off x="690880" y="2862262"/>
            <a:ext cx="5838825" cy="1133475"/>
          </a:xfrm>
          <a:prstGeom prst="rect">
            <a:avLst/>
          </a:prstGeom>
          <a:ln w="38100">
            <a:solidFill>
              <a:srgbClr val="92D050"/>
            </a:solidFill>
          </a:ln>
        </p:spPr>
      </p:pic>
      <p:pic>
        <p:nvPicPr>
          <p:cNvPr id="8" name="Picture 7">
            <a:extLst>
              <a:ext uri="{FF2B5EF4-FFF2-40B4-BE49-F238E27FC236}">
                <a16:creationId xmlns:a16="http://schemas.microsoft.com/office/drawing/2014/main" id="{F41C3B65-3F34-0915-0CDA-4D26EC2A1A80}"/>
              </a:ext>
            </a:extLst>
          </p:cNvPr>
          <p:cNvPicPr>
            <a:picLocks noChangeAspect="1"/>
          </p:cNvPicPr>
          <p:nvPr/>
        </p:nvPicPr>
        <p:blipFill>
          <a:blip r:embed="rId3"/>
          <a:stretch>
            <a:fillRect/>
          </a:stretch>
        </p:blipFill>
        <p:spPr>
          <a:xfrm>
            <a:off x="609600" y="4272200"/>
            <a:ext cx="6419850" cy="1533525"/>
          </a:xfrm>
          <a:prstGeom prst="rect">
            <a:avLst/>
          </a:prstGeom>
          <a:ln w="38100">
            <a:solidFill>
              <a:srgbClr val="92D050"/>
            </a:solidFill>
          </a:ln>
        </p:spPr>
      </p:pic>
      <p:pic>
        <p:nvPicPr>
          <p:cNvPr id="10" name="Picture 9">
            <a:extLst>
              <a:ext uri="{FF2B5EF4-FFF2-40B4-BE49-F238E27FC236}">
                <a16:creationId xmlns:a16="http://schemas.microsoft.com/office/drawing/2014/main" id="{AD1CBADF-343D-06C6-D1D9-D206E2E9BAA4}"/>
              </a:ext>
            </a:extLst>
          </p:cNvPr>
          <p:cNvPicPr>
            <a:picLocks noChangeAspect="1"/>
          </p:cNvPicPr>
          <p:nvPr/>
        </p:nvPicPr>
        <p:blipFill>
          <a:blip r:embed="rId4"/>
          <a:stretch>
            <a:fillRect/>
          </a:stretch>
        </p:blipFill>
        <p:spPr>
          <a:xfrm>
            <a:off x="7162483" y="2720975"/>
            <a:ext cx="4196397" cy="3409950"/>
          </a:xfrm>
          <a:prstGeom prst="rect">
            <a:avLst/>
          </a:prstGeom>
          <a:ln w="38100">
            <a:solidFill>
              <a:srgbClr val="92D050"/>
            </a:solidFill>
          </a:ln>
        </p:spPr>
      </p:pic>
    </p:spTree>
    <p:extLst>
      <p:ext uri="{BB962C8B-B14F-4D97-AF65-F5344CB8AC3E}">
        <p14:creationId xmlns:p14="http://schemas.microsoft.com/office/powerpoint/2010/main" val="99001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1C08-2B1D-C398-A1E6-9DF9FB23CA45}"/>
              </a:ext>
            </a:extLst>
          </p:cNvPr>
          <p:cNvSpPr>
            <a:spLocks noGrp="1"/>
          </p:cNvSpPr>
          <p:nvPr>
            <p:ph type="title"/>
          </p:nvPr>
        </p:nvSpPr>
        <p:spPr/>
        <p:txBody>
          <a:bodyPr/>
          <a:lstStyle/>
          <a:p>
            <a:r>
              <a:rPr lang="en-US" dirty="0"/>
              <a:t>Table aliases</a:t>
            </a:r>
          </a:p>
        </p:txBody>
      </p:sp>
      <p:sp>
        <p:nvSpPr>
          <p:cNvPr id="3" name="Content Placeholder 2">
            <a:extLst>
              <a:ext uri="{FF2B5EF4-FFF2-40B4-BE49-F238E27FC236}">
                <a16:creationId xmlns:a16="http://schemas.microsoft.com/office/drawing/2014/main" id="{34F3915C-FD8C-9BFF-9A84-4A98607ABBAC}"/>
              </a:ext>
            </a:extLst>
          </p:cNvPr>
          <p:cNvSpPr>
            <a:spLocks noGrp="1"/>
          </p:cNvSpPr>
          <p:nvPr>
            <p:ph idx="1"/>
          </p:nvPr>
        </p:nvSpPr>
        <p:spPr/>
        <p:txBody>
          <a:bodyPr/>
          <a:lstStyle/>
          <a:p>
            <a:r>
              <a:rPr lang="en-US" dirty="0"/>
              <a:t>Similar to column aliases, you can assign a temporary name to a table in a query using a table alias.</a:t>
            </a:r>
          </a:p>
        </p:txBody>
      </p:sp>
      <p:sp>
        <p:nvSpPr>
          <p:cNvPr id="4" name="Slide Number Placeholder 3">
            <a:extLst>
              <a:ext uri="{FF2B5EF4-FFF2-40B4-BE49-F238E27FC236}">
                <a16:creationId xmlns:a16="http://schemas.microsoft.com/office/drawing/2014/main" id="{5006348A-D2AD-268B-2F41-75DF6BDAD5E5}"/>
              </a:ext>
            </a:extLst>
          </p:cNvPr>
          <p:cNvSpPr>
            <a:spLocks noGrp="1"/>
          </p:cNvSpPr>
          <p:nvPr>
            <p:ph type="sldNum" sz="quarter" idx="12"/>
          </p:nvPr>
        </p:nvSpPr>
        <p:spPr/>
        <p:txBody>
          <a:bodyPr/>
          <a:lstStyle/>
          <a:p>
            <a:fld id="{5571A29D-C96A-4AF0-AE65-16DE59D119FA}" type="slidenum">
              <a:rPr lang="en-US" smtClean="0"/>
              <a:t>14</a:t>
            </a:fld>
            <a:endParaRPr lang="en-US"/>
          </a:p>
        </p:txBody>
      </p:sp>
      <p:pic>
        <p:nvPicPr>
          <p:cNvPr id="6" name="Picture 5">
            <a:extLst>
              <a:ext uri="{FF2B5EF4-FFF2-40B4-BE49-F238E27FC236}">
                <a16:creationId xmlns:a16="http://schemas.microsoft.com/office/drawing/2014/main" id="{FC791965-5421-9F88-454F-53A20636FFA9}"/>
              </a:ext>
            </a:extLst>
          </p:cNvPr>
          <p:cNvPicPr>
            <a:picLocks noChangeAspect="1"/>
          </p:cNvPicPr>
          <p:nvPr/>
        </p:nvPicPr>
        <p:blipFill>
          <a:blip r:embed="rId2"/>
          <a:stretch>
            <a:fillRect/>
          </a:stretch>
        </p:blipFill>
        <p:spPr>
          <a:xfrm>
            <a:off x="695642" y="3429000"/>
            <a:ext cx="2733675" cy="2286000"/>
          </a:xfrm>
          <a:prstGeom prst="rect">
            <a:avLst/>
          </a:prstGeom>
        </p:spPr>
      </p:pic>
    </p:spTree>
    <p:extLst>
      <p:ext uri="{BB962C8B-B14F-4D97-AF65-F5344CB8AC3E}">
        <p14:creationId xmlns:p14="http://schemas.microsoft.com/office/powerpoint/2010/main" val="254869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A5A-8EE1-D3D4-D0C5-FCF9277E6848}"/>
              </a:ext>
            </a:extLst>
          </p:cNvPr>
          <p:cNvSpPr>
            <a:spLocks noGrp="1"/>
          </p:cNvSpPr>
          <p:nvPr>
            <p:ph type="ctrTitle"/>
          </p:nvPr>
        </p:nvSpPr>
        <p:spPr/>
        <p:txBody>
          <a:bodyPr/>
          <a:lstStyle/>
          <a:p>
            <a:r>
              <a:rPr lang="en-US" dirty="0"/>
              <a:t>MySQL Join</a:t>
            </a:r>
          </a:p>
        </p:txBody>
      </p:sp>
      <p:sp>
        <p:nvSpPr>
          <p:cNvPr id="3" name="Subtitle 2">
            <a:extLst>
              <a:ext uri="{FF2B5EF4-FFF2-40B4-BE49-F238E27FC236}">
                <a16:creationId xmlns:a16="http://schemas.microsoft.com/office/drawing/2014/main" id="{4FFF8719-F7AF-694C-7443-4792BCEA993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2E1845C-55B8-2127-AE7D-DCA9CECB8173}"/>
              </a:ext>
            </a:extLst>
          </p:cNvPr>
          <p:cNvSpPr>
            <a:spLocks noGrp="1"/>
          </p:cNvSpPr>
          <p:nvPr>
            <p:ph type="sldNum" sz="quarter" idx="4"/>
          </p:nvPr>
        </p:nvSpPr>
        <p:spPr/>
        <p:txBody>
          <a:bodyPr/>
          <a:lstStyle/>
          <a:p>
            <a:fld id="{5571A29D-C96A-4AF0-AE65-16DE59D119FA}" type="slidenum">
              <a:rPr lang="en-US" smtClean="0"/>
              <a:t>15</a:t>
            </a:fld>
            <a:endParaRPr lang="en-US"/>
          </a:p>
        </p:txBody>
      </p:sp>
    </p:spTree>
    <p:extLst>
      <p:ext uri="{BB962C8B-B14F-4D97-AF65-F5344CB8AC3E}">
        <p14:creationId xmlns:p14="http://schemas.microsoft.com/office/powerpoint/2010/main" val="221009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B69F-EC64-6EB5-FE4F-A70DBEEF0A8B}"/>
              </a:ext>
            </a:extLst>
          </p:cNvPr>
          <p:cNvSpPr>
            <a:spLocks noGrp="1"/>
          </p:cNvSpPr>
          <p:nvPr>
            <p:ph type="title"/>
          </p:nvPr>
        </p:nvSpPr>
        <p:spPr/>
        <p:txBody>
          <a:bodyPr/>
          <a:lstStyle/>
          <a:p>
            <a:r>
              <a:rPr lang="en-US" dirty="0"/>
              <a:t>MySQL Join</a:t>
            </a:r>
          </a:p>
        </p:txBody>
      </p:sp>
      <p:sp>
        <p:nvSpPr>
          <p:cNvPr id="3" name="Content Placeholder 2">
            <a:extLst>
              <a:ext uri="{FF2B5EF4-FFF2-40B4-BE49-F238E27FC236}">
                <a16:creationId xmlns:a16="http://schemas.microsoft.com/office/drawing/2014/main" id="{7F038AEE-6469-F38D-3666-C65C42B93A11}"/>
              </a:ext>
            </a:extLst>
          </p:cNvPr>
          <p:cNvSpPr>
            <a:spLocks noGrp="1"/>
          </p:cNvSpPr>
          <p:nvPr>
            <p:ph idx="1"/>
          </p:nvPr>
        </p:nvSpPr>
        <p:spPr/>
        <p:txBody>
          <a:bodyPr/>
          <a:lstStyle/>
          <a:p>
            <a:r>
              <a:rPr lang="en-US" sz="2600" dirty="0"/>
              <a:t>A join is a method of linking data between one (self-join) or more tables based on the values of the common column between the tables.</a:t>
            </a:r>
          </a:p>
          <a:p>
            <a:r>
              <a:rPr lang="en-US" sz="2600" dirty="0"/>
              <a:t>MySQL supports the following types of joins:</a:t>
            </a:r>
          </a:p>
          <a:p>
            <a:pPr lvl="1"/>
            <a:r>
              <a:rPr lang="en-US" dirty="0"/>
              <a:t>Inner join</a:t>
            </a:r>
          </a:p>
          <a:p>
            <a:pPr lvl="1"/>
            <a:r>
              <a:rPr lang="en-US" dirty="0"/>
              <a:t>Left join</a:t>
            </a:r>
          </a:p>
          <a:p>
            <a:pPr lvl="1"/>
            <a:r>
              <a:rPr lang="en-US" dirty="0"/>
              <a:t>Right join</a:t>
            </a:r>
          </a:p>
          <a:p>
            <a:pPr lvl="1"/>
            <a:r>
              <a:rPr lang="en-US" dirty="0"/>
              <a:t>Cross join</a:t>
            </a:r>
          </a:p>
          <a:p>
            <a:pPr lvl="1"/>
            <a:r>
              <a:rPr lang="en-US" dirty="0"/>
              <a:t>To join tables, you use the cross join, inner join, left join, or right join clause. The join clause is used in the SELECT statement appeared after the FROM clause.</a:t>
            </a:r>
          </a:p>
        </p:txBody>
      </p:sp>
      <p:sp>
        <p:nvSpPr>
          <p:cNvPr id="4" name="Slide Number Placeholder 3">
            <a:extLst>
              <a:ext uri="{FF2B5EF4-FFF2-40B4-BE49-F238E27FC236}">
                <a16:creationId xmlns:a16="http://schemas.microsoft.com/office/drawing/2014/main" id="{0CA88CD2-70FA-92D9-4F4F-E537774B4664}"/>
              </a:ext>
            </a:extLst>
          </p:cNvPr>
          <p:cNvSpPr>
            <a:spLocks noGrp="1"/>
          </p:cNvSpPr>
          <p:nvPr>
            <p:ph type="sldNum" sz="quarter" idx="12"/>
          </p:nvPr>
        </p:nvSpPr>
        <p:spPr/>
        <p:txBody>
          <a:bodyPr/>
          <a:lstStyle/>
          <a:p>
            <a:fld id="{5571A29D-C96A-4AF0-AE65-16DE59D119FA}" type="slidenum">
              <a:rPr lang="en-US" smtClean="0"/>
              <a:t>16</a:t>
            </a:fld>
            <a:endParaRPr lang="en-US"/>
          </a:p>
        </p:txBody>
      </p:sp>
    </p:spTree>
    <p:extLst>
      <p:ext uri="{BB962C8B-B14F-4D97-AF65-F5344CB8AC3E}">
        <p14:creationId xmlns:p14="http://schemas.microsoft.com/office/powerpoint/2010/main" val="397307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C89B-6F9C-1994-61E6-D035AC43C77E}"/>
              </a:ext>
            </a:extLst>
          </p:cNvPr>
          <p:cNvSpPr>
            <a:spLocks noGrp="1"/>
          </p:cNvSpPr>
          <p:nvPr>
            <p:ph type="title"/>
          </p:nvPr>
        </p:nvSpPr>
        <p:spPr/>
        <p:txBody>
          <a:bodyPr/>
          <a:lstStyle/>
          <a:p>
            <a:r>
              <a:rPr lang="en-US" dirty="0"/>
              <a:t>MySQL INNER JOIN clause</a:t>
            </a:r>
          </a:p>
        </p:txBody>
      </p:sp>
      <p:sp>
        <p:nvSpPr>
          <p:cNvPr id="3" name="Content Placeholder 2">
            <a:extLst>
              <a:ext uri="{FF2B5EF4-FFF2-40B4-BE49-F238E27FC236}">
                <a16:creationId xmlns:a16="http://schemas.microsoft.com/office/drawing/2014/main" id="{9B7F259D-0E13-04EC-4087-ACFC7C94A7E4}"/>
              </a:ext>
            </a:extLst>
          </p:cNvPr>
          <p:cNvSpPr>
            <a:spLocks noGrp="1"/>
          </p:cNvSpPr>
          <p:nvPr>
            <p:ph idx="1"/>
          </p:nvPr>
        </p:nvSpPr>
        <p:spPr>
          <a:xfrm>
            <a:off x="406400" y="1719263"/>
            <a:ext cx="11634912" cy="4411662"/>
          </a:xfrm>
        </p:spPr>
        <p:txBody>
          <a:bodyPr/>
          <a:lstStyle/>
          <a:p>
            <a:r>
              <a:rPr lang="en-US" sz="2000" dirty="0"/>
              <a:t>The inner join clause joins two tables based on a condition which is known as a join predicate.</a:t>
            </a:r>
          </a:p>
          <a:p>
            <a:r>
              <a:rPr lang="en-US" sz="2000" dirty="0"/>
              <a:t>The inner join clause compares each row from the first table with every row from the second table.</a:t>
            </a:r>
          </a:p>
          <a:p>
            <a:r>
              <a:rPr lang="en-US" sz="2000" dirty="0"/>
              <a:t>If values from both rows satisfy the join condition, the inner join clause creates a new row whose column contains all columns of the two rows from both tables and includes this new row in the result set. In other words, the inner join clause includes only matching rows from both tables.</a:t>
            </a:r>
          </a:p>
          <a:p>
            <a:r>
              <a:rPr lang="en-US" sz="2000" dirty="0"/>
              <a:t>If the join condition uses the equality operator (=) and the column names in both tables used for matching are the same, and you can use the USING clause instead</a:t>
            </a:r>
          </a:p>
        </p:txBody>
      </p:sp>
      <p:sp>
        <p:nvSpPr>
          <p:cNvPr id="4" name="Slide Number Placeholder 3">
            <a:extLst>
              <a:ext uri="{FF2B5EF4-FFF2-40B4-BE49-F238E27FC236}">
                <a16:creationId xmlns:a16="http://schemas.microsoft.com/office/drawing/2014/main" id="{12176491-1890-9C09-0328-D9E49646D5E1}"/>
              </a:ext>
            </a:extLst>
          </p:cNvPr>
          <p:cNvSpPr>
            <a:spLocks noGrp="1"/>
          </p:cNvSpPr>
          <p:nvPr>
            <p:ph type="sldNum" sz="quarter" idx="12"/>
          </p:nvPr>
        </p:nvSpPr>
        <p:spPr/>
        <p:txBody>
          <a:bodyPr/>
          <a:lstStyle/>
          <a:p>
            <a:fld id="{5571A29D-C96A-4AF0-AE65-16DE59D119FA}" type="slidenum">
              <a:rPr lang="en-US" smtClean="0"/>
              <a:t>17</a:t>
            </a:fld>
            <a:endParaRPr lang="en-US"/>
          </a:p>
        </p:txBody>
      </p:sp>
      <p:pic>
        <p:nvPicPr>
          <p:cNvPr id="6" name="Picture 5">
            <a:extLst>
              <a:ext uri="{FF2B5EF4-FFF2-40B4-BE49-F238E27FC236}">
                <a16:creationId xmlns:a16="http://schemas.microsoft.com/office/drawing/2014/main" id="{2F44FB24-3A5D-09DD-6669-B255EBF239FD}"/>
              </a:ext>
            </a:extLst>
          </p:cNvPr>
          <p:cNvPicPr>
            <a:picLocks noChangeAspect="1"/>
          </p:cNvPicPr>
          <p:nvPr/>
        </p:nvPicPr>
        <p:blipFill>
          <a:blip r:embed="rId2"/>
          <a:stretch>
            <a:fillRect/>
          </a:stretch>
        </p:blipFill>
        <p:spPr>
          <a:xfrm>
            <a:off x="790882" y="4388843"/>
            <a:ext cx="3945276" cy="2194202"/>
          </a:xfrm>
          <a:prstGeom prst="rect">
            <a:avLst/>
          </a:prstGeom>
          <a:ln w="38100">
            <a:solidFill>
              <a:srgbClr val="FF0000"/>
            </a:solidFill>
          </a:ln>
        </p:spPr>
      </p:pic>
      <p:pic>
        <p:nvPicPr>
          <p:cNvPr id="7" name="Picture 6">
            <a:extLst>
              <a:ext uri="{FF2B5EF4-FFF2-40B4-BE49-F238E27FC236}">
                <a16:creationId xmlns:a16="http://schemas.microsoft.com/office/drawing/2014/main" id="{9676A496-FFA9-6048-1F14-51B69E7D8797}"/>
              </a:ext>
            </a:extLst>
          </p:cNvPr>
          <p:cNvPicPr>
            <a:picLocks noChangeAspect="1"/>
          </p:cNvPicPr>
          <p:nvPr/>
        </p:nvPicPr>
        <p:blipFill>
          <a:blip r:embed="rId3"/>
          <a:stretch>
            <a:fillRect/>
          </a:stretch>
        </p:blipFill>
        <p:spPr>
          <a:xfrm>
            <a:off x="6772328" y="4496766"/>
            <a:ext cx="3743325" cy="2238375"/>
          </a:xfrm>
          <a:prstGeom prst="rect">
            <a:avLst/>
          </a:prstGeom>
        </p:spPr>
      </p:pic>
    </p:spTree>
    <p:extLst>
      <p:ext uri="{BB962C8B-B14F-4D97-AF65-F5344CB8AC3E}">
        <p14:creationId xmlns:p14="http://schemas.microsoft.com/office/powerpoint/2010/main" val="404198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29CB-92FB-71FD-9D53-FA6CC73D0D12}"/>
              </a:ext>
            </a:extLst>
          </p:cNvPr>
          <p:cNvSpPr>
            <a:spLocks noGrp="1"/>
          </p:cNvSpPr>
          <p:nvPr>
            <p:ph type="title"/>
          </p:nvPr>
        </p:nvSpPr>
        <p:spPr/>
        <p:txBody>
          <a:bodyPr/>
          <a:lstStyle/>
          <a:p>
            <a:r>
              <a:rPr lang="en-US" dirty="0"/>
              <a:t>MySQL LEFT JOIN clause</a:t>
            </a:r>
          </a:p>
        </p:txBody>
      </p:sp>
      <p:sp>
        <p:nvSpPr>
          <p:cNvPr id="3" name="Content Placeholder 2">
            <a:extLst>
              <a:ext uri="{FF2B5EF4-FFF2-40B4-BE49-F238E27FC236}">
                <a16:creationId xmlns:a16="http://schemas.microsoft.com/office/drawing/2014/main" id="{B56F5CF3-3385-43AD-677A-A72E67044F62}"/>
              </a:ext>
            </a:extLst>
          </p:cNvPr>
          <p:cNvSpPr>
            <a:spLocks noGrp="1"/>
          </p:cNvSpPr>
          <p:nvPr>
            <p:ph idx="1"/>
          </p:nvPr>
        </p:nvSpPr>
        <p:spPr/>
        <p:txBody>
          <a:bodyPr/>
          <a:lstStyle/>
          <a:p>
            <a:r>
              <a:rPr lang="en-US" sz="2400" dirty="0"/>
              <a:t>The left join selects data starting from the left table. For each row in the left table, the left join compares with every row in the right table.</a:t>
            </a:r>
          </a:p>
          <a:p>
            <a:r>
              <a:rPr lang="en-US" sz="2400" dirty="0"/>
              <a:t>If the values in the two rows satisfy the join condition, the left join clause creates a new row whose columns contain all columns of the rows in both tables and includes this row in the result set.</a:t>
            </a:r>
          </a:p>
          <a:p>
            <a:r>
              <a:rPr lang="en-US" sz="2400" dirty="0"/>
              <a:t>If the values in the two rows are not matched, the left join clause still creates a new row whose columns contain columns of the row in the left table and NULL for columns of the row in the right table.</a:t>
            </a:r>
          </a:p>
          <a:p>
            <a:r>
              <a:rPr lang="en-US" sz="2400" dirty="0"/>
              <a:t>In other words, the left join selects all data from the left table whether there are matching rows exist in the right table or not.</a:t>
            </a:r>
          </a:p>
          <a:p>
            <a:r>
              <a:rPr lang="en-US" sz="2400" dirty="0"/>
              <a:t>In case there are no matching rows from the right table found, the left join uses NULLs for columns of the row from the right table in the result set.</a:t>
            </a:r>
          </a:p>
        </p:txBody>
      </p:sp>
      <p:sp>
        <p:nvSpPr>
          <p:cNvPr id="4" name="Slide Number Placeholder 3">
            <a:extLst>
              <a:ext uri="{FF2B5EF4-FFF2-40B4-BE49-F238E27FC236}">
                <a16:creationId xmlns:a16="http://schemas.microsoft.com/office/drawing/2014/main" id="{71914E43-0DB4-EF6A-3578-7D0BDAD60299}"/>
              </a:ext>
            </a:extLst>
          </p:cNvPr>
          <p:cNvSpPr>
            <a:spLocks noGrp="1"/>
          </p:cNvSpPr>
          <p:nvPr>
            <p:ph type="sldNum" sz="quarter" idx="12"/>
          </p:nvPr>
        </p:nvSpPr>
        <p:spPr/>
        <p:txBody>
          <a:bodyPr/>
          <a:lstStyle/>
          <a:p>
            <a:fld id="{5571A29D-C96A-4AF0-AE65-16DE59D119FA}" type="slidenum">
              <a:rPr lang="en-US" smtClean="0"/>
              <a:t>18</a:t>
            </a:fld>
            <a:endParaRPr lang="en-US"/>
          </a:p>
        </p:txBody>
      </p:sp>
    </p:spTree>
    <p:extLst>
      <p:ext uri="{BB962C8B-B14F-4D97-AF65-F5344CB8AC3E}">
        <p14:creationId xmlns:p14="http://schemas.microsoft.com/office/powerpoint/2010/main" val="175776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3E6E-E2FB-053C-4B9D-3C6B2E814634}"/>
              </a:ext>
            </a:extLst>
          </p:cNvPr>
          <p:cNvSpPr>
            <a:spLocks noGrp="1"/>
          </p:cNvSpPr>
          <p:nvPr>
            <p:ph type="title"/>
          </p:nvPr>
        </p:nvSpPr>
        <p:spPr/>
        <p:txBody>
          <a:bodyPr/>
          <a:lstStyle/>
          <a:p>
            <a:r>
              <a:rPr lang="en-US" dirty="0"/>
              <a:t>MySQL LEFT JOIN clause</a:t>
            </a:r>
          </a:p>
        </p:txBody>
      </p:sp>
      <p:pic>
        <p:nvPicPr>
          <p:cNvPr id="6" name="Content Placeholder 5">
            <a:extLst>
              <a:ext uri="{FF2B5EF4-FFF2-40B4-BE49-F238E27FC236}">
                <a16:creationId xmlns:a16="http://schemas.microsoft.com/office/drawing/2014/main" id="{5338F227-4FBC-2094-5508-E386A32C0D44}"/>
              </a:ext>
            </a:extLst>
          </p:cNvPr>
          <p:cNvPicPr>
            <a:picLocks noGrp="1" noChangeAspect="1"/>
          </p:cNvPicPr>
          <p:nvPr>
            <p:ph idx="1"/>
          </p:nvPr>
        </p:nvPicPr>
        <p:blipFill>
          <a:blip r:embed="rId2"/>
          <a:stretch>
            <a:fillRect/>
          </a:stretch>
        </p:blipFill>
        <p:spPr>
          <a:xfrm>
            <a:off x="609600" y="1851184"/>
            <a:ext cx="4305300" cy="3009900"/>
          </a:xfrm>
          <a:ln w="28575">
            <a:solidFill>
              <a:srgbClr val="FF0000"/>
            </a:solidFill>
          </a:ln>
        </p:spPr>
      </p:pic>
      <p:sp>
        <p:nvSpPr>
          <p:cNvPr id="4" name="Slide Number Placeholder 3">
            <a:extLst>
              <a:ext uri="{FF2B5EF4-FFF2-40B4-BE49-F238E27FC236}">
                <a16:creationId xmlns:a16="http://schemas.microsoft.com/office/drawing/2014/main" id="{229C12E1-664C-3E57-320D-F6268A217898}"/>
              </a:ext>
            </a:extLst>
          </p:cNvPr>
          <p:cNvSpPr>
            <a:spLocks noGrp="1"/>
          </p:cNvSpPr>
          <p:nvPr>
            <p:ph type="sldNum" sz="quarter" idx="12"/>
          </p:nvPr>
        </p:nvSpPr>
        <p:spPr/>
        <p:txBody>
          <a:bodyPr/>
          <a:lstStyle/>
          <a:p>
            <a:fld id="{5571A29D-C96A-4AF0-AE65-16DE59D119FA}" type="slidenum">
              <a:rPr lang="en-US" smtClean="0"/>
              <a:t>19</a:t>
            </a:fld>
            <a:endParaRPr lang="en-US"/>
          </a:p>
        </p:txBody>
      </p:sp>
      <p:pic>
        <p:nvPicPr>
          <p:cNvPr id="8" name="Picture 7">
            <a:extLst>
              <a:ext uri="{FF2B5EF4-FFF2-40B4-BE49-F238E27FC236}">
                <a16:creationId xmlns:a16="http://schemas.microsoft.com/office/drawing/2014/main" id="{CF1AB82F-A0DF-FD21-5272-9383AA8139E7}"/>
              </a:ext>
            </a:extLst>
          </p:cNvPr>
          <p:cNvPicPr>
            <a:picLocks noChangeAspect="1"/>
          </p:cNvPicPr>
          <p:nvPr/>
        </p:nvPicPr>
        <p:blipFill>
          <a:blip r:embed="rId3"/>
          <a:stretch>
            <a:fillRect/>
          </a:stretch>
        </p:blipFill>
        <p:spPr>
          <a:xfrm>
            <a:off x="5534025" y="1651159"/>
            <a:ext cx="6048375" cy="3209925"/>
          </a:xfrm>
          <a:prstGeom prst="rect">
            <a:avLst/>
          </a:prstGeom>
          <a:ln w="28575">
            <a:solidFill>
              <a:srgbClr val="FF0000"/>
            </a:solidFill>
          </a:ln>
        </p:spPr>
      </p:pic>
      <p:pic>
        <p:nvPicPr>
          <p:cNvPr id="9" name="Picture 8">
            <a:extLst>
              <a:ext uri="{FF2B5EF4-FFF2-40B4-BE49-F238E27FC236}">
                <a16:creationId xmlns:a16="http://schemas.microsoft.com/office/drawing/2014/main" id="{9753F703-0BF5-502D-E724-6E96026270CB}"/>
              </a:ext>
            </a:extLst>
          </p:cNvPr>
          <p:cNvPicPr>
            <a:picLocks noChangeAspect="1"/>
          </p:cNvPicPr>
          <p:nvPr/>
        </p:nvPicPr>
        <p:blipFill>
          <a:blip r:embed="rId4"/>
          <a:stretch>
            <a:fillRect/>
          </a:stretch>
        </p:blipFill>
        <p:spPr>
          <a:xfrm>
            <a:off x="2771458" y="5094605"/>
            <a:ext cx="3161982" cy="1610996"/>
          </a:xfrm>
          <a:prstGeom prst="rect">
            <a:avLst/>
          </a:prstGeom>
        </p:spPr>
      </p:pic>
    </p:spTree>
    <p:extLst>
      <p:ext uri="{BB962C8B-B14F-4D97-AF65-F5344CB8AC3E}">
        <p14:creationId xmlns:p14="http://schemas.microsoft.com/office/powerpoint/2010/main" val="93761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758C-4FEE-3C0D-58D3-C8C81C7674CB}"/>
              </a:ext>
            </a:extLst>
          </p:cNvPr>
          <p:cNvSpPr>
            <a:spLocks noGrp="1"/>
          </p:cNvSpPr>
          <p:nvPr>
            <p:ph type="title"/>
          </p:nvPr>
        </p:nvSpPr>
        <p:spPr/>
        <p:txBody>
          <a:bodyPr/>
          <a:lstStyle/>
          <a:p>
            <a:r>
              <a:rPr lang="en-US" dirty="0"/>
              <a:t>MySQL SELECT FROM</a:t>
            </a:r>
          </a:p>
        </p:txBody>
      </p:sp>
      <p:sp>
        <p:nvSpPr>
          <p:cNvPr id="3" name="Content Placeholder 2">
            <a:extLst>
              <a:ext uri="{FF2B5EF4-FFF2-40B4-BE49-F238E27FC236}">
                <a16:creationId xmlns:a16="http://schemas.microsoft.com/office/drawing/2014/main" id="{AAAC9818-FC1B-8057-CBA0-F90A21804075}"/>
              </a:ext>
            </a:extLst>
          </p:cNvPr>
          <p:cNvSpPr>
            <a:spLocks noGrp="1"/>
          </p:cNvSpPr>
          <p:nvPr>
            <p:ph idx="1"/>
          </p:nvPr>
        </p:nvSpPr>
        <p:spPr/>
        <p:txBody>
          <a:bodyPr/>
          <a:lstStyle/>
          <a:p>
            <a:r>
              <a:rPr lang="en-US" dirty="0"/>
              <a:t>The SELECT statement allows you to select data from one or more tables. </a:t>
            </a:r>
          </a:p>
          <a:p>
            <a:pPr marL="0" indent="0">
              <a:buNone/>
            </a:pPr>
            <a:r>
              <a:rPr lang="en-US" b="1" dirty="0">
                <a:highlight>
                  <a:srgbClr val="FFFF00"/>
                </a:highlight>
              </a:rPr>
              <a:t>SELECT </a:t>
            </a:r>
            <a:r>
              <a:rPr lang="en-US" b="1" dirty="0" err="1">
                <a:highlight>
                  <a:srgbClr val="FFFF00"/>
                </a:highlight>
              </a:rPr>
              <a:t>select_list</a:t>
            </a:r>
            <a:r>
              <a:rPr lang="en-US" b="1" dirty="0">
                <a:highlight>
                  <a:srgbClr val="FFFF00"/>
                </a:highlight>
              </a:rPr>
              <a:t> FROM </a:t>
            </a:r>
            <a:r>
              <a:rPr lang="en-US" b="1" dirty="0" err="1">
                <a:highlight>
                  <a:srgbClr val="FFFF00"/>
                </a:highlight>
              </a:rPr>
              <a:t>table_name</a:t>
            </a:r>
            <a:r>
              <a:rPr lang="en-US" b="1" dirty="0">
                <a:highlight>
                  <a:srgbClr val="FFFF00"/>
                </a:highlight>
              </a:rPr>
              <a:t>;</a:t>
            </a:r>
          </a:p>
          <a:p>
            <a:endParaRPr lang="en-US" dirty="0"/>
          </a:p>
        </p:txBody>
      </p:sp>
      <p:sp>
        <p:nvSpPr>
          <p:cNvPr id="4" name="Slide Number Placeholder 3">
            <a:extLst>
              <a:ext uri="{FF2B5EF4-FFF2-40B4-BE49-F238E27FC236}">
                <a16:creationId xmlns:a16="http://schemas.microsoft.com/office/drawing/2014/main" id="{44D10931-343F-20A3-C1C8-3241582B60DB}"/>
              </a:ext>
            </a:extLst>
          </p:cNvPr>
          <p:cNvSpPr>
            <a:spLocks noGrp="1"/>
          </p:cNvSpPr>
          <p:nvPr>
            <p:ph type="sldNum" sz="quarter" idx="12"/>
          </p:nvPr>
        </p:nvSpPr>
        <p:spPr/>
        <p:txBody>
          <a:bodyPr/>
          <a:lstStyle/>
          <a:p>
            <a:fld id="{5571A29D-C96A-4AF0-AE65-16DE59D119FA}" type="slidenum">
              <a:rPr lang="en-US" smtClean="0"/>
              <a:t>2</a:t>
            </a:fld>
            <a:endParaRPr lang="en-US"/>
          </a:p>
        </p:txBody>
      </p:sp>
    </p:spTree>
    <p:extLst>
      <p:ext uri="{BB962C8B-B14F-4D97-AF65-F5344CB8AC3E}">
        <p14:creationId xmlns:p14="http://schemas.microsoft.com/office/powerpoint/2010/main" val="65470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9597-DB7E-77E0-D588-99AA8CA12DDD}"/>
              </a:ext>
            </a:extLst>
          </p:cNvPr>
          <p:cNvSpPr>
            <a:spLocks noGrp="1"/>
          </p:cNvSpPr>
          <p:nvPr>
            <p:ph type="title"/>
          </p:nvPr>
        </p:nvSpPr>
        <p:spPr/>
        <p:txBody>
          <a:bodyPr/>
          <a:lstStyle/>
          <a:p>
            <a:r>
              <a:rPr lang="en-US" dirty="0"/>
              <a:t>MySQL RIGHT JOIN clause</a:t>
            </a:r>
          </a:p>
        </p:txBody>
      </p:sp>
      <p:sp>
        <p:nvSpPr>
          <p:cNvPr id="3" name="Content Placeholder 2">
            <a:extLst>
              <a:ext uri="{FF2B5EF4-FFF2-40B4-BE49-F238E27FC236}">
                <a16:creationId xmlns:a16="http://schemas.microsoft.com/office/drawing/2014/main" id="{0EEBB7C1-23E2-01F4-5036-FD744849F0D6}"/>
              </a:ext>
            </a:extLst>
          </p:cNvPr>
          <p:cNvSpPr>
            <a:spLocks noGrp="1"/>
          </p:cNvSpPr>
          <p:nvPr>
            <p:ph idx="1"/>
          </p:nvPr>
        </p:nvSpPr>
        <p:spPr/>
        <p:txBody>
          <a:bodyPr/>
          <a:lstStyle/>
          <a:p>
            <a:r>
              <a:rPr lang="en-US" dirty="0"/>
              <a:t>The right join clause selects all rows from the right table and matches rows in the left table. </a:t>
            </a:r>
          </a:p>
          <a:p>
            <a:r>
              <a:rPr lang="en-US" dirty="0"/>
              <a:t>If a row from the right table does not have matching rows from the left table, the column of the left table will have NULL in the final result set.</a:t>
            </a:r>
          </a:p>
        </p:txBody>
      </p:sp>
      <p:sp>
        <p:nvSpPr>
          <p:cNvPr id="4" name="Slide Number Placeholder 3">
            <a:extLst>
              <a:ext uri="{FF2B5EF4-FFF2-40B4-BE49-F238E27FC236}">
                <a16:creationId xmlns:a16="http://schemas.microsoft.com/office/drawing/2014/main" id="{E5C77A6B-55D3-2DE1-D65E-047C97D3DB0E}"/>
              </a:ext>
            </a:extLst>
          </p:cNvPr>
          <p:cNvSpPr>
            <a:spLocks noGrp="1"/>
          </p:cNvSpPr>
          <p:nvPr>
            <p:ph type="sldNum" sz="quarter" idx="12"/>
          </p:nvPr>
        </p:nvSpPr>
        <p:spPr/>
        <p:txBody>
          <a:bodyPr/>
          <a:lstStyle/>
          <a:p>
            <a:fld id="{5571A29D-C96A-4AF0-AE65-16DE59D119FA}" type="slidenum">
              <a:rPr lang="en-US" smtClean="0"/>
              <a:t>20</a:t>
            </a:fld>
            <a:endParaRPr lang="en-US"/>
          </a:p>
        </p:txBody>
      </p:sp>
      <p:pic>
        <p:nvPicPr>
          <p:cNvPr id="6" name="Picture 5">
            <a:extLst>
              <a:ext uri="{FF2B5EF4-FFF2-40B4-BE49-F238E27FC236}">
                <a16:creationId xmlns:a16="http://schemas.microsoft.com/office/drawing/2014/main" id="{32FBF787-DA3A-A3FB-DB6A-E7F753E8F6FF}"/>
              </a:ext>
            </a:extLst>
          </p:cNvPr>
          <p:cNvPicPr>
            <a:picLocks noChangeAspect="1"/>
          </p:cNvPicPr>
          <p:nvPr/>
        </p:nvPicPr>
        <p:blipFill>
          <a:blip r:embed="rId2"/>
          <a:stretch>
            <a:fillRect/>
          </a:stretch>
        </p:blipFill>
        <p:spPr>
          <a:xfrm>
            <a:off x="638808" y="4299521"/>
            <a:ext cx="4116071" cy="2263839"/>
          </a:xfrm>
          <a:prstGeom prst="rect">
            <a:avLst/>
          </a:prstGeom>
          <a:ln w="28575">
            <a:solidFill>
              <a:srgbClr val="FF0000"/>
            </a:solidFill>
          </a:ln>
        </p:spPr>
      </p:pic>
      <p:pic>
        <p:nvPicPr>
          <p:cNvPr id="7" name="Picture 6">
            <a:extLst>
              <a:ext uri="{FF2B5EF4-FFF2-40B4-BE49-F238E27FC236}">
                <a16:creationId xmlns:a16="http://schemas.microsoft.com/office/drawing/2014/main" id="{6EE7B270-B9A7-3628-19F7-BD1EF8023DB9}"/>
              </a:ext>
            </a:extLst>
          </p:cNvPr>
          <p:cNvPicPr>
            <a:picLocks noChangeAspect="1"/>
          </p:cNvPicPr>
          <p:nvPr/>
        </p:nvPicPr>
        <p:blipFill>
          <a:blip r:embed="rId3"/>
          <a:stretch>
            <a:fillRect/>
          </a:stretch>
        </p:blipFill>
        <p:spPr>
          <a:xfrm>
            <a:off x="6285547" y="4383690"/>
            <a:ext cx="3400425" cy="2095500"/>
          </a:xfrm>
          <a:prstGeom prst="rect">
            <a:avLst/>
          </a:prstGeom>
        </p:spPr>
      </p:pic>
    </p:spTree>
    <p:extLst>
      <p:ext uri="{BB962C8B-B14F-4D97-AF65-F5344CB8AC3E}">
        <p14:creationId xmlns:p14="http://schemas.microsoft.com/office/powerpoint/2010/main" val="367134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DC95-3442-6A0C-C3BD-B032BAF0E840}"/>
              </a:ext>
            </a:extLst>
          </p:cNvPr>
          <p:cNvSpPr>
            <a:spLocks noGrp="1"/>
          </p:cNvSpPr>
          <p:nvPr>
            <p:ph type="title"/>
          </p:nvPr>
        </p:nvSpPr>
        <p:spPr/>
        <p:txBody>
          <a:bodyPr/>
          <a:lstStyle/>
          <a:p>
            <a:r>
              <a:rPr lang="en-US" dirty="0"/>
              <a:t>MySQL CROSS JOIN clause</a:t>
            </a:r>
          </a:p>
        </p:txBody>
      </p:sp>
      <p:sp>
        <p:nvSpPr>
          <p:cNvPr id="3" name="Content Placeholder 2">
            <a:extLst>
              <a:ext uri="{FF2B5EF4-FFF2-40B4-BE49-F238E27FC236}">
                <a16:creationId xmlns:a16="http://schemas.microsoft.com/office/drawing/2014/main" id="{3D72BEEA-7305-3646-61A0-79D13F42389E}"/>
              </a:ext>
            </a:extLst>
          </p:cNvPr>
          <p:cNvSpPr>
            <a:spLocks noGrp="1"/>
          </p:cNvSpPr>
          <p:nvPr>
            <p:ph idx="1"/>
          </p:nvPr>
        </p:nvSpPr>
        <p:spPr/>
        <p:txBody>
          <a:bodyPr/>
          <a:lstStyle/>
          <a:p>
            <a:r>
              <a:rPr lang="en-US" dirty="0"/>
              <a:t>The cross join makes a Cartesian product of rows from the joined tables. </a:t>
            </a:r>
          </a:p>
          <a:p>
            <a:r>
              <a:rPr lang="en-US" dirty="0"/>
              <a:t>The cross join combines each row from the first table with every row from the right table to make the result set.</a:t>
            </a:r>
          </a:p>
        </p:txBody>
      </p:sp>
      <p:sp>
        <p:nvSpPr>
          <p:cNvPr id="4" name="Slide Number Placeholder 3">
            <a:extLst>
              <a:ext uri="{FF2B5EF4-FFF2-40B4-BE49-F238E27FC236}">
                <a16:creationId xmlns:a16="http://schemas.microsoft.com/office/drawing/2014/main" id="{A602FAA5-5709-494C-DB5B-71FC806ADF74}"/>
              </a:ext>
            </a:extLst>
          </p:cNvPr>
          <p:cNvSpPr>
            <a:spLocks noGrp="1"/>
          </p:cNvSpPr>
          <p:nvPr>
            <p:ph type="sldNum" sz="quarter" idx="12"/>
          </p:nvPr>
        </p:nvSpPr>
        <p:spPr/>
        <p:txBody>
          <a:bodyPr/>
          <a:lstStyle/>
          <a:p>
            <a:fld id="{5571A29D-C96A-4AF0-AE65-16DE59D119FA}" type="slidenum">
              <a:rPr lang="en-US" smtClean="0"/>
              <a:t>21</a:t>
            </a:fld>
            <a:endParaRPr lang="en-US"/>
          </a:p>
        </p:txBody>
      </p:sp>
    </p:spTree>
    <p:extLst>
      <p:ext uri="{BB962C8B-B14F-4D97-AF65-F5344CB8AC3E}">
        <p14:creationId xmlns:p14="http://schemas.microsoft.com/office/powerpoint/2010/main" val="1088469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C98C-90BF-FA59-1456-9A70693788CC}"/>
              </a:ext>
            </a:extLst>
          </p:cNvPr>
          <p:cNvSpPr>
            <a:spLocks noGrp="1"/>
          </p:cNvSpPr>
          <p:nvPr>
            <p:ph type="title"/>
          </p:nvPr>
        </p:nvSpPr>
        <p:spPr/>
        <p:txBody>
          <a:bodyPr/>
          <a:lstStyle/>
          <a:p>
            <a:r>
              <a:rPr lang="en-US" dirty="0"/>
              <a:t>MySQL Self Join</a:t>
            </a:r>
          </a:p>
        </p:txBody>
      </p:sp>
      <p:sp>
        <p:nvSpPr>
          <p:cNvPr id="3" name="Content Placeholder 2">
            <a:extLst>
              <a:ext uri="{FF2B5EF4-FFF2-40B4-BE49-F238E27FC236}">
                <a16:creationId xmlns:a16="http://schemas.microsoft.com/office/drawing/2014/main" id="{34697F6D-AA55-71E4-EB3B-ECF9A8979FBC}"/>
              </a:ext>
            </a:extLst>
          </p:cNvPr>
          <p:cNvSpPr>
            <a:spLocks noGrp="1"/>
          </p:cNvSpPr>
          <p:nvPr>
            <p:ph idx="1"/>
          </p:nvPr>
        </p:nvSpPr>
        <p:spPr/>
        <p:txBody>
          <a:bodyPr/>
          <a:lstStyle/>
          <a:p>
            <a:r>
              <a:rPr lang="en-US" sz="2600" dirty="0"/>
              <a:t>A self join allows you to join a table to itself. </a:t>
            </a:r>
          </a:p>
          <a:p>
            <a:r>
              <a:rPr lang="en-US" sz="2600" dirty="0"/>
              <a:t>Since MySQL does not have specific self join syntax, you need to perform a self join via a regular join such as left join or inner join.</a:t>
            </a:r>
          </a:p>
        </p:txBody>
      </p:sp>
      <p:sp>
        <p:nvSpPr>
          <p:cNvPr id="4" name="Slide Number Placeholder 3">
            <a:extLst>
              <a:ext uri="{FF2B5EF4-FFF2-40B4-BE49-F238E27FC236}">
                <a16:creationId xmlns:a16="http://schemas.microsoft.com/office/drawing/2014/main" id="{AB25273C-04FF-1BCB-DA8F-EB2406ABC1C3}"/>
              </a:ext>
            </a:extLst>
          </p:cNvPr>
          <p:cNvSpPr>
            <a:spLocks noGrp="1"/>
          </p:cNvSpPr>
          <p:nvPr>
            <p:ph type="sldNum" sz="quarter" idx="12"/>
          </p:nvPr>
        </p:nvSpPr>
        <p:spPr/>
        <p:txBody>
          <a:bodyPr/>
          <a:lstStyle/>
          <a:p>
            <a:fld id="{5571A29D-C96A-4AF0-AE65-16DE59D119FA}" type="slidenum">
              <a:rPr lang="en-US" smtClean="0"/>
              <a:t>22</a:t>
            </a:fld>
            <a:endParaRPr lang="en-US"/>
          </a:p>
        </p:txBody>
      </p:sp>
      <p:pic>
        <p:nvPicPr>
          <p:cNvPr id="6" name="Picture 5">
            <a:extLst>
              <a:ext uri="{FF2B5EF4-FFF2-40B4-BE49-F238E27FC236}">
                <a16:creationId xmlns:a16="http://schemas.microsoft.com/office/drawing/2014/main" id="{534441BE-31FF-E798-580D-04625FED9624}"/>
              </a:ext>
            </a:extLst>
          </p:cNvPr>
          <p:cNvPicPr>
            <a:picLocks noChangeAspect="1"/>
          </p:cNvPicPr>
          <p:nvPr/>
        </p:nvPicPr>
        <p:blipFill>
          <a:blip r:embed="rId2"/>
          <a:stretch>
            <a:fillRect/>
          </a:stretch>
        </p:blipFill>
        <p:spPr>
          <a:xfrm>
            <a:off x="1584325" y="3232150"/>
            <a:ext cx="7153275" cy="3200400"/>
          </a:xfrm>
          <a:prstGeom prst="rect">
            <a:avLst/>
          </a:prstGeom>
          <a:ln w="38100">
            <a:solidFill>
              <a:srgbClr val="00B0F0"/>
            </a:solidFill>
          </a:ln>
        </p:spPr>
      </p:pic>
    </p:spTree>
    <p:extLst>
      <p:ext uri="{BB962C8B-B14F-4D97-AF65-F5344CB8AC3E}">
        <p14:creationId xmlns:p14="http://schemas.microsoft.com/office/powerpoint/2010/main" val="109091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5CD-814A-AB51-C2A8-DD93CEEE8A5A}"/>
              </a:ext>
            </a:extLst>
          </p:cNvPr>
          <p:cNvSpPr>
            <a:spLocks noGrp="1"/>
          </p:cNvSpPr>
          <p:nvPr>
            <p:ph type="title"/>
          </p:nvPr>
        </p:nvSpPr>
        <p:spPr/>
        <p:txBody>
          <a:bodyPr/>
          <a:lstStyle/>
          <a:p>
            <a:r>
              <a:rPr lang="en-US" dirty="0"/>
              <a:t>MySQL GROUP BY</a:t>
            </a:r>
          </a:p>
        </p:txBody>
      </p:sp>
      <p:sp>
        <p:nvSpPr>
          <p:cNvPr id="3" name="Content Placeholder 2">
            <a:extLst>
              <a:ext uri="{FF2B5EF4-FFF2-40B4-BE49-F238E27FC236}">
                <a16:creationId xmlns:a16="http://schemas.microsoft.com/office/drawing/2014/main" id="{5990202A-8F41-6096-CD55-48E86F837DAE}"/>
              </a:ext>
            </a:extLst>
          </p:cNvPr>
          <p:cNvSpPr>
            <a:spLocks noGrp="1"/>
          </p:cNvSpPr>
          <p:nvPr>
            <p:ph idx="1"/>
          </p:nvPr>
        </p:nvSpPr>
        <p:spPr/>
        <p:txBody>
          <a:bodyPr/>
          <a:lstStyle/>
          <a:p>
            <a:r>
              <a:rPr lang="en-US" sz="2200" dirty="0"/>
              <a:t>The GROUP BY clause groups a set of rows into a set of summary rows based on column values or expressions. It returns one row for each group and reduces the number of rows in the result set.</a:t>
            </a:r>
          </a:p>
          <a:p>
            <a:r>
              <a:rPr lang="en-US" sz="2200" dirty="0"/>
              <a:t>The GROUP BY clause is an optional part of the SELECT statement.</a:t>
            </a:r>
          </a:p>
          <a:p>
            <a:r>
              <a:rPr lang="en-US" sz="2200" dirty="0"/>
              <a:t>MySQL evaluates the GROUP BY clause after the FROM and WHERE clauses but before the HAVING, SELECT, DISTINCT, ORDER BY and LIMIT clauses:</a:t>
            </a:r>
          </a:p>
          <a:p>
            <a:endParaRPr lang="en-US" sz="2200" dirty="0"/>
          </a:p>
          <a:p>
            <a:endParaRPr lang="en-US" sz="2200" dirty="0"/>
          </a:p>
          <a:p>
            <a:r>
              <a:rPr lang="en-US" sz="2200" dirty="0"/>
              <a:t>In practice, you often use the GROUP BY clause with aggregate functions such as SUM, AVG, MAX, MIN, and COUNT. The aggregate function that appears in the SELECT clause provides the information for each group.</a:t>
            </a:r>
          </a:p>
        </p:txBody>
      </p:sp>
      <p:sp>
        <p:nvSpPr>
          <p:cNvPr id="4" name="Slide Number Placeholder 3">
            <a:extLst>
              <a:ext uri="{FF2B5EF4-FFF2-40B4-BE49-F238E27FC236}">
                <a16:creationId xmlns:a16="http://schemas.microsoft.com/office/drawing/2014/main" id="{8B10F6C0-4951-8DE7-3624-34B09B401FC3}"/>
              </a:ext>
            </a:extLst>
          </p:cNvPr>
          <p:cNvSpPr>
            <a:spLocks noGrp="1"/>
          </p:cNvSpPr>
          <p:nvPr>
            <p:ph type="sldNum" sz="quarter" idx="12"/>
          </p:nvPr>
        </p:nvSpPr>
        <p:spPr/>
        <p:txBody>
          <a:bodyPr/>
          <a:lstStyle/>
          <a:p>
            <a:fld id="{5571A29D-C96A-4AF0-AE65-16DE59D119FA}" type="slidenum">
              <a:rPr lang="en-US" smtClean="0"/>
              <a:t>23</a:t>
            </a:fld>
            <a:endParaRPr lang="en-US"/>
          </a:p>
        </p:txBody>
      </p:sp>
      <p:pic>
        <p:nvPicPr>
          <p:cNvPr id="5" name="Picture 4">
            <a:extLst>
              <a:ext uri="{FF2B5EF4-FFF2-40B4-BE49-F238E27FC236}">
                <a16:creationId xmlns:a16="http://schemas.microsoft.com/office/drawing/2014/main" id="{3FB4713A-10E9-0082-3878-B4705160DE12}"/>
              </a:ext>
            </a:extLst>
          </p:cNvPr>
          <p:cNvPicPr>
            <a:picLocks noChangeAspect="1"/>
          </p:cNvPicPr>
          <p:nvPr/>
        </p:nvPicPr>
        <p:blipFill>
          <a:blip r:embed="rId2"/>
          <a:stretch>
            <a:fillRect/>
          </a:stretch>
        </p:blipFill>
        <p:spPr>
          <a:xfrm>
            <a:off x="955040" y="4098925"/>
            <a:ext cx="10058400" cy="590550"/>
          </a:xfrm>
          <a:prstGeom prst="rect">
            <a:avLst/>
          </a:prstGeom>
        </p:spPr>
      </p:pic>
    </p:spTree>
    <p:extLst>
      <p:ext uri="{BB962C8B-B14F-4D97-AF65-F5344CB8AC3E}">
        <p14:creationId xmlns:p14="http://schemas.microsoft.com/office/powerpoint/2010/main" val="6082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0DF8-67A5-DEC2-AA76-1BB3BD4E69B3}"/>
              </a:ext>
            </a:extLst>
          </p:cNvPr>
          <p:cNvSpPr>
            <a:spLocks noGrp="1"/>
          </p:cNvSpPr>
          <p:nvPr>
            <p:ph type="title"/>
          </p:nvPr>
        </p:nvSpPr>
        <p:spPr/>
        <p:txBody>
          <a:bodyPr/>
          <a:lstStyle/>
          <a:p>
            <a:r>
              <a:rPr lang="en-US" dirty="0"/>
              <a:t>MySQL GROUP BY</a:t>
            </a:r>
          </a:p>
        </p:txBody>
      </p:sp>
      <p:pic>
        <p:nvPicPr>
          <p:cNvPr id="6" name="Content Placeholder 5">
            <a:extLst>
              <a:ext uri="{FF2B5EF4-FFF2-40B4-BE49-F238E27FC236}">
                <a16:creationId xmlns:a16="http://schemas.microsoft.com/office/drawing/2014/main" id="{26150F55-EB72-1528-ED71-0EEC2C3F1531}"/>
              </a:ext>
            </a:extLst>
          </p:cNvPr>
          <p:cNvPicPr>
            <a:picLocks noGrp="1" noChangeAspect="1"/>
          </p:cNvPicPr>
          <p:nvPr>
            <p:ph idx="1"/>
          </p:nvPr>
        </p:nvPicPr>
        <p:blipFill>
          <a:blip r:embed="rId2"/>
          <a:stretch>
            <a:fillRect/>
          </a:stretch>
        </p:blipFill>
        <p:spPr>
          <a:xfrm>
            <a:off x="343390" y="1832134"/>
            <a:ext cx="1304925" cy="2133600"/>
          </a:xfrm>
          <a:ln w="28575">
            <a:solidFill>
              <a:srgbClr val="0070C0"/>
            </a:solidFill>
          </a:ln>
        </p:spPr>
      </p:pic>
      <p:sp>
        <p:nvSpPr>
          <p:cNvPr id="4" name="Slide Number Placeholder 3">
            <a:extLst>
              <a:ext uri="{FF2B5EF4-FFF2-40B4-BE49-F238E27FC236}">
                <a16:creationId xmlns:a16="http://schemas.microsoft.com/office/drawing/2014/main" id="{C52C7BB9-DBF0-0A86-9800-38E111B4EA16}"/>
              </a:ext>
            </a:extLst>
          </p:cNvPr>
          <p:cNvSpPr>
            <a:spLocks noGrp="1"/>
          </p:cNvSpPr>
          <p:nvPr>
            <p:ph type="sldNum" sz="quarter" idx="12"/>
          </p:nvPr>
        </p:nvSpPr>
        <p:spPr/>
        <p:txBody>
          <a:bodyPr/>
          <a:lstStyle/>
          <a:p>
            <a:fld id="{5571A29D-C96A-4AF0-AE65-16DE59D119FA}" type="slidenum">
              <a:rPr lang="en-US" smtClean="0"/>
              <a:t>24</a:t>
            </a:fld>
            <a:endParaRPr lang="en-US"/>
          </a:p>
        </p:txBody>
      </p:sp>
      <p:pic>
        <p:nvPicPr>
          <p:cNvPr id="8" name="Picture 7">
            <a:extLst>
              <a:ext uri="{FF2B5EF4-FFF2-40B4-BE49-F238E27FC236}">
                <a16:creationId xmlns:a16="http://schemas.microsoft.com/office/drawing/2014/main" id="{A570719D-D313-FA8F-06C7-C5DB7E61928C}"/>
              </a:ext>
            </a:extLst>
          </p:cNvPr>
          <p:cNvPicPr>
            <a:picLocks noChangeAspect="1"/>
          </p:cNvPicPr>
          <p:nvPr/>
        </p:nvPicPr>
        <p:blipFill>
          <a:blip r:embed="rId3"/>
          <a:stretch>
            <a:fillRect/>
          </a:stretch>
        </p:blipFill>
        <p:spPr>
          <a:xfrm>
            <a:off x="1914525" y="2050097"/>
            <a:ext cx="4855239" cy="2513013"/>
          </a:xfrm>
          <a:prstGeom prst="rect">
            <a:avLst/>
          </a:prstGeom>
          <a:ln w="28575">
            <a:solidFill>
              <a:srgbClr val="0070C0"/>
            </a:solidFill>
          </a:ln>
        </p:spPr>
      </p:pic>
      <p:pic>
        <p:nvPicPr>
          <p:cNvPr id="10" name="Picture 9">
            <a:extLst>
              <a:ext uri="{FF2B5EF4-FFF2-40B4-BE49-F238E27FC236}">
                <a16:creationId xmlns:a16="http://schemas.microsoft.com/office/drawing/2014/main" id="{5E72B1EB-6D1D-EB51-5CCE-FF9BFDB9C4D3}"/>
              </a:ext>
            </a:extLst>
          </p:cNvPr>
          <p:cNvPicPr>
            <a:picLocks noChangeAspect="1"/>
          </p:cNvPicPr>
          <p:nvPr/>
        </p:nvPicPr>
        <p:blipFill>
          <a:blip r:embed="rId4"/>
          <a:stretch>
            <a:fillRect/>
          </a:stretch>
        </p:blipFill>
        <p:spPr>
          <a:xfrm>
            <a:off x="7302183" y="2372251"/>
            <a:ext cx="4280217" cy="3369845"/>
          </a:xfrm>
          <a:prstGeom prst="rect">
            <a:avLst/>
          </a:prstGeom>
          <a:ln w="28575">
            <a:solidFill>
              <a:srgbClr val="0070C0"/>
            </a:solidFill>
          </a:ln>
        </p:spPr>
      </p:pic>
    </p:spTree>
    <p:extLst>
      <p:ext uri="{BB962C8B-B14F-4D97-AF65-F5344CB8AC3E}">
        <p14:creationId xmlns:p14="http://schemas.microsoft.com/office/powerpoint/2010/main" val="46137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C4FA-004B-86B9-3A7F-189ACF542537}"/>
              </a:ext>
            </a:extLst>
          </p:cNvPr>
          <p:cNvSpPr>
            <a:spLocks noGrp="1"/>
          </p:cNvSpPr>
          <p:nvPr>
            <p:ph type="title"/>
          </p:nvPr>
        </p:nvSpPr>
        <p:spPr/>
        <p:txBody>
          <a:bodyPr/>
          <a:lstStyle/>
          <a:p>
            <a:r>
              <a:rPr lang="en-US" dirty="0"/>
              <a:t>MySQL HAVING</a:t>
            </a:r>
          </a:p>
        </p:txBody>
      </p:sp>
      <p:sp>
        <p:nvSpPr>
          <p:cNvPr id="3" name="Content Placeholder 2">
            <a:extLst>
              <a:ext uri="{FF2B5EF4-FFF2-40B4-BE49-F238E27FC236}">
                <a16:creationId xmlns:a16="http://schemas.microsoft.com/office/drawing/2014/main" id="{834E8C10-96AB-953A-B6C7-893CB7426AB7}"/>
              </a:ext>
            </a:extLst>
          </p:cNvPr>
          <p:cNvSpPr>
            <a:spLocks noGrp="1"/>
          </p:cNvSpPr>
          <p:nvPr>
            <p:ph idx="1"/>
          </p:nvPr>
        </p:nvSpPr>
        <p:spPr>
          <a:xfrm>
            <a:off x="274320" y="1719263"/>
            <a:ext cx="11653520" cy="4411662"/>
          </a:xfrm>
        </p:spPr>
        <p:txBody>
          <a:bodyPr/>
          <a:lstStyle/>
          <a:p>
            <a:r>
              <a:rPr lang="en-US" sz="2200" dirty="0"/>
              <a:t>The HAVING clause is used in conjunction with the GROUP BY clause to filter the groups based on a specified condition.</a:t>
            </a:r>
          </a:p>
          <a:p>
            <a:r>
              <a:rPr lang="en-US" sz="2200" dirty="0"/>
              <a:t>The HAVING clause allows you to apply a condition to the groups returned by the GROUP BY clause and only include groups that meet the specified condition.</a:t>
            </a:r>
          </a:p>
          <a:p>
            <a:r>
              <a:rPr lang="en-US" sz="2200" dirty="0"/>
              <a:t>The HAVING clause evaluates each group returned by the GROUP BY clause. If the result is true (1), it includes the group in the result set.</a:t>
            </a:r>
          </a:p>
          <a:p>
            <a:r>
              <a:rPr lang="en-US" sz="2200" dirty="0"/>
              <a:t>The HAVING clause applies the condition to groups of rows, while the WHERE clause applies the condition to individual rows</a:t>
            </a:r>
          </a:p>
          <a:p>
            <a:r>
              <a:rPr lang="en-US" sz="2200" dirty="0"/>
              <a:t>If you omit the GROUP BY clause, the HAVING clause behaves like the WHERE clause.</a:t>
            </a:r>
          </a:p>
          <a:p>
            <a:r>
              <a:rPr lang="en-US" sz="2200" dirty="0"/>
              <a:t>MySQL evaluates the HAVING clause after the FROM, WHERE, SELECT and GROUP BY clauses, but before DISTINCT, SELECT, ORDER BY, and LIMIT clauses:</a:t>
            </a:r>
          </a:p>
        </p:txBody>
      </p:sp>
      <p:sp>
        <p:nvSpPr>
          <p:cNvPr id="4" name="Slide Number Placeholder 3">
            <a:extLst>
              <a:ext uri="{FF2B5EF4-FFF2-40B4-BE49-F238E27FC236}">
                <a16:creationId xmlns:a16="http://schemas.microsoft.com/office/drawing/2014/main" id="{4564D236-10DF-F4CE-6736-1E33CD9238C7}"/>
              </a:ext>
            </a:extLst>
          </p:cNvPr>
          <p:cNvSpPr>
            <a:spLocks noGrp="1"/>
          </p:cNvSpPr>
          <p:nvPr>
            <p:ph type="sldNum" sz="quarter" idx="12"/>
          </p:nvPr>
        </p:nvSpPr>
        <p:spPr/>
        <p:txBody>
          <a:bodyPr/>
          <a:lstStyle/>
          <a:p>
            <a:fld id="{5571A29D-C96A-4AF0-AE65-16DE59D119FA}" type="slidenum">
              <a:rPr lang="en-US" smtClean="0"/>
              <a:t>25</a:t>
            </a:fld>
            <a:endParaRPr lang="en-US"/>
          </a:p>
        </p:txBody>
      </p:sp>
      <p:pic>
        <p:nvPicPr>
          <p:cNvPr id="5" name="Picture 4">
            <a:extLst>
              <a:ext uri="{FF2B5EF4-FFF2-40B4-BE49-F238E27FC236}">
                <a16:creationId xmlns:a16="http://schemas.microsoft.com/office/drawing/2014/main" id="{B80CFC4F-6A21-D293-CEDD-6AC20150F472}"/>
              </a:ext>
            </a:extLst>
          </p:cNvPr>
          <p:cNvPicPr>
            <a:picLocks noChangeAspect="1"/>
          </p:cNvPicPr>
          <p:nvPr/>
        </p:nvPicPr>
        <p:blipFill>
          <a:blip r:embed="rId2"/>
          <a:stretch>
            <a:fillRect/>
          </a:stretch>
        </p:blipFill>
        <p:spPr>
          <a:xfrm>
            <a:off x="309562" y="5953125"/>
            <a:ext cx="11572875" cy="590550"/>
          </a:xfrm>
          <a:prstGeom prst="rect">
            <a:avLst/>
          </a:prstGeom>
        </p:spPr>
      </p:pic>
    </p:spTree>
    <p:extLst>
      <p:ext uri="{BB962C8B-B14F-4D97-AF65-F5344CB8AC3E}">
        <p14:creationId xmlns:p14="http://schemas.microsoft.com/office/powerpoint/2010/main" val="3506845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2F96-7C5A-44D8-BCAC-CB2A66C0C4F0}"/>
              </a:ext>
            </a:extLst>
          </p:cNvPr>
          <p:cNvSpPr>
            <a:spLocks noGrp="1"/>
          </p:cNvSpPr>
          <p:nvPr>
            <p:ph type="title"/>
          </p:nvPr>
        </p:nvSpPr>
        <p:spPr/>
        <p:txBody>
          <a:bodyPr/>
          <a:lstStyle/>
          <a:p>
            <a:r>
              <a:rPr lang="en-US" dirty="0"/>
              <a:t>MySQL HAVING</a:t>
            </a:r>
          </a:p>
        </p:txBody>
      </p:sp>
      <p:pic>
        <p:nvPicPr>
          <p:cNvPr id="6" name="Content Placeholder 5">
            <a:extLst>
              <a:ext uri="{FF2B5EF4-FFF2-40B4-BE49-F238E27FC236}">
                <a16:creationId xmlns:a16="http://schemas.microsoft.com/office/drawing/2014/main" id="{2F89CE4D-C027-3F21-B872-FBFB25973A92}"/>
              </a:ext>
            </a:extLst>
          </p:cNvPr>
          <p:cNvPicPr>
            <a:picLocks noGrp="1" noChangeAspect="1"/>
          </p:cNvPicPr>
          <p:nvPr>
            <p:ph idx="1"/>
          </p:nvPr>
        </p:nvPicPr>
        <p:blipFill>
          <a:blip r:embed="rId2"/>
          <a:stretch>
            <a:fillRect/>
          </a:stretch>
        </p:blipFill>
        <p:spPr>
          <a:xfrm>
            <a:off x="680720" y="1937544"/>
            <a:ext cx="5181600" cy="3790950"/>
          </a:xfrm>
          <a:ln w="38100">
            <a:solidFill>
              <a:srgbClr val="00B0F0"/>
            </a:solidFill>
          </a:ln>
        </p:spPr>
      </p:pic>
      <p:sp>
        <p:nvSpPr>
          <p:cNvPr id="4" name="Slide Number Placeholder 3">
            <a:extLst>
              <a:ext uri="{FF2B5EF4-FFF2-40B4-BE49-F238E27FC236}">
                <a16:creationId xmlns:a16="http://schemas.microsoft.com/office/drawing/2014/main" id="{F4A2CB8D-1591-A18B-A595-542512228A3A}"/>
              </a:ext>
            </a:extLst>
          </p:cNvPr>
          <p:cNvSpPr>
            <a:spLocks noGrp="1"/>
          </p:cNvSpPr>
          <p:nvPr>
            <p:ph type="sldNum" sz="quarter" idx="12"/>
          </p:nvPr>
        </p:nvSpPr>
        <p:spPr/>
        <p:txBody>
          <a:bodyPr/>
          <a:lstStyle/>
          <a:p>
            <a:fld id="{5571A29D-C96A-4AF0-AE65-16DE59D119FA}" type="slidenum">
              <a:rPr lang="en-US" smtClean="0"/>
              <a:t>26</a:t>
            </a:fld>
            <a:endParaRPr lang="en-US"/>
          </a:p>
        </p:txBody>
      </p:sp>
    </p:spTree>
    <p:extLst>
      <p:ext uri="{BB962C8B-B14F-4D97-AF65-F5344CB8AC3E}">
        <p14:creationId xmlns:p14="http://schemas.microsoft.com/office/powerpoint/2010/main" val="244196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0ADC-C440-36CC-5003-F2D1DA1E0BD5}"/>
              </a:ext>
            </a:extLst>
          </p:cNvPr>
          <p:cNvSpPr>
            <a:spLocks noGrp="1"/>
          </p:cNvSpPr>
          <p:nvPr>
            <p:ph type="title"/>
          </p:nvPr>
        </p:nvSpPr>
        <p:spPr/>
        <p:txBody>
          <a:bodyPr/>
          <a:lstStyle/>
          <a:p>
            <a:r>
              <a:rPr lang="en-US" dirty="0"/>
              <a:t>MySQL Subquery</a:t>
            </a:r>
          </a:p>
        </p:txBody>
      </p:sp>
      <p:sp>
        <p:nvSpPr>
          <p:cNvPr id="3" name="Content Placeholder 2">
            <a:extLst>
              <a:ext uri="{FF2B5EF4-FFF2-40B4-BE49-F238E27FC236}">
                <a16:creationId xmlns:a16="http://schemas.microsoft.com/office/drawing/2014/main" id="{BAF5CAE7-B196-523D-5215-788701389138}"/>
              </a:ext>
            </a:extLst>
          </p:cNvPr>
          <p:cNvSpPr>
            <a:spLocks noGrp="1"/>
          </p:cNvSpPr>
          <p:nvPr>
            <p:ph idx="1"/>
          </p:nvPr>
        </p:nvSpPr>
        <p:spPr>
          <a:xfrm>
            <a:off x="4683760" y="1719263"/>
            <a:ext cx="6898640" cy="4411662"/>
          </a:xfrm>
        </p:spPr>
        <p:txBody>
          <a:bodyPr/>
          <a:lstStyle/>
          <a:p>
            <a:r>
              <a:rPr lang="en-US" sz="2400" dirty="0"/>
              <a:t>A MySQL subquery is a query nested within another query such as SELECT, INSERT, UPDATE or DELETE. Also, a subquery can be nested within another subquery.</a:t>
            </a:r>
          </a:p>
          <a:p>
            <a:r>
              <a:rPr lang="en-US" sz="2400" dirty="0"/>
              <a:t>A MySQL subquery is called an inner query while the query that contains the subquery is called an outer query. A subquery can be used anywhere that expression is used and must be closed in parentheses.</a:t>
            </a:r>
          </a:p>
        </p:txBody>
      </p:sp>
      <p:sp>
        <p:nvSpPr>
          <p:cNvPr id="4" name="Slide Number Placeholder 3">
            <a:extLst>
              <a:ext uri="{FF2B5EF4-FFF2-40B4-BE49-F238E27FC236}">
                <a16:creationId xmlns:a16="http://schemas.microsoft.com/office/drawing/2014/main" id="{9E4A5855-7BB7-C262-8748-65A932490DD8}"/>
              </a:ext>
            </a:extLst>
          </p:cNvPr>
          <p:cNvSpPr>
            <a:spLocks noGrp="1"/>
          </p:cNvSpPr>
          <p:nvPr>
            <p:ph type="sldNum" sz="quarter" idx="12"/>
          </p:nvPr>
        </p:nvSpPr>
        <p:spPr/>
        <p:txBody>
          <a:bodyPr/>
          <a:lstStyle/>
          <a:p>
            <a:fld id="{5571A29D-C96A-4AF0-AE65-16DE59D119FA}" type="slidenum">
              <a:rPr lang="en-US" smtClean="0"/>
              <a:t>27</a:t>
            </a:fld>
            <a:endParaRPr lang="en-US"/>
          </a:p>
        </p:txBody>
      </p:sp>
      <p:pic>
        <p:nvPicPr>
          <p:cNvPr id="6" name="Picture 5">
            <a:extLst>
              <a:ext uri="{FF2B5EF4-FFF2-40B4-BE49-F238E27FC236}">
                <a16:creationId xmlns:a16="http://schemas.microsoft.com/office/drawing/2014/main" id="{6773A476-AB88-EFD7-9347-C8503BDDB13D}"/>
              </a:ext>
            </a:extLst>
          </p:cNvPr>
          <p:cNvPicPr>
            <a:picLocks noChangeAspect="1"/>
          </p:cNvPicPr>
          <p:nvPr/>
        </p:nvPicPr>
        <p:blipFill>
          <a:blip r:embed="rId2"/>
          <a:stretch>
            <a:fillRect/>
          </a:stretch>
        </p:blipFill>
        <p:spPr>
          <a:xfrm>
            <a:off x="609600" y="1791652"/>
            <a:ext cx="3538545" cy="4685348"/>
          </a:xfrm>
          <a:prstGeom prst="rect">
            <a:avLst/>
          </a:prstGeom>
          <a:ln w="38100">
            <a:solidFill>
              <a:srgbClr val="00B0F0"/>
            </a:solidFill>
          </a:ln>
        </p:spPr>
      </p:pic>
    </p:spTree>
    <p:extLst>
      <p:ext uri="{BB962C8B-B14F-4D97-AF65-F5344CB8AC3E}">
        <p14:creationId xmlns:p14="http://schemas.microsoft.com/office/powerpoint/2010/main" val="295227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9D0D-069C-1702-7991-D10A156B0000}"/>
              </a:ext>
            </a:extLst>
          </p:cNvPr>
          <p:cNvSpPr>
            <a:spLocks noGrp="1"/>
          </p:cNvSpPr>
          <p:nvPr>
            <p:ph type="title"/>
          </p:nvPr>
        </p:nvSpPr>
        <p:spPr/>
        <p:txBody>
          <a:bodyPr/>
          <a:lstStyle/>
          <a:p>
            <a:pPr algn="l"/>
            <a:r>
              <a:rPr lang="en-US" i="0" dirty="0">
                <a:effectLst/>
                <a:latin typeface="Wotfard"/>
              </a:rPr>
              <a:t>MySQL UNION</a:t>
            </a:r>
          </a:p>
        </p:txBody>
      </p:sp>
      <p:sp>
        <p:nvSpPr>
          <p:cNvPr id="3" name="Content Placeholder 2">
            <a:extLst>
              <a:ext uri="{FF2B5EF4-FFF2-40B4-BE49-F238E27FC236}">
                <a16:creationId xmlns:a16="http://schemas.microsoft.com/office/drawing/2014/main" id="{D35C0B9E-6522-3521-E721-AF2044D04788}"/>
              </a:ext>
            </a:extLst>
          </p:cNvPr>
          <p:cNvSpPr>
            <a:spLocks noGrp="1"/>
          </p:cNvSpPr>
          <p:nvPr>
            <p:ph idx="1"/>
          </p:nvPr>
        </p:nvSpPr>
        <p:spPr/>
        <p:txBody>
          <a:bodyPr/>
          <a:lstStyle/>
          <a:p>
            <a:r>
              <a:rPr lang="en-US" sz="2400" dirty="0"/>
              <a:t>MySQL UNION operator allows you to combine two or more result sets of queries into a single result set. </a:t>
            </a:r>
          </a:p>
          <a:p>
            <a:r>
              <a:rPr lang="en-US" sz="2400" dirty="0"/>
              <a:t>To combine result set of two or more queries using the UNION operator, these are the basic rules that you must follow:</a:t>
            </a:r>
          </a:p>
          <a:p>
            <a:r>
              <a:rPr lang="en-US" sz="2400" dirty="0"/>
              <a:t>First, the number and the orders of columns that appear in all SELECT statements must be the same.</a:t>
            </a:r>
          </a:p>
          <a:p>
            <a:r>
              <a:rPr lang="en-US" sz="2400" dirty="0"/>
              <a:t>Second, the data types of columns must be the same or compatible.</a:t>
            </a:r>
          </a:p>
          <a:p>
            <a:r>
              <a:rPr lang="en-US" sz="2400" dirty="0"/>
              <a:t>By default, the UNION operator removes duplicate rows even if you don’t specify the DISTINCT operator explicitly.</a:t>
            </a:r>
          </a:p>
        </p:txBody>
      </p:sp>
      <p:sp>
        <p:nvSpPr>
          <p:cNvPr id="4" name="Slide Number Placeholder 3">
            <a:extLst>
              <a:ext uri="{FF2B5EF4-FFF2-40B4-BE49-F238E27FC236}">
                <a16:creationId xmlns:a16="http://schemas.microsoft.com/office/drawing/2014/main" id="{520FF77B-D635-D869-DF9A-07DFA25CB6BD}"/>
              </a:ext>
            </a:extLst>
          </p:cNvPr>
          <p:cNvSpPr>
            <a:spLocks noGrp="1"/>
          </p:cNvSpPr>
          <p:nvPr>
            <p:ph type="sldNum" sz="quarter" idx="12"/>
          </p:nvPr>
        </p:nvSpPr>
        <p:spPr/>
        <p:txBody>
          <a:bodyPr/>
          <a:lstStyle/>
          <a:p>
            <a:fld id="{5571A29D-C96A-4AF0-AE65-16DE59D119FA}" type="slidenum">
              <a:rPr lang="en-US" smtClean="0"/>
              <a:t>28</a:t>
            </a:fld>
            <a:endParaRPr lang="en-US"/>
          </a:p>
        </p:txBody>
      </p:sp>
    </p:spTree>
    <p:extLst>
      <p:ext uri="{BB962C8B-B14F-4D97-AF65-F5344CB8AC3E}">
        <p14:creationId xmlns:p14="http://schemas.microsoft.com/office/powerpoint/2010/main" val="1733057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4C8B-150D-9D66-28AD-36A5DDE57315}"/>
              </a:ext>
            </a:extLst>
          </p:cNvPr>
          <p:cNvSpPr>
            <a:spLocks noGrp="1"/>
          </p:cNvSpPr>
          <p:nvPr>
            <p:ph type="title"/>
          </p:nvPr>
        </p:nvSpPr>
        <p:spPr/>
        <p:txBody>
          <a:bodyPr/>
          <a:lstStyle/>
          <a:p>
            <a:r>
              <a:rPr lang="en-US" dirty="0"/>
              <a:t>UNION vs. JOIN</a:t>
            </a:r>
          </a:p>
        </p:txBody>
      </p:sp>
      <p:sp>
        <p:nvSpPr>
          <p:cNvPr id="3" name="Content Placeholder 2">
            <a:extLst>
              <a:ext uri="{FF2B5EF4-FFF2-40B4-BE49-F238E27FC236}">
                <a16:creationId xmlns:a16="http://schemas.microsoft.com/office/drawing/2014/main" id="{39EDDF73-ECE3-E660-5970-E8B1C8C4D667}"/>
              </a:ext>
            </a:extLst>
          </p:cNvPr>
          <p:cNvSpPr>
            <a:spLocks noGrp="1"/>
          </p:cNvSpPr>
          <p:nvPr>
            <p:ph idx="1"/>
          </p:nvPr>
        </p:nvSpPr>
        <p:spPr/>
        <p:txBody>
          <a:bodyPr/>
          <a:lstStyle/>
          <a:p>
            <a:r>
              <a:rPr lang="en-US" dirty="0"/>
              <a:t>A JOIN combines result sets horizontally, a UNION appends result set vertically.</a:t>
            </a:r>
          </a:p>
        </p:txBody>
      </p:sp>
      <p:sp>
        <p:nvSpPr>
          <p:cNvPr id="4" name="Slide Number Placeholder 3">
            <a:extLst>
              <a:ext uri="{FF2B5EF4-FFF2-40B4-BE49-F238E27FC236}">
                <a16:creationId xmlns:a16="http://schemas.microsoft.com/office/drawing/2014/main" id="{7F7D2C9A-F8E9-C35C-0DA7-72DAAB8D979F}"/>
              </a:ext>
            </a:extLst>
          </p:cNvPr>
          <p:cNvSpPr>
            <a:spLocks noGrp="1"/>
          </p:cNvSpPr>
          <p:nvPr>
            <p:ph type="sldNum" sz="quarter" idx="12"/>
          </p:nvPr>
        </p:nvSpPr>
        <p:spPr/>
        <p:txBody>
          <a:bodyPr/>
          <a:lstStyle/>
          <a:p>
            <a:fld id="{5571A29D-C96A-4AF0-AE65-16DE59D119FA}" type="slidenum">
              <a:rPr lang="en-US" smtClean="0"/>
              <a:t>29</a:t>
            </a:fld>
            <a:endParaRPr lang="en-US"/>
          </a:p>
        </p:txBody>
      </p:sp>
      <p:pic>
        <p:nvPicPr>
          <p:cNvPr id="5" name="Picture 4">
            <a:extLst>
              <a:ext uri="{FF2B5EF4-FFF2-40B4-BE49-F238E27FC236}">
                <a16:creationId xmlns:a16="http://schemas.microsoft.com/office/drawing/2014/main" id="{830426BF-51FD-0D56-337A-7BF83BDF3338}"/>
              </a:ext>
            </a:extLst>
          </p:cNvPr>
          <p:cNvPicPr>
            <a:picLocks noChangeAspect="1"/>
          </p:cNvPicPr>
          <p:nvPr/>
        </p:nvPicPr>
        <p:blipFill>
          <a:blip r:embed="rId2"/>
          <a:stretch>
            <a:fillRect/>
          </a:stretch>
        </p:blipFill>
        <p:spPr>
          <a:xfrm>
            <a:off x="271780" y="2855912"/>
            <a:ext cx="7642860" cy="3729616"/>
          </a:xfrm>
          <a:prstGeom prst="rect">
            <a:avLst/>
          </a:prstGeom>
          <a:ln w="28575">
            <a:solidFill>
              <a:srgbClr val="00B0F0"/>
            </a:solidFill>
          </a:ln>
        </p:spPr>
      </p:pic>
      <p:pic>
        <p:nvPicPr>
          <p:cNvPr id="7" name="Picture 6">
            <a:extLst>
              <a:ext uri="{FF2B5EF4-FFF2-40B4-BE49-F238E27FC236}">
                <a16:creationId xmlns:a16="http://schemas.microsoft.com/office/drawing/2014/main" id="{0C0F2012-915D-826D-EDDB-ECAC51B93CF8}"/>
              </a:ext>
            </a:extLst>
          </p:cNvPr>
          <p:cNvPicPr>
            <a:picLocks noChangeAspect="1"/>
          </p:cNvPicPr>
          <p:nvPr/>
        </p:nvPicPr>
        <p:blipFill>
          <a:blip r:embed="rId3"/>
          <a:stretch>
            <a:fillRect/>
          </a:stretch>
        </p:blipFill>
        <p:spPr>
          <a:xfrm>
            <a:off x="8737600" y="2628610"/>
            <a:ext cx="2473722" cy="3502315"/>
          </a:xfrm>
          <a:prstGeom prst="rect">
            <a:avLst/>
          </a:prstGeom>
          <a:ln w="28575">
            <a:solidFill>
              <a:srgbClr val="00B0F0"/>
            </a:solidFill>
          </a:ln>
        </p:spPr>
      </p:pic>
    </p:spTree>
    <p:extLst>
      <p:ext uri="{BB962C8B-B14F-4D97-AF65-F5344CB8AC3E}">
        <p14:creationId xmlns:p14="http://schemas.microsoft.com/office/powerpoint/2010/main" val="276033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2145-7695-4208-C6F4-9B5DCA5453B0}"/>
              </a:ext>
            </a:extLst>
          </p:cNvPr>
          <p:cNvSpPr>
            <a:spLocks noGrp="1"/>
          </p:cNvSpPr>
          <p:nvPr>
            <p:ph type="title"/>
          </p:nvPr>
        </p:nvSpPr>
        <p:spPr/>
        <p:txBody>
          <a:bodyPr/>
          <a:lstStyle/>
          <a:p>
            <a:r>
              <a:rPr lang="en-US" dirty="0"/>
              <a:t>MySQL ORDER BY</a:t>
            </a:r>
          </a:p>
        </p:txBody>
      </p:sp>
      <p:sp>
        <p:nvSpPr>
          <p:cNvPr id="3" name="Content Placeholder 2">
            <a:extLst>
              <a:ext uri="{FF2B5EF4-FFF2-40B4-BE49-F238E27FC236}">
                <a16:creationId xmlns:a16="http://schemas.microsoft.com/office/drawing/2014/main" id="{97D06CC2-2E9E-4D66-DF92-403D0DF60498}"/>
              </a:ext>
            </a:extLst>
          </p:cNvPr>
          <p:cNvSpPr>
            <a:spLocks noGrp="1"/>
          </p:cNvSpPr>
          <p:nvPr>
            <p:ph idx="1"/>
          </p:nvPr>
        </p:nvSpPr>
        <p:spPr/>
        <p:txBody>
          <a:bodyPr/>
          <a:lstStyle/>
          <a:p>
            <a:r>
              <a:rPr lang="en-US" sz="2400" dirty="0"/>
              <a:t>When you use the SELECT statement to query data from a table, the order of rows in the result set is unspecified. </a:t>
            </a:r>
          </a:p>
          <a:p>
            <a:r>
              <a:rPr lang="en-US" sz="2400" dirty="0"/>
              <a:t>To sort the rows in the result set, you add the ORDER BY clause to the SELECT statement.</a:t>
            </a:r>
          </a:p>
        </p:txBody>
      </p:sp>
      <p:sp>
        <p:nvSpPr>
          <p:cNvPr id="4" name="Slide Number Placeholder 3">
            <a:extLst>
              <a:ext uri="{FF2B5EF4-FFF2-40B4-BE49-F238E27FC236}">
                <a16:creationId xmlns:a16="http://schemas.microsoft.com/office/drawing/2014/main" id="{11498FEB-F5E9-3F80-4F30-42F98743597A}"/>
              </a:ext>
            </a:extLst>
          </p:cNvPr>
          <p:cNvSpPr>
            <a:spLocks noGrp="1"/>
          </p:cNvSpPr>
          <p:nvPr>
            <p:ph type="sldNum" sz="quarter" idx="12"/>
          </p:nvPr>
        </p:nvSpPr>
        <p:spPr/>
        <p:txBody>
          <a:bodyPr/>
          <a:lstStyle/>
          <a:p>
            <a:fld id="{5571A29D-C96A-4AF0-AE65-16DE59D119FA}" type="slidenum">
              <a:rPr lang="en-US" smtClean="0"/>
              <a:t>3</a:t>
            </a:fld>
            <a:endParaRPr lang="en-US"/>
          </a:p>
        </p:txBody>
      </p:sp>
      <p:pic>
        <p:nvPicPr>
          <p:cNvPr id="6" name="Picture 5">
            <a:extLst>
              <a:ext uri="{FF2B5EF4-FFF2-40B4-BE49-F238E27FC236}">
                <a16:creationId xmlns:a16="http://schemas.microsoft.com/office/drawing/2014/main" id="{C26FD199-D92F-7E6B-2458-89C9226692FF}"/>
              </a:ext>
            </a:extLst>
          </p:cNvPr>
          <p:cNvPicPr>
            <a:picLocks noChangeAspect="1"/>
          </p:cNvPicPr>
          <p:nvPr/>
        </p:nvPicPr>
        <p:blipFill>
          <a:blip r:embed="rId2"/>
          <a:stretch>
            <a:fillRect/>
          </a:stretch>
        </p:blipFill>
        <p:spPr>
          <a:xfrm>
            <a:off x="635001" y="3429000"/>
            <a:ext cx="2819400" cy="3057525"/>
          </a:xfrm>
          <a:prstGeom prst="rect">
            <a:avLst/>
          </a:prstGeom>
          <a:ln w="38100">
            <a:solidFill>
              <a:srgbClr val="0070C0"/>
            </a:solidFill>
          </a:ln>
        </p:spPr>
      </p:pic>
      <p:pic>
        <p:nvPicPr>
          <p:cNvPr id="8" name="Picture 7">
            <a:extLst>
              <a:ext uri="{FF2B5EF4-FFF2-40B4-BE49-F238E27FC236}">
                <a16:creationId xmlns:a16="http://schemas.microsoft.com/office/drawing/2014/main" id="{A5C550A5-C09E-55D3-96DC-86C6CF5D1814}"/>
              </a:ext>
            </a:extLst>
          </p:cNvPr>
          <p:cNvPicPr>
            <a:picLocks noChangeAspect="1"/>
          </p:cNvPicPr>
          <p:nvPr/>
        </p:nvPicPr>
        <p:blipFill>
          <a:blip r:embed="rId3"/>
          <a:stretch>
            <a:fillRect/>
          </a:stretch>
        </p:blipFill>
        <p:spPr>
          <a:xfrm>
            <a:off x="4344352" y="3578225"/>
            <a:ext cx="3076575" cy="2552700"/>
          </a:xfrm>
          <a:prstGeom prst="rect">
            <a:avLst/>
          </a:prstGeom>
          <a:ln w="38100">
            <a:solidFill>
              <a:srgbClr val="FF0000"/>
            </a:solidFill>
          </a:ln>
        </p:spPr>
      </p:pic>
      <p:pic>
        <p:nvPicPr>
          <p:cNvPr id="10" name="Picture 9">
            <a:extLst>
              <a:ext uri="{FF2B5EF4-FFF2-40B4-BE49-F238E27FC236}">
                <a16:creationId xmlns:a16="http://schemas.microsoft.com/office/drawing/2014/main" id="{0689433E-618C-1B04-2DFD-3AC9E92D9820}"/>
              </a:ext>
            </a:extLst>
          </p:cNvPr>
          <p:cNvPicPr>
            <a:picLocks noChangeAspect="1"/>
          </p:cNvPicPr>
          <p:nvPr/>
        </p:nvPicPr>
        <p:blipFill>
          <a:blip r:embed="rId4"/>
          <a:stretch>
            <a:fillRect/>
          </a:stretch>
        </p:blipFill>
        <p:spPr>
          <a:xfrm>
            <a:off x="7842249" y="3188970"/>
            <a:ext cx="3714750" cy="2886075"/>
          </a:xfrm>
          <a:prstGeom prst="rect">
            <a:avLst/>
          </a:prstGeom>
          <a:ln w="38100">
            <a:solidFill>
              <a:srgbClr val="FFC000"/>
            </a:solidFill>
          </a:ln>
        </p:spPr>
      </p:pic>
    </p:spTree>
    <p:extLst>
      <p:ext uri="{BB962C8B-B14F-4D97-AF65-F5344CB8AC3E}">
        <p14:creationId xmlns:p14="http://schemas.microsoft.com/office/powerpoint/2010/main" val="4217139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D8ED-ABDA-42F5-AC77-1124300EB62B}"/>
              </a:ext>
            </a:extLst>
          </p:cNvPr>
          <p:cNvSpPr>
            <a:spLocks noGrp="1"/>
          </p:cNvSpPr>
          <p:nvPr>
            <p:ph type="title"/>
          </p:nvPr>
        </p:nvSpPr>
        <p:spPr/>
        <p:txBody>
          <a:bodyPr/>
          <a:lstStyle/>
          <a:p>
            <a:r>
              <a:rPr lang="en-US" dirty="0"/>
              <a:t>MySQL EXCEPT</a:t>
            </a:r>
          </a:p>
        </p:txBody>
      </p:sp>
      <p:sp>
        <p:nvSpPr>
          <p:cNvPr id="3" name="Content Placeholder 2">
            <a:extLst>
              <a:ext uri="{FF2B5EF4-FFF2-40B4-BE49-F238E27FC236}">
                <a16:creationId xmlns:a16="http://schemas.microsoft.com/office/drawing/2014/main" id="{B91DA9EB-6B80-8449-12B7-B9E28D6BBF64}"/>
              </a:ext>
            </a:extLst>
          </p:cNvPr>
          <p:cNvSpPr>
            <a:spLocks noGrp="1"/>
          </p:cNvSpPr>
          <p:nvPr>
            <p:ph idx="1"/>
          </p:nvPr>
        </p:nvSpPr>
        <p:spPr/>
        <p:txBody>
          <a:bodyPr/>
          <a:lstStyle/>
          <a:p>
            <a:r>
              <a:rPr lang="en-US" sz="2400" dirty="0"/>
              <a:t>The MySQL EXCEPT operator allows you to retrieve rows from one query that do not appear in another query.</a:t>
            </a:r>
          </a:p>
          <a:p>
            <a:r>
              <a:rPr lang="en-US" sz="2400" dirty="0"/>
              <a:t>The following query uses the EXCEPT operator to find the first names that appear in the customers table but do not appear in the employees table:</a:t>
            </a:r>
          </a:p>
        </p:txBody>
      </p:sp>
      <p:sp>
        <p:nvSpPr>
          <p:cNvPr id="4" name="Slide Number Placeholder 3">
            <a:extLst>
              <a:ext uri="{FF2B5EF4-FFF2-40B4-BE49-F238E27FC236}">
                <a16:creationId xmlns:a16="http://schemas.microsoft.com/office/drawing/2014/main" id="{8501B85D-61DC-EE08-FD63-259A197B865C}"/>
              </a:ext>
            </a:extLst>
          </p:cNvPr>
          <p:cNvSpPr>
            <a:spLocks noGrp="1"/>
          </p:cNvSpPr>
          <p:nvPr>
            <p:ph type="sldNum" sz="quarter" idx="12"/>
          </p:nvPr>
        </p:nvSpPr>
        <p:spPr/>
        <p:txBody>
          <a:bodyPr/>
          <a:lstStyle/>
          <a:p>
            <a:fld id="{5571A29D-C96A-4AF0-AE65-16DE59D119FA}" type="slidenum">
              <a:rPr lang="en-US" smtClean="0"/>
              <a:t>30</a:t>
            </a:fld>
            <a:endParaRPr lang="en-US"/>
          </a:p>
        </p:txBody>
      </p:sp>
      <p:pic>
        <p:nvPicPr>
          <p:cNvPr id="6" name="Picture 5">
            <a:extLst>
              <a:ext uri="{FF2B5EF4-FFF2-40B4-BE49-F238E27FC236}">
                <a16:creationId xmlns:a16="http://schemas.microsoft.com/office/drawing/2014/main" id="{E61ECA52-F58F-B636-8088-7D9140B8A0CF}"/>
              </a:ext>
            </a:extLst>
          </p:cNvPr>
          <p:cNvPicPr>
            <a:picLocks noChangeAspect="1"/>
          </p:cNvPicPr>
          <p:nvPr/>
        </p:nvPicPr>
        <p:blipFill>
          <a:blip r:embed="rId2"/>
          <a:stretch>
            <a:fillRect/>
          </a:stretch>
        </p:blipFill>
        <p:spPr>
          <a:xfrm>
            <a:off x="942340" y="3683317"/>
            <a:ext cx="2971800" cy="1990725"/>
          </a:xfrm>
          <a:prstGeom prst="rect">
            <a:avLst/>
          </a:prstGeom>
        </p:spPr>
      </p:pic>
    </p:spTree>
    <p:extLst>
      <p:ext uri="{BB962C8B-B14F-4D97-AF65-F5344CB8AC3E}">
        <p14:creationId xmlns:p14="http://schemas.microsoft.com/office/powerpoint/2010/main" val="3008928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8EF2-59B1-0827-6AC7-0B7C3DFB04D3}"/>
              </a:ext>
            </a:extLst>
          </p:cNvPr>
          <p:cNvSpPr>
            <a:spLocks noGrp="1"/>
          </p:cNvSpPr>
          <p:nvPr>
            <p:ph type="title"/>
          </p:nvPr>
        </p:nvSpPr>
        <p:spPr/>
        <p:txBody>
          <a:bodyPr/>
          <a:lstStyle/>
          <a:p>
            <a:r>
              <a:rPr lang="en-US" dirty="0"/>
              <a:t>MySQL INTERSECT</a:t>
            </a:r>
          </a:p>
        </p:txBody>
      </p:sp>
      <p:sp>
        <p:nvSpPr>
          <p:cNvPr id="3" name="Content Placeholder 2">
            <a:extLst>
              <a:ext uri="{FF2B5EF4-FFF2-40B4-BE49-F238E27FC236}">
                <a16:creationId xmlns:a16="http://schemas.microsoft.com/office/drawing/2014/main" id="{93623D53-165C-972A-669E-8B87636ABCF9}"/>
              </a:ext>
            </a:extLst>
          </p:cNvPr>
          <p:cNvSpPr>
            <a:spLocks noGrp="1"/>
          </p:cNvSpPr>
          <p:nvPr>
            <p:ph idx="1"/>
          </p:nvPr>
        </p:nvSpPr>
        <p:spPr/>
        <p:txBody>
          <a:bodyPr/>
          <a:lstStyle/>
          <a:p>
            <a:r>
              <a:rPr lang="en-US" sz="2400" dirty="0"/>
              <a:t>The INTERSECT operator is a set operator that returns the common rows of two or more queries.</a:t>
            </a:r>
          </a:p>
          <a:p>
            <a:r>
              <a:rPr lang="en-US" sz="2400" dirty="0"/>
              <a:t>The INTERSECT operator compares the result sets of two queries and returns the common rows.</a:t>
            </a:r>
          </a:p>
          <a:p>
            <a:r>
              <a:rPr lang="en-US" sz="2400" dirty="0"/>
              <a:t>The following query uses the INTERSECT operator to find the common first names of customers and employees</a:t>
            </a:r>
          </a:p>
        </p:txBody>
      </p:sp>
      <p:sp>
        <p:nvSpPr>
          <p:cNvPr id="4" name="Slide Number Placeholder 3">
            <a:extLst>
              <a:ext uri="{FF2B5EF4-FFF2-40B4-BE49-F238E27FC236}">
                <a16:creationId xmlns:a16="http://schemas.microsoft.com/office/drawing/2014/main" id="{A71E3442-6F9F-D87D-CA74-42A03E3F06D1}"/>
              </a:ext>
            </a:extLst>
          </p:cNvPr>
          <p:cNvSpPr>
            <a:spLocks noGrp="1"/>
          </p:cNvSpPr>
          <p:nvPr>
            <p:ph type="sldNum" sz="quarter" idx="12"/>
          </p:nvPr>
        </p:nvSpPr>
        <p:spPr/>
        <p:txBody>
          <a:bodyPr/>
          <a:lstStyle/>
          <a:p>
            <a:fld id="{5571A29D-C96A-4AF0-AE65-16DE59D119FA}" type="slidenum">
              <a:rPr lang="en-US" smtClean="0"/>
              <a:t>31</a:t>
            </a:fld>
            <a:endParaRPr lang="en-US"/>
          </a:p>
        </p:txBody>
      </p:sp>
      <p:pic>
        <p:nvPicPr>
          <p:cNvPr id="6" name="Picture 5">
            <a:extLst>
              <a:ext uri="{FF2B5EF4-FFF2-40B4-BE49-F238E27FC236}">
                <a16:creationId xmlns:a16="http://schemas.microsoft.com/office/drawing/2014/main" id="{2B593EB4-EE97-6AF2-328E-C21832A3C54B}"/>
              </a:ext>
            </a:extLst>
          </p:cNvPr>
          <p:cNvPicPr>
            <a:picLocks noChangeAspect="1"/>
          </p:cNvPicPr>
          <p:nvPr/>
        </p:nvPicPr>
        <p:blipFill>
          <a:blip r:embed="rId2"/>
          <a:stretch>
            <a:fillRect/>
          </a:stretch>
        </p:blipFill>
        <p:spPr>
          <a:xfrm>
            <a:off x="5455920" y="4104322"/>
            <a:ext cx="3600450" cy="2631440"/>
          </a:xfrm>
          <a:prstGeom prst="rect">
            <a:avLst/>
          </a:prstGeom>
          <a:ln w="28575">
            <a:solidFill>
              <a:srgbClr val="00B0F0"/>
            </a:solidFill>
          </a:ln>
        </p:spPr>
      </p:pic>
    </p:spTree>
    <p:extLst>
      <p:ext uri="{BB962C8B-B14F-4D97-AF65-F5344CB8AC3E}">
        <p14:creationId xmlns:p14="http://schemas.microsoft.com/office/powerpoint/2010/main" val="153740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769A-FAE2-B6AE-60BF-F7B2DD7FB56D}"/>
              </a:ext>
            </a:extLst>
          </p:cNvPr>
          <p:cNvSpPr>
            <a:spLocks noGrp="1"/>
          </p:cNvSpPr>
          <p:nvPr>
            <p:ph type="title"/>
          </p:nvPr>
        </p:nvSpPr>
        <p:spPr/>
        <p:txBody>
          <a:bodyPr/>
          <a:lstStyle/>
          <a:p>
            <a:r>
              <a:rPr lang="en-US" dirty="0"/>
              <a:t>MySQL WHERE</a:t>
            </a:r>
          </a:p>
        </p:txBody>
      </p:sp>
      <p:sp>
        <p:nvSpPr>
          <p:cNvPr id="3" name="Content Placeholder 2">
            <a:extLst>
              <a:ext uri="{FF2B5EF4-FFF2-40B4-BE49-F238E27FC236}">
                <a16:creationId xmlns:a16="http://schemas.microsoft.com/office/drawing/2014/main" id="{849E9346-732C-4B96-C400-AFFDA58A8391}"/>
              </a:ext>
            </a:extLst>
          </p:cNvPr>
          <p:cNvSpPr>
            <a:spLocks noGrp="1"/>
          </p:cNvSpPr>
          <p:nvPr>
            <p:ph idx="1"/>
          </p:nvPr>
        </p:nvSpPr>
        <p:spPr/>
        <p:txBody>
          <a:bodyPr/>
          <a:lstStyle/>
          <a:p>
            <a:r>
              <a:rPr lang="en-US" sz="2400" dirty="0"/>
              <a:t>The WHERE clause allows you to specify a search condition for the rows returned by a query.</a:t>
            </a:r>
          </a:p>
          <a:p>
            <a:pPr marL="0" indent="0">
              <a:buNone/>
            </a:pPr>
            <a:r>
              <a:rPr lang="en-US" sz="2400" b="1" dirty="0">
                <a:highlight>
                  <a:srgbClr val="FFFF00"/>
                </a:highlight>
              </a:rPr>
              <a:t>SELECT </a:t>
            </a:r>
            <a:r>
              <a:rPr lang="en-US" sz="2400" b="1" dirty="0" err="1">
                <a:highlight>
                  <a:srgbClr val="FFFF00"/>
                </a:highlight>
              </a:rPr>
              <a:t>select_list</a:t>
            </a:r>
            <a:r>
              <a:rPr lang="en-US" sz="2400" b="1" dirty="0">
                <a:highlight>
                  <a:srgbClr val="FFFF00"/>
                </a:highlight>
              </a:rPr>
              <a:t> FROM </a:t>
            </a:r>
            <a:r>
              <a:rPr lang="en-US" sz="2400" b="1" dirty="0" err="1">
                <a:highlight>
                  <a:srgbClr val="FFFF00"/>
                </a:highlight>
              </a:rPr>
              <a:t>table_name</a:t>
            </a:r>
            <a:r>
              <a:rPr lang="en-US" sz="2400" b="1" dirty="0">
                <a:highlight>
                  <a:srgbClr val="FFFF00"/>
                </a:highlight>
              </a:rPr>
              <a:t> WHERE  </a:t>
            </a:r>
            <a:r>
              <a:rPr lang="en-US" sz="2400" b="1" dirty="0" err="1">
                <a:highlight>
                  <a:srgbClr val="FFFF00"/>
                </a:highlight>
              </a:rPr>
              <a:t>search_condition</a:t>
            </a:r>
            <a:r>
              <a:rPr lang="en-US" sz="2400" b="1" dirty="0">
                <a:highlight>
                  <a:srgbClr val="FFFF00"/>
                </a:highlight>
              </a:rPr>
              <a:t>;</a:t>
            </a:r>
          </a:p>
          <a:p>
            <a:r>
              <a:rPr lang="en-US" sz="2400" dirty="0"/>
              <a:t>The </a:t>
            </a:r>
            <a:r>
              <a:rPr lang="en-US" sz="2400" dirty="0" err="1"/>
              <a:t>search_condition</a:t>
            </a:r>
            <a:r>
              <a:rPr lang="en-US" sz="2400" dirty="0"/>
              <a:t> is a combination of one or more expressions using the logical operator AND, OR and NOT.</a:t>
            </a:r>
          </a:p>
          <a:p>
            <a:r>
              <a:rPr lang="en-US" sz="2400" dirty="0"/>
              <a:t>Besides the SELECT statement, you can use the WHERE clause in the UPDATE or DELETE statement to specify which rows to update or delete.</a:t>
            </a:r>
          </a:p>
          <a:p>
            <a:r>
              <a:rPr lang="en-US" sz="2400" dirty="0"/>
              <a:t>When executing a SELECT statement with a WHERE clause, MySQL evaluates the WHERE clause after the FROM clause and before the SELECT and ORDER BY clauses:</a:t>
            </a:r>
          </a:p>
        </p:txBody>
      </p:sp>
      <p:sp>
        <p:nvSpPr>
          <p:cNvPr id="4" name="Slide Number Placeholder 3">
            <a:extLst>
              <a:ext uri="{FF2B5EF4-FFF2-40B4-BE49-F238E27FC236}">
                <a16:creationId xmlns:a16="http://schemas.microsoft.com/office/drawing/2014/main" id="{E69C7D00-3887-2D98-39F1-27DAF7EE0365}"/>
              </a:ext>
            </a:extLst>
          </p:cNvPr>
          <p:cNvSpPr>
            <a:spLocks noGrp="1"/>
          </p:cNvSpPr>
          <p:nvPr>
            <p:ph type="sldNum" sz="quarter" idx="12"/>
          </p:nvPr>
        </p:nvSpPr>
        <p:spPr/>
        <p:txBody>
          <a:bodyPr/>
          <a:lstStyle/>
          <a:p>
            <a:fld id="{5571A29D-C96A-4AF0-AE65-16DE59D119FA}" type="slidenum">
              <a:rPr lang="en-US" smtClean="0"/>
              <a:t>4</a:t>
            </a:fld>
            <a:endParaRPr lang="en-US"/>
          </a:p>
        </p:txBody>
      </p:sp>
      <p:pic>
        <p:nvPicPr>
          <p:cNvPr id="6" name="Picture 5">
            <a:extLst>
              <a:ext uri="{FF2B5EF4-FFF2-40B4-BE49-F238E27FC236}">
                <a16:creationId xmlns:a16="http://schemas.microsoft.com/office/drawing/2014/main" id="{D8D23ECB-DCE7-8C0F-BD2E-320E42147622}"/>
              </a:ext>
            </a:extLst>
          </p:cNvPr>
          <p:cNvPicPr>
            <a:picLocks noChangeAspect="1"/>
          </p:cNvPicPr>
          <p:nvPr/>
        </p:nvPicPr>
        <p:blipFill>
          <a:blip r:embed="rId2"/>
          <a:stretch>
            <a:fillRect/>
          </a:stretch>
        </p:blipFill>
        <p:spPr>
          <a:xfrm>
            <a:off x="1038225" y="5686425"/>
            <a:ext cx="9629775" cy="1123950"/>
          </a:xfrm>
          <a:prstGeom prst="rect">
            <a:avLst/>
          </a:prstGeom>
        </p:spPr>
      </p:pic>
    </p:spTree>
    <p:extLst>
      <p:ext uri="{BB962C8B-B14F-4D97-AF65-F5344CB8AC3E}">
        <p14:creationId xmlns:p14="http://schemas.microsoft.com/office/powerpoint/2010/main" val="178822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7738-64A6-B724-AA85-C32E98595851}"/>
              </a:ext>
            </a:extLst>
          </p:cNvPr>
          <p:cNvSpPr>
            <a:spLocks noGrp="1"/>
          </p:cNvSpPr>
          <p:nvPr>
            <p:ph type="title"/>
          </p:nvPr>
        </p:nvSpPr>
        <p:spPr/>
        <p:txBody>
          <a:bodyPr/>
          <a:lstStyle/>
          <a:p>
            <a:r>
              <a:rPr lang="en-US" dirty="0"/>
              <a:t>MySQL WHERE</a:t>
            </a:r>
          </a:p>
        </p:txBody>
      </p:sp>
      <p:pic>
        <p:nvPicPr>
          <p:cNvPr id="6" name="Content Placeholder 5">
            <a:extLst>
              <a:ext uri="{FF2B5EF4-FFF2-40B4-BE49-F238E27FC236}">
                <a16:creationId xmlns:a16="http://schemas.microsoft.com/office/drawing/2014/main" id="{3CE8F42E-E744-2E83-AF8E-82EF960743C3}"/>
              </a:ext>
            </a:extLst>
          </p:cNvPr>
          <p:cNvPicPr>
            <a:picLocks noGrp="1" noChangeAspect="1"/>
          </p:cNvPicPr>
          <p:nvPr>
            <p:ph idx="1"/>
          </p:nvPr>
        </p:nvPicPr>
        <p:blipFill>
          <a:blip r:embed="rId2"/>
          <a:stretch>
            <a:fillRect/>
          </a:stretch>
        </p:blipFill>
        <p:spPr>
          <a:xfrm>
            <a:off x="609600" y="1699101"/>
            <a:ext cx="3333750" cy="1501299"/>
          </a:xfrm>
          <a:ln w="28575">
            <a:solidFill>
              <a:srgbClr val="00B0F0"/>
            </a:solidFill>
          </a:ln>
        </p:spPr>
      </p:pic>
      <p:sp>
        <p:nvSpPr>
          <p:cNvPr id="4" name="Slide Number Placeholder 3">
            <a:extLst>
              <a:ext uri="{FF2B5EF4-FFF2-40B4-BE49-F238E27FC236}">
                <a16:creationId xmlns:a16="http://schemas.microsoft.com/office/drawing/2014/main" id="{1FE612E3-3C90-5831-E0BD-3395AE4303B1}"/>
              </a:ext>
            </a:extLst>
          </p:cNvPr>
          <p:cNvSpPr>
            <a:spLocks noGrp="1"/>
          </p:cNvSpPr>
          <p:nvPr>
            <p:ph type="sldNum" sz="quarter" idx="12"/>
          </p:nvPr>
        </p:nvSpPr>
        <p:spPr/>
        <p:txBody>
          <a:bodyPr/>
          <a:lstStyle/>
          <a:p>
            <a:fld id="{5571A29D-C96A-4AF0-AE65-16DE59D119FA}" type="slidenum">
              <a:rPr lang="en-US" smtClean="0"/>
              <a:t>5</a:t>
            </a:fld>
            <a:endParaRPr lang="en-US"/>
          </a:p>
        </p:txBody>
      </p:sp>
      <p:pic>
        <p:nvPicPr>
          <p:cNvPr id="8" name="Picture 7">
            <a:extLst>
              <a:ext uri="{FF2B5EF4-FFF2-40B4-BE49-F238E27FC236}">
                <a16:creationId xmlns:a16="http://schemas.microsoft.com/office/drawing/2014/main" id="{A4CE47CB-90F9-C85D-7A65-79D54DB30EB6}"/>
              </a:ext>
            </a:extLst>
          </p:cNvPr>
          <p:cNvPicPr>
            <a:picLocks noChangeAspect="1"/>
          </p:cNvPicPr>
          <p:nvPr/>
        </p:nvPicPr>
        <p:blipFill>
          <a:blip r:embed="rId3"/>
          <a:stretch>
            <a:fillRect/>
          </a:stretch>
        </p:blipFill>
        <p:spPr>
          <a:xfrm>
            <a:off x="4186237" y="1614487"/>
            <a:ext cx="3819525" cy="1585913"/>
          </a:xfrm>
          <a:prstGeom prst="rect">
            <a:avLst/>
          </a:prstGeom>
          <a:ln w="38100">
            <a:solidFill>
              <a:srgbClr val="FFC000"/>
            </a:solidFill>
          </a:ln>
        </p:spPr>
      </p:pic>
      <p:pic>
        <p:nvPicPr>
          <p:cNvPr id="5" name="Picture 4">
            <a:extLst>
              <a:ext uri="{FF2B5EF4-FFF2-40B4-BE49-F238E27FC236}">
                <a16:creationId xmlns:a16="http://schemas.microsoft.com/office/drawing/2014/main" id="{415C4618-0A50-A35F-B9D9-CBBEA9DB4F48}"/>
              </a:ext>
            </a:extLst>
          </p:cNvPr>
          <p:cNvPicPr>
            <a:picLocks noChangeAspect="1"/>
          </p:cNvPicPr>
          <p:nvPr/>
        </p:nvPicPr>
        <p:blipFill>
          <a:blip r:embed="rId4"/>
          <a:stretch>
            <a:fillRect/>
          </a:stretch>
        </p:blipFill>
        <p:spPr>
          <a:xfrm>
            <a:off x="8248649" y="1699101"/>
            <a:ext cx="3194685" cy="1806575"/>
          </a:xfrm>
          <a:prstGeom prst="rect">
            <a:avLst/>
          </a:prstGeom>
          <a:ln w="38100">
            <a:solidFill>
              <a:srgbClr val="00B0F0"/>
            </a:solidFill>
          </a:ln>
        </p:spPr>
      </p:pic>
      <p:pic>
        <p:nvPicPr>
          <p:cNvPr id="9" name="Picture 8">
            <a:extLst>
              <a:ext uri="{FF2B5EF4-FFF2-40B4-BE49-F238E27FC236}">
                <a16:creationId xmlns:a16="http://schemas.microsoft.com/office/drawing/2014/main" id="{68E10D2A-D279-FB80-8ED7-93B1D45C5330}"/>
              </a:ext>
            </a:extLst>
          </p:cNvPr>
          <p:cNvPicPr>
            <a:picLocks noChangeAspect="1"/>
          </p:cNvPicPr>
          <p:nvPr/>
        </p:nvPicPr>
        <p:blipFill>
          <a:blip r:embed="rId5"/>
          <a:stretch>
            <a:fillRect/>
          </a:stretch>
        </p:blipFill>
        <p:spPr>
          <a:xfrm>
            <a:off x="609600" y="3814921"/>
            <a:ext cx="2718752" cy="2163761"/>
          </a:xfrm>
          <a:prstGeom prst="rect">
            <a:avLst/>
          </a:prstGeom>
          <a:ln w="38100">
            <a:solidFill>
              <a:srgbClr val="00B0F0"/>
            </a:solidFill>
          </a:ln>
        </p:spPr>
      </p:pic>
      <p:pic>
        <p:nvPicPr>
          <p:cNvPr id="11" name="Picture 10">
            <a:extLst>
              <a:ext uri="{FF2B5EF4-FFF2-40B4-BE49-F238E27FC236}">
                <a16:creationId xmlns:a16="http://schemas.microsoft.com/office/drawing/2014/main" id="{FE2F78B3-69C0-B21E-0062-289BE8A057FF}"/>
              </a:ext>
            </a:extLst>
          </p:cNvPr>
          <p:cNvPicPr>
            <a:picLocks noChangeAspect="1"/>
          </p:cNvPicPr>
          <p:nvPr/>
        </p:nvPicPr>
        <p:blipFill>
          <a:blip r:embed="rId6"/>
          <a:stretch>
            <a:fillRect/>
          </a:stretch>
        </p:blipFill>
        <p:spPr>
          <a:xfrm>
            <a:off x="4028561" y="3814921"/>
            <a:ext cx="3000375" cy="2552700"/>
          </a:xfrm>
          <a:prstGeom prst="rect">
            <a:avLst/>
          </a:prstGeom>
          <a:ln w="38100">
            <a:solidFill>
              <a:srgbClr val="00B0F0"/>
            </a:solidFill>
          </a:ln>
        </p:spPr>
      </p:pic>
      <p:pic>
        <p:nvPicPr>
          <p:cNvPr id="13" name="Picture 12">
            <a:extLst>
              <a:ext uri="{FF2B5EF4-FFF2-40B4-BE49-F238E27FC236}">
                <a16:creationId xmlns:a16="http://schemas.microsoft.com/office/drawing/2014/main" id="{CB2E349B-CAB7-A4F0-AC4E-CBBE561440E0}"/>
              </a:ext>
            </a:extLst>
          </p:cNvPr>
          <p:cNvPicPr>
            <a:picLocks noChangeAspect="1"/>
          </p:cNvPicPr>
          <p:nvPr/>
        </p:nvPicPr>
        <p:blipFill>
          <a:blip r:embed="rId7"/>
          <a:stretch>
            <a:fillRect/>
          </a:stretch>
        </p:blipFill>
        <p:spPr>
          <a:xfrm>
            <a:off x="7475145" y="3889375"/>
            <a:ext cx="2938855" cy="2403792"/>
          </a:xfrm>
          <a:prstGeom prst="rect">
            <a:avLst/>
          </a:prstGeom>
          <a:ln w="38100">
            <a:solidFill>
              <a:srgbClr val="00B0F0"/>
            </a:solidFill>
          </a:ln>
        </p:spPr>
      </p:pic>
    </p:spTree>
    <p:extLst>
      <p:ext uri="{BB962C8B-B14F-4D97-AF65-F5344CB8AC3E}">
        <p14:creationId xmlns:p14="http://schemas.microsoft.com/office/powerpoint/2010/main" val="341887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3DBE-D2B1-C3C7-E8FD-C71D40A30884}"/>
              </a:ext>
            </a:extLst>
          </p:cNvPr>
          <p:cNvSpPr>
            <a:spLocks noGrp="1"/>
          </p:cNvSpPr>
          <p:nvPr>
            <p:ph type="title"/>
          </p:nvPr>
        </p:nvSpPr>
        <p:spPr/>
        <p:txBody>
          <a:bodyPr/>
          <a:lstStyle/>
          <a:p>
            <a:r>
              <a:rPr lang="en-US" dirty="0"/>
              <a:t>MySQL DISTINCT</a:t>
            </a:r>
          </a:p>
        </p:txBody>
      </p:sp>
      <p:sp>
        <p:nvSpPr>
          <p:cNvPr id="3" name="Content Placeholder 2">
            <a:extLst>
              <a:ext uri="{FF2B5EF4-FFF2-40B4-BE49-F238E27FC236}">
                <a16:creationId xmlns:a16="http://schemas.microsoft.com/office/drawing/2014/main" id="{61F634A5-0853-3D4D-0698-90CEB1E7D9B3}"/>
              </a:ext>
            </a:extLst>
          </p:cNvPr>
          <p:cNvSpPr>
            <a:spLocks noGrp="1"/>
          </p:cNvSpPr>
          <p:nvPr>
            <p:ph idx="1"/>
          </p:nvPr>
        </p:nvSpPr>
        <p:spPr/>
        <p:txBody>
          <a:bodyPr/>
          <a:lstStyle/>
          <a:p>
            <a:r>
              <a:rPr lang="en-US" sz="2400" dirty="0"/>
              <a:t>When querying data from a table, you may get duplicate rows. </a:t>
            </a:r>
          </a:p>
          <a:p>
            <a:r>
              <a:rPr lang="en-US" sz="2400" dirty="0"/>
              <a:t>To remove these duplicate rows, you use the DISTINCT clause in the SELECT statement.</a:t>
            </a:r>
          </a:p>
          <a:p>
            <a:r>
              <a:rPr lang="en-US" sz="2400" dirty="0"/>
              <a:t>When executing the SELECT statement with the DISTINCT clause, MySQL evaluates the DISTINCT clause after the FROM, WHERE, and SELECT clause and before the ORDER BY clause</a:t>
            </a:r>
          </a:p>
          <a:p>
            <a:endParaRPr lang="en-US" sz="2400" dirty="0"/>
          </a:p>
        </p:txBody>
      </p:sp>
      <p:sp>
        <p:nvSpPr>
          <p:cNvPr id="4" name="Slide Number Placeholder 3">
            <a:extLst>
              <a:ext uri="{FF2B5EF4-FFF2-40B4-BE49-F238E27FC236}">
                <a16:creationId xmlns:a16="http://schemas.microsoft.com/office/drawing/2014/main" id="{21A65227-EC59-2EF2-8755-BEE32982038B}"/>
              </a:ext>
            </a:extLst>
          </p:cNvPr>
          <p:cNvSpPr>
            <a:spLocks noGrp="1"/>
          </p:cNvSpPr>
          <p:nvPr>
            <p:ph type="sldNum" sz="quarter" idx="12"/>
          </p:nvPr>
        </p:nvSpPr>
        <p:spPr/>
        <p:txBody>
          <a:bodyPr/>
          <a:lstStyle/>
          <a:p>
            <a:fld id="{5571A29D-C96A-4AF0-AE65-16DE59D119FA}" type="slidenum">
              <a:rPr lang="en-US" smtClean="0"/>
              <a:t>6</a:t>
            </a:fld>
            <a:endParaRPr lang="en-US"/>
          </a:p>
        </p:txBody>
      </p:sp>
      <p:pic>
        <p:nvPicPr>
          <p:cNvPr id="6" name="Picture 5">
            <a:extLst>
              <a:ext uri="{FF2B5EF4-FFF2-40B4-BE49-F238E27FC236}">
                <a16:creationId xmlns:a16="http://schemas.microsoft.com/office/drawing/2014/main" id="{2FC2342F-87A0-E1C8-8896-7972A8012843}"/>
              </a:ext>
            </a:extLst>
          </p:cNvPr>
          <p:cNvPicPr>
            <a:picLocks noChangeAspect="1"/>
          </p:cNvPicPr>
          <p:nvPr/>
        </p:nvPicPr>
        <p:blipFill>
          <a:blip r:embed="rId2"/>
          <a:stretch>
            <a:fillRect/>
          </a:stretch>
        </p:blipFill>
        <p:spPr>
          <a:xfrm>
            <a:off x="529590" y="4215765"/>
            <a:ext cx="7192010" cy="1047750"/>
          </a:xfrm>
          <a:prstGeom prst="rect">
            <a:avLst/>
          </a:prstGeom>
        </p:spPr>
      </p:pic>
      <p:pic>
        <p:nvPicPr>
          <p:cNvPr id="8" name="Picture 7">
            <a:extLst>
              <a:ext uri="{FF2B5EF4-FFF2-40B4-BE49-F238E27FC236}">
                <a16:creationId xmlns:a16="http://schemas.microsoft.com/office/drawing/2014/main" id="{98D3D3EE-6D61-A542-1430-FFFC7549B4A2}"/>
              </a:ext>
            </a:extLst>
          </p:cNvPr>
          <p:cNvPicPr>
            <a:picLocks noChangeAspect="1"/>
          </p:cNvPicPr>
          <p:nvPr/>
        </p:nvPicPr>
        <p:blipFill>
          <a:blip r:embed="rId3"/>
          <a:stretch>
            <a:fillRect/>
          </a:stretch>
        </p:blipFill>
        <p:spPr>
          <a:xfrm>
            <a:off x="8150225" y="3951287"/>
            <a:ext cx="2800350" cy="2238375"/>
          </a:xfrm>
          <a:prstGeom prst="rect">
            <a:avLst/>
          </a:prstGeom>
          <a:ln w="28575">
            <a:solidFill>
              <a:srgbClr val="00B050"/>
            </a:solidFill>
          </a:ln>
        </p:spPr>
      </p:pic>
    </p:spTree>
    <p:extLst>
      <p:ext uri="{BB962C8B-B14F-4D97-AF65-F5344CB8AC3E}">
        <p14:creationId xmlns:p14="http://schemas.microsoft.com/office/powerpoint/2010/main" val="251611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6475-AC67-3F2A-588D-C5F1A5735427}"/>
              </a:ext>
            </a:extLst>
          </p:cNvPr>
          <p:cNvSpPr>
            <a:spLocks noGrp="1"/>
          </p:cNvSpPr>
          <p:nvPr>
            <p:ph type="title"/>
          </p:nvPr>
        </p:nvSpPr>
        <p:spPr/>
        <p:txBody>
          <a:bodyPr/>
          <a:lstStyle/>
          <a:p>
            <a:r>
              <a:rPr lang="en-US" dirty="0"/>
              <a:t>MySQL IN</a:t>
            </a:r>
          </a:p>
        </p:txBody>
      </p:sp>
      <p:sp>
        <p:nvSpPr>
          <p:cNvPr id="3" name="Content Placeholder 2">
            <a:extLst>
              <a:ext uri="{FF2B5EF4-FFF2-40B4-BE49-F238E27FC236}">
                <a16:creationId xmlns:a16="http://schemas.microsoft.com/office/drawing/2014/main" id="{74BA025B-4DD1-5056-1990-38180D15094E}"/>
              </a:ext>
            </a:extLst>
          </p:cNvPr>
          <p:cNvSpPr>
            <a:spLocks noGrp="1"/>
          </p:cNvSpPr>
          <p:nvPr>
            <p:ph idx="1"/>
          </p:nvPr>
        </p:nvSpPr>
        <p:spPr/>
        <p:txBody>
          <a:bodyPr/>
          <a:lstStyle/>
          <a:p>
            <a:r>
              <a:rPr lang="en-US" dirty="0"/>
              <a:t>The IN operator allows you to determine if a value matches any value in a list of values.</a:t>
            </a:r>
          </a:p>
          <a:p>
            <a:pPr marL="0" indent="0">
              <a:buNone/>
            </a:pPr>
            <a:r>
              <a:rPr lang="en-US" b="1" dirty="0">
                <a:highlight>
                  <a:srgbClr val="FFFF00"/>
                </a:highlight>
              </a:rPr>
              <a:t>value IN (value1, value2, value3,...)</a:t>
            </a:r>
          </a:p>
          <a:p>
            <a:endParaRPr lang="en-US" b="1" dirty="0"/>
          </a:p>
        </p:txBody>
      </p:sp>
      <p:sp>
        <p:nvSpPr>
          <p:cNvPr id="4" name="Slide Number Placeholder 3">
            <a:extLst>
              <a:ext uri="{FF2B5EF4-FFF2-40B4-BE49-F238E27FC236}">
                <a16:creationId xmlns:a16="http://schemas.microsoft.com/office/drawing/2014/main" id="{936D3E35-A62C-B336-8EB8-984D01885D42}"/>
              </a:ext>
            </a:extLst>
          </p:cNvPr>
          <p:cNvSpPr>
            <a:spLocks noGrp="1"/>
          </p:cNvSpPr>
          <p:nvPr>
            <p:ph type="sldNum" sz="quarter" idx="12"/>
          </p:nvPr>
        </p:nvSpPr>
        <p:spPr/>
        <p:txBody>
          <a:bodyPr/>
          <a:lstStyle/>
          <a:p>
            <a:fld id="{5571A29D-C96A-4AF0-AE65-16DE59D119FA}" type="slidenum">
              <a:rPr lang="en-US" smtClean="0"/>
              <a:t>7</a:t>
            </a:fld>
            <a:endParaRPr lang="en-US"/>
          </a:p>
        </p:txBody>
      </p:sp>
      <p:pic>
        <p:nvPicPr>
          <p:cNvPr id="6" name="Picture 5">
            <a:extLst>
              <a:ext uri="{FF2B5EF4-FFF2-40B4-BE49-F238E27FC236}">
                <a16:creationId xmlns:a16="http://schemas.microsoft.com/office/drawing/2014/main" id="{BE4902ED-0A45-D380-7D23-DF5947864365}"/>
              </a:ext>
            </a:extLst>
          </p:cNvPr>
          <p:cNvPicPr>
            <a:picLocks noChangeAspect="1"/>
          </p:cNvPicPr>
          <p:nvPr/>
        </p:nvPicPr>
        <p:blipFill>
          <a:blip r:embed="rId2"/>
          <a:stretch>
            <a:fillRect/>
          </a:stretch>
        </p:blipFill>
        <p:spPr>
          <a:xfrm>
            <a:off x="2748007" y="3541078"/>
            <a:ext cx="4150633" cy="3164522"/>
          </a:xfrm>
          <a:prstGeom prst="rect">
            <a:avLst/>
          </a:prstGeom>
          <a:ln w="38100">
            <a:solidFill>
              <a:srgbClr val="0070C0"/>
            </a:solidFill>
          </a:ln>
        </p:spPr>
      </p:pic>
    </p:spTree>
    <p:extLst>
      <p:ext uri="{BB962C8B-B14F-4D97-AF65-F5344CB8AC3E}">
        <p14:creationId xmlns:p14="http://schemas.microsoft.com/office/powerpoint/2010/main" val="10109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164F-139A-B482-FE8A-FD69B98BC66A}"/>
              </a:ext>
            </a:extLst>
          </p:cNvPr>
          <p:cNvSpPr>
            <a:spLocks noGrp="1"/>
          </p:cNvSpPr>
          <p:nvPr>
            <p:ph type="title"/>
          </p:nvPr>
        </p:nvSpPr>
        <p:spPr/>
        <p:txBody>
          <a:bodyPr/>
          <a:lstStyle/>
          <a:p>
            <a:r>
              <a:rPr lang="en-US" b="0" dirty="0">
                <a:effectLst/>
              </a:rPr>
              <a:t>MySQL BETWEEN</a:t>
            </a:r>
            <a:endParaRPr lang="en-US" dirty="0"/>
          </a:p>
        </p:txBody>
      </p:sp>
      <p:sp>
        <p:nvSpPr>
          <p:cNvPr id="3" name="Content Placeholder 2">
            <a:extLst>
              <a:ext uri="{FF2B5EF4-FFF2-40B4-BE49-F238E27FC236}">
                <a16:creationId xmlns:a16="http://schemas.microsoft.com/office/drawing/2014/main" id="{091A4993-7CBA-0741-EC99-B4E3A2270F9A}"/>
              </a:ext>
            </a:extLst>
          </p:cNvPr>
          <p:cNvSpPr>
            <a:spLocks noGrp="1"/>
          </p:cNvSpPr>
          <p:nvPr>
            <p:ph idx="1"/>
          </p:nvPr>
        </p:nvSpPr>
        <p:spPr/>
        <p:txBody>
          <a:bodyPr/>
          <a:lstStyle/>
          <a:p>
            <a:r>
              <a:rPr lang="en-US" dirty="0"/>
              <a:t>The BETWEEN operator is a logical operator that specifies whether a value is in a range or not.</a:t>
            </a:r>
          </a:p>
          <a:p>
            <a:pPr marL="0" indent="0">
              <a:buNone/>
            </a:pPr>
            <a:r>
              <a:rPr lang="en-US" b="1" dirty="0">
                <a:highlight>
                  <a:srgbClr val="FFFF00"/>
                </a:highlight>
              </a:rPr>
              <a:t>value BETWEEN low AND high;</a:t>
            </a:r>
          </a:p>
          <a:p>
            <a:endParaRPr lang="en-US" dirty="0"/>
          </a:p>
        </p:txBody>
      </p:sp>
      <p:sp>
        <p:nvSpPr>
          <p:cNvPr id="4" name="Slide Number Placeholder 3">
            <a:extLst>
              <a:ext uri="{FF2B5EF4-FFF2-40B4-BE49-F238E27FC236}">
                <a16:creationId xmlns:a16="http://schemas.microsoft.com/office/drawing/2014/main" id="{7B97F21E-7B17-39A5-446A-96C9394E2BAC}"/>
              </a:ext>
            </a:extLst>
          </p:cNvPr>
          <p:cNvSpPr>
            <a:spLocks noGrp="1"/>
          </p:cNvSpPr>
          <p:nvPr>
            <p:ph type="sldNum" sz="quarter" idx="12"/>
          </p:nvPr>
        </p:nvSpPr>
        <p:spPr/>
        <p:txBody>
          <a:bodyPr/>
          <a:lstStyle/>
          <a:p>
            <a:fld id="{5571A29D-C96A-4AF0-AE65-16DE59D119FA}" type="slidenum">
              <a:rPr lang="en-US" smtClean="0"/>
              <a:t>8</a:t>
            </a:fld>
            <a:endParaRPr lang="en-US"/>
          </a:p>
        </p:txBody>
      </p:sp>
      <p:pic>
        <p:nvPicPr>
          <p:cNvPr id="6" name="Picture 5">
            <a:extLst>
              <a:ext uri="{FF2B5EF4-FFF2-40B4-BE49-F238E27FC236}">
                <a16:creationId xmlns:a16="http://schemas.microsoft.com/office/drawing/2014/main" id="{68BACE5F-6E0C-99C4-E4C0-0B7645A681DE}"/>
              </a:ext>
            </a:extLst>
          </p:cNvPr>
          <p:cNvPicPr>
            <a:picLocks noChangeAspect="1"/>
          </p:cNvPicPr>
          <p:nvPr/>
        </p:nvPicPr>
        <p:blipFill>
          <a:blip r:embed="rId2"/>
          <a:stretch>
            <a:fillRect/>
          </a:stretch>
        </p:blipFill>
        <p:spPr>
          <a:xfrm>
            <a:off x="2527617" y="3517900"/>
            <a:ext cx="4048125" cy="2914650"/>
          </a:xfrm>
          <a:prstGeom prst="rect">
            <a:avLst/>
          </a:prstGeom>
          <a:ln w="38100">
            <a:solidFill>
              <a:srgbClr val="0070C0"/>
            </a:solidFill>
          </a:ln>
        </p:spPr>
      </p:pic>
    </p:spTree>
    <p:extLst>
      <p:ext uri="{BB962C8B-B14F-4D97-AF65-F5344CB8AC3E}">
        <p14:creationId xmlns:p14="http://schemas.microsoft.com/office/powerpoint/2010/main" val="54011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0BA8-A124-4152-7E11-726614900998}"/>
              </a:ext>
            </a:extLst>
          </p:cNvPr>
          <p:cNvSpPr>
            <a:spLocks noGrp="1"/>
          </p:cNvSpPr>
          <p:nvPr>
            <p:ph type="title"/>
          </p:nvPr>
        </p:nvSpPr>
        <p:spPr/>
        <p:txBody>
          <a:bodyPr/>
          <a:lstStyle/>
          <a:p>
            <a:r>
              <a:rPr lang="en-US" dirty="0"/>
              <a:t>MySQL LIKE</a:t>
            </a:r>
          </a:p>
        </p:txBody>
      </p:sp>
      <p:sp>
        <p:nvSpPr>
          <p:cNvPr id="3" name="Content Placeholder 2">
            <a:extLst>
              <a:ext uri="{FF2B5EF4-FFF2-40B4-BE49-F238E27FC236}">
                <a16:creationId xmlns:a16="http://schemas.microsoft.com/office/drawing/2014/main" id="{27464403-103D-92A1-4927-58F9F7D20651}"/>
              </a:ext>
            </a:extLst>
          </p:cNvPr>
          <p:cNvSpPr>
            <a:spLocks noGrp="1"/>
          </p:cNvSpPr>
          <p:nvPr>
            <p:ph idx="1"/>
          </p:nvPr>
        </p:nvSpPr>
        <p:spPr>
          <a:xfrm>
            <a:off x="609600" y="1719263"/>
            <a:ext cx="11297920" cy="4411662"/>
          </a:xfrm>
        </p:spPr>
        <p:txBody>
          <a:bodyPr/>
          <a:lstStyle/>
          <a:p>
            <a:r>
              <a:rPr lang="en-US" sz="2400" dirty="0"/>
              <a:t>The LIKE operator is a logical operator that tests whether a string contains a specified pattern or not.</a:t>
            </a:r>
          </a:p>
          <a:p>
            <a:r>
              <a:rPr lang="en-US" sz="2400" dirty="0"/>
              <a:t>MySQL provides two wildcard characters for constructing patterns: Percentage % and underscore _ .</a:t>
            </a:r>
          </a:p>
          <a:p>
            <a:pPr lvl="1"/>
            <a:r>
              <a:rPr lang="en-US" sz="2200" dirty="0"/>
              <a:t>The percentage ( % ) wildcard matches any string of zero or more characters.</a:t>
            </a:r>
          </a:p>
          <a:p>
            <a:pPr lvl="1"/>
            <a:r>
              <a:rPr lang="en-US" sz="2200" dirty="0"/>
              <a:t>The underscore ( _ ) wildcard matches any single character.</a:t>
            </a:r>
          </a:p>
        </p:txBody>
      </p:sp>
      <p:sp>
        <p:nvSpPr>
          <p:cNvPr id="4" name="Slide Number Placeholder 3">
            <a:extLst>
              <a:ext uri="{FF2B5EF4-FFF2-40B4-BE49-F238E27FC236}">
                <a16:creationId xmlns:a16="http://schemas.microsoft.com/office/drawing/2014/main" id="{365230D3-4BBA-C9C0-63BB-E8D5A1228532}"/>
              </a:ext>
            </a:extLst>
          </p:cNvPr>
          <p:cNvSpPr>
            <a:spLocks noGrp="1"/>
          </p:cNvSpPr>
          <p:nvPr>
            <p:ph type="sldNum" sz="quarter" idx="12"/>
          </p:nvPr>
        </p:nvSpPr>
        <p:spPr/>
        <p:txBody>
          <a:bodyPr/>
          <a:lstStyle/>
          <a:p>
            <a:fld id="{5571A29D-C96A-4AF0-AE65-16DE59D119FA}" type="slidenum">
              <a:rPr lang="en-US" smtClean="0"/>
              <a:t>9</a:t>
            </a:fld>
            <a:endParaRPr lang="en-US"/>
          </a:p>
        </p:txBody>
      </p:sp>
      <p:pic>
        <p:nvPicPr>
          <p:cNvPr id="6" name="Picture 5">
            <a:extLst>
              <a:ext uri="{FF2B5EF4-FFF2-40B4-BE49-F238E27FC236}">
                <a16:creationId xmlns:a16="http://schemas.microsoft.com/office/drawing/2014/main" id="{27986455-ACB5-C640-0989-83AB27224A97}"/>
              </a:ext>
            </a:extLst>
          </p:cNvPr>
          <p:cNvPicPr>
            <a:picLocks noChangeAspect="1"/>
          </p:cNvPicPr>
          <p:nvPr/>
        </p:nvPicPr>
        <p:blipFill>
          <a:blip r:embed="rId2"/>
          <a:stretch>
            <a:fillRect/>
          </a:stretch>
        </p:blipFill>
        <p:spPr>
          <a:xfrm>
            <a:off x="1452894" y="4368800"/>
            <a:ext cx="2516808" cy="2366962"/>
          </a:xfrm>
          <a:prstGeom prst="rect">
            <a:avLst/>
          </a:prstGeom>
          <a:ln w="38100">
            <a:solidFill>
              <a:srgbClr val="00B0F0"/>
            </a:solidFill>
          </a:ln>
        </p:spPr>
      </p:pic>
      <p:pic>
        <p:nvPicPr>
          <p:cNvPr id="8" name="Picture 7">
            <a:extLst>
              <a:ext uri="{FF2B5EF4-FFF2-40B4-BE49-F238E27FC236}">
                <a16:creationId xmlns:a16="http://schemas.microsoft.com/office/drawing/2014/main" id="{8CEF7394-628A-337E-96CD-C230593D8031}"/>
              </a:ext>
            </a:extLst>
          </p:cNvPr>
          <p:cNvPicPr>
            <a:picLocks noChangeAspect="1"/>
          </p:cNvPicPr>
          <p:nvPr/>
        </p:nvPicPr>
        <p:blipFill>
          <a:blip r:embed="rId3"/>
          <a:stretch>
            <a:fillRect/>
          </a:stretch>
        </p:blipFill>
        <p:spPr>
          <a:xfrm>
            <a:off x="6181090" y="4368800"/>
            <a:ext cx="2844800" cy="2366962"/>
          </a:xfrm>
          <a:prstGeom prst="rect">
            <a:avLst/>
          </a:prstGeom>
          <a:ln w="38100">
            <a:solidFill>
              <a:srgbClr val="00B0F0"/>
            </a:solidFill>
          </a:ln>
        </p:spPr>
      </p:pic>
    </p:spTree>
    <p:extLst>
      <p:ext uri="{BB962C8B-B14F-4D97-AF65-F5344CB8AC3E}">
        <p14:creationId xmlns:p14="http://schemas.microsoft.com/office/powerpoint/2010/main" val="238259537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160</TotalTime>
  <Words>1639</Words>
  <Application>Microsoft Office PowerPoint</Application>
  <PresentationFormat>Widescreen</PresentationFormat>
  <Paragraphs>135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Wingdings</vt:lpstr>
      <vt:lpstr>Wotfard</vt:lpstr>
      <vt:lpstr>Learner Template</vt:lpstr>
      <vt:lpstr>QUERYING DATA</vt:lpstr>
      <vt:lpstr>MySQL SELECT FROM</vt:lpstr>
      <vt:lpstr>MySQL ORDER BY</vt:lpstr>
      <vt:lpstr>MySQL WHERE</vt:lpstr>
      <vt:lpstr>MySQL WHERE</vt:lpstr>
      <vt:lpstr>MySQL DISTINCT</vt:lpstr>
      <vt:lpstr>MySQL IN</vt:lpstr>
      <vt:lpstr>MySQL BETWEEN</vt:lpstr>
      <vt:lpstr>MySQL LIKE</vt:lpstr>
      <vt:lpstr>MySQL LIMIT</vt:lpstr>
      <vt:lpstr>MySQL IS NULL</vt:lpstr>
      <vt:lpstr>MySQL Aliases</vt:lpstr>
      <vt:lpstr>Column aliases</vt:lpstr>
      <vt:lpstr>Table aliases</vt:lpstr>
      <vt:lpstr>MySQL Join</vt:lpstr>
      <vt:lpstr>MySQL Join</vt:lpstr>
      <vt:lpstr>MySQL INNER JOIN clause</vt:lpstr>
      <vt:lpstr>MySQL LEFT JOIN clause</vt:lpstr>
      <vt:lpstr>MySQL LEFT JOIN clause</vt:lpstr>
      <vt:lpstr>MySQL RIGHT JOIN clause</vt:lpstr>
      <vt:lpstr>MySQL CROSS JOIN clause</vt:lpstr>
      <vt:lpstr>MySQL Self Join</vt:lpstr>
      <vt:lpstr>MySQL GROUP BY</vt:lpstr>
      <vt:lpstr>MySQL GROUP BY</vt:lpstr>
      <vt:lpstr>MySQL HAVING</vt:lpstr>
      <vt:lpstr>MySQL HAVING</vt:lpstr>
      <vt:lpstr>MySQL Subquery</vt:lpstr>
      <vt:lpstr>MySQL UNION</vt:lpstr>
      <vt:lpstr>UNION vs. JOIN</vt:lpstr>
      <vt:lpstr>MySQL EXCEPT</vt:lpstr>
      <vt:lpstr>MySQL INTERSECT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QUERYING DATA</dc:title>
  <dc:creator>Jasdhir Singh</dc:creator>
  <cp:lastModifiedBy>Jasdhir Singh</cp:lastModifiedBy>
  <cp:revision>92</cp:revision>
  <dcterms:created xsi:type="dcterms:W3CDTF">2023-12-10T12:45:05Z</dcterms:created>
  <dcterms:modified xsi:type="dcterms:W3CDTF">2023-12-12T10:27:10Z</dcterms:modified>
</cp:coreProperties>
</file>