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2F6D7-49ED-4516-B13C-150526311D2D}"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D10DC-67A0-4313-99DC-6B4CE79A4AA5}" type="slidenum">
              <a:rPr lang="en-US" smtClean="0"/>
              <a:t>‹#›</a:t>
            </a:fld>
            <a:endParaRPr lang="en-US"/>
          </a:p>
        </p:txBody>
      </p:sp>
    </p:spTree>
    <p:extLst>
      <p:ext uri="{BB962C8B-B14F-4D97-AF65-F5344CB8AC3E}">
        <p14:creationId xmlns:p14="http://schemas.microsoft.com/office/powerpoint/2010/main" val="112620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A572BD85-C335-4033-868B-038C28D35A19}" type="datetime1">
              <a:rPr lang="en-US" smtClean="0"/>
              <a:t>12/15/2023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6873429-3A10-427E-BBEF-63841267645C}"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61576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47B23AA-80EC-455C-B164-8BE2F4A50E82}" type="datetime1">
              <a:rPr lang="en-US" smtClean="0"/>
              <a:t>12/15/2023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5571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2E2E551-265E-4058-B6F6-585EA5856C77}" type="datetime1">
              <a:rPr lang="en-US" smtClean="0"/>
              <a:t>12/15/2023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01038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93437E8B-BCBF-490C-BEA2-3233E99D2C0C}" type="datetime1">
              <a:rPr lang="en-US" smtClean="0"/>
              <a:t>12/15/2023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6873429-3A10-427E-BBEF-63841267645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1044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0CE0E1C-A8DC-4945-8901-295F1506EDEB}" type="datetime1">
              <a:rPr lang="en-US" smtClean="0"/>
              <a:t>12/15/2023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394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0D0B14C-DDAB-49FA-AB1C-899D6986061B}" type="datetime1">
              <a:rPr lang="en-US" smtClean="0"/>
              <a:t>12/15/2023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6685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01841EA-9BE7-41A7-9342-748278F87299}" type="datetime1">
              <a:rPr lang="en-US" smtClean="0"/>
              <a:t>12/15/2023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0154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4411140E-CA7C-4315-85A5-0E6411ADBEE1}" type="datetime1">
              <a:rPr lang="en-US" smtClean="0"/>
              <a:t>12/15/2023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4184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66ED62EE-3C47-4755-830B-5C5DAE8D3E12}" type="datetime1">
              <a:rPr lang="en-US" smtClean="0"/>
              <a:t>12/15/2023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4531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A657ECA-33B8-4F13-8790-F6283F6BD5B4}" type="datetime1">
              <a:rPr lang="en-US" smtClean="0"/>
              <a:t>12/15/2023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6096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F708980-37AD-4D49-BFEB-1CFDD0BB6FE6}" type="datetime1">
              <a:rPr lang="en-US" smtClean="0"/>
              <a:t>12/15/2023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4356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D25317E-F75D-4229-A682-9C26D989BDEE}" type="datetime1">
              <a:rPr lang="en-US" smtClean="0"/>
              <a:t>12/15/2023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73429-3A10-427E-BBEF-63841267645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5907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F4207CC-23ED-4471-A462-9E8E26918263}" type="datetime1">
              <a:rPr lang="en-US" smtClean="0"/>
              <a:t>12/15/2023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6873429-3A10-427E-BBEF-63841267645C}"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62812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B6FC-2AF1-7079-328C-A5487F04F894}"/>
              </a:ext>
            </a:extLst>
          </p:cNvPr>
          <p:cNvSpPr>
            <a:spLocks noGrp="1"/>
          </p:cNvSpPr>
          <p:nvPr>
            <p:ph type="ctrTitle"/>
          </p:nvPr>
        </p:nvSpPr>
        <p:spPr/>
        <p:txBody>
          <a:bodyPr/>
          <a:lstStyle/>
          <a:p>
            <a:r>
              <a:rPr lang="en-US" dirty="0"/>
              <a:t>MySQL Advance</a:t>
            </a:r>
          </a:p>
        </p:txBody>
      </p:sp>
      <p:sp>
        <p:nvSpPr>
          <p:cNvPr id="3" name="Subtitle 2">
            <a:extLst>
              <a:ext uri="{FF2B5EF4-FFF2-40B4-BE49-F238E27FC236}">
                <a16:creationId xmlns:a16="http://schemas.microsoft.com/office/drawing/2014/main" id="{639D85DC-4971-32B1-2FB1-6D5580C6AF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9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FB20-2CA2-F142-6E18-F4C58A2FF76D}"/>
              </a:ext>
            </a:extLst>
          </p:cNvPr>
          <p:cNvSpPr>
            <a:spLocks noGrp="1"/>
          </p:cNvSpPr>
          <p:nvPr>
            <p:ph type="ctrTitle"/>
          </p:nvPr>
        </p:nvSpPr>
        <p:spPr/>
        <p:txBody>
          <a:bodyPr/>
          <a:lstStyle/>
          <a:p>
            <a:r>
              <a:rPr lang="en-US" dirty="0"/>
              <a:t>MySQL Stored Procedures &amp; Triggers</a:t>
            </a:r>
          </a:p>
        </p:txBody>
      </p:sp>
      <p:sp>
        <p:nvSpPr>
          <p:cNvPr id="4" name="Subtitle 3">
            <a:extLst>
              <a:ext uri="{FF2B5EF4-FFF2-40B4-BE49-F238E27FC236}">
                <a16:creationId xmlns:a16="http://schemas.microsoft.com/office/drawing/2014/main" id="{00993B2A-A8FC-08F3-4BBF-30A40DF2CB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918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92BA-6422-24BE-4B96-8BE5332E39B1}"/>
              </a:ext>
            </a:extLst>
          </p:cNvPr>
          <p:cNvSpPr>
            <a:spLocks noGrp="1"/>
          </p:cNvSpPr>
          <p:nvPr>
            <p:ph type="title"/>
          </p:nvPr>
        </p:nvSpPr>
        <p:spPr/>
        <p:txBody>
          <a:bodyPr/>
          <a:lstStyle/>
          <a:p>
            <a:r>
              <a:rPr lang="en-US" dirty="0"/>
              <a:t>MySQL Stored Procedures</a:t>
            </a:r>
          </a:p>
        </p:txBody>
      </p:sp>
      <p:sp>
        <p:nvSpPr>
          <p:cNvPr id="3" name="Content Placeholder 2">
            <a:extLst>
              <a:ext uri="{FF2B5EF4-FFF2-40B4-BE49-F238E27FC236}">
                <a16:creationId xmlns:a16="http://schemas.microsoft.com/office/drawing/2014/main" id="{6F9BC9C5-8A0B-6FB9-01F5-2239C0FA4683}"/>
              </a:ext>
            </a:extLst>
          </p:cNvPr>
          <p:cNvSpPr>
            <a:spLocks noGrp="1"/>
          </p:cNvSpPr>
          <p:nvPr>
            <p:ph idx="1"/>
          </p:nvPr>
        </p:nvSpPr>
        <p:spPr>
          <a:xfrm>
            <a:off x="609600" y="1719263"/>
            <a:ext cx="3907226" cy="4411662"/>
          </a:xfrm>
        </p:spPr>
        <p:txBody>
          <a:bodyPr/>
          <a:lstStyle/>
          <a:p>
            <a:r>
              <a:rPr lang="en-US" sz="2400" dirty="0"/>
              <a:t>A stored procedure is a set of declarative SQL statements stored within the MySQL Server.</a:t>
            </a:r>
          </a:p>
          <a:p>
            <a:r>
              <a:rPr lang="en-US" sz="2400" dirty="0"/>
              <a:t>After saving the stored procedure, you can invoke it by using the CALL statement.</a:t>
            </a:r>
          </a:p>
          <a:p>
            <a:endParaRPr lang="en-US" sz="2400" dirty="0"/>
          </a:p>
        </p:txBody>
      </p:sp>
      <p:pic>
        <p:nvPicPr>
          <p:cNvPr id="5" name="Picture 4">
            <a:extLst>
              <a:ext uri="{FF2B5EF4-FFF2-40B4-BE49-F238E27FC236}">
                <a16:creationId xmlns:a16="http://schemas.microsoft.com/office/drawing/2014/main" id="{5BC7A166-8853-45F6-45E1-9BFCBA1E1207}"/>
              </a:ext>
            </a:extLst>
          </p:cNvPr>
          <p:cNvPicPr>
            <a:picLocks noChangeAspect="1"/>
          </p:cNvPicPr>
          <p:nvPr/>
        </p:nvPicPr>
        <p:blipFill>
          <a:blip r:embed="rId2"/>
          <a:stretch>
            <a:fillRect/>
          </a:stretch>
        </p:blipFill>
        <p:spPr>
          <a:xfrm>
            <a:off x="4769414" y="1794728"/>
            <a:ext cx="4942812" cy="4656872"/>
          </a:xfrm>
          <a:prstGeom prst="rect">
            <a:avLst/>
          </a:prstGeom>
          <a:ln w="38100">
            <a:solidFill>
              <a:srgbClr val="FF0000"/>
            </a:solidFill>
          </a:ln>
        </p:spPr>
      </p:pic>
      <p:pic>
        <p:nvPicPr>
          <p:cNvPr id="7" name="Picture 6">
            <a:extLst>
              <a:ext uri="{FF2B5EF4-FFF2-40B4-BE49-F238E27FC236}">
                <a16:creationId xmlns:a16="http://schemas.microsoft.com/office/drawing/2014/main" id="{5DDC2D06-22D6-83DF-B53A-4115D13EE247}"/>
              </a:ext>
            </a:extLst>
          </p:cNvPr>
          <p:cNvPicPr>
            <a:picLocks noChangeAspect="1"/>
          </p:cNvPicPr>
          <p:nvPr/>
        </p:nvPicPr>
        <p:blipFill>
          <a:blip r:embed="rId3"/>
          <a:stretch>
            <a:fillRect/>
          </a:stretch>
        </p:blipFill>
        <p:spPr>
          <a:xfrm>
            <a:off x="9964814" y="4554220"/>
            <a:ext cx="1870174" cy="533400"/>
          </a:xfrm>
          <a:prstGeom prst="rect">
            <a:avLst/>
          </a:prstGeom>
          <a:ln w="38100">
            <a:solidFill>
              <a:srgbClr val="FF0000"/>
            </a:solidFill>
          </a:ln>
        </p:spPr>
      </p:pic>
    </p:spTree>
    <p:extLst>
      <p:ext uri="{BB962C8B-B14F-4D97-AF65-F5344CB8AC3E}">
        <p14:creationId xmlns:p14="http://schemas.microsoft.com/office/powerpoint/2010/main" val="195410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DD64-65CD-EBAF-FD67-34D8933C4A5B}"/>
              </a:ext>
            </a:extLst>
          </p:cNvPr>
          <p:cNvSpPr>
            <a:spLocks noGrp="1"/>
          </p:cNvSpPr>
          <p:nvPr>
            <p:ph type="title"/>
          </p:nvPr>
        </p:nvSpPr>
        <p:spPr/>
        <p:txBody>
          <a:bodyPr/>
          <a:lstStyle/>
          <a:p>
            <a:r>
              <a:rPr lang="en-US" dirty="0"/>
              <a:t>MySQL Delimiter</a:t>
            </a:r>
          </a:p>
        </p:txBody>
      </p:sp>
      <p:sp>
        <p:nvSpPr>
          <p:cNvPr id="3" name="Content Placeholder 2">
            <a:extLst>
              <a:ext uri="{FF2B5EF4-FFF2-40B4-BE49-F238E27FC236}">
                <a16:creationId xmlns:a16="http://schemas.microsoft.com/office/drawing/2014/main" id="{AC857314-5D12-457A-D41C-17D6A322738D}"/>
              </a:ext>
            </a:extLst>
          </p:cNvPr>
          <p:cNvSpPr>
            <a:spLocks noGrp="1"/>
          </p:cNvSpPr>
          <p:nvPr>
            <p:ph idx="1"/>
          </p:nvPr>
        </p:nvSpPr>
        <p:spPr/>
        <p:txBody>
          <a:bodyPr/>
          <a:lstStyle/>
          <a:p>
            <a:r>
              <a:rPr lang="en-US" sz="2400" dirty="0"/>
              <a:t>A MySQL client program, such as MySQL Workbench or the </a:t>
            </a:r>
            <a:r>
              <a:rPr lang="en-US" sz="2400" dirty="0" err="1"/>
              <a:t>mysql</a:t>
            </a:r>
            <a:r>
              <a:rPr lang="en-US" sz="2400" dirty="0"/>
              <a:t> program, uses the default delimiter (;) to separate statements and execute each separately.</a:t>
            </a:r>
          </a:p>
          <a:p>
            <a:r>
              <a:rPr lang="en-US" sz="2400" dirty="0"/>
              <a:t>However, a stored procedure consists of multiple statements separated by a semicolon (;).</a:t>
            </a:r>
          </a:p>
          <a:p>
            <a:r>
              <a:rPr lang="en-US" sz="2400" dirty="0"/>
              <a:t>If you use a MySQL client program to define a stored procedure that contains semicolons, the MySQL client program will not treat the entire stored procedure as a single statement; instead, it will recognize it as multiple statements.</a:t>
            </a:r>
          </a:p>
          <a:p>
            <a:r>
              <a:rPr lang="en-US" sz="2400" dirty="0"/>
              <a:t>Therefore, it is necessary to temporarily redefine the delimiter so that you can pass the entire stored procedure to the server as a single statement.</a:t>
            </a:r>
          </a:p>
          <a:p>
            <a:r>
              <a:rPr lang="en-US" sz="2400" dirty="0"/>
              <a:t>To redefine the default delimiter, you use the DELIMITER command </a:t>
            </a:r>
          </a:p>
        </p:txBody>
      </p:sp>
      <p:pic>
        <p:nvPicPr>
          <p:cNvPr id="5" name="Picture 4">
            <a:extLst>
              <a:ext uri="{FF2B5EF4-FFF2-40B4-BE49-F238E27FC236}">
                <a16:creationId xmlns:a16="http://schemas.microsoft.com/office/drawing/2014/main" id="{632B8605-B2C8-2F42-8242-7197FB508103}"/>
              </a:ext>
            </a:extLst>
          </p:cNvPr>
          <p:cNvPicPr>
            <a:picLocks noChangeAspect="1"/>
          </p:cNvPicPr>
          <p:nvPr/>
        </p:nvPicPr>
        <p:blipFill>
          <a:blip r:embed="rId2"/>
          <a:stretch>
            <a:fillRect/>
          </a:stretch>
        </p:blipFill>
        <p:spPr>
          <a:xfrm>
            <a:off x="6280785" y="579756"/>
            <a:ext cx="3714750" cy="628650"/>
          </a:xfrm>
          <a:prstGeom prst="rect">
            <a:avLst/>
          </a:prstGeom>
          <a:ln w="28575">
            <a:solidFill>
              <a:srgbClr val="0070C0"/>
            </a:solidFill>
          </a:ln>
        </p:spPr>
      </p:pic>
    </p:spTree>
    <p:extLst>
      <p:ext uri="{BB962C8B-B14F-4D97-AF65-F5344CB8AC3E}">
        <p14:creationId xmlns:p14="http://schemas.microsoft.com/office/powerpoint/2010/main" val="139955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0DEF-190E-7474-59E2-8276D26A1CA3}"/>
              </a:ext>
            </a:extLst>
          </p:cNvPr>
          <p:cNvSpPr>
            <a:spLocks noGrp="1"/>
          </p:cNvSpPr>
          <p:nvPr>
            <p:ph type="title"/>
          </p:nvPr>
        </p:nvSpPr>
        <p:spPr/>
        <p:txBody>
          <a:bodyPr/>
          <a:lstStyle/>
          <a:p>
            <a:r>
              <a:rPr lang="en-US" dirty="0"/>
              <a:t>MySQL CREATE PROCEDURE</a:t>
            </a:r>
          </a:p>
        </p:txBody>
      </p:sp>
      <p:sp>
        <p:nvSpPr>
          <p:cNvPr id="3" name="Content Placeholder 2">
            <a:extLst>
              <a:ext uri="{FF2B5EF4-FFF2-40B4-BE49-F238E27FC236}">
                <a16:creationId xmlns:a16="http://schemas.microsoft.com/office/drawing/2014/main" id="{761CC716-EFC2-53B8-FE76-C2F0560EB77F}"/>
              </a:ext>
            </a:extLst>
          </p:cNvPr>
          <p:cNvSpPr>
            <a:spLocks noGrp="1"/>
          </p:cNvSpPr>
          <p:nvPr>
            <p:ph idx="1"/>
          </p:nvPr>
        </p:nvSpPr>
        <p:spPr>
          <a:xfrm>
            <a:off x="609600" y="1719263"/>
            <a:ext cx="10972800" cy="1034097"/>
          </a:xfrm>
        </p:spPr>
        <p:txBody>
          <a:bodyPr/>
          <a:lstStyle/>
          <a:p>
            <a:r>
              <a:rPr lang="en-US" dirty="0"/>
              <a:t>To create a stored procedure, you use the CREATE PROCEDURE statement.</a:t>
            </a:r>
          </a:p>
          <a:p>
            <a:endParaRPr lang="en-US" dirty="0"/>
          </a:p>
        </p:txBody>
      </p:sp>
      <p:pic>
        <p:nvPicPr>
          <p:cNvPr id="5" name="Picture 4">
            <a:extLst>
              <a:ext uri="{FF2B5EF4-FFF2-40B4-BE49-F238E27FC236}">
                <a16:creationId xmlns:a16="http://schemas.microsoft.com/office/drawing/2014/main" id="{1C019F7A-BDB8-8850-4F41-CB7C183766AA}"/>
              </a:ext>
            </a:extLst>
          </p:cNvPr>
          <p:cNvPicPr>
            <a:picLocks noChangeAspect="1"/>
          </p:cNvPicPr>
          <p:nvPr/>
        </p:nvPicPr>
        <p:blipFill>
          <a:blip r:embed="rId2"/>
          <a:stretch>
            <a:fillRect/>
          </a:stretch>
        </p:blipFill>
        <p:spPr>
          <a:xfrm>
            <a:off x="7030720" y="2647950"/>
            <a:ext cx="4953000" cy="1562100"/>
          </a:xfrm>
          <a:prstGeom prst="rect">
            <a:avLst/>
          </a:prstGeom>
          <a:ln w="38100">
            <a:solidFill>
              <a:srgbClr val="0070C0"/>
            </a:solidFill>
          </a:ln>
        </p:spPr>
      </p:pic>
      <p:sp>
        <p:nvSpPr>
          <p:cNvPr id="9" name="TextBox 8">
            <a:extLst>
              <a:ext uri="{FF2B5EF4-FFF2-40B4-BE49-F238E27FC236}">
                <a16:creationId xmlns:a16="http://schemas.microsoft.com/office/drawing/2014/main" id="{0DB11A91-E0FF-897D-7392-90A777D3A4F9}"/>
              </a:ext>
            </a:extLst>
          </p:cNvPr>
          <p:cNvSpPr txBox="1"/>
          <p:nvPr/>
        </p:nvSpPr>
        <p:spPr>
          <a:xfrm>
            <a:off x="609600" y="2811979"/>
            <a:ext cx="6268720" cy="3170099"/>
          </a:xfrm>
          <a:prstGeom prst="rect">
            <a:avLst/>
          </a:prstGeom>
          <a:noFill/>
        </p:spPr>
        <p:txBody>
          <a:bodyPr wrap="square">
            <a:spAutoFit/>
          </a:bodyPr>
          <a:lstStyle/>
          <a:p>
            <a:pPr marL="342900" indent="-342900">
              <a:buFont typeface="Arial" panose="020B0604020202020204" pitchFamily="34" charset="0"/>
              <a:buChar char="•"/>
            </a:pPr>
            <a:r>
              <a:rPr lang="en-US" sz="2000" dirty="0"/>
              <a:t>First, define the name of the stored procedure </a:t>
            </a:r>
            <a:r>
              <a:rPr lang="en-US" sz="2000" dirty="0" err="1"/>
              <a:t>sp_name</a:t>
            </a:r>
            <a:r>
              <a:rPr lang="en-US" sz="2000" dirty="0"/>
              <a:t> after the CREATE PROCEDURE keywords.</a:t>
            </a:r>
          </a:p>
          <a:p>
            <a:pPr marL="342900" indent="-342900">
              <a:buFont typeface="Arial" panose="020B0604020202020204" pitchFamily="34" charset="0"/>
              <a:buChar char="•"/>
            </a:pPr>
            <a:r>
              <a:rPr lang="en-US" sz="2000" dirty="0"/>
              <a:t>Second, specify the parameter list (</a:t>
            </a:r>
            <a:r>
              <a:rPr lang="en-US" sz="2000" dirty="0" err="1"/>
              <a:t>parameter_list</a:t>
            </a:r>
            <a:r>
              <a:rPr lang="en-US" sz="2000" dirty="0"/>
              <a:t>) inside the parentheses followed by the stored procedure’s name. If the stored procedure has no parameters, you can use an empty parentheses ().</a:t>
            </a:r>
          </a:p>
          <a:p>
            <a:pPr marL="342900" indent="-342900">
              <a:buFont typeface="Arial" panose="020B0604020202020204" pitchFamily="34" charset="0"/>
              <a:buChar char="•"/>
            </a:pPr>
            <a:r>
              <a:rPr lang="en-US" sz="2000" dirty="0"/>
              <a:t>Third, write the stored procedure body that consists of one or more valid SQL statements between the BEGIN and END block.</a:t>
            </a:r>
          </a:p>
        </p:txBody>
      </p:sp>
    </p:spTree>
    <p:extLst>
      <p:ext uri="{BB962C8B-B14F-4D97-AF65-F5344CB8AC3E}">
        <p14:creationId xmlns:p14="http://schemas.microsoft.com/office/powerpoint/2010/main" val="321734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1C45-0790-D9D5-010E-8C08FB947837}"/>
              </a:ext>
            </a:extLst>
          </p:cNvPr>
          <p:cNvSpPr>
            <a:spLocks noGrp="1"/>
          </p:cNvSpPr>
          <p:nvPr>
            <p:ph type="title"/>
          </p:nvPr>
        </p:nvSpPr>
        <p:spPr/>
        <p:txBody>
          <a:bodyPr/>
          <a:lstStyle/>
          <a:p>
            <a:r>
              <a:rPr lang="en-US" dirty="0"/>
              <a:t>MySQL Stored Procedure Parameters</a:t>
            </a:r>
          </a:p>
        </p:txBody>
      </p:sp>
      <p:sp>
        <p:nvSpPr>
          <p:cNvPr id="3" name="Content Placeholder 2">
            <a:extLst>
              <a:ext uri="{FF2B5EF4-FFF2-40B4-BE49-F238E27FC236}">
                <a16:creationId xmlns:a16="http://schemas.microsoft.com/office/drawing/2014/main" id="{38FC9519-A031-2C44-BD3A-791C51040620}"/>
              </a:ext>
            </a:extLst>
          </p:cNvPr>
          <p:cNvSpPr>
            <a:spLocks noGrp="1"/>
          </p:cNvSpPr>
          <p:nvPr>
            <p:ph idx="1"/>
          </p:nvPr>
        </p:nvSpPr>
        <p:spPr/>
        <p:txBody>
          <a:bodyPr/>
          <a:lstStyle/>
          <a:p>
            <a:r>
              <a:rPr lang="en-US" dirty="0"/>
              <a:t>Typically, stored procedures have parameters, making them more useful and reusable.</a:t>
            </a:r>
          </a:p>
          <a:p>
            <a:endParaRPr lang="en-US" dirty="0"/>
          </a:p>
          <a:p>
            <a:r>
              <a:rPr lang="en-US" dirty="0"/>
              <a:t>A parameter in a stored procedure has one of three modes: IN, OUT, or INOUT.</a:t>
            </a:r>
          </a:p>
        </p:txBody>
      </p:sp>
    </p:spTree>
    <p:extLst>
      <p:ext uri="{BB962C8B-B14F-4D97-AF65-F5344CB8AC3E}">
        <p14:creationId xmlns:p14="http://schemas.microsoft.com/office/powerpoint/2010/main" val="193228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155D-4A6F-C7D0-482A-1085EF6E3E88}"/>
              </a:ext>
            </a:extLst>
          </p:cNvPr>
          <p:cNvSpPr>
            <a:spLocks noGrp="1"/>
          </p:cNvSpPr>
          <p:nvPr>
            <p:ph type="title"/>
          </p:nvPr>
        </p:nvSpPr>
        <p:spPr/>
        <p:txBody>
          <a:bodyPr/>
          <a:lstStyle/>
          <a:p>
            <a:r>
              <a:rPr lang="en-US" dirty="0"/>
              <a:t>IN parameters</a:t>
            </a:r>
          </a:p>
        </p:txBody>
      </p:sp>
      <p:sp>
        <p:nvSpPr>
          <p:cNvPr id="3" name="Content Placeholder 2">
            <a:extLst>
              <a:ext uri="{FF2B5EF4-FFF2-40B4-BE49-F238E27FC236}">
                <a16:creationId xmlns:a16="http://schemas.microsoft.com/office/drawing/2014/main" id="{95C5BF5E-C0D5-D451-7BB8-1AE6B8F07740}"/>
              </a:ext>
            </a:extLst>
          </p:cNvPr>
          <p:cNvSpPr>
            <a:spLocks noGrp="1"/>
          </p:cNvSpPr>
          <p:nvPr>
            <p:ph idx="1"/>
          </p:nvPr>
        </p:nvSpPr>
        <p:spPr/>
        <p:txBody>
          <a:bodyPr/>
          <a:lstStyle/>
          <a:p>
            <a:r>
              <a:rPr lang="en-US" dirty="0"/>
              <a:t>IN is the default mode. </a:t>
            </a:r>
          </a:p>
          <a:p>
            <a:r>
              <a:rPr lang="en-US" dirty="0"/>
              <a:t>When defining an IN parameter in a stored procedure, the calling program must pass an argument to the stored procedure.</a:t>
            </a:r>
          </a:p>
          <a:p>
            <a:r>
              <a:rPr lang="en-US" dirty="0"/>
              <a:t>Additionally, the value of an IN parameter is protected. </a:t>
            </a:r>
          </a:p>
          <a:p>
            <a:r>
              <a:rPr lang="en-US" dirty="0"/>
              <a:t>This means that even if you change the value of the IN parameter inside the stored procedure, its original value remains unchanged after the stored procedure ends. In other words, the stored procedure works only on the copy of the IN parameter.</a:t>
            </a:r>
          </a:p>
        </p:txBody>
      </p:sp>
    </p:spTree>
    <p:extLst>
      <p:ext uri="{BB962C8B-B14F-4D97-AF65-F5344CB8AC3E}">
        <p14:creationId xmlns:p14="http://schemas.microsoft.com/office/powerpoint/2010/main" val="293369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E6C6-BB0A-36E9-5A28-349880EFD0D7}"/>
              </a:ext>
            </a:extLst>
          </p:cNvPr>
          <p:cNvSpPr>
            <a:spLocks noGrp="1"/>
          </p:cNvSpPr>
          <p:nvPr>
            <p:ph type="title"/>
          </p:nvPr>
        </p:nvSpPr>
        <p:spPr/>
        <p:txBody>
          <a:bodyPr/>
          <a:lstStyle/>
          <a:p>
            <a:r>
              <a:rPr lang="en-US" dirty="0"/>
              <a:t>OUT parameters</a:t>
            </a:r>
          </a:p>
        </p:txBody>
      </p:sp>
      <p:sp>
        <p:nvSpPr>
          <p:cNvPr id="3" name="Content Placeholder 2">
            <a:extLst>
              <a:ext uri="{FF2B5EF4-FFF2-40B4-BE49-F238E27FC236}">
                <a16:creationId xmlns:a16="http://schemas.microsoft.com/office/drawing/2014/main" id="{B8EFAD12-6707-C42D-EA77-A30F93053E50}"/>
              </a:ext>
            </a:extLst>
          </p:cNvPr>
          <p:cNvSpPr>
            <a:spLocks noGrp="1"/>
          </p:cNvSpPr>
          <p:nvPr>
            <p:ph idx="1"/>
          </p:nvPr>
        </p:nvSpPr>
        <p:spPr/>
        <p:txBody>
          <a:bodyPr/>
          <a:lstStyle/>
          <a:p>
            <a:r>
              <a:rPr lang="en-US" dirty="0"/>
              <a:t>The value of an OUT parameter can be modified within the stored procedure, and its updated value is then passed back to the calling program.</a:t>
            </a:r>
          </a:p>
        </p:txBody>
      </p:sp>
    </p:spTree>
    <p:extLst>
      <p:ext uri="{BB962C8B-B14F-4D97-AF65-F5344CB8AC3E}">
        <p14:creationId xmlns:p14="http://schemas.microsoft.com/office/powerpoint/2010/main" val="384326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F093-9FAA-9D02-7382-5CBC994D1932}"/>
              </a:ext>
            </a:extLst>
          </p:cNvPr>
          <p:cNvSpPr>
            <a:spLocks noGrp="1"/>
          </p:cNvSpPr>
          <p:nvPr>
            <p:ph type="title"/>
          </p:nvPr>
        </p:nvSpPr>
        <p:spPr/>
        <p:txBody>
          <a:bodyPr/>
          <a:lstStyle/>
          <a:p>
            <a:r>
              <a:rPr lang="en-US" dirty="0"/>
              <a:t>INOUT parameters</a:t>
            </a:r>
          </a:p>
        </p:txBody>
      </p:sp>
      <p:sp>
        <p:nvSpPr>
          <p:cNvPr id="3" name="Content Placeholder 2">
            <a:extLst>
              <a:ext uri="{FF2B5EF4-FFF2-40B4-BE49-F238E27FC236}">
                <a16:creationId xmlns:a16="http://schemas.microsoft.com/office/drawing/2014/main" id="{49E29483-F9FC-0967-039A-2374F0B5B541}"/>
              </a:ext>
            </a:extLst>
          </p:cNvPr>
          <p:cNvSpPr>
            <a:spLocks noGrp="1"/>
          </p:cNvSpPr>
          <p:nvPr>
            <p:ph idx="1"/>
          </p:nvPr>
        </p:nvSpPr>
        <p:spPr/>
        <p:txBody>
          <a:bodyPr/>
          <a:lstStyle/>
          <a:p>
            <a:r>
              <a:rPr lang="en-US" dirty="0"/>
              <a:t>An INOUT  parameter is a combination of IN and OUT parameters. </a:t>
            </a:r>
          </a:p>
          <a:p>
            <a:r>
              <a:rPr lang="en-US" dirty="0"/>
              <a:t>This means that the calling program may pass the argument, and the stored procedure can modify the INOUT parameter and pass the new value back to the calling program.</a:t>
            </a:r>
          </a:p>
        </p:txBody>
      </p:sp>
      <p:pic>
        <p:nvPicPr>
          <p:cNvPr id="5" name="Picture 4">
            <a:extLst>
              <a:ext uri="{FF2B5EF4-FFF2-40B4-BE49-F238E27FC236}">
                <a16:creationId xmlns:a16="http://schemas.microsoft.com/office/drawing/2014/main" id="{1E3C065E-74F2-078E-FF1E-81AA3B1E0414}"/>
              </a:ext>
            </a:extLst>
          </p:cNvPr>
          <p:cNvPicPr>
            <a:picLocks noChangeAspect="1"/>
          </p:cNvPicPr>
          <p:nvPr/>
        </p:nvPicPr>
        <p:blipFill>
          <a:blip r:embed="rId2"/>
          <a:stretch>
            <a:fillRect/>
          </a:stretch>
        </p:blipFill>
        <p:spPr>
          <a:xfrm>
            <a:off x="609600" y="4569777"/>
            <a:ext cx="6372225" cy="542925"/>
          </a:xfrm>
          <a:prstGeom prst="rect">
            <a:avLst/>
          </a:prstGeom>
        </p:spPr>
      </p:pic>
    </p:spTree>
    <p:extLst>
      <p:ext uri="{BB962C8B-B14F-4D97-AF65-F5344CB8AC3E}">
        <p14:creationId xmlns:p14="http://schemas.microsoft.com/office/powerpoint/2010/main" val="25434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7566-A3CA-060B-13D2-026D06BA5034}"/>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01083A64-B356-4341-1FAD-8D728B158D1C}"/>
              </a:ext>
            </a:extLst>
          </p:cNvPr>
          <p:cNvPicPr>
            <a:picLocks noGrp="1" noChangeAspect="1"/>
          </p:cNvPicPr>
          <p:nvPr>
            <p:ph idx="1"/>
          </p:nvPr>
        </p:nvPicPr>
        <p:blipFill>
          <a:blip r:embed="rId2"/>
          <a:stretch>
            <a:fillRect/>
          </a:stretch>
        </p:blipFill>
        <p:spPr>
          <a:xfrm>
            <a:off x="291490" y="1768127"/>
            <a:ext cx="3972285" cy="4210050"/>
          </a:xfrm>
          <a:ln w="38100">
            <a:solidFill>
              <a:srgbClr val="0070C0"/>
            </a:solidFill>
          </a:ln>
        </p:spPr>
      </p:pic>
      <p:pic>
        <p:nvPicPr>
          <p:cNvPr id="7" name="Picture 6">
            <a:extLst>
              <a:ext uri="{FF2B5EF4-FFF2-40B4-BE49-F238E27FC236}">
                <a16:creationId xmlns:a16="http://schemas.microsoft.com/office/drawing/2014/main" id="{A443A71C-5E0B-8974-6DD3-F74629233729}"/>
              </a:ext>
            </a:extLst>
          </p:cNvPr>
          <p:cNvPicPr>
            <a:picLocks noChangeAspect="1"/>
          </p:cNvPicPr>
          <p:nvPr/>
        </p:nvPicPr>
        <p:blipFill>
          <a:blip r:embed="rId3"/>
          <a:stretch>
            <a:fillRect/>
          </a:stretch>
        </p:blipFill>
        <p:spPr>
          <a:xfrm>
            <a:off x="291490" y="6192837"/>
            <a:ext cx="3972285" cy="542925"/>
          </a:xfrm>
          <a:prstGeom prst="rect">
            <a:avLst/>
          </a:prstGeom>
          <a:ln w="38100">
            <a:solidFill>
              <a:srgbClr val="0070C0"/>
            </a:solidFill>
          </a:ln>
        </p:spPr>
      </p:pic>
      <p:pic>
        <p:nvPicPr>
          <p:cNvPr id="9" name="Picture 8">
            <a:extLst>
              <a:ext uri="{FF2B5EF4-FFF2-40B4-BE49-F238E27FC236}">
                <a16:creationId xmlns:a16="http://schemas.microsoft.com/office/drawing/2014/main" id="{4F4EE6B5-1F15-7D2C-5DF9-4B46F14BAB6F}"/>
              </a:ext>
            </a:extLst>
          </p:cNvPr>
          <p:cNvPicPr>
            <a:picLocks noChangeAspect="1"/>
          </p:cNvPicPr>
          <p:nvPr/>
        </p:nvPicPr>
        <p:blipFill>
          <a:blip r:embed="rId4"/>
          <a:stretch>
            <a:fillRect/>
          </a:stretch>
        </p:blipFill>
        <p:spPr>
          <a:xfrm>
            <a:off x="4927600" y="1690052"/>
            <a:ext cx="3195002" cy="4210051"/>
          </a:xfrm>
          <a:prstGeom prst="rect">
            <a:avLst/>
          </a:prstGeom>
          <a:ln w="38100">
            <a:solidFill>
              <a:srgbClr val="FFFF00"/>
            </a:solidFill>
          </a:ln>
        </p:spPr>
      </p:pic>
      <p:pic>
        <p:nvPicPr>
          <p:cNvPr id="11" name="Picture 10">
            <a:extLst>
              <a:ext uri="{FF2B5EF4-FFF2-40B4-BE49-F238E27FC236}">
                <a16:creationId xmlns:a16="http://schemas.microsoft.com/office/drawing/2014/main" id="{B0752AC9-CD33-9E9C-105D-A2153D2F1592}"/>
              </a:ext>
            </a:extLst>
          </p:cNvPr>
          <p:cNvPicPr>
            <a:picLocks noChangeAspect="1"/>
          </p:cNvPicPr>
          <p:nvPr/>
        </p:nvPicPr>
        <p:blipFill>
          <a:blip r:embed="rId5"/>
          <a:stretch>
            <a:fillRect/>
          </a:stretch>
        </p:blipFill>
        <p:spPr>
          <a:xfrm>
            <a:off x="4955221" y="6049297"/>
            <a:ext cx="3195003" cy="733425"/>
          </a:xfrm>
          <a:prstGeom prst="rect">
            <a:avLst/>
          </a:prstGeom>
          <a:ln w="38100">
            <a:solidFill>
              <a:srgbClr val="FFFF00"/>
            </a:solidFill>
          </a:ln>
        </p:spPr>
      </p:pic>
      <p:pic>
        <p:nvPicPr>
          <p:cNvPr id="13" name="Picture 12">
            <a:extLst>
              <a:ext uri="{FF2B5EF4-FFF2-40B4-BE49-F238E27FC236}">
                <a16:creationId xmlns:a16="http://schemas.microsoft.com/office/drawing/2014/main" id="{C68BF8F9-67F6-661C-5694-1DCF07642CB7}"/>
              </a:ext>
            </a:extLst>
          </p:cNvPr>
          <p:cNvPicPr>
            <a:picLocks noChangeAspect="1"/>
          </p:cNvPicPr>
          <p:nvPr/>
        </p:nvPicPr>
        <p:blipFill>
          <a:blip r:embed="rId6"/>
          <a:stretch>
            <a:fillRect/>
          </a:stretch>
        </p:blipFill>
        <p:spPr>
          <a:xfrm>
            <a:off x="8910320" y="1757031"/>
            <a:ext cx="2990190" cy="3434730"/>
          </a:xfrm>
          <a:prstGeom prst="rect">
            <a:avLst/>
          </a:prstGeom>
          <a:ln w="38100">
            <a:solidFill>
              <a:srgbClr val="00B050"/>
            </a:solidFill>
          </a:ln>
        </p:spPr>
      </p:pic>
      <p:pic>
        <p:nvPicPr>
          <p:cNvPr id="15" name="Picture 14">
            <a:extLst>
              <a:ext uri="{FF2B5EF4-FFF2-40B4-BE49-F238E27FC236}">
                <a16:creationId xmlns:a16="http://schemas.microsoft.com/office/drawing/2014/main" id="{CF4B3764-F8CC-10F6-D25F-C2E11E5175D7}"/>
              </a:ext>
            </a:extLst>
          </p:cNvPr>
          <p:cNvPicPr>
            <a:picLocks noChangeAspect="1"/>
          </p:cNvPicPr>
          <p:nvPr/>
        </p:nvPicPr>
        <p:blipFill>
          <a:blip r:embed="rId7"/>
          <a:stretch>
            <a:fillRect/>
          </a:stretch>
        </p:blipFill>
        <p:spPr>
          <a:xfrm>
            <a:off x="10088879" y="4925722"/>
            <a:ext cx="1950721" cy="1052455"/>
          </a:xfrm>
          <a:prstGeom prst="rect">
            <a:avLst/>
          </a:prstGeom>
          <a:ln w="38100">
            <a:solidFill>
              <a:srgbClr val="00B050"/>
            </a:solidFill>
          </a:ln>
        </p:spPr>
      </p:pic>
    </p:spTree>
    <p:extLst>
      <p:ext uri="{BB962C8B-B14F-4D97-AF65-F5344CB8AC3E}">
        <p14:creationId xmlns:p14="http://schemas.microsoft.com/office/powerpoint/2010/main" val="89799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4B45-8119-AE32-A5F1-5A7120F13C4E}"/>
              </a:ext>
            </a:extLst>
          </p:cNvPr>
          <p:cNvSpPr>
            <a:spLocks noGrp="1"/>
          </p:cNvSpPr>
          <p:nvPr>
            <p:ph type="title"/>
          </p:nvPr>
        </p:nvSpPr>
        <p:spPr/>
        <p:txBody>
          <a:bodyPr/>
          <a:lstStyle/>
          <a:p>
            <a:r>
              <a:rPr lang="en-US" dirty="0"/>
              <a:t>MySQL DROP PROCEDURE</a:t>
            </a:r>
          </a:p>
        </p:txBody>
      </p:sp>
      <p:pic>
        <p:nvPicPr>
          <p:cNvPr id="5" name="Content Placeholder 4">
            <a:extLst>
              <a:ext uri="{FF2B5EF4-FFF2-40B4-BE49-F238E27FC236}">
                <a16:creationId xmlns:a16="http://schemas.microsoft.com/office/drawing/2014/main" id="{AE458398-0D0B-6EE2-8FFB-5F6222A18E65}"/>
              </a:ext>
            </a:extLst>
          </p:cNvPr>
          <p:cNvPicPr>
            <a:picLocks noGrp="1" noChangeAspect="1"/>
          </p:cNvPicPr>
          <p:nvPr>
            <p:ph idx="1"/>
          </p:nvPr>
        </p:nvPicPr>
        <p:blipFill>
          <a:blip r:embed="rId2"/>
          <a:stretch>
            <a:fillRect/>
          </a:stretch>
        </p:blipFill>
        <p:spPr>
          <a:xfrm>
            <a:off x="609600" y="1853089"/>
            <a:ext cx="4248150" cy="628650"/>
          </a:xfrm>
        </p:spPr>
      </p:pic>
    </p:spTree>
    <p:extLst>
      <p:ext uri="{BB962C8B-B14F-4D97-AF65-F5344CB8AC3E}">
        <p14:creationId xmlns:p14="http://schemas.microsoft.com/office/powerpoint/2010/main" val="387380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B8F9-4F9D-1039-96BB-8EA61D919651}"/>
              </a:ext>
            </a:extLst>
          </p:cNvPr>
          <p:cNvSpPr>
            <a:spLocks noGrp="1"/>
          </p:cNvSpPr>
          <p:nvPr>
            <p:ph type="title"/>
          </p:nvPr>
        </p:nvSpPr>
        <p:spPr/>
        <p:txBody>
          <a:bodyPr/>
          <a:lstStyle/>
          <a:p>
            <a:r>
              <a:rPr lang="en-US" dirty="0"/>
              <a:t>MySQL Views</a:t>
            </a:r>
          </a:p>
        </p:txBody>
      </p:sp>
      <p:sp>
        <p:nvSpPr>
          <p:cNvPr id="3" name="Content Placeholder 2">
            <a:extLst>
              <a:ext uri="{FF2B5EF4-FFF2-40B4-BE49-F238E27FC236}">
                <a16:creationId xmlns:a16="http://schemas.microsoft.com/office/drawing/2014/main" id="{3C0A38D8-F671-BFAC-C826-EE3415F1BC3D}"/>
              </a:ext>
            </a:extLst>
          </p:cNvPr>
          <p:cNvSpPr>
            <a:spLocks noGrp="1"/>
          </p:cNvSpPr>
          <p:nvPr>
            <p:ph idx="1"/>
          </p:nvPr>
        </p:nvSpPr>
        <p:spPr>
          <a:xfrm>
            <a:off x="233680" y="1719263"/>
            <a:ext cx="7437120" cy="4411662"/>
          </a:xfrm>
        </p:spPr>
        <p:txBody>
          <a:bodyPr/>
          <a:lstStyle/>
          <a:p>
            <a:r>
              <a:rPr lang="en-US" sz="2200" dirty="0"/>
              <a:t>A view is a virtual table based on the result-set of an SQL statement.</a:t>
            </a:r>
          </a:p>
          <a:p>
            <a:r>
              <a:rPr lang="en-US" sz="2200" dirty="0"/>
              <a:t>A view contains rows and columns, just like a real table. </a:t>
            </a:r>
          </a:p>
          <a:p>
            <a:r>
              <a:rPr lang="en-US" sz="2200" dirty="0"/>
              <a:t>The fields in a view are fields from one or more real tables in the database.</a:t>
            </a:r>
          </a:p>
          <a:p>
            <a:r>
              <a:rPr lang="en-US" sz="2200" dirty="0"/>
              <a:t>By definition, a view is a named query stored in the database catalog.</a:t>
            </a:r>
          </a:p>
          <a:p>
            <a:r>
              <a:rPr lang="en-US" sz="2200" dirty="0"/>
              <a:t>To create a new view you use the CREATE VIEW statement.</a:t>
            </a:r>
          </a:p>
          <a:p>
            <a:r>
              <a:rPr lang="en-US" sz="2200" dirty="0"/>
              <a:t>Once you execute the CREATE VIEW statement, MySQL creates the view and stores it in the database.</a:t>
            </a:r>
          </a:p>
          <a:p>
            <a:r>
              <a:rPr lang="en-US" sz="2200" dirty="0"/>
              <a:t>Now, you can reference the view as a table in SQL statements. </a:t>
            </a:r>
          </a:p>
        </p:txBody>
      </p:sp>
      <p:pic>
        <p:nvPicPr>
          <p:cNvPr id="5" name="Picture 4">
            <a:extLst>
              <a:ext uri="{FF2B5EF4-FFF2-40B4-BE49-F238E27FC236}">
                <a16:creationId xmlns:a16="http://schemas.microsoft.com/office/drawing/2014/main" id="{C595C0B9-9F3A-2CEF-E1C1-D0907E1B2E63}"/>
              </a:ext>
            </a:extLst>
          </p:cNvPr>
          <p:cNvPicPr>
            <a:picLocks noChangeAspect="1"/>
          </p:cNvPicPr>
          <p:nvPr/>
        </p:nvPicPr>
        <p:blipFill>
          <a:blip r:embed="rId2"/>
          <a:stretch>
            <a:fillRect/>
          </a:stretch>
        </p:blipFill>
        <p:spPr>
          <a:xfrm>
            <a:off x="7711440" y="1719263"/>
            <a:ext cx="4234714" cy="4411661"/>
          </a:xfrm>
          <a:prstGeom prst="rect">
            <a:avLst/>
          </a:prstGeom>
          <a:ln w="38100">
            <a:solidFill>
              <a:srgbClr val="0070C0"/>
            </a:solidFill>
          </a:ln>
        </p:spPr>
      </p:pic>
      <p:pic>
        <p:nvPicPr>
          <p:cNvPr id="7" name="Picture 6">
            <a:extLst>
              <a:ext uri="{FF2B5EF4-FFF2-40B4-BE49-F238E27FC236}">
                <a16:creationId xmlns:a16="http://schemas.microsoft.com/office/drawing/2014/main" id="{0BF83F66-ED4C-6677-A62E-909BAA496E34}"/>
              </a:ext>
            </a:extLst>
          </p:cNvPr>
          <p:cNvPicPr>
            <a:picLocks noChangeAspect="1"/>
          </p:cNvPicPr>
          <p:nvPr/>
        </p:nvPicPr>
        <p:blipFill>
          <a:blip r:embed="rId3"/>
          <a:stretch>
            <a:fillRect/>
          </a:stretch>
        </p:blipFill>
        <p:spPr>
          <a:xfrm>
            <a:off x="3576320" y="6276975"/>
            <a:ext cx="3962400" cy="458787"/>
          </a:xfrm>
          <a:prstGeom prst="rect">
            <a:avLst/>
          </a:prstGeom>
          <a:ln w="19050">
            <a:solidFill>
              <a:srgbClr val="00B0F0"/>
            </a:solidFill>
          </a:ln>
        </p:spPr>
      </p:pic>
    </p:spTree>
    <p:extLst>
      <p:ext uri="{BB962C8B-B14F-4D97-AF65-F5344CB8AC3E}">
        <p14:creationId xmlns:p14="http://schemas.microsoft.com/office/powerpoint/2010/main" val="644195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AD75-C8A6-9B2A-0ED3-5C8913B46554}"/>
              </a:ext>
            </a:extLst>
          </p:cNvPr>
          <p:cNvSpPr>
            <a:spLocks noGrp="1"/>
          </p:cNvSpPr>
          <p:nvPr>
            <p:ph type="title"/>
          </p:nvPr>
        </p:nvSpPr>
        <p:spPr/>
        <p:txBody>
          <a:bodyPr/>
          <a:lstStyle/>
          <a:p>
            <a:r>
              <a:rPr lang="en-US" dirty="0"/>
              <a:t>MySQL Stored Procedure Variables</a:t>
            </a:r>
          </a:p>
        </p:txBody>
      </p:sp>
      <p:sp>
        <p:nvSpPr>
          <p:cNvPr id="3" name="Content Placeholder 2">
            <a:extLst>
              <a:ext uri="{FF2B5EF4-FFF2-40B4-BE49-F238E27FC236}">
                <a16:creationId xmlns:a16="http://schemas.microsoft.com/office/drawing/2014/main" id="{5CAF88D1-4C41-2195-C937-7A6434DADA4E}"/>
              </a:ext>
            </a:extLst>
          </p:cNvPr>
          <p:cNvSpPr>
            <a:spLocks noGrp="1"/>
          </p:cNvSpPr>
          <p:nvPr>
            <p:ph idx="1"/>
          </p:nvPr>
        </p:nvSpPr>
        <p:spPr/>
        <p:txBody>
          <a:bodyPr/>
          <a:lstStyle/>
          <a:p>
            <a:r>
              <a:rPr lang="en-US" sz="2400" dirty="0"/>
              <a:t>A variable is a named data object whose value can change during the execution of a stored procedure.</a:t>
            </a:r>
          </a:p>
          <a:p>
            <a:r>
              <a:rPr lang="en-US" sz="2400" dirty="0"/>
              <a:t>Typically, you use variables to hold immediate results. These variables are local to the stored procedure.</a:t>
            </a:r>
          </a:p>
          <a:p>
            <a:r>
              <a:rPr lang="en-US" sz="2400" dirty="0"/>
              <a:t>Before using a variable, you need to declare it.</a:t>
            </a:r>
          </a:p>
          <a:p>
            <a:r>
              <a:rPr lang="en-US" sz="2400" dirty="0"/>
              <a:t>To declare a variable inside a stored procedure, you use the DECLARE  statement </a:t>
            </a:r>
          </a:p>
        </p:txBody>
      </p:sp>
      <p:pic>
        <p:nvPicPr>
          <p:cNvPr id="5" name="Picture 4">
            <a:extLst>
              <a:ext uri="{FF2B5EF4-FFF2-40B4-BE49-F238E27FC236}">
                <a16:creationId xmlns:a16="http://schemas.microsoft.com/office/drawing/2014/main" id="{EB61CF1A-993A-E550-23FF-8FF16E0BF558}"/>
              </a:ext>
            </a:extLst>
          </p:cNvPr>
          <p:cNvPicPr>
            <a:picLocks noChangeAspect="1"/>
          </p:cNvPicPr>
          <p:nvPr/>
        </p:nvPicPr>
        <p:blipFill>
          <a:blip r:embed="rId2"/>
          <a:stretch>
            <a:fillRect/>
          </a:stretch>
        </p:blipFill>
        <p:spPr>
          <a:xfrm>
            <a:off x="2685415" y="4290060"/>
            <a:ext cx="7410450" cy="533400"/>
          </a:xfrm>
          <a:prstGeom prst="rect">
            <a:avLst/>
          </a:prstGeom>
          <a:ln w="38100">
            <a:solidFill>
              <a:srgbClr val="0070C0"/>
            </a:solidFill>
          </a:ln>
        </p:spPr>
      </p:pic>
      <p:pic>
        <p:nvPicPr>
          <p:cNvPr id="7" name="Picture 6">
            <a:extLst>
              <a:ext uri="{FF2B5EF4-FFF2-40B4-BE49-F238E27FC236}">
                <a16:creationId xmlns:a16="http://schemas.microsoft.com/office/drawing/2014/main" id="{1D71004A-D722-9ED9-4994-9FBEE5578A5E}"/>
              </a:ext>
            </a:extLst>
          </p:cNvPr>
          <p:cNvPicPr>
            <a:picLocks noChangeAspect="1"/>
          </p:cNvPicPr>
          <p:nvPr/>
        </p:nvPicPr>
        <p:blipFill>
          <a:blip r:embed="rId3"/>
          <a:stretch>
            <a:fillRect/>
          </a:stretch>
        </p:blipFill>
        <p:spPr>
          <a:xfrm>
            <a:off x="733425" y="5191442"/>
            <a:ext cx="4905375" cy="571500"/>
          </a:xfrm>
          <a:prstGeom prst="rect">
            <a:avLst/>
          </a:prstGeom>
          <a:ln w="38100">
            <a:solidFill>
              <a:srgbClr val="00B0F0"/>
            </a:solidFill>
          </a:ln>
        </p:spPr>
      </p:pic>
      <p:pic>
        <p:nvPicPr>
          <p:cNvPr id="9" name="Picture 8">
            <a:extLst>
              <a:ext uri="{FF2B5EF4-FFF2-40B4-BE49-F238E27FC236}">
                <a16:creationId xmlns:a16="http://schemas.microsoft.com/office/drawing/2014/main" id="{6A787DB1-6DE9-97F0-4921-4D2FD90E09D7}"/>
              </a:ext>
            </a:extLst>
          </p:cNvPr>
          <p:cNvPicPr>
            <a:picLocks noChangeAspect="1"/>
          </p:cNvPicPr>
          <p:nvPr/>
        </p:nvPicPr>
        <p:blipFill>
          <a:blip r:embed="rId4"/>
          <a:stretch>
            <a:fillRect/>
          </a:stretch>
        </p:blipFill>
        <p:spPr>
          <a:xfrm>
            <a:off x="2746375" y="5971698"/>
            <a:ext cx="5276850" cy="523875"/>
          </a:xfrm>
          <a:prstGeom prst="rect">
            <a:avLst/>
          </a:prstGeom>
          <a:ln w="38100">
            <a:solidFill>
              <a:srgbClr val="00B0F0"/>
            </a:solidFill>
          </a:ln>
        </p:spPr>
      </p:pic>
    </p:spTree>
    <p:extLst>
      <p:ext uri="{BB962C8B-B14F-4D97-AF65-F5344CB8AC3E}">
        <p14:creationId xmlns:p14="http://schemas.microsoft.com/office/powerpoint/2010/main" val="225282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F32-2060-7936-B520-A330C35C9EA3}"/>
              </a:ext>
            </a:extLst>
          </p:cNvPr>
          <p:cNvSpPr>
            <a:spLocks noGrp="1"/>
          </p:cNvSpPr>
          <p:nvPr>
            <p:ph type="title"/>
          </p:nvPr>
        </p:nvSpPr>
        <p:spPr/>
        <p:txBody>
          <a:bodyPr/>
          <a:lstStyle/>
          <a:p>
            <a:r>
              <a:rPr lang="en-US" dirty="0"/>
              <a:t>Assigning variables</a:t>
            </a:r>
          </a:p>
        </p:txBody>
      </p:sp>
      <p:sp>
        <p:nvSpPr>
          <p:cNvPr id="3" name="Content Placeholder 2">
            <a:extLst>
              <a:ext uri="{FF2B5EF4-FFF2-40B4-BE49-F238E27FC236}">
                <a16:creationId xmlns:a16="http://schemas.microsoft.com/office/drawing/2014/main" id="{DF4501A9-EDC7-3DED-0786-6450A54B99D7}"/>
              </a:ext>
            </a:extLst>
          </p:cNvPr>
          <p:cNvSpPr>
            <a:spLocks noGrp="1"/>
          </p:cNvSpPr>
          <p:nvPr>
            <p:ph idx="1"/>
          </p:nvPr>
        </p:nvSpPr>
        <p:spPr/>
        <p:txBody>
          <a:bodyPr/>
          <a:lstStyle/>
          <a:p>
            <a:r>
              <a:rPr lang="en-US" dirty="0"/>
              <a:t>To assign a variable a value, you use the SET statement</a:t>
            </a:r>
          </a:p>
        </p:txBody>
      </p:sp>
      <p:pic>
        <p:nvPicPr>
          <p:cNvPr id="5" name="Picture 4">
            <a:extLst>
              <a:ext uri="{FF2B5EF4-FFF2-40B4-BE49-F238E27FC236}">
                <a16:creationId xmlns:a16="http://schemas.microsoft.com/office/drawing/2014/main" id="{77BC4B2A-68A7-E52C-3A6A-61814B936E6E}"/>
              </a:ext>
            </a:extLst>
          </p:cNvPr>
          <p:cNvPicPr>
            <a:picLocks noChangeAspect="1"/>
          </p:cNvPicPr>
          <p:nvPr/>
        </p:nvPicPr>
        <p:blipFill>
          <a:blip r:embed="rId2"/>
          <a:stretch>
            <a:fillRect/>
          </a:stretch>
        </p:blipFill>
        <p:spPr>
          <a:xfrm>
            <a:off x="654050" y="2353944"/>
            <a:ext cx="3467100" cy="447675"/>
          </a:xfrm>
          <a:prstGeom prst="rect">
            <a:avLst/>
          </a:prstGeom>
          <a:ln w="28575">
            <a:solidFill>
              <a:srgbClr val="00B0F0"/>
            </a:solidFill>
          </a:ln>
        </p:spPr>
      </p:pic>
      <p:pic>
        <p:nvPicPr>
          <p:cNvPr id="7" name="Picture 6">
            <a:extLst>
              <a:ext uri="{FF2B5EF4-FFF2-40B4-BE49-F238E27FC236}">
                <a16:creationId xmlns:a16="http://schemas.microsoft.com/office/drawing/2014/main" id="{7403F81A-5D85-227B-D59B-E27ADB4AFDBB}"/>
              </a:ext>
            </a:extLst>
          </p:cNvPr>
          <p:cNvPicPr>
            <a:picLocks noChangeAspect="1"/>
          </p:cNvPicPr>
          <p:nvPr/>
        </p:nvPicPr>
        <p:blipFill>
          <a:blip r:embed="rId3"/>
          <a:stretch>
            <a:fillRect/>
          </a:stretch>
        </p:blipFill>
        <p:spPr>
          <a:xfrm>
            <a:off x="662940" y="3062287"/>
            <a:ext cx="3467100" cy="733425"/>
          </a:xfrm>
          <a:prstGeom prst="rect">
            <a:avLst/>
          </a:prstGeom>
          <a:ln w="28575">
            <a:solidFill>
              <a:srgbClr val="00B0F0"/>
            </a:solidFill>
          </a:ln>
        </p:spPr>
      </p:pic>
      <p:pic>
        <p:nvPicPr>
          <p:cNvPr id="9" name="Picture 8">
            <a:extLst>
              <a:ext uri="{FF2B5EF4-FFF2-40B4-BE49-F238E27FC236}">
                <a16:creationId xmlns:a16="http://schemas.microsoft.com/office/drawing/2014/main" id="{9A6A71D4-4CED-CE51-8D31-3980D25F8A5F}"/>
              </a:ext>
            </a:extLst>
          </p:cNvPr>
          <p:cNvPicPr>
            <a:picLocks noChangeAspect="1"/>
          </p:cNvPicPr>
          <p:nvPr/>
        </p:nvPicPr>
        <p:blipFill>
          <a:blip r:embed="rId4"/>
          <a:stretch>
            <a:fillRect/>
          </a:stretch>
        </p:blipFill>
        <p:spPr>
          <a:xfrm>
            <a:off x="662940" y="4321175"/>
            <a:ext cx="4305300" cy="1809750"/>
          </a:xfrm>
          <a:prstGeom prst="rect">
            <a:avLst/>
          </a:prstGeom>
          <a:ln w="28575">
            <a:solidFill>
              <a:srgbClr val="0070C0"/>
            </a:solidFill>
          </a:ln>
        </p:spPr>
      </p:pic>
    </p:spTree>
    <p:extLst>
      <p:ext uri="{BB962C8B-B14F-4D97-AF65-F5344CB8AC3E}">
        <p14:creationId xmlns:p14="http://schemas.microsoft.com/office/powerpoint/2010/main" val="245649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39C2-9326-C6A2-5153-A0EE1257219A}"/>
              </a:ext>
            </a:extLst>
          </p:cNvPr>
          <p:cNvSpPr>
            <a:spLocks noGrp="1"/>
          </p:cNvSpPr>
          <p:nvPr>
            <p:ph type="title"/>
          </p:nvPr>
        </p:nvSpPr>
        <p:spPr/>
        <p:txBody>
          <a:bodyPr/>
          <a:lstStyle/>
          <a:p>
            <a:r>
              <a:rPr lang="en-US" dirty="0"/>
              <a:t>Assigning variables</a:t>
            </a:r>
          </a:p>
        </p:txBody>
      </p:sp>
      <p:pic>
        <p:nvPicPr>
          <p:cNvPr id="5" name="Content Placeholder 4">
            <a:extLst>
              <a:ext uri="{FF2B5EF4-FFF2-40B4-BE49-F238E27FC236}">
                <a16:creationId xmlns:a16="http://schemas.microsoft.com/office/drawing/2014/main" id="{FE10AAA6-7D34-7EC1-C279-6545EFCB503A}"/>
              </a:ext>
            </a:extLst>
          </p:cNvPr>
          <p:cNvPicPr>
            <a:picLocks noGrp="1" noChangeAspect="1"/>
          </p:cNvPicPr>
          <p:nvPr>
            <p:ph idx="1"/>
          </p:nvPr>
        </p:nvPicPr>
        <p:blipFill>
          <a:blip r:embed="rId2"/>
          <a:stretch>
            <a:fillRect/>
          </a:stretch>
        </p:blipFill>
        <p:spPr>
          <a:xfrm>
            <a:off x="6721608" y="1911008"/>
            <a:ext cx="4663440" cy="4411662"/>
          </a:xfrm>
          <a:ln w="38100">
            <a:solidFill>
              <a:srgbClr val="7030A0"/>
            </a:solidFill>
          </a:ln>
        </p:spPr>
      </p:pic>
      <p:pic>
        <p:nvPicPr>
          <p:cNvPr id="6" name="Picture 5">
            <a:extLst>
              <a:ext uri="{FF2B5EF4-FFF2-40B4-BE49-F238E27FC236}">
                <a16:creationId xmlns:a16="http://schemas.microsoft.com/office/drawing/2014/main" id="{6A354897-B462-D75E-288B-E63ADD5861B5}"/>
              </a:ext>
            </a:extLst>
          </p:cNvPr>
          <p:cNvPicPr>
            <a:picLocks noChangeAspect="1"/>
          </p:cNvPicPr>
          <p:nvPr/>
        </p:nvPicPr>
        <p:blipFill>
          <a:blip r:embed="rId3"/>
          <a:stretch>
            <a:fillRect/>
          </a:stretch>
        </p:blipFill>
        <p:spPr>
          <a:xfrm>
            <a:off x="609600" y="1911008"/>
            <a:ext cx="4663440" cy="4571040"/>
          </a:xfrm>
          <a:prstGeom prst="rect">
            <a:avLst/>
          </a:prstGeom>
          <a:ln w="38100">
            <a:solidFill>
              <a:srgbClr val="7030A0"/>
            </a:solidFill>
          </a:ln>
        </p:spPr>
      </p:pic>
    </p:spTree>
    <p:extLst>
      <p:ext uri="{BB962C8B-B14F-4D97-AF65-F5344CB8AC3E}">
        <p14:creationId xmlns:p14="http://schemas.microsoft.com/office/powerpoint/2010/main" val="195362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11E9-0589-15CA-DA9A-73852FD3F76A}"/>
              </a:ext>
            </a:extLst>
          </p:cNvPr>
          <p:cNvSpPr>
            <a:spLocks noGrp="1"/>
          </p:cNvSpPr>
          <p:nvPr>
            <p:ph type="title"/>
          </p:nvPr>
        </p:nvSpPr>
        <p:spPr/>
        <p:txBody>
          <a:bodyPr/>
          <a:lstStyle/>
          <a:p>
            <a:r>
              <a:rPr lang="en-US" dirty="0"/>
              <a:t>MySQL IF Statement</a:t>
            </a:r>
          </a:p>
        </p:txBody>
      </p:sp>
      <p:pic>
        <p:nvPicPr>
          <p:cNvPr id="5" name="Content Placeholder 4">
            <a:extLst>
              <a:ext uri="{FF2B5EF4-FFF2-40B4-BE49-F238E27FC236}">
                <a16:creationId xmlns:a16="http://schemas.microsoft.com/office/drawing/2014/main" id="{239F8F86-DE2C-4214-F371-91AFF7A888F1}"/>
              </a:ext>
            </a:extLst>
          </p:cNvPr>
          <p:cNvPicPr>
            <a:picLocks noGrp="1" noChangeAspect="1"/>
          </p:cNvPicPr>
          <p:nvPr>
            <p:ph idx="1"/>
          </p:nvPr>
        </p:nvPicPr>
        <p:blipFill>
          <a:blip r:embed="rId2"/>
          <a:stretch>
            <a:fillRect/>
          </a:stretch>
        </p:blipFill>
        <p:spPr>
          <a:xfrm>
            <a:off x="609600" y="1800543"/>
            <a:ext cx="4632960" cy="4411662"/>
          </a:xfrm>
          <a:ln w="28575">
            <a:solidFill>
              <a:srgbClr val="00B050"/>
            </a:solidFill>
          </a:ln>
        </p:spPr>
      </p:pic>
      <p:pic>
        <p:nvPicPr>
          <p:cNvPr id="7" name="Picture 6">
            <a:extLst>
              <a:ext uri="{FF2B5EF4-FFF2-40B4-BE49-F238E27FC236}">
                <a16:creationId xmlns:a16="http://schemas.microsoft.com/office/drawing/2014/main" id="{F3B26B84-B65C-427D-5D4D-996069D99EB0}"/>
              </a:ext>
            </a:extLst>
          </p:cNvPr>
          <p:cNvPicPr>
            <a:picLocks noChangeAspect="1"/>
          </p:cNvPicPr>
          <p:nvPr/>
        </p:nvPicPr>
        <p:blipFill>
          <a:blip r:embed="rId3"/>
          <a:stretch>
            <a:fillRect/>
          </a:stretch>
        </p:blipFill>
        <p:spPr>
          <a:xfrm>
            <a:off x="6096000" y="1656397"/>
            <a:ext cx="3745632" cy="5114925"/>
          </a:xfrm>
          <a:prstGeom prst="rect">
            <a:avLst/>
          </a:prstGeom>
          <a:ln w="28575">
            <a:solidFill>
              <a:srgbClr val="00B050"/>
            </a:solidFill>
          </a:ln>
        </p:spPr>
      </p:pic>
    </p:spTree>
    <p:extLst>
      <p:ext uri="{BB962C8B-B14F-4D97-AF65-F5344CB8AC3E}">
        <p14:creationId xmlns:p14="http://schemas.microsoft.com/office/powerpoint/2010/main" val="2796471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129E-E074-5A86-ED9F-3025F17EB533}"/>
              </a:ext>
            </a:extLst>
          </p:cNvPr>
          <p:cNvSpPr>
            <a:spLocks noGrp="1"/>
          </p:cNvSpPr>
          <p:nvPr>
            <p:ph type="title"/>
          </p:nvPr>
        </p:nvSpPr>
        <p:spPr/>
        <p:txBody>
          <a:bodyPr/>
          <a:lstStyle/>
          <a:p>
            <a:r>
              <a:rPr lang="en-US" dirty="0"/>
              <a:t>MySQL CASE Statement</a:t>
            </a:r>
          </a:p>
        </p:txBody>
      </p:sp>
      <p:pic>
        <p:nvPicPr>
          <p:cNvPr id="5" name="Content Placeholder 4">
            <a:extLst>
              <a:ext uri="{FF2B5EF4-FFF2-40B4-BE49-F238E27FC236}">
                <a16:creationId xmlns:a16="http://schemas.microsoft.com/office/drawing/2014/main" id="{BAC0EEE1-CF75-3597-078C-75D265BF31CF}"/>
              </a:ext>
            </a:extLst>
          </p:cNvPr>
          <p:cNvPicPr>
            <a:picLocks noGrp="1" noChangeAspect="1"/>
          </p:cNvPicPr>
          <p:nvPr>
            <p:ph idx="1"/>
          </p:nvPr>
        </p:nvPicPr>
        <p:blipFill>
          <a:blip r:embed="rId2"/>
          <a:stretch>
            <a:fillRect/>
          </a:stretch>
        </p:blipFill>
        <p:spPr>
          <a:xfrm>
            <a:off x="609600" y="1861503"/>
            <a:ext cx="4168746" cy="4411662"/>
          </a:xfrm>
          <a:ln w="38100">
            <a:solidFill>
              <a:srgbClr val="0070C0"/>
            </a:solidFill>
          </a:ln>
        </p:spPr>
      </p:pic>
      <p:pic>
        <p:nvPicPr>
          <p:cNvPr id="7" name="Picture 6">
            <a:extLst>
              <a:ext uri="{FF2B5EF4-FFF2-40B4-BE49-F238E27FC236}">
                <a16:creationId xmlns:a16="http://schemas.microsoft.com/office/drawing/2014/main" id="{3DA03E3E-24F1-0474-02A6-00D9F1962590}"/>
              </a:ext>
            </a:extLst>
          </p:cNvPr>
          <p:cNvPicPr>
            <a:picLocks noChangeAspect="1"/>
          </p:cNvPicPr>
          <p:nvPr/>
        </p:nvPicPr>
        <p:blipFill>
          <a:blip r:embed="rId3"/>
          <a:stretch>
            <a:fillRect/>
          </a:stretch>
        </p:blipFill>
        <p:spPr>
          <a:xfrm>
            <a:off x="5381625" y="1719897"/>
            <a:ext cx="5702935" cy="4048125"/>
          </a:xfrm>
          <a:prstGeom prst="rect">
            <a:avLst/>
          </a:prstGeom>
          <a:ln w="38100">
            <a:solidFill>
              <a:srgbClr val="0070C0"/>
            </a:solidFill>
          </a:ln>
        </p:spPr>
      </p:pic>
    </p:spTree>
    <p:extLst>
      <p:ext uri="{BB962C8B-B14F-4D97-AF65-F5344CB8AC3E}">
        <p14:creationId xmlns:p14="http://schemas.microsoft.com/office/powerpoint/2010/main" val="1777760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8B73-0127-A6D9-14AE-BB6A46B90D6F}"/>
              </a:ext>
            </a:extLst>
          </p:cNvPr>
          <p:cNvSpPr>
            <a:spLocks noGrp="1"/>
          </p:cNvSpPr>
          <p:nvPr>
            <p:ph type="title"/>
          </p:nvPr>
        </p:nvSpPr>
        <p:spPr/>
        <p:txBody>
          <a:bodyPr/>
          <a:lstStyle/>
          <a:p>
            <a:r>
              <a:rPr lang="en-US" dirty="0"/>
              <a:t>MySQL LOOP</a:t>
            </a:r>
          </a:p>
        </p:txBody>
      </p:sp>
      <p:sp>
        <p:nvSpPr>
          <p:cNvPr id="3" name="Content Placeholder 2">
            <a:extLst>
              <a:ext uri="{FF2B5EF4-FFF2-40B4-BE49-F238E27FC236}">
                <a16:creationId xmlns:a16="http://schemas.microsoft.com/office/drawing/2014/main" id="{02A3A832-5AA8-99DC-1EF8-15FC5AAE39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9204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0CEA-7C93-2922-0DD8-F218B95D13F9}"/>
              </a:ext>
            </a:extLst>
          </p:cNvPr>
          <p:cNvSpPr>
            <a:spLocks noGrp="1"/>
          </p:cNvSpPr>
          <p:nvPr>
            <p:ph type="title"/>
          </p:nvPr>
        </p:nvSpPr>
        <p:spPr/>
        <p:txBody>
          <a:bodyPr/>
          <a:lstStyle/>
          <a:p>
            <a:r>
              <a:rPr lang="en-US" dirty="0"/>
              <a:t>MySQL WHILE Loop</a:t>
            </a:r>
          </a:p>
        </p:txBody>
      </p:sp>
      <p:sp>
        <p:nvSpPr>
          <p:cNvPr id="3" name="Content Placeholder 2">
            <a:extLst>
              <a:ext uri="{FF2B5EF4-FFF2-40B4-BE49-F238E27FC236}">
                <a16:creationId xmlns:a16="http://schemas.microsoft.com/office/drawing/2014/main" id="{6304D7EC-D02C-3282-DF00-24EC4DB74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093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6CD6-5840-044C-A065-B549737AB553}"/>
              </a:ext>
            </a:extLst>
          </p:cNvPr>
          <p:cNvSpPr>
            <a:spLocks noGrp="1"/>
          </p:cNvSpPr>
          <p:nvPr>
            <p:ph type="ctrTitle"/>
          </p:nvPr>
        </p:nvSpPr>
        <p:spPr/>
        <p:txBody>
          <a:bodyPr/>
          <a:lstStyle/>
          <a:p>
            <a:r>
              <a:rPr lang="en-US" dirty="0"/>
              <a:t>MySQL Triggers</a:t>
            </a:r>
          </a:p>
        </p:txBody>
      </p:sp>
      <p:sp>
        <p:nvSpPr>
          <p:cNvPr id="4" name="Subtitle 3">
            <a:extLst>
              <a:ext uri="{FF2B5EF4-FFF2-40B4-BE49-F238E27FC236}">
                <a16:creationId xmlns:a16="http://schemas.microsoft.com/office/drawing/2014/main" id="{5F2ED417-8D7C-D196-1E5E-8787128059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289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4FAB-FFE5-1072-4E81-854AFC6DA714}"/>
              </a:ext>
            </a:extLst>
          </p:cNvPr>
          <p:cNvSpPr>
            <a:spLocks noGrp="1"/>
          </p:cNvSpPr>
          <p:nvPr>
            <p:ph type="ctrTitle"/>
          </p:nvPr>
        </p:nvSpPr>
        <p:spPr/>
        <p:txBody>
          <a:bodyPr/>
          <a:lstStyle/>
          <a:p>
            <a:r>
              <a:rPr lang="en-US" dirty="0"/>
              <a:t>MySQL Triggers</a:t>
            </a:r>
          </a:p>
        </p:txBody>
      </p:sp>
      <p:sp>
        <p:nvSpPr>
          <p:cNvPr id="4" name="Subtitle 3">
            <a:extLst>
              <a:ext uri="{FF2B5EF4-FFF2-40B4-BE49-F238E27FC236}">
                <a16:creationId xmlns:a16="http://schemas.microsoft.com/office/drawing/2014/main" id="{4AA3BD9A-8991-98D6-CCD2-A4162D1D8E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984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5675-ACB5-9DD5-8DDE-DD3441A41DC8}"/>
              </a:ext>
            </a:extLst>
          </p:cNvPr>
          <p:cNvSpPr>
            <a:spLocks noGrp="1"/>
          </p:cNvSpPr>
          <p:nvPr>
            <p:ph type="title"/>
          </p:nvPr>
        </p:nvSpPr>
        <p:spPr/>
        <p:txBody>
          <a:bodyPr/>
          <a:lstStyle/>
          <a:p>
            <a:r>
              <a:rPr lang="en-US" dirty="0"/>
              <a:t>MySQL Triggers</a:t>
            </a:r>
          </a:p>
        </p:txBody>
      </p:sp>
      <p:sp>
        <p:nvSpPr>
          <p:cNvPr id="3" name="Content Placeholder 2">
            <a:extLst>
              <a:ext uri="{FF2B5EF4-FFF2-40B4-BE49-F238E27FC236}">
                <a16:creationId xmlns:a16="http://schemas.microsoft.com/office/drawing/2014/main" id="{4D5A7CE9-59E3-A38F-1E23-46E4C32CBE44}"/>
              </a:ext>
            </a:extLst>
          </p:cNvPr>
          <p:cNvSpPr>
            <a:spLocks noGrp="1"/>
          </p:cNvSpPr>
          <p:nvPr>
            <p:ph idx="1"/>
          </p:nvPr>
        </p:nvSpPr>
        <p:spPr/>
        <p:txBody>
          <a:bodyPr/>
          <a:lstStyle/>
          <a:p>
            <a:r>
              <a:rPr lang="en-US" sz="2200" dirty="0"/>
              <a:t>In MySQL, a trigger is a stored program invoked automatically in response to an event such as insert, update, or delete that occurs in the associated table.</a:t>
            </a:r>
          </a:p>
          <a:p>
            <a:r>
              <a:rPr lang="en-US" sz="2200" dirty="0"/>
              <a:t>MySQL supports triggers that are invoked in response to the INSERT, UPDATE or DELETE event.</a:t>
            </a:r>
          </a:p>
          <a:p>
            <a:r>
              <a:rPr lang="en-US" sz="2200" dirty="0"/>
              <a:t>The SQL standard defines two types of triggers: row-level triggers and statement-level triggers.</a:t>
            </a:r>
          </a:p>
          <a:p>
            <a:r>
              <a:rPr lang="en-US" sz="2200" dirty="0"/>
              <a:t>A row-level trigger is activated for each row that is inserted, updated, or deleted. For example, if a table has 100 rows inserted, updated, or deleted, the trigger is automatically invoked 100 times for the 100 rows affected.</a:t>
            </a:r>
          </a:p>
          <a:p>
            <a:r>
              <a:rPr lang="en-US" sz="2200" dirty="0"/>
              <a:t>A statement-level trigger is executed once for each transaction regardless of how many rows are inserted, updated, or deleted.</a:t>
            </a:r>
          </a:p>
          <a:p>
            <a:r>
              <a:rPr lang="en-US" sz="2200" dirty="0"/>
              <a:t>MySQL supports only row-level triggers. It doesn’t support statement-level triggers.</a:t>
            </a:r>
          </a:p>
        </p:txBody>
      </p:sp>
    </p:spTree>
    <p:extLst>
      <p:ext uri="{BB962C8B-B14F-4D97-AF65-F5344CB8AC3E}">
        <p14:creationId xmlns:p14="http://schemas.microsoft.com/office/powerpoint/2010/main" val="173446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ECA3-D81D-0CAE-E7E5-6AC63741E3F2}"/>
              </a:ext>
            </a:extLst>
          </p:cNvPr>
          <p:cNvSpPr>
            <a:spLocks noGrp="1"/>
          </p:cNvSpPr>
          <p:nvPr>
            <p:ph type="title"/>
          </p:nvPr>
        </p:nvSpPr>
        <p:spPr/>
        <p:txBody>
          <a:bodyPr/>
          <a:lstStyle/>
          <a:p>
            <a:r>
              <a:rPr lang="en-US" dirty="0"/>
              <a:t>Advantages of MySQL Views</a:t>
            </a:r>
          </a:p>
        </p:txBody>
      </p:sp>
      <p:sp>
        <p:nvSpPr>
          <p:cNvPr id="3" name="Content Placeholder 2">
            <a:extLst>
              <a:ext uri="{FF2B5EF4-FFF2-40B4-BE49-F238E27FC236}">
                <a16:creationId xmlns:a16="http://schemas.microsoft.com/office/drawing/2014/main" id="{49C1F1D2-B00C-2908-E387-9B107EF95F8B}"/>
              </a:ext>
            </a:extLst>
          </p:cNvPr>
          <p:cNvSpPr>
            <a:spLocks noGrp="1"/>
          </p:cNvSpPr>
          <p:nvPr>
            <p:ph idx="1"/>
          </p:nvPr>
        </p:nvSpPr>
        <p:spPr/>
        <p:txBody>
          <a:bodyPr/>
          <a:lstStyle/>
          <a:p>
            <a:r>
              <a:rPr lang="en-US" dirty="0"/>
              <a:t>Simplify complex query</a:t>
            </a:r>
          </a:p>
          <a:p>
            <a:r>
              <a:rPr lang="en-US" dirty="0"/>
              <a:t>Make the business logic consistent</a:t>
            </a:r>
          </a:p>
          <a:p>
            <a:r>
              <a:rPr lang="en-US" dirty="0"/>
              <a:t>Add extra security layers</a:t>
            </a:r>
          </a:p>
          <a:p>
            <a:r>
              <a:rPr lang="en-US" dirty="0"/>
              <a:t>Enable backward compatibility</a:t>
            </a:r>
          </a:p>
          <a:p>
            <a:endParaRPr lang="en-US" dirty="0"/>
          </a:p>
        </p:txBody>
      </p:sp>
    </p:spTree>
    <p:extLst>
      <p:ext uri="{BB962C8B-B14F-4D97-AF65-F5344CB8AC3E}">
        <p14:creationId xmlns:p14="http://schemas.microsoft.com/office/powerpoint/2010/main" val="317272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AD8F-CB3D-A0F8-24DF-DC84E0CF9F81}"/>
              </a:ext>
            </a:extLst>
          </p:cNvPr>
          <p:cNvSpPr>
            <a:spLocks noGrp="1"/>
          </p:cNvSpPr>
          <p:nvPr>
            <p:ph type="title"/>
          </p:nvPr>
        </p:nvSpPr>
        <p:spPr/>
        <p:txBody>
          <a:bodyPr/>
          <a:lstStyle/>
          <a:p>
            <a:r>
              <a:rPr lang="en-US" dirty="0"/>
              <a:t>MySQL Triggers</a:t>
            </a:r>
          </a:p>
        </p:txBody>
      </p:sp>
      <p:sp>
        <p:nvSpPr>
          <p:cNvPr id="3" name="Content Placeholder 2">
            <a:extLst>
              <a:ext uri="{FF2B5EF4-FFF2-40B4-BE49-F238E27FC236}">
                <a16:creationId xmlns:a16="http://schemas.microsoft.com/office/drawing/2014/main" id="{A7A050E0-950F-A2EA-E618-2B2198DBBC08}"/>
              </a:ext>
            </a:extLst>
          </p:cNvPr>
          <p:cNvSpPr>
            <a:spLocks noGrp="1"/>
          </p:cNvSpPr>
          <p:nvPr>
            <p:ph idx="1"/>
          </p:nvPr>
        </p:nvSpPr>
        <p:spPr/>
        <p:txBody>
          <a:bodyPr/>
          <a:lstStyle/>
          <a:p>
            <a:pPr marL="0" indent="0">
              <a:buNone/>
            </a:pPr>
            <a:r>
              <a:rPr lang="en-US" sz="2000" b="1" dirty="0"/>
              <a:t>Advantages of triggers</a:t>
            </a:r>
          </a:p>
          <a:p>
            <a:r>
              <a:rPr lang="en-US" sz="2000" dirty="0"/>
              <a:t>Triggers provide another way to check the integrity of data.</a:t>
            </a:r>
          </a:p>
          <a:p>
            <a:r>
              <a:rPr lang="en-US" sz="2000" dirty="0"/>
              <a:t>Triggers handle errors from the database layer.</a:t>
            </a:r>
          </a:p>
          <a:p>
            <a:r>
              <a:rPr lang="en-US" sz="2000" dirty="0"/>
              <a:t>Triggers give an alternative way to run scheduled tasks. By using triggers, you don’t have to wait for the scheduled events to run because the triggers are invoked automatically before or after a change is made to the data in a table.</a:t>
            </a:r>
          </a:p>
          <a:p>
            <a:r>
              <a:rPr lang="en-US" sz="2000" dirty="0"/>
              <a:t>Triggers can be useful for auditing the data changes in tables.</a:t>
            </a:r>
          </a:p>
          <a:p>
            <a:pPr marL="0" indent="0">
              <a:buNone/>
            </a:pPr>
            <a:r>
              <a:rPr lang="en-US" sz="2000" b="1" dirty="0"/>
              <a:t>Disadvantages of triggers</a:t>
            </a:r>
          </a:p>
          <a:p>
            <a:r>
              <a:rPr lang="en-US" sz="2000" dirty="0"/>
              <a:t>Triggers can only provide extended validations, not all validations. For simple validations, you can use the NOT NULL, UNIQUE, CHECK and FOREIGN KEY constraints.</a:t>
            </a:r>
          </a:p>
          <a:p>
            <a:r>
              <a:rPr lang="en-US" sz="2000" dirty="0"/>
              <a:t>Triggers can be difficult to troubleshoot because they execute automatically in the database, which may not be visible to the client applications.</a:t>
            </a:r>
          </a:p>
          <a:p>
            <a:r>
              <a:rPr lang="en-US" sz="2000" dirty="0"/>
              <a:t>Triggers may increase the overhead of the MySQL server.</a:t>
            </a:r>
          </a:p>
        </p:txBody>
      </p:sp>
    </p:spTree>
    <p:extLst>
      <p:ext uri="{BB962C8B-B14F-4D97-AF65-F5344CB8AC3E}">
        <p14:creationId xmlns:p14="http://schemas.microsoft.com/office/powerpoint/2010/main" val="426378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5FC6-AF31-C0E3-6FF0-0A400A9AFB1C}"/>
              </a:ext>
            </a:extLst>
          </p:cNvPr>
          <p:cNvSpPr>
            <a:spLocks noGrp="1"/>
          </p:cNvSpPr>
          <p:nvPr>
            <p:ph type="title"/>
          </p:nvPr>
        </p:nvSpPr>
        <p:spPr/>
        <p:txBody>
          <a:bodyPr/>
          <a:lstStyle/>
          <a:p>
            <a:r>
              <a:rPr lang="en-US" dirty="0"/>
              <a:t>Create Trigger in MySQL</a:t>
            </a:r>
          </a:p>
        </p:txBody>
      </p:sp>
      <p:sp>
        <p:nvSpPr>
          <p:cNvPr id="3" name="Content Placeholder 2">
            <a:extLst>
              <a:ext uri="{FF2B5EF4-FFF2-40B4-BE49-F238E27FC236}">
                <a16:creationId xmlns:a16="http://schemas.microsoft.com/office/drawing/2014/main" id="{FCF90FF5-891F-2364-52F9-C434571C539E}"/>
              </a:ext>
            </a:extLst>
          </p:cNvPr>
          <p:cNvSpPr>
            <a:spLocks noGrp="1"/>
          </p:cNvSpPr>
          <p:nvPr>
            <p:ph idx="1"/>
          </p:nvPr>
        </p:nvSpPr>
        <p:spPr/>
        <p:txBody>
          <a:bodyPr/>
          <a:lstStyle/>
          <a:p>
            <a:r>
              <a:rPr lang="en-US" dirty="0"/>
              <a:t>The CREATE TRIGGER statement creates a new trigger.</a:t>
            </a:r>
          </a:p>
          <a:p>
            <a:endParaRPr lang="en-US" dirty="0"/>
          </a:p>
          <a:p>
            <a:endParaRPr lang="en-US" dirty="0"/>
          </a:p>
          <a:p>
            <a:endParaRPr lang="en-US" dirty="0"/>
          </a:p>
          <a:p>
            <a:r>
              <a:rPr lang="en-US" dirty="0"/>
              <a:t>The trigger body can access the values of the column being affected by the DML statement.</a:t>
            </a:r>
          </a:p>
          <a:p>
            <a:r>
              <a:rPr lang="en-US" dirty="0"/>
              <a:t>To distinguish between the value of the columns BEFORE and AFTER the DML has fired, you use the NEW and OLD modifiers.</a:t>
            </a:r>
          </a:p>
          <a:p>
            <a:endParaRPr lang="en-US" dirty="0"/>
          </a:p>
        </p:txBody>
      </p:sp>
      <p:pic>
        <p:nvPicPr>
          <p:cNvPr id="5" name="Picture 4">
            <a:extLst>
              <a:ext uri="{FF2B5EF4-FFF2-40B4-BE49-F238E27FC236}">
                <a16:creationId xmlns:a16="http://schemas.microsoft.com/office/drawing/2014/main" id="{D3116135-2FEA-3841-DA41-1C01C3EE8817}"/>
              </a:ext>
            </a:extLst>
          </p:cNvPr>
          <p:cNvPicPr>
            <a:picLocks noChangeAspect="1"/>
          </p:cNvPicPr>
          <p:nvPr/>
        </p:nvPicPr>
        <p:blipFill>
          <a:blip r:embed="rId2"/>
          <a:stretch>
            <a:fillRect/>
          </a:stretch>
        </p:blipFill>
        <p:spPr>
          <a:xfrm>
            <a:off x="609600" y="2524919"/>
            <a:ext cx="5191125" cy="1400175"/>
          </a:xfrm>
          <a:prstGeom prst="rect">
            <a:avLst/>
          </a:prstGeom>
          <a:ln w="38100">
            <a:solidFill>
              <a:srgbClr val="0070C0"/>
            </a:solidFill>
          </a:ln>
        </p:spPr>
      </p:pic>
    </p:spTree>
    <p:extLst>
      <p:ext uri="{BB962C8B-B14F-4D97-AF65-F5344CB8AC3E}">
        <p14:creationId xmlns:p14="http://schemas.microsoft.com/office/powerpoint/2010/main" val="3901208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B8C3-2E52-89CA-341F-F01ED266397B}"/>
              </a:ext>
            </a:extLst>
          </p:cNvPr>
          <p:cNvSpPr>
            <a:spLocks noGrp="1"/>
          </p:cNvSpPr>
          <p:nvPr>
            <p:ph type="title"/>
          </p:nvPr>
        </p:nvSpPr>
        <p:spPr/>
        <p:txBody>
          <a:bodyPr/>
          <a:lstStyle/>
          <a:p>
            <a:r>
              <a:rPr lang="en-US" dirty="0"/>
              <a:t>Create Trigger in MySQL</a:t>
            </a:r>
          </a:p>
        </p:txBody>
      </p:sp>
      <p:pic>
        <p:nvPicPr>
          <p:cNvPr id="5" name="Content Placeholder 4">
            <a:extLst>
              <a:ext uri="{FF2B5EF4-FFF2-40B4-BE49-F238E27FC236}">
                <a16:creationId xmlns:a16="http://schemas.microsoft.com/office/drawing/2014/main" id="{3978A435-8F2D-BE47-FA23-0CFA08D3BD19}"/>
              </a:ext>
            </a:extLst>
          </p:cNvPr>
          <p:cNvPicPr>
            <a:picLocks noGrp="1" noChangeAspect="1"/>
          </p:cNvPicPr>
          <p:nvPr>
            <p:ph idx="1"/>
          </p:nvPr>
        </p:nvPicPr>
        <p:blipFill>
          <a:blip r:embed="rId2"/>
          <a:stretch>
            <a:fillRect/>
          </a:stretch>
        </p:blipFill>
        <p:spPr>
          <a:xfrm>
            <a:off x="609600" y="1696720"/>
            <a:ext cx="4610100" cy="2476500"/>
          </a:xfrm>
          <a:ln w="28575">
            <a:solidFill>
              <a:srgbClr val="0070C0"/>
            </a:solidFill>
          </a:ln>
        </p:spPr>
      </p:pic>
      <p:pic>
        <p:nvPicPr>
          <p:cNvPr id="7" name="Picture 6">
            <a:extLst>
              <a:ext uri="{FF2B5EF4-FFF2-40B4-BE49-F238E27FC236}">
                <a16:creationId xmlns:a16="http://schemas.microsoft.com/office/drawing/2014/main" id="{1DC7B325-F5EA-256C-83BD-4FB585EDCE65}"/>
              </a:ext>
            </a:extLst>
          </p:cNvPr>
          <p:cNvPicPr>
            <a:picLocks noChangeAspect="1"/>
          </p:cNvPicPr>
          <p:nvPr/>
        </p:nvPicPr>
        <p:blipFill>
          <a:blip r:embed="rId3"/>
          <a:stretch>
            <a:fillRect/>
          </a:stretch>
        </p:blipFill>
        <p:spPr>
          <a:xfrm>
            <a:off x="5638800" y="1696720"/>
            <a:ext cx="5029200" cy="2895600"/>
          </a:xfrm>
          <a:prstGeom prst="rect">
            <a:avLst/>
          </a:prstGeom>
          <a:ln w="28575">
            <a:solidFill>
              <a:srgbClr val="0070C0"/>
            </a:solidFill>
          </a:ln>
        </p:spPr>
      </p:pic>
      <p:pic>
        <p:nvPicPr>
          <p:cNvPr id="9" name="Picture 8">
            <a:extLst>
              <a:ext uri="{FF2B5EF4-FFF2-40B4-BE49-F238E27FC236}">
                <a16:creationId xmlns:a16="http://schemas.microsoft.com/office/drawing/2014/main" id="{13DB55E7-36A0-EB96-A547-C94C51D8F625}"/>
              </a:ext>
            </a:extLst>
          </p:cNvPr>
          <p:cNvPicPr>
            <a:picLocks noChangeAspect="1"/>
          </p:cNvPicPr>
          <p:nvPr/>
        </p:nvPicPr>
        <p:blipFill>
          <a:blip r:embed="rId4"/>
          <a:stretch>
            <a:fillRect/>
          </a:stretch>
        </p:blipFill>
        <p:spPr>
          <a:xfrm>
            <a:off x="519430" y="4461192"/>
            <a:ext cx="3390900" cy="1828800"/>
          </a:xfrm>
          <a:prstGeom prst="rect">
            <a:avLst/>
          </a:prstGeom>
          <a:ln w="28575">
            <a:solidFill>
              <a:srgbClr val="0070C0"/>
            </a:solidFill>
          </a:ln>
        </p:spPr>
      </p:pic>
      <p:pic>
        <p:nvPicPr>
          <p:cNvPr id="11" name="Picture 10">
            <a:extLst>
              <a:ext uri="{FF2B5EF4-FFF2-40B4-BE49-F238E27FC236}">
                <a16:creationId xmlns:a16="http://schemas.microsoft.com/office/drawing/2014/main" id="{1DB1C24B-66A5-1473-3AEF-2279FEC77C2B}"/>
              </a:ext>
            </a:extLst>
          </p:cNvPr>
          <p:cNvPicPr>
            <a:picLocks noChangeAspect="1"/>
          </p:cNvPicPr>
          <p:nvPr/>
        </p:nvPicPr>
        <p:blipFill>
          <a:blip r:embed="rId5"/>
          <a:stretch>
            <a:fillRect/>
          </a:stretch>
        </p:blipFill>
        <p:spPr>
          <a:xfrm>
            <a:off x="5120640" y="5748972"/>
            <a:ext cx="3657600" cy="495300"/>
          </a:xfrm>
          <a:prstGeom prst="rect">
            <a:avLst/>
          </a:prstGeom>
          <a:ln w="28575">
            <a:solidFill>
              <a:srgbClr val="0070C0"/>
            </a:solidFill>
          </a:ln>
        </p:spPr>
      </p:pic>
    </p:spTree>
    <p:extLst>
      <p:ext uri="{BB962C8B-B14F-4D97-AF65-F5344CB8AC3E}">
        <p14:creationId xmlns:p14="http://schemas.microsoft.com/office/powerpoint/2010/main" val="2455240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E008-BA75-2692-6CD5-7C979C1B19B8}"/>
              </a:ext>
            </a:extLst>
          </p:cNvPr>
          <p:cNvSpPr>
            <a:spLocks noGrp="1"/>
          </p:cNvSpPr>
          <p:nvPr>
            <p:ph type="title"/>
          </p:nvPr>
        </p:nvSpPr>
        <p:spPr/>
        <p:txBody>
          <a:bodyPr/>
          <a:lstStyle/>
          <a:p>
            <a:r>
              <a:rPr lang="en-US" dirty="0"/>
              <a:t>MySQL DROP TRIGGER</a:t>
            </a:r>
          </a:p>
        </p:txBody>
      </p:sp>
      <p:pic>
        <p:nvPicPr>
          <p:cNvPr id="5" name="Content Placeholder 4">
            <a:extLst>
              <a:ext uri="{FF2B5EF4-FFF2-40B4-BE49-F238E27FC236}">
                <a16:creationId xmlns:a16="http://schemas.microsoft.com/office/drawing/2014/main" id="{52295DBB-D1C5-7D57-3962-69518D0DC8D5}"/>
              </a:ext>
            </a:extLst>
          </p:cNvPr>
          <p:cNvPicPr>
            <a:picLocks noGrp="1" noChangeAspect="1"/>
          </p:cNvPicPr>
          <p:nvPr>
            <p:ph idx="1"/>
          </p:nvPr>
        </p:nvPicPr>
        <p:blipFill>
          <a:blip r:embed="rId2"/>
          <a:stretch>
            <a:fillRect/>
          </a:stretch>
        </p:blipFill>
        <p:spPr>
          <a:xfrm>
            <a:off x="609600" y="1863249"/>
            <a:ext cx="6172200" cy="628650"/>
          </a:xfrm>
        </p:spPr>
      </p:pic>
      <p:pic>
        <p:nvPicPr>
          <p:cNvPr id="7" name="Picture 6">
            <a:extLst>
              <a:ext uri="{FF2B5EF4-FFF2-40B4-BE49-F238E27FC236}">
                <a16:creationId xmlns:a16="http://schemas.microsoft.com/office/drawing/2014/main" id="{DD0DEB19-3A8C-AE73-2C49-9F986A45BF74}"/>
              </a:ext>
            </a:extLst>
          </p:cNvPr>
          <p:cNvPicPr>
            <a:picLocks noChangeAspect="1"/>
          </p:cNvPicPr>
          <p:nvPr/>
        </p:nvPicPr>
        <p:blipFill>
          <a:blip r:embed="rId3"/>
          <a:stretch>
            <a:fillRect/>
          </a:stretch>
        </p:blipFill>
        <p:spPr>
          <a:xfrm>
            <a:off x="609600" y="2670810"/>
            <a:ext cx="4219575" cy="533400"/>
          </a:xfrm>
          <a:prstGeom prst="rect">
            <a:avLst/>
          </a:prstGeom>
        </p:spPr>
      </p:pic>
    </p:spTree>
    <p:extLst>
      <p:ext uri="{BB962C8B-B14F-4D97-AF65-F5344CB8AC3E}">
        <p14:creationId xmlns:p14="http://schemas.microsoft.com/office/powerpoint/2010/main" val="152174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F61F-BABF-F61D-D53D-1F364E75C44E}"/>
              </a:ext>
            </a:extLst>
          </p:cNvPr>
          <p:cNvSpPr>
            <a:spLocks noGrp="1"/>
          </p:cNvSpPr>
          <p:nvPr>
            <p:ph type="ctrTitle"/>
          </p:nvPr>
        </p:nvSpPr>
        <p:spPr/>
        <p:txBody>
          <a:bodyPr/>
          <a:lstStyle/>
          <a:p>
            <a:r>
              <a:rPr lang="en-US" dirty="0"/>
              <a:t>MySQL Stored Function</a:t>
            </a:r>
          </a:p>
        </p:txBody>
      </p:sp>
      <p:sp>
        <p:nvSpPr>
          <p:cNvPr id="4" name="Subtitle 3">
            <a:extLst>
              <a:ext uri="{FF2B5EF4-FFF2-40B4-BE49-F238E27FC236}">
                <a16:creationId xmlns:a16="http://schemas.microsoft.com/office/drawing/2014/main" id="{B584763C-4862-269F-9EF0-85F443DEFD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9969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EF6B-D51A-2070-93D9-931B2A7F66FD}"/>
              </a:ext>
            </a:extLst>
          </p:cNvPr>
          <p:cNvSpPr>
            <a:spLocks noGrp="1"/>
          </p:cNvSpPr>
          <p:nvPr>
            <p:ph type="title"/>
          </p:nvPr>
        </p:nvSpPr>
        <p:spPr/>
        <p:txBody>
          <a:bodyPr/>
          <a:lstStyle/>
          <a:p>
            <a:r>
              <a:rPr lang="en-US" dirty="0"/>
              <a:t>MySQL Stored Function</a:t>
            </a:r>
          </a:p>
        </p:txBody>
      </p:sp>
      <p:sp>
        <p:nvSpPr>
          <p:cNvPr id="3" name="Content Placeholder 2">
            <a:extLst>
              <a:ext uri="{FF2B5EF4-FFF2-40B4-BE49-F238E27FC236}">
                <a16:creationId xmlns:a16="http://schemas.microsoft.com/office/drawing/2014/main" id="{AD45BC0F-E7CD-EDEA-2609-0CA1AD420C58}"/>
              </a:ext>
            </a:extLst>
          </p:cNvPr>
          <p:cNvSpPr>
            <a:spLocks noGrp="1"/>
          </p:cNvSpPr>
          <p:nvPr>
            <p:ph idx="1"/>
          </p:nvPr>
        </p:nvSpPr>
        <p:spPr>
          <a:xfrm>
            <a:off x="609600" y="1719263"/>
            <a:ext cx="11000198" cy="4411662"/>
          </a:xfrm>
        </p:spPr>
        <p:txBody>
          <a:bodyPr/>
          <a:lstStyle/>
          <a:p>
            <a:r>
              <a:rPr lang="en-US" sz="2200" dirty="0"/>
              <a:t>A stored function is a specialized type of stored program designed to return a single value. Typically, you use stored functions to encapsulate common formulas or business rules, making them reusable across SQL statements or other stored programs.</a:t>
            </a:r>
          </a:p>
          <a:p>
            <a:r>
              <a:rPr lang="en-US" sz="2200" dirty="0"/>
              <a:t>Unlike a stored procedure, you can use a stored function in SQL statements wherever you use an expression. This enhances the readability and maintainability of the procedural code.</a:t>
            </a:r>
          </a:p>
          <a:p>
            <a:r>
              <a:rPr lang="en-US" sz="2200" dirty="0"/>
              <a:t>To create a stored function, you use the CREATE FUNCTION statement. </a:t>
            </a:r>
          </a:p>
        </p:txBody>
      </p:sp>
    </p:spTree>
    <p:extLst>
      <p:ext uri="{BB962C8B-B14F-4D97-AF65-F5344CB8AC3E}">
        <p14:creationId xmlns:p14="http://schemas.microsoft.com/office/powerpoint/2010/main" val="75416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8268-7525-C8D5-5A71-C3571DDFECAF}"/>
              </a:ext>
            </a:extLst>
          </p:cNvPr>
          <p:cNvSpPr>
            <a:spLocks noGrp="1"/>
          </p:cNvSpPr>
          <p:nvPr>
            <p:ph type="title"/>
          </p:nvPr>
        </p:nvSpPr>
        <p:spPr/>
        <p:txBody>
          <a:bodyPr/>
          <a:lstStyle/>
          <a:p>
            <a:r>
              <a:rPr lang="en-US" dirty="0"/>
              <a:t>MySQL Stored Function</a:t>
            </a:r>
          </a:p>
        </p:txBody>
      </p:sp>
      <p:sp>
        <p:nvSpPr>
          <p:cNvPr id="3" name="Content Placeholder 2">
            <a:extLst>
              <a:ext uri="{FF2B5EF4-FFF2-40B4-BE49-F238E27FC236}">
                <a16:creationId xmlns:a16="http://schemas.microsoft.com/office/drawing/2014/main" id="{4E75D41C-ACF2-0E7C-535B-9B586A143146}"/>
              </a:ext>
            </a:extLst>
          </p:cNvPr>
          <p:cNvSpPr>
            <a:spLocks noGrp="1"/>
          </p:cNvSpPr>
          <p:nvPr>
            <p:ph idx="1"/>
          </p:nvPr>
        </p:nvSpPr>
        <p:spPr>
          <a:xfrm>
            <a:off x="203200" y="1597343"/>
            <a:ext cx="8971280" cy="4411662"/>
          </a:xfrm>
        </p:spPr>
        <p:txBody>
          <a:bodyPr/>
          <a:lstStyle/>
          <a:p>
            <a:r>
              <a:rPr lang="en-US" sz="1600" dirty="0"/>
              <a:t>Specify the name of the stored function that you want to create after CREATE FUNCTION keywords.</a:t>
            </a:r>
          </a:p>
          <a:p>
            <a:r>
              <a:rPr lang="en-US" sz="1600" dirty="0"/>
              <a:t>List all parameters of the stored function inside the parentheses followed by the function name.</a:t>
            </a:r>
          </a:p>
          <a:p>
            <a:r>
              <a:rPr lang="en-US" sz="1600" dirty="0"/>
              <a:t>By default, stored functions consider all parameters as IN parameters. You cannot specify IN , OUT or INOUT modifiers to parameters</a:t>
            </a:r>
          </a:p>
          <a:p>
            <a:r>
              <a:rPr lang="en-US" sz="1600" dirty="0"/>
              <a:t>Specify the data type of the return value in the RETURNS statement, which can be any valid MySQL data types.</a:t>
            </a:r>
          </a:p>
          <a:p>
            <a:r>
              <a:rPr lang="en-US" sz="1600" dirty="0"/>
              <a:t>Determine whether a function is deterministic or not using the DETERMINISTIC keyword.</a:t>
            </a:r>
          </a:p>
          <a:p>
            <a:r>
              <a:rPr lang="en-US" sz="1600" dirty="0"/>
              <a:t>A deterministic function always returns the same result for the same input parameters, while a non-deterministic function produces different results for the same input parameters.</a:t>
            </a:r>
          </a:p>
          <a:p>
            <a:r>
              <a:rPr lang="en-US" sz="1600" dirty="0"/>
              <a:t>If you don’t use DETERMINISTIC or NOT DETERMINISTIC, MySQL defaults to the NOT DETERMINISTIC option.</a:t>
            </a:r>
          </a:p>
          <a:p>
            <a:r>
              <a:rPr lang="en-US" sz="1600" dirty="0"/>
              <a:t>Write the code in the body of the stored function in the BEGIN...END block.</a:t>
            </a:r>
          </a:p>
          <a:p>
            <a:r>
              <a:rPr lang="en-US" sz="1600" dirty="0"/>
              <a:t>Inside the body section, you need to include at least one RETURN statement. The RETURN statement sends a value to the calling programs.</a:t>
            </a:r>
          </a:p>
          <a:p>
            <a:r>
              <a:rPr lang="en-US" sz="1600" dirty="0"/>
              <a:t>Upon reaching the RETURN statement, the stored function terminates the execution of the stored function immediately.</a:t>
            </a:r>
          </a:p>
        </p:txBody>
      </p:sp>
      <p:pic>
        <p:nvPicPr>
          <p:cNvPr id="4" name="Picture 3">
            <a:extLst>
              <a:ext uri="{FF2B5EF4-FFF2-40B4-BE49-F238E27FC236}">
                <a16:creationId xmlns:a16="http://schemas.microsoft.com/office/drawing/2014/main" id="{6D363E7B-D7CC-C2BE-F331-196481CBC0BA}"/>
              </a:ext>
            </a:extLst>
          </p:cNvPr>
          <p:cNvPicPr>
            <a:picLocks noChangeAspect="1"/>
          </p:cNvPicPr>
          <p:nvPr/>
        </p:nvPicPr>
        <p:blipFill>
          <a:blip r:embed="rId2"/>
          <a:stretch>
            <a:fillRect/>
          </a:stretch>
        </p:blipFill>
        <p:spPr>
          <a:xfrm>
            <a:off x="9174480" y="1694108"/>
            <a:ext cx="2941482" cy="4682134"/>
          </a:xfrm>
          <a:prstGeom prst="rect">
            <a:avLst/>
          </a:prstGeom>
        </p:spPr>
      </p:pic>
    </p:spTree>
    <p:extLst>
      <p:ext uri="{BB962C8B-B14F-4D97-AF65-F5344CB8AC3E}">
        <p14:creationId xmlns:p14="http://schemas.microsoft.com/office/powerpoint/2010/main" val="4114212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A90E-B1F1-6EA8-DB39-8CE4A1610191}"/>
              </a:ext>
            </a:extLst>
          </p:cNvPr>
          <p:cNvSpPr>
            <a:spLocks noGrp="1"/>
          </p:cNvSpPr>
          <p:nvPr>
            <p:ph type="title"/>
          </p:nvPr>
        </p:nvSpPr>
        <p:spPr/>
        <p:txBody>
          <a:bodyPr/>
          <a:lstStyle/>
          <a:p>
            <a:r>
              <a:rPr lang="en-US" dirty="0"/>
              <a:t>MySQL CREATE FUNCTION</a:t>
            </a:r>
          </a:p>
        </p:txBody>
      </p:sp>
      <p:pic>
        <p:nvPicPr>
          <p:cNvPr id="5" name="Content Placeholder 4">
            <a:extLst>
              <a:ext uri="{FF2B5EF4-FFF2-40B4-BE49-F238E27FC236}">
                <a16:creationId xmlns:a16="http://schemas.microsoft.com/office/drawing/2014/main" id="{2BCD08D1-E2C2-10F1-32B0-F90332D7F93E}"/>
              </a:ext>
            </a:extLst>
          </p:cNvPr>
          <p:cNvPicPr>
            <a:picLocks noGrp="1" noChangeAspect="1"/>
          </p:cNvPicPr>
          <p:nvPr>
            <p:ph idx="1"/>
          </p:nvPr>
        </p:nvPicPr>
        <p:blipFill>
          <a:blip r:embed="rId2"/>
          <a:stretch>
            <a:fillRect/>
          </a:stretch>
        </p:blipFill>
        <p:spPr>
          <a:xfrm>
            <a:off x="609600" y="1780223"/>
            <a:ext cx="4222241" cy="4411662"/>
          </a:xfrm>
          <a:ln w="28575">
            <a:solidFill>
              <a:srgbClr val="0070C0"/>
            </a:solidFill>
          </a:ln>
        </p:spPr>
      </p:pic>
      <p:pic>
        <p:nvPicPr>
          <p:cNvPr id="7" name="Picture 6">
            <a:extLst>
              <a:ext uri="{FF2B5EF4-FFF2-40B4-BE49-F238E27FC236}">
                <a16:creationId xmlns:a16="http://schemas.microsoft.com/office/drawing/2014/main" id="{BDB44F85-980C-B35E-4749-78DCCE5E157D}"/>
              </a:ext>
            </a:extLst>
          </p:cNvPr>
          <p:cNvPicPr>
            <a:picLocks noChangeAspect="1"/>
          </p:cNvPicPr>
          <p:nvPr/>
        </p:nvPicPr>
        <p:blipFill>
          <a:blip r:embed="rId3"/>
          <a:stretch>
            <a:fillRect/>
          </a:stretch>
        </p:blipFill>
        <p:spPr>
          <a:xfrm>
            <a:off x="5577840" y="1612583"/>
            <a:ext cx="3724275" cy="693738"/>
          </a:xfrm>
          <a:prstGeom prst="rect">
            <a:avLst/>
          </a:prstGeom>
          <a:ln w="28575">
            <a:solidFill>
              <a:srgbClr val="0070C0"/>
            </a:solidFill>
          </a:ln>
        </p:spPr>
      </p:pic>
      <p:pic>
        <p:nvPicPr>
          <p:cNvPr id="9" name="Picture 8">
            <a:extLst>
              <a:ext uri="{FF2B5EF4-FFF2-40B4-BE49-F238E27FC236}">
                <a16:creationId xmlns:a16="http://schemas.microsoft.com/office/drawing/2014/main" id="{CBF02438-D757-B541-D3CE-F194AC5BEED0}"/>
              </a:ext>
            </a:extLst>
          </p:cNvPr>
          <p:cNvPicPr>
            <a:picLocks noChangeAspect="1"/>
          </p:cNvPicPr>
          <p:nvPr/>
        </p:nvPicPr>
        <p:blipFill>
          <a:blip r:embed="rId4"/>
          <a:stretch>
            <a:fillRect/>
          </a:stretch>
        </p:blipFill>
        <p:spPr>
          <a:xfrm>
            <a:off x="5577840" y="2346961"/>
            <a:ext cx="3724275" cy="2486025"/>
          </a:xfrm>
          <a:prstGeom prst="rect">
            <a:avLst/>
          </a:prstGeom>
          <a:ln w="28575">
            <a:solidFill>
              <a:srgbClr val="0070C0"/>
            </a:solidFill>
          </a:ln>
        </p:spPr>
      </p:pic>
    </p:spTree>
    <p:extLst>
      <p:ext uri="{BB962C8B-B14F-4D97-AF65-F5344CB8AC3E}">
        <p14:creationId xmlns:p14="http://schemas.microsoft.com/office/powerpoint/2010/main" val="1758385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08B0-50D2-F47C-A942-B0E73FF63FB3}"/>
              </a:ext>
            </a:extLst>
          </p:cNvPr>
          <p:cNvSpPr>
            <a:spLocks noGrp="1"/>
          </p:cNvSpPr>
          <p:nvPr>
            <p:ph type="title"/>
          </p:nvPr>
        </p:nvSpPr>
        <p:spPr/>
        <p:txBody>
          <a:bodyPr/>
          <a:lstStyle/>
          <a:p>
            <a:r>
              <a:rPr lang="en-US" dirty="0"/>
              <a:t>MySQL DROP FUNCTION</a:t>
            </a:r>
          </a:p>
        </p:txBody>
      </p:sp>
      <p:sp>
        <p:nvSpPr>
          <p:cNvPr id="3" name="Content Placeholder 2">
            <a:extLst>
              <a:ext uri="{FF2B5EF4-FFF2-40B4-BE49-F238E27FC236}">
                <a16:creationId xmlns:a16="http://schemas.microsoft.com/office/drawing/2014/main" id="{AD5E223F-CC1E-164D-A6E4-AB7FA5D91FC5}"/>
              </a:ext>
            </a:extLst>
          </p:cNvPr>
          <p:cNvSpPr>
            <a:spLocks noGrp="1"/>
          </p:cNvSpPr>
          <p:nvPr>
            <p:ph idx="1"/>
          </p:nvPr>
        </p:nvSpPr>
        <p:spPr/>
        <p:txBody>
          <a:bodyPr/>
          <a:lstStyle/>
          <a:p>
            <a:r>
              <a:rPr lang="en-US" dirty="0"/>
              <a:t>The DROP FUNCTION statement drops a stored function. </a:t>
            </a:r>
          </a:p>
        </p:txBody>
      </p:sp>
      <p:pic>
        <p:nvPicPr>
          <p:cNvPr id="5" name="Picture 4">
            <a:extLst>
              <a:ext uri="{FF2B5EF4-FFF2-40B4-BE49-F238E27FC236}">
                <a16:creationId xmlns:a16="http://schemas.microsoft.com/office/drawing/2014/main" id="{E655CE9F-B9BA-74FE-7266-FA2970A74F60}"/>
              </a:ext>
            </a:extLst>
          </p:cNvPr>
          <p:cNvPicPr>
            <a:picLocks noChangeAspect="1"/>
          </p:cNvPicPr>
          <p:nvPr/>
        </p:nvPicPr>
        <p:blipFill>
          <a:blip r:embed="rId2"/>
          <a:stretch>
            <a:fillRect/>
          </a:stretch>
        </p:blipFill>
        <p:spPr>
          <a:xfrm>
            <a:off x="609600" y="2413317"/>
            <a:ext cx="4867275" cy="466725"/>
          </a:xfrm>
          <a:prstGeom prst="rect">
            <a:avLst/>
          </a:prstGeom>
        </p:spPr>
      </p:pic>
      <p:pic>
        <p:nvPicPr>
          <p:cNvPr id="7" name="Picture 6">
            <a:extLst>
              <a:ext uri="{FF2B5EF4-FFF2-40B4-BE49-F238E27FC236}">
                <a16:creationId xmlns:a16="http://schemas.microsoft.com/office/drawing/2014/main" id="{60B65F31-B48E-6BD5-2F58-A956939D40DA}"/>
              </a:ext>
            </a:extLst>
          </p:cNvPr>
          <p:cNvPicPr>
            <a:picLocks noChangeAspect="1"/>
          </p:cNvPicPr>
          <p:nvPr/>
        </p:nvPicPr>
        <p:blipFill>
          <a:blip r:embed="rId3"/>
          <a:stretch>
            <a:fillRect/>
          </a:stretch>
        </p:blipFill>
        <p:spPr>
          <a:xfrm>
            <a:off x="609600" y="3073716"/>
            <a:ext cx="3543300" cy="495300"/>
          </a:xfrm>
          <a:prstGeom prst="rect">
            <a:avLst/>
          </a:prstGeom>
        </p:spPr>
      </p:pic>
    </p:spTree>
    <p:extLst>
      <p:ext uri="{BB962C8B-B14F-4D97-AF65-F5344CB8AC3E}">
        <p14:creationId xmlns:p14="http://schemas.microsoft.com/office/powerpoint/2010/main" val="16135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A155-8BE7-FF90-DC18-B0525B1BC7C8}"/>
              </a:ext>
            </a:extLst>
          </p:cNvPr>
          <p:cNvSpPr>
            <a:spLocks noGrp="1"/>
          </p:cNvSpPr>
          <p:nvPr>
            <p:ph type="title"/>
          </p:nvPr>
        </p:nvSpPr>
        <p:spPr/>
        <p:txBody>
          <a:bodyPr/>
          <a:lstStyle/>
          <a:p>
            <a:r>
              <a:rPr lang="en-US" dirty="0"/>
              <a:t>MySQL ALTER VIEW</a:t>
            </a:r>
          </a:p>
        </p:txBody>
      </p:sp>
      <p:sp>
        <p:nvSpPr>
          <p:cNvPr id="3" name="Content Placeholder 2">
            <a:extLst>
              <a:ext uri="{FF2B5EF4-FFF2-40B4-BE49-F238E27FC236}">
                <a16:creationId xmlns:a16="http://schemas.microsoft.com/office/drawing/2014/main" id="{6BDC8940-FA38-F1DB-B878-1C011E56E283}"/>
              </a:ext>
            </a:extLst>
          </p:cNvPr>
          <p:cNvSpPr>
            <a:spLocks noGrp="1"/>
          </p:cNvSpPr>
          <p:nvPr>
            <p:ph idx="1"/>
          </p:nvPr>
        </p:nvSpPr>
        <p:spPr/>
        <p:txBody>
          <a:bodyPr/>
          <a:lstStyle/>
          <a:p>
            <a:r>
              <a:rPr lang="en-US" dirty="0"/>
              <a:t>The MySQL ALTER VIEW statement changes the definition of an existing view.</a:t>
            </a:r>
          </a:p>
        </p:txBody>
      </p:sp>
      <p:pic>
        <p:nvPicPr>
          <p:cNvPr id="5" name="Picture 4">
            <a:extLst>
              <a:ext uri="{FF2B5EF4-FFF2-40B4-BE49-F238E27FC236}">
                <a16:creationId xmlns:a16="http://schemas.microsoft.com/office/drawing/2014/main" id="{5DCD7E2B-B10A-21B7-6A7D-959836485638}"/>
              </a:ext>
            </a:extLst>
          </p:cNvPr>
          <p:cNvPicPr>
            <a:picLocks noChangeAspect="1"/>
          </p:cNvPicPr>
          <p:nvPr/>
        </p:nvPicPr>
        <p:blipFill>
          <a:blip r:embed="rId2"/>
          <a:stretch>
            <a:fillRect/>
          </a:stretch>
        </p:blipFill>
        <p:spPr>
          <a:xfrm>
            <a:off x="4444254" y="2455863"/>
            <a:ext cx="5471906" cy="3976687"/>
          </a:xfrm>
          <a:prstGeom prst="rect">
            <a:avLst/>
          </a:prstGeom>
          <a:ln w="38100">
            <a:solidFill>
              <a:srgbClr val="0070C0"/>
            </a:solidFill>
          </a:ln>
        </p:spPr>
      </p:pic>
    </p:spTree>
    <p:extLst>
      <p:ext uri="{BB962C8B-B14F-4D97-AF65-F5344CB8AC3E}">
        <p14:creationId xmlns:p14="http://schemas.microsoft.com/office/powerpoint/2010/main" val="351099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C799-3770-22C6-D22F-DBA1D7F8FDFE}"/>
              </a:ext>
            </a:extLst>
          </p:cNvPr>
          <p:cNvSpPr>
            <a:spLocks noGrp="1"/>
          </p:cNvSpPr>
          <p:nvPr>
            <p:ph type="title"/>
          </p:nvPr>
        </p:nvSpPr>
        <p:spPr/>
        <p:txBody>
          <a:bodyPr/>
          <a:lstStyle/>
          <a:p>
            <a:r>
              <a:rPr lang="en-US" dirty="0"/>
              <a:t>MySQL DROP VIEW</a:t>
            </a:r>
          </a:p>
        </p:txBody>
      </p:sp>
      <p:sp>
        <p:nvSpPr>
          <p:cNvPr id="3" name="Content Placeholder 2">
            <a:extLst>
              <a:ext uri="{FF2B5EF4-FFF2-40B4-BE49-F238E27FC236}">
                <a16:creationId xmlns:a16="http://schemas.microsoft.com/office/drawing/2014/main" id="{C020B599-8235-79F6-0B16-1BBB1456730E}"/>
              </a:ext>
            </a:extLst>
          </p:cNvPr>
          <p:cNvSpPr>
            <a:spLocks noGrp="1"/>
          </p:cNvSpPr>
          <p:nvPr>
            <p:ph idx="1"/>
          </p:nvPr>
        </p:nvSpPr>
        <p:spPr/>
        <p:txBody>
          <a:bodyPr/>
          <a:lstStyle/>
          <a:p>
            <a:r>
              <a:rPr lang="en-US" dirty="0"/>
              <a:t>The DROP VIEW statement deletes a view completely from the database. </a:t>
            </a:r>
          </a:p>
          <a:p>
            <a:endParaRPr lang="en-US" dirty="0"/>
          </a:p>
        </p:txBody>
      </p:sp>
      <p:pic>
        <p:nvPicPr>
          <p:cNvPr id="5" name="Picture 4">
            <a:extLst>
              <a:ext uri="{FF2B5EF4-FFF2-40B4-BE49-F238E27FC236}">
                <a16:creationId xmlns:a16="http://schemas.microsoft.com/office/drawing/2014/main" id="{135C69C3-431E-C6F9-314A-9CCD8DE8A8AA}"/>
              </a:ext>
            </a:extLst>
          </p:cNvPr>
          <p:cNvPicPr>
            <a:picLocks noChangeAspect="1"/>
          </p:cNvPicPr>
          <p:nvPr/>
        </p:nvPicPr>
        <p:blipFill>
          <a:blip r:embed="rId2"/>
          <a:stretch>
            <a:fillRect/>
          </a:stretch>
        </p:blipFill>
        <p:spPr>
          <a:xfrm>
            <a:off x="609600" y="2908935"/>
            <a:ext cx="5465195" cy="799465"/>
          </a:xfrm>
          <a:prstGeom prst="rect">
            <a:avLst/>
          </a:prstGeom>
        </p:spPr>
      </p:pic>
      <p:pic>
        <p:nvPicPr>
          <p:cNvPr id="7" name="Picture 6">
            <a:extLst>
              <a:ext uri="{FF2B5EF4-FFF2-40B4-BE49-F238E27FC236}">
                <a16:creationId xmlns:a16="http://schemas.microsoft.com/office/drawing/2014/main" id="{41D6B63A-AA1D-0949-05DF-973B93319EBB}"/>
              </a:ext>
            </a:extLst>
          </p:cNvPr>
          <p:cNvPicPr>
            <a:picLocks noChangeAspect="1"/>
          </p:cNvPicPr>
          <p:nvPr/>
        </p:nvPicPr>
        <p:blipFill>
          <a:blip r:embed="rId3"/>
          <a:stretch>
            <a:fillRect/>
          </a:stretch>
        </p:blipFill>
        <p:spPr>
          <a:xfrm>
            <a:off x="609599" y="3949064"/>
            <a:ext cx="8821683" cy="799465"/>
          </a:xfrm>
          <a:prstGeom prst="rect">
            <a:avLst/>
          </a:prstGeom>
        </p:spPr>
      </p:pic>
    </p:spTree>
    <p:extLst>
      <p:ext uri="{BB962C8B-B14F-4D97-AF65-F5344CB8AC3E}">
        <p14:creationId xmlns:p14="http://schemas.microsoft.com/office/powerpoint/2010/main" val="185391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D4DF-B96B-60BE-F617-C2A08D0998BA}"/>
              </a:ext>
            </a:extLst>
          </p:cNvPr>
          <p:cNvSpPr>
            <a:spLocks noGrp="1"/>
          </p:cNvSpPr>
          <p:nvPr>
            <p:ph type="title"/>
          </p:nvPr>
        </p:nvSpPr>
        <p:spPr/>
        <p:txBody>
          <a:bodyPr/>
          <a:lstStyle/>
          <a:p>
            <a:r>
              <a:rPr lang="en-US" dirty="0"/>
              <a:t>MySQL Index</a:t>
            </a:r>
          </a:p>
        </p:txBody>
      </p:sp>
      <p:sp>
        <p:nvSpPr>
          <p:cNvPr id="3" name="Content Placeholder 2">
            <a:extLst>
              <a:ext uri="{FF2B5EF4-FFF2-40B4-BE49-F238E27FC236}">
                <a16:creationId xmlns:a16="http://schemas.microsoft.com/office/drawing/2014/main" id="{45F7B88C-ADA7-B72F-040C-5B9E4DA595F9}"/>
              </a:ext>
            </a:extLst>
          </p:cNvPr>
          <p:cNvSpPr>
            <a:spLocks noGrp="1"/>
          </p:cNvSpPr>
          <p:nvPr>
            <p:ph idx="1"/>
          </p:nvPr>
        </p:nvSpPr>
        <p:spPr/>
        <p:txBody>
          <a:bodyPr/>
          <a:lstStyle/>
          <a:p>
            <a:r>
              <a:rPr lang="en-US" sz="2600" dirty="0"/>
              <a:t>MySQL uses indexes to rapidly locate rows with specific column values. </a:t>
            </a:r>
          </a:p>
          <a:p>
            <a:r>
              <a:rPr lang="en-US" sz="2600" dirty="0"/>
              <a:t>Without an index, MySQL must scan the entire table to find the relevant rows. </a:t>
            </a:r>
          </a:p>
          <a:p>
            <a:r>
              <a:rPr lang="en-US" sz="2600" dirty="0"/>
              <a:t>The larger the table, the slower the search becomes.</a:t>
            </a:r>
          </a:p>
          <a:p>
            <a:r>
              <a:rPr lang="en-US" sz="2600" dirty="0"/>
              <a:t>An index is a data structure such as a B-Tree that improves the speed of data retrieval on a table at the cost of additional writes and storage to maintain it.</a:t>
            </a:r>
          </a:p>
          <a:p>
            <a:r>
              <a:rPr lang="en-US" sz="2600" dirty="0"/>
              <a:t>The query optimizer may use indexes to quickly locate data without having to scan every row in a table for a given query.</a:t>
            </a:r>
          </a:p>
        </p:txBody>
      </p:sp>
    </p:spTree>
    <p:extLst>
      <p:ext uri="{BB962C8B-B14F-4D97-AF65-F5344CB8AC3E}">
        <p14:creationId xmlns:p14="http://schemas.microsoft.com/office/powerpoint/2010/main" val="302338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51FC-BD16-0BF6-E790-FE4F5BC99C9E}"/>
              </a:ext>
            </a:extLst>
          </p:cNvPr>
          <p:cNvSpPr>
            <a:spLocks noGrp="1"/>
          </p:cNvSpPr>
          <p:nvPr>
            <p:ph type="title"/>
          </p:nvPr>
        </p:nvSpPr>
        <p:spPr/>
        <p:txBody>
          <a:bodyPr/>
          <a:lstStyle/>
          <a:p>
            <a:r>
              <a:rPr lang="en-US" dirty="0"/>
              <a:t>MySQL INDEX</a:t>
            </a:r>
          </a:p>
        </p:txBody>
      </p:sp>
      <p:sp>
        <p:nvSpPr>
          <p:cNvPr id="3" name="Content Placeholder 2">
            <a:extLst>
              <a:ext uri="{FF2B5EF4-FFF2-40B4-BE49-F238E27FC236}">
                <a16:creationId xmlns:a16="http://schemas.microsoft.com/office/drawing/2014/main" id="{B034A71D-8013-5088-7DB3-7361E408580C}"/>
              </a:ext>
            </a:extLst>
          </p:cNvPr>
          <p:cNvSpPr>
            <a:spLocks noGrp="1"/>
          </p:cNvSpPr>
          <p:nvPr>
            <p:ph idx="1"/>
          </p:nvPr>
        </p:nvSpPr>
        <p:spPr/>
        <p:txBody>
          <a:bodyPr/>
          <a:lstStyle/>
          <a:p>
            <a:r>
              <a:rPr lang="en-US" dirty="0"/>
              <a:t>When you create a table with a primary key or unique key, MySQL automatically creates a special index named PRIMARY. This index is called the clustered index.</a:t>
            </a:r>
          </a:p>
          <a:p>
            <a:r>
              <a:rPr lang="en-US" dirty="0"/>
              <a:t>The PRIMARY index is special because the index itself is stored together with the data in the same table. The clustered index enforces the order of rows in the table.</a:t>
            </a:r>
          </a:p>
          <a:p>
            <a:r>
              <a:rPr lang="en-US" dirty="0"/>
              <a:t>Other indexes other than the PRIMARY index are called secondary indexes or non-clustered indexes.</a:t>
            </a:r>
          </a:p>
        </p:txBody>
      </p:sp>
    </p:spTree>
    <p:extLst>
      <p:ext uri="{BB962C8B-B14F-4D97-AF65-F5344CB8AC3E}">
        <p14:creationId xmlns:p14="http://schemas.microsoft.com/office/powerpoint/2010/main" val="100395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14AE-BBCE-0F8A-7821-91129D601066}"/>
              </a:ext>
            </a:extLst>
          </p:cNvPr>
          <p:cNvSpPr>
            <a:spLocks noGrp="1"/>
          </p:cNvSpPr>
          <p:nvPr>
            <p:ph type="title"/>
          </p:nvPr>
        </p:nvSpPr>
        <p:spPr/>
        <p:txBody>
          <a:bodyPr/>
          <a:lstStyle/>
          <a:p>
            <a:r>
              <a:rPr lang="en-US" dirty="0"/>
              <a:t>MySQL CREATE INDEX</a:t>
            </a:r>
          </a:p>
        </p:txBody>
      </p:sp>
      <p:sp>
        <p:nvSpPr>
          <p:cNvPr id="3" name="Content Placeholder 2">
            <a:extLst>
              <a:ext uri="{FF2B5EF4-FFF2-40B4-BE49-F238E27FC236}">
                <a16:creationId xmlns:a16="http://schemas.microsoft.com/office/drawing/2014/main" id="{1C18B643-D5E4-7527-616F-668CE4C5DB26}"/>
              </a:ext>
            </a:extLst>
          </p:cNvPr>
          <p:cNvSpPr>
            <a:spLocks noGrp="1"/>
          </p:cNvSpPr>
          <p:nvPr>
            <p:ph idx="1"/>
          </p:nvPr>
        </p:nvSpPr>
        <p:spPr/>
        <p:txBody>
          <a:bodyPr/>
          <a:lstStyle/>
          <a:p>
            <a:r>
              <a:rPr lang="en-US" dirty="0"/>
              <a:t>To add an index for a column or a set of columns, you use the CREATE INDEX statement.</a:t>
            </a:r>
          </a:p>
          <a:p>
            <a:endParaRPr lang="en-US" dirty="0"/>
          </a:p>
        </p:txBody>
      </p:sp>
      <p:pic>
        <p:nvPicPr>
          <p:cNvPr id="5" name="Picture 4">
            <a:extLst>
              <a:ext uri="{FF2B5EF4-FFF2-40B4-BE49-F238E27FC236}">
                <a16:creationId xmlns:a16="http://schemas.microsoft.com/office/drawing/2014/main" id="{E9FBE797-E698-62A4-A0D6-DC5835CDE03C}"/>
              </a:ext>
            </a:extLst>
          </p:cNvPr>
          <p:cNvPicPr>
            <a:picLocks noChangeAspect="1"/>
          </p:cNvPicPr>
          <p:nvPr/>
        </p:nvPicPr>
        <p:blipFill>
          <a:blip r:embed="rId2"/>
          <a:stretch>
            <a:fillRect/>
          </a:stretch>
        </p:blipFill>
        <p:spPr>
          <a:xfrm>
            <a:off x="609600" y="2787967"/>
            <a:ext cx="3333750" cy="733425"/>
          </a:xfrm>
          <a:prstGeom prst="rect">
            <a:avLst/>
          </a:prstGeom>
        </p:spPr>
      </p:pic>
      <p:pic>
        <p:nvPicPr>
          <p:cNvPr id="7" name="Picture 6">
            <a:extLst>
              <a:ext uri="{FF2B5EF4-FFF2-40B4-BE49-F238E27FC236}">
                <a16:creationId xmlns:a16="http://schemas.microsoft.com/office/drawing/2014/main" id="{A4D389C1-7FF3-C937-09FB-581E9A700FC5}"/>
              </a:ext>
            </a:extLst>
          </p:cNvPr>
          <p:cNvPicPr>
            <a:picLocks noChangeAspect="1"/>
          </p:cNvPicPr>
          <p:nvPr/>
        </p:nvPicPr>
        <p:blipFill>
          <a:blip r:embed="rId3"/>
          <a:stretch>
            <a:fillRect/>
          </a:stretch>
        </p:blipFill>
        <p:spPr>
          <a:xfrm>
            <a:off x="4167187" y="3429000"/>
            <a:ext cx="2943225" cy="895350"/>
          </a:xfrm>
          <a:prstGeom prst="rect">
            <a:avLst/>
          </a:prstGeom>
        </p:spPr>
      </p:pic>
    </p:spTree>
    <p:extLst>
      <p:ext uri="{BB962C8B-B14F-4D97-AF65-F5344CB8AC3E}">
        <p14:creationId xmlns:p14="http://schemas.microsoft.com/office/powerpoint/2010/main" val="9298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01D8-BA41-1AF3-55D6-FAF2082B401D}"/>
              </a:ext>
            </a:extLst>
          </p:cNvPr>
          <p:cNvSpPr>
            <a:spLocks noGrp="1"/>
          </p:cNvSpPr>
          <p:nvPr>
            <p:ph type="title"/>
          </p:nvPr>
        </p:nvSpPr>
        <p:spPr/>
        <p:txBody>
          <a:bodyPr/>
          <a:lstStyle/>
          <a:p>
            <a:r>
              <a:rPr lang="en-US" dirty="0"/>
              <a:t>MySQL DROP INDEX</a:t>
            </a:r>
          </a:p>
        </p:txBody>
      </p:sp>
      <p:sp>
        <p:nvSpPr>
          <p:cNvPr id="3" name="Content Placeholder 2">
            <a:extLst>
              <a:ext uri="{FF2B5EF4-FFF2-40B4-BE49-F238E27FC236}">
                <a16:creationId xmlns:a16="http://schemas.microsoft.com/office/drawing/2014/main" id="{23D83810-DFB1-66A0-50DD-43A1C56F562B}"/>
              </a:ext>
            </a:extLst>
          </p:cNvPr>
          <p:cNvSpPr>
            <a:spLocks noGrp="1"/>
          </p:cNvSpPr>
          <p:nvPr>
            <p:ph idx="1"/>
          </p:nvPr>
        </p:nvSpPr>
        <p:spPr/>
        <p:txBody>
          <a:bodyPr/>
          <a:lstStyle/>
          <a:p>
            <a:r>
              <a:rPr lang="en-US" dirty="0"/>
              <a:t>To delete an existing index from a table, you use the DROP INDEX statement as follows.</a:t>
            </a:r>
          </a:p>
          <a:p>
            <a:endParaRPr lang="en-US" dirty="0"/>
          </a:p>
        </p:txBody>
      </p:sp>
      <p:pic>
        <p:nvPicPr>
          <p:cNvPr id="5" name="Picture 4">
            <a:extLst>
              <a:ext uri="{FF2B5EF4-FFF2-40B4-BE49-F238E27FC236}">
                <a16:creationId xmlns:a16="http://schemas.microsoft.com/office/drawing/2014/main" id="{26DB3C8A-EDFF-76CE-4848-5D19C95C3E94}"/>
              </a:ext>
            </a:extLst>
          </p:cNvPr>
          <p:cNvPicPr>
            <a:picLocks noChangeAspect="1"/>
          </p:cNvPicPr>
          <p:nvPr/>
        </p:nvPicPr>
        <p:blipFill rotWithShape="1">
          <a:blip r:embed="rId2"/>
          <a:srcRect b="37425"/>
          <a:stretch/>
        </p:blipFill>
        <p:spPr>
          <a:xfrm>
            <a:off x="609600" y="2965133"/>
            <a:ext cx="4276725" cy="733108"/>
          </a:xfrm>
          <a:prstGeom prst="rect">
            <a:avLst/>
          </a:prstGeom>
          <a:ln w="38100">
            <a:solidFill>
              <a:srgbClr val="0070C0"/>
            </a:solidFill>
          </a:ln>
        </p:spPr>
      </p:pic>
      <p:pic>
        <p:nvPicPr>
          <p:cNvPr id="7" name="Picture 6">
            <a:extLst>
              <a:ext uri="{FF2B5EF4-FFF2-40B4-BE49-F238E27FC236}">
                <a16:creationId xmlns:a16="http://schemas.microsoft.com/office/drawing/2014/main" id="{43E59D4E-5129-B6B1-7B55-63B53B97740A}"/>
              </a:ext>
            </a:extLst>
          </p:cNvPr>
          <p:cNvPicPr>
            <a:picLocks noChangeAspect="1"/>
          </p:cNvPicPr>
          <p:nvPr/>
        </p:nvPicPr>
        <p:blipFill>
          <a:blip r:embed="rId3"/>
          <a:stretch>
            <a:fillRect/>
          </a:stretch>
        </p:blipFill>
        <p:spPr>
          <a:xfrm>
            <a:off x="5849937" y="3243262"/>
            <a:ext cx="3133725" cy="371475"/>
          </a:xfrm>
          <a:prstGeom prst="rect">
            <a:avLst/>
          </a:prstGeom>
          <a:ln w="38100">
            <a:solidFill>
              <a:srgbClr val="0070C0"/>
            </a:solidFill>
          </a:ln>
        </p:spPr>
      </p:pic>
      <p:pic>
        <p:nvPicPr>
          <p:cNvPr id="9" name="Picture 8">
            <a:extLst>
              <a:ext uri="{FF2B5EF4-FFF2-40B4-BE49-F238E27FC236}">
                <a16:creationId xmlns:a16="http://schemas.microsoft.com/office/drawing/2014/main" id="{449E8CBC-2F45-5B7E-8E88-6DDCE154F475}"/>
              </a:ext>
            </a:extLst>
          </p:cNvPr>
          <p:cNvPicPr>
            <a:picLocks noChangeAspect="1"/>
          </p:cNvPicPr>
          <p:nvPr/>
        </p:nvPicPr>
        <p:blipFill>
          <a:blip r:embed="rId4"/>
          <a:stretch>
            <a:fillRect/>
          </a:stretch>
        </p:blipFill>
        <p:spPr>
          <a:xfrm>
            <a:off x="609600" y="4080670"/>
            <a:ext cx="9553575" cy="1362075"/>
          </a:xfrm>
          <a:prstGeom prst="rect">
            <a:avLst/>
          </a:prstGeom>
          <a:ln w="38100">
            <a:solidFill>
              <a:srgbClr val="0070C0"/>
            </a:solidFill>
          </a:ln>
        </p:spPr>
      </p:pic>
    </p:spTree>
    <p:extLst>
      <p:ext uri="{BB962C8B-B14F-4D97-AF65-F5344CB8AC3E}">
        <p14:creationId xmlns:p14="http://schemas.microsoft.com/office/powerpoint/2010/main" val="113363168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147</TotalTime>
  <Words>1595</Words>
  <Application>Microsoft Office PowerPoint</Application>
  <PresentationFormat>Widescreen</PresentationFormat>
  <Paragraphs>122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Learner Template</vt:lpstr>
      <vt:lpstr>MySQL Advance</vt:lpstr>
      <vt:lpstr>MySQL Views</vt:lpstr>
      <vt:lpstr>Advantages of MySQL Views</vt:lpstr>
      <vt:lpstr>MySQL ALTER VIEW</vt:lpstr>
      <vt:lpstr>MySQL DROP VIEW</vt:lpstr>
      <vt:lpstr>MySQL Index</vt:lpstr>
      <vt:lpstr>MySQL INDEX</vt:lpstr>
      <vt:lpstr>MySQL CREATE INDEX</vt:lpstr>
      <vt:lpstr>MySQL DROP INDEX</vt:lpstr>
      <vt:lpstr>MySQL Stored Procedures &amp; Triggers</vt:lpstr>
      <vt:lpstr>MySQL Stored Procedures</vt:lpstr>
      <vt:lpstr>MySQL Delimiter</vt:lpstr>
      <vt:lpstr>MySQL CREATE PROCEDURE</vt:lpstr>
      <vt:lpstr>MySQL Stored Procedure Parameters</vt:lpstr>
      <vt:lpstr>IN parameters</vt:lpstr>
      <vt:lpstr>OUT parameters</vt:lpstr>
      <vt:lpstr>INOUT parameters</vt:lpstr>
      <vt:lpstr>Examples</vt:lpstr>
      <vt:lpstr>MySQL DROP PROCEDURE</vt:lpstr>
      <vt:lpstr>MySQL Stored Procedure Variables</vt:lpstr>
      <vt:lpstr>Assigning variables</vt:lpstr>
      <vt:lpstr>Assigning variables</vt:lpstr>
      <vt:lpstr>MySQL IF Statement</vt:lpstr>
      <vt:lpstr>MySQL CASE Statement</vt:lpstr>
      <vt:lpstr>MySQL LOOP</vt:lpstr>
      <vt:lpstr>MySQL WHILE Loop</vt:lpstr>
      <vt:lpstr>MySQL Triggers</vt:lpstr>
      <vt:lpstr>MySQL Triggers</vt:lpstr>
      <vt:lpstr>MySQL Triggers</vt:lpstr>
      <vt:lpstr>MySQL Triggers</vt:lpstr>
      <vt:lpstr>Create Trigger in MySQL</vt:lpstr>
      <vt:lpstr>Create Trigger in MySQL</vt:lpstr>
      <vt:lpstr>MySQL DROP TRIGGER</vt:lpstr>
      <vt:lpstr>MySQL Stored Function</vt:lpstr>
      <vt:lpstr>MySQL Stored Function</vt:lpstr>
      <vt:lpstr>MySQL Stored Function</vt:lpstr>
      <vt:lpstr>MySQL CREATE FUNCTION</vt:lpstr>
      <vt:lpstr>MySQL DROP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104</cp:revision>
  <dcterms:created xsi:type="dcterms:W3CDTF">2023-12-13T06:05:16Z</dcterms:created>
  <dcterms:modified xsi:type="dcterms:W3CDTF">2023-12-15T07:26:54Z</dcterms:modified>
</cp:coreProperties>
</file>