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1383625" cy="15119350"/>
  <p:notesSz cx="6858000" cy="9144000"/>
  <p:embeddedFontLst>
    <p:embeddedFont>
      <p:font typeface="Calibri" panose="020F0502020204030204" pitchFamily="34" charset="0"/>
      <p:regular r:id="rId4"/>
      <p:bold r:id="rId5"/>
      <p:italic r:id="rId6"/>
      <p:boldItalic r:id="rId7"/>
    </p:embeddedFont>
    <p:embeddedFont>
      <p:font typeface="Arial Black" panose="020B0A0402010202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1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2" name="Shape 82"/>
          <p:cNvSpPr>
            <a:spLocks noGrp="1" noRot="1" noChangeAspect="1"/>
          </p:cNvSpPr>
          <p:nvPr>
            <p:ph type="sldImg" idx="2"/>
          </p:nvPr>
        </p:nvSpPr>
        <p:spPr>
          <a:xfrm>
            <a:off x="1004888" y="685800"/>
            <a:ext cx="4848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470124"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body" idx="1"/>
          </p:nvPr>
        </p:nvSpPr>
        <p:spPr>
          <a:xfrm rot="5400000">
            <a:off x="5895268" y="-400317"/>
            <a:ext cx="9593089" cy="18443377"/>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1201605" y="4906019"/>
            <a:ext cx="12812950" cy="4610844"/>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body" idx="1"/>
          </p:nvPr>
        </p:nvSpPr>
        <p:spPr>
          <a:xfrm rot="5400000">
            <a:off x="1846269" y="428822"/>
            <a:ext cx="12812950" cy="13565237"/>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603772" y="2474395"/>
            <a:ext cx="18176082" cy="5263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13228"/>
              <a:buFont typeface="Calibri"/>
              <a:buNone/>
              <a:defRPr sz="1322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2672953" y="7941160"/>
            <a:ext cx="16037719" cy="3650342"/>
          </a:xfrm>
          <a:prstGeom prst="rect">
            <a:avLst/>
          </a:prstGeom>
          <a:noFill/>
          <a:ln>
            <a:noFill/>
          </a:ln>
        </p:spPr>
        <p:txBody>
          <a:bodyPr spcFirstLastPara="1" wrap="square" lIns="91425" tIns="91425" rIns="91425" bIns="91425" anchor="t" anchorCtr="0"/>
          <a:lstStyle>
            <a:lvl1pPr marR="0" lvl="0" algn="ctr" rtl="0">
              <a:lnSpc>
                <a:spcPct val="90000"/>
              </a:lnSpc>
              <a:spcBef>
                <a:spcPts val="2205"/>
              </a:spcBef>
              <a:spcAft>
                <a:spcPts val="0"/>
              </a:spcAft>
              <a:buClr>
                <a:schemeClr val="dk1"/>
              </a:buClr>
              <a:buSzPts val="5291"/>
              <a:buFont typeface="Arial"/>
              <a:buNone/>
              <a:defRPr sz="5291" b="0" i="0" u="none" strike="noStrike" cap="none">
                <a:solidFill>
                  <a:schemeClr val="dk1"/>
                </a:solidFill>
                <a:latin typeface="Calibri"/>
                <a:ea typeface="Calibri"/>
                <a:cs typeface="Calibri"/>
                <a:sym typeface="Calibri"/>
              </a:defRPr>
            </a:lvl1pPr>
            <a:lvl2pPr marR="0" lvl="1" algn="ctr"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2pPr>
            <a:lvl3pPr marR="0" lvl="2" algn="ctr" rtl="0">
              <a:lnSpc>
                <a:spcPct val="90000"/>
              </a:lnSpc>
              <a:spcBef>
                <a:spcPts val="1102"/>
              </a:spcBef>
              <a:spcAft>
                <a:spcPts val="0"/>
              </a:spcAft>
              <a:buClr>
                <a:schemeClr val="dk1"/>
              </a:buClr>
              <a:buSzPts val="3968"/>
              <a:buFont typeface="Arial"/>
              <a:buNone/>
              <a:defRPr sz="3968" b="0" i="0" u="none" strike="noStrike" cap="none">
                <a:solidFill>
                  <a:schemeClr val="dk1"/>
                </a:solidFill>
                <a:latin typeface="Calibri"/>
                <a:ea typeface="Calibri"/>
                <a:cs typeface="Calibri"/>
                <a:sym typeface="Calibri"/>
              </a:defRPr>
            </a:lvl3pPr>
            <a:lvl4pPr marR="0" lvl="3"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4pPr>
            <a:lvl5pPr marR="0" lvl="4"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5pPr>
            <a:lvl6pPr marR="0" lvl="5"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6pPr>
            <a:lvl7pPr marR="0" lvl="6"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7pPr>
            <a:lvl8pPr marR="0" lvl="7"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8pPr>
            <a:lvl9pPr marR="0" lvl="8" algn="ctr" rtl="0">
              <a:lnSpc>
                <a:spcPct val="90000"/>
              </a:lnSpc>
              <a:spcBef>
                <a:spcPts val="1102"/>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470124"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1470124" y="4024827"/>
            <a:ext cx="18443377" cy="9593089"/>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458988" y="3769342"/>
            <a:ext cx="18443377" cy="6289229"/>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3228"/>
              <a:buFont typeface="Calibri"/>
              <a:buNone/>
              <a:defRPr sz="1322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1"/>
          </p:nvPr>
        </p:nvSpPr>
        <p:spPr>
          <a:xfrm>
            <a:off x="1458988" y="10118069"/>
            <a:ext cx="18443377" cy="33073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205"/>
              </a:spcBef>
              <a:spcAft>
                <a:spcPts val="0"/>
              </a:spcAft>
              <a:buClr>
                <a:schemeClr val="dk1"/>
              </a:buClr>
              <a:buSzPts val="5291"/>
              <a:buFont typeface="Arial"/>
              <a:buNone/>
              <a:defRPr sz="5291"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102"/>
              </a:spcBef>
              <a:spcAft>
                <a:spcPts val="0"/>
              </a:spcAft>
              <a:buClr>
                <a:srgbClr val="888888"/>
              </a:buClr>
              <a:buSzPts val="4409"/>
              <a:buFont typeface="Arial"/>
              <a:buNone/>
              <a:defRPr sz="4409"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1102"/>
              </a:spcBef>
              <a:spcAft>
                <a:spcPts val="0"/>
              </a:spcAft>
              <a:buClr>
                <a:srgbClr val="888888"/>
              </a:buClr>
              <a:buSzPts val="3968"/>
              <a:buFont typeface="Arial"/>
              <a:buNone/>
              <a:defRPr sz="3968"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1102"/>
              </a:spcBef>
              <a:spcAft>
                <a:spcPts val="0"/>
              </a:spcAft>
              <a:buClr>
                <a:srgbClr val="888888"/>
              </a:buClr>
              <a:buSzPts val="3527"/>
              <a:buFont typeface="Arial"/>
              <a:buNone/>
              <a:defRPr sz="3527"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470124"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1"/>
          </p:nvPr>
        </p:nvSpPr>
        <p:spPr>
          <a:xfrm>
            <a:off x="1470124" y="4024827"/>
            <a:ext cx="9088041" cy="9593089"/>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10825460" y="4024827"/>
            <a:ext cx="9088041" cy="9593089"/>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472909"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472912" y="3706342"/>
            <a:ext cx="9046274" cy="1816421"/>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2205"/>
              </a:spcBef>
              <a:spcAft>
                <a:spcPts val="0"/>
              </a:spcAft>
              <a:buClr>
                <a:schemeClr val="dk1"/>
              </a:buClr>
              <a:buSzPts val="5291"/>
              <a:buFont typeface="Arial"/>
              <a:buNone/>
              <a:defRPr sz="5291"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102"/>
              </a:spcBef>
              <a:spcAft>
                <a:spcPts val="0"/>
              </a:spcAft>
              <a:buClr>
                <a:schemeClr val="dk1"/>
              </a:buClr>
              <a:buSzPts val="4409"/>
              <a:buFont typeface="Arial"/>
              <a:buNone/>
              <a:defRPr sz="4409"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102"/>
              </a:spcBef>
              <a:spcAft>
                <a:spcPts val="0"/>
              </a:spcAft>
              <a:buClr>
                <a:schemeClr val="dk1"/>
              </a:buClr>
              <a:buSzPts val="3968"/>
              <a:buFont typeface="Arial"/>
              <a:buNone/>
              <a:defRPr sz="3968"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472912" y="5522763"/>
            <a:ext cx="9046274" cy="8123152"/>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0825461" y="3706342"/>
            <a:ext cx="9090826" cy="1816421"/>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2205"/>
              </a:spcBef>
              <a:spcAft>
                <a:spcPts val="0"/>
              </a:spcAft>
              <a:buClr>
                <a:schemeClr val="dk1"/>
              </a:buClr>
              <a:buSzPts val="5291"/>
              <a:buFont typeface="Arial"/>
              <a:buNone/>
              <a:defRPr sz="5291"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102"/>
              </a:spcBef>
              <a:spcAft>
                <a:spcPts val="0"/>
              </a:spcAft>
              <a:buClr>
                <a:schemeClr val="dk1"/>
              </a:buClr>
              <a:buSzPts val="4409"/>
              <a:buFont typeface="Arial"/>
              <a:buNone/>
              <a:defRPr sz="4409"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102"/>
              </a:spcBef>
              <a:spcAft>
                <a:spcPts val="0"/>
              </a:spcAft>
              <a:buClr>
                <a:schemeClr val="dk1"/>
              </a:buClr>
              <a:buSzPts val="3968"/>
              <a:buFont typeface="Arial"/>
              <a:buNone/>
              <a:defRPr sz="3968"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102"/>
              </a:spcBef>
              <a:spcAft>
                <a:spcPts val="0"/>
              </a:spcAft>
              <a:buClr>
                <a:schemeClr val="dk1"/>
              </a:buClr>
              <a:buSzPts val="3527"/>
              <a:buFont typeface="Arial"/>
              <a:buNone/>
              <a:defRPr sz="3527"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0825461" y="5522763"/>
            <a:ext cx="9090826" cy="8123152"/>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470124"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472909" y="1007957"/>
            <a:ext cx="6896776" cy="3527848"/>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7055"/>
              <a:buFont typeface="Calibri"/>
              <a:buNone/>
              <a:defRPr sz="7055"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9090826" y="2176910"/>
            <a:ext cx="10825460" cy="10744538"/>
          </a:xfrm>
          <a:prstGeom prst="rect">
            <a:avLst/>
          </a:prstGeom>
          <a:noFill/>
          <a:ln>
            <a:noFill/>
          </a:ln>
        </p:spPr>
        <p:txBody>
          <a:bodyPr spcFirstLastPara="1" wrap="square" lIns="91425" tIns="91425" rIns="91425" bIns="91425" anchor="t" anchorCtr="0"/>
          <a:lstStyle>
            <a:lvl1pPr marL="457200" marR="0" lvl="0" indent="-676592" algn="l" rtl="0">
              <a:lnSpc>
                <a:spcPct val="90000"/>
              </a:lnSpc>
              <a:spcBef>
                <a:spcPts val="2205"/>
              </a:spcBef>
              <a:spcAft>
                <a:spcPts val="0"/>
              </a:spcAft>
              <a:buClr>
                <a:schemeClr val="dk1"/>
              </a:buClr>
              <a:buSzPts val="7055"/>
              <a:buFont typeface="Arial"/>
              <a:buChar char="•"/>
              <a:defRPr sz="7055" b="0" i="0" u="none" strike="noStrike" cap="none">
                <a:solidFill>
                  <a:schemeClr val="dk1"/>
                </a:solidFill>
                <a:latin typeface="Calibri"/>
                <a:ea typeface="Calibri"/>
                <a:cs typeface="Calibri"/>
                <a:sym typeface="Calibri"/>
              </a:defRPr>
            </a:lvl1pPr>
            <a:lvl2pPr marL="914400" marR="0" lvl="1" indent="-620585" algn="l" rtl="0">
              <a:lnSpc>
                <a:spcPct val="90000"/>
              </a:lnSpc>
              <a:spcBef>
                <a:spcPts val="1102"/>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2pPr>
            <a:lvl3pPr marL="1371600" marR="0" lvl="2"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3pPr>
            <a:lvl4pPr marL="1828800" marR="0" lvl="3"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4pPr>
            <a:lvl5pPr marL="2286000" marR="0" lvl="4"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5pPr>
            <a:lvl6pPr marL="2743200" marR="0" lvl="5"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6pPr>
            <a:lvl7pPr marL="3200400" marR="0" lvl="6"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7pPr>
            <a:lvl8pPr marL="3657600" marR="0" lvl="7"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8pPr>
            <a:lvl9pPr marL="4114800" marR="0" lvl="8"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472909" y="4535805"/>
            <a:ext cx="6896776" cy="84031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205"/>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102"/>
              </a:spcBef>
              <a:spcAft>
                <a:spcPts val="0"/>
              </a:spcAft>
              <a:buClr>
                <a:schemeClr val="dk1"/>
              </a:buClr>
              <a:buSzPts val="3086"/>
              <a:buFont typeface="Arial"/>
              <a:buNone/>
              <a:defRPr sz="3086"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102"/>
              </a:spcBef>
              <a:spcAft>
                <a:spcPts val="0"/>
              </a:spcAft>
              <a:buClr>
                <a:schemeClr val="dk1"/>
              </a:buClr>
              <a:buSzPts val="2646"/>
              <a:buFont typeface="Arial"/>
              <a:buNone/>
              <a:defRPr sz="2646"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472909" y="1007957"/>
            <a:ext cx="6896776" cy="3527848"/>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7055"/>
              <a:buFont typeface="Calibri"/>
              <a:buNone/>
              <a:defRPr sz="7055"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3" name="Shape 63"/>
          <p:cNvSpPr>
            <a:spLocks noGrp="1"/>
          </p:cNvSpPr>
          <p:nvPr>
            <p:ph type="pic" idx="2"/>
          </p:nvPr>
        </p:nvSpPr>
        <p:spPr>
          <a:xfrm>
            <a:off x="9090826" y="2176910"/>
            <a:ext cx="10825460" cy="10744538"/>
          </a:xfrm>
          <a:prstGeom prst="rect">
            <a:avLst/>
          </a:prstGeom>
          <a:noFill/>
          <a:ln>
            <a:noFill/>
          </a:ln>
        </p:spPr>
        <p:txBody>
          <a:bodyPr spcFirstLastPara="1" wrap="square" lIns="91425" tIns="91425" rIns="91425" bIns="91425" anchor="t" anchorCtr="0"/>
          <a:lstStyle>
            <a:lvl1pPr marR="0" lvl="0" algn="l" rtl="0">
              <a:lnSpc>
                <a:spcPct val="90000"/>
              </a:lnSpc>
              <a:spcBef>
                <a:spcPts val="2205"/>
              </a:spcBef>
              <a:spcAft>
                <a:spcPts val="0"/>
              </a:spcAft>
              <a:buClr>
                <a:schemeClr val="dk1"/>
              </a:buClr>
              <a:buSzPts val="7055"/>
              <a:buFont typeface="Arial"/>
              <a:buNone/>
              <a:defRPr sz="7055" b="0" i="0" u="none" strike="noStrike" cap="none">
                <a:solidFill>
                  <a:schemeClr val="dk1"/>
                </a:solidFill>
                <a:latin typeface="Calibri"/>
                <a:ea typeface="Calibri"/>
                <a:cs typeface="Calibri"/>
                <a:sym typeface="Calibri"/>
              </a:defRPr>
            </a:lvl1pPr>
            <a:lvl2pPr marR="0" lvl="1" algn="l" rtl="0">
              <a:lnSpc>
                <a:spcPct val="90000"/>
              </a:lnSpc>
              <a:spcBef>
                <a:spcPts val="1102"/>
              </a:spcBef>
              <a:spcAft>
                <a:spcPts val="0"/>
              </a:spcAft>
              <a:buClr>
                <a:schemeClr val="dk1"/>
              </a:buClr>
              <a:buSzPts val="6173"/>
              <a:buFont typeface="Arial"/>
              <a:buNone/>
              <a:defRPr sz="6173" b="0" i="0" u="none" strike="noStrike" cap="none">
                <a:solidFill>
                  <a:schemeClr val="dk1"/>
                </a:solidFill>
                <a:latin typeface="Calibri"/>
                <a:ea typeface="Calibri"/>
                <a:cs typeface="Calibri"/>
                <a:sym typeface="Calibri"/>
              </a:defRPr>
            </a:lvl2pPr>
            <a:lvl3pPr marR="0" lvl="2" algn="l" rtl="0">
              <a:lnSpc>
                <a:spcPct val="90000"/>
              </a:lnSpc>
              <a:spcBef>
                <a:spcPts val="1102"/>
              </a:spcBef>
              <a:spcAft>
                <a:spcPts val="0"/>
              </a:spcAft>
              <a:buClr>
                <a:schemeClr val="dk1"/>
              </a:buClr>
              <a:buSzPts val="5291"/>
              <a:buFont typeface="Arial"/>
              <a:buNone/>
              <a:defRPr sz="5291" b="0" i="0" u="none" strike="noStrike" cap="none">
                <a:solidFill>
                  <a:schemeClr val="dk1"/>
                </a:solidFill>
                <a:latin typeface="Calibri"/>
                <a:ea typeface="Calibri"/>
                <a:cs typeface="Calibri"/>
                <a:sym typeface="Calibri"/>
              </a:defRPr>
            </a:lvl3pPr>
            <a:lvl4pPr marR="0" lvl="3"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4pPr>
            <a:lvl5pPr marR="0" lvl="4"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5pPr>
            <a:lvl6pPr marR="0" lvl="5"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6pPr>
            <a:lvl7pPr marR="0" lvl="6"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7pPr>
            <a:lvl8pPr marR="0" lvl="7"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8pPr>
            <a:lvl9pPr marR="0" lvl="8" algn="l" rtl="0">
              <a:lnSpc>
                <a:spcPct val="90000"/>
              </a:lnSpc>
              <a:spcBef>
                <a:spcPts val="1102"/>
              </a:spcBef>
              <a:spcAft>
                <a:spcPts val="0"/>
              </a:spcAft>
              <a:buClr>
                <a:schemeClr val="dk1"/>
              </a:buClr>
              <a:buSzPts val="4409"/>
              <a:buFont typeface="Arial"/>
              <a:buNone/>
              <a:defRPr sz="440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472909" y="4535805"/>
            <a:ext cx="6896776" cy="84031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205"/>
              </a:spcBef>
              <a:spcAft>
                <a:spcPts val="0"/>
              </a:spcAft>
              <a:buClr>
                <a:schemeClr val="dk1"/>
              </a:buClr>
              <a:buSzPts val="3527"/>
              <a:buFont typeface="Arial"/>
              <a:buNone/>
              <a:defRPr sz="3527"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102"/>
              </a:spcBef>
              <a:spcAft>
                <a:spcPts val="0"/>
              </a:spcAft>
              <a:buClr>
                <a:schemeClr val="dk1"/>
              </a:buClr>
              <a:buSzPts val="3086"/>
              <a:buFont typeface="Arial"/>
              <a:buNone/>
              <a:defRPr sz="3086"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1102"/>
              </a:spcBef>
              <a:spcAft>
                <a:spcPts val="0"/>
              </a:spcAft>
              <a:buClr>
                <a:schemeClr val="dk1"/>
              </a:buClr>
              <a:buSzPts val="2646"/>
              <a:buFont typeface="Arial"/>
              <a:buNone/>
              <a:defRPr sz="2646"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1102"/>
              </a:spcBef>
              <a:spcAft>
                <a:spcPts val="0"/>
              </a:spcAft>
              <a:buClr>
                <a:schemeClr val="dk1"/>
              </a:buClr>
              <a:buSzPts val="2205"/>
              <a:buFont typeface="Arial"/>
              <a:buNone/>
              <a:defRPr sz="2205"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70124" y="804969"/>
            <a:ext cx="18443377" cy="29223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9700"/>
              <a:buFont typeface="Calibri"/>
              <a:buNone/>
              <a:defRPr sz="9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Shape 7"/>
          <p:cNvSpPr txBox="1">
            <a:spLocks noGrp="1"/>
          </p:cNvSpPr>
          <p:nvPr>
            <p:ph type="body" idx="1"/>
          </p:nvPr>
        </p:nvSpPr>
        <p:spPr>
          <a:xfrm>
            <a:off x="1470124" y="4024827"/>
            <a:ext cx="18443377" cy="9593089"/>
          </a:xfrm>
          <a:prstGeom prst="rect">
            <a:avLst/>
          </a:prstGeom>
          <a:noFill/>
          <a:ln>
            <a:noFill/>
          </a:ln>
        </p:spPr>
        <p:txBody>
          <a:bodyPr spcFirstLastPara="1" wrap="square" lIns="91425" tIns="91425" rIns="91425" bIns="91425" anchor="t" anchorCtr="0"/>
          <a:lstStyle>
            <a:lvl1pPr marL="457200" marR="0" lvl="0" indent="-620585" algn="l" rtl="0">
              <a:lnSpc>
                <a:spcPct val="90000"/>
              </a:lnSpc>
              <a:spcBef>
                <a:spcPts val="2205"/>
              </a:spcBef>
              <a:spcAft>
                <a:spcPts val="0"/>
              </a:spcAft>
              <a:buClr>
                <a:schemeClr val="dk1"/>
              </a:buClr>
              <a:buSzPts val="6173"/>
              <a:buFont typeface="Arial"/>
              <a:buChar char="•"/>
              <a:defRPr sz="6173" b="0" i="0" u="none" strike="noStrike" cap="none">
                <a:solidFill>
                  <a:schemeClr val="dk1"/>
                </a:solidFill>
                <a:latin typeface="Calibri"/>
                <a:ea typeface="Calibri"/>
                <a:cs typeface="Calibri"/>
                <a:sym typeface="Calibri"/>
              </a:defRPr>
            </a:lvl1pPr>
            <a:lvl2pPr marL="914400" marR="0" lvl="1" indent="-564578" algn="l" rtl="0">
              <a:lnSpc>
                <a:spcPct val="90000"/>
              </a:lnSpc>
              <a:spcBef>
                <a:spcPts val="1102"/>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2pPr>
            <a:lvl3pPr marL="1371600" marR="0" lvl="2" indent="-508571" algn="l" rtl="0">
              <a:lnSpc>
                <a:spcPct val="90000"/>
              </a:lnSpc>
              <a:spcBef>
                <a:spcPts val="1102"/>
              </a:spcBef>
              <a:spcAft>
                <a:spcPts val="0"/>
              </a:spcAft>
              <a:buClr>
                <a:schemeClr val="dk1"/>
              </a:buClr>
              <a:buSzPts val="4409"/>
              <a:buFont typeface="Arial"/>
              <a:buChar char="•"/>
              <a:defRPr sz="4409" b="0" i="0" u="none" strike="noStrike" cap="none">
                <a:solidFill>
                  <a:schemeClr val="dk1"/>
                </a:solidFill>
                <a:latin typeface="Calibri"/>
                <a:ea typeface="Calibri"/>
                <a:cs typeface="Calibri"/>
                <a:sym typeface="Calibri"/>
              </a:defRPr>
            </a:lvl3pPr>
            <a:lvl4pPr marL="1828800" marR="0" lvl="3"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4pPr>
            <a:lvl5pPr marL="2286000" marR="0" lvl="4"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5pPr>
            <a:lvl6pPr marL="2743200" marR="0" lvl="5"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6pPr>
            <a:lvl7pPr marL="3200400" marR="0" lvl="6"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7pPr>
            <a:lvl8pPr marL="3657600" marR="0" lvl="7"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8pPr>
            <a:lvl9pPr marL="4114800" marR="0" lvl="8" indent="-480567" algn="l" rtl="0">
              <a:lnSpc>
                <a:spcPct val="90000"/>
              </a:lnSpc>
              <a:spcBef>
                <a:spcPts val="1102"/>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470124" y="14013402"/>
            <a:ext cx="4811316" cy="80496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7083326" y="14013402"/>
            <a:ext cx="7216973" cy="80496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64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15102184" y="14013402"/>
            <a:ext cx="4811316" cy="80496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646"/>
              <a:buFont typeface="Arial"/>
              <a:buNone/>
              <a:defRPr sz="264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3658829" y="291747"/>
            <a:ext cx="12182168" cy="6784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Arial Black"/>
                <a:ea typeface="Arial Black"/>
                <a:cs typeface="Arial Black"/>
                <a:sym typeface="Arial Black"/>
              </a:rPr>
              <a:t>Home </a:t>
            </a:r>
            <a:r>
              <a:rPr lang="en-US" sz="3000" b="0" i="0" u="none" strike="noStrike" cap="none" dirty="0" smtClean="0">
                <a:solidFill>
                  <a:schemeClr val="dk1"/>
                </a:solidFill>
                <a:latin typeface="Arial Black"/>
                <a:ea typeface="Arial Black"/>
                <a:cs typeface="Arial Black"/>
                <a:sym typeface="Arial Black"/>
              </a:rPr>
              <a:t>automation and energy management</a:t>
            </a:r>
            <a:endParaRPr sz="3000" b="0" i="0" u="none" strike="noStrike" cap="none" dirty="0">
              <a:solidFill>
                <a:schemeClr val="dk1"/>
              </a:solidFill>
              <a:latin typeface="Arial Black"/>
              <a:ea typeface="Arial Black"/>
              <a:cs typeface="Arial Black"/>
              <a:sym typeface="Arial Black"/>
            </a:endParaRPr>
          </a:p>
        </p:txBody>
      </p:sp>
      <p:pic>
        <p:nvPicPr>
          <p:cNvPr id="85" name="Shape 85"/>
          <p:cNvPicPr preferRelativeResize="0"/>
          <p:nvPr/>
        </p:nvPicPr>
        <p:blipFill rotWithShape="1">
          <a:blip r:embed="rId3">
            <a:alphaModFix/>
          </a:blip>
          <a:srcRect/>
          <a:stretch/>
        </p:blipFill>
        <p:spPr>
          <a:xfrm>
            <a:off x="7268392" y="6646381"/>
            <a:ext cx="14474633" cy="1874326"/>
          </a:xfrm>
          <a:prstGeom prst="rect">
            <a:avLst/>
          </a:prstGeom>
          <a:noFill/>
          <a:ln>
            <a:noFill/>
          </a:ln>
        </p:spPr>
      </p:pic>
      <p:sp>
        <p:nvSpPr>
          <p:cNvPr id="86" name="Shape 86"/>
          <p:cNvSpPr txBox="1"/>
          <p:nvPr/>
        </p:nvSpPr>
        <p:spPr>
          <a:xfrm>
            <a:off x="3658829" y="969244"/>
            <a:ext cx="1167765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Mentors : 1. K.S.S.M.Kamal 2. Sripathi Muralitharan 3. M.Pavan  4.</a:t>
            </a:r>
            <a:r>
              <a:rPr lang="en-US"/>
              <a:t> </a:t>
            </a:r>
            <a:r>
              <a:rPr lang="en-US" sz="1800"/>
              <a:t>Rohan</a:t>
            </a:r>
            <a:endParaRPr sz="1800"/>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Members : 1. J.Rohith 2. Kshama 3. Bhushan 4. S.J.D.V.S Shanmukha</a:t>
            </a:r>
            <a:endParaRPr sz="2000" b="0" i="0" u="none" strike="noStrike" cap="none">
              <a:solidFill>
                <a:srgbClr val="000000"/>
              </a:solidFill>
              <a:latin typeface="Arial"/>
              <a:ea typeface="Arial"/>
              <a:cs typeface="Arial"/>
              <a:sym typeface="Arial"/>
            </a:endParaRPr>
          </a:p>
        </p:txBody>
      </p:sp>
      <p:sp>
        <p:nvSpPr>
          <p:cNvPr id="87" name="Shape 87"/>
          <p:cNvSpPr txBox="1"/>
          <p:nvPr/>
        </p:nvSpPr>
        <p:spPr>
          <a:xfrm>
            <a:off x="3658829" y="1983353"/>
            <a:ext cx="86868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National Institute of Technology  Karnataka , Surathkal</a:t>
            </a:r>
            <a:endParaRPr sz="1400" b="0" i="0" u="none" strike="noStrike" cap="none">
              <a:solidFill>
                <a:srgbClr val="000000"/>
              </a:solidFill>
              <a:latin typeface="Arial"/>
              <a:ea typeface="Arial"/>
              <a:cs typeface="Arial"/>
              <a:sym typeface="Arial"/>
            </a:endParaRPr>
          </a:p>
        </p:txBody>
      </p:sp>
      <p:pic>
        <p:nvPicPr>
          <p:cNvPr id="88" name="Shape 88"/>
          <p:cNvPicPr preferRelativeResize="0"/>
          <p:nvPr/>
        </p:nvPicPr>
        <p:blipFill rotWithShape="1">
          <a:blip r:embed="rId4">
            <a:alphaModFix/>
          </a:blip>
          <a:srcRect/>
          <a:stretch/>
        </p:blipFill>
        <p:spPr>
          <a:xfrm>
            <a:off x="19110225" y="72442"/>
            <a:ext cx="1921898" cy="1795461"/>
          </a:xfrm>
          <a:prstGeom prst="rect">
            <a:avLst/>
          </a:prstGeom>
          <a:noFill/>
          <a:ln>
            <a:noFill/>
          </a:ln>
        </p:spPr>
      </p:pic>
      <p:pic>
        <p:nvPicPr>
          <p:cNvPr id="89" name="Shape 89"/>
          <p:cNvPicPr preferRelativeResize="0"/>
          <p:nvPr/>
        </p:nvPicPr>
        <p:blipFill rotWithShape="1">
          <a:blip r:embed="rId5">
            <a:alphaModFix/>
          </a:blip>
          <a:srcRect/>
          <a:stretch/>
        </p:blipFill>
        <p:spPr>
          <a:xfrm>
            <a:off x="351502" y="158242"/>
            <a:ext cx="1729248" cy="1729248"/>
          </a:xfrm>
          <a:prstGeom prst="rect">
            <a:avLst/>
          </a:prstGeom>
          <a:noFill/>
          <a:ln>
            <a:noFill/>
          </a:ln>
        </p:spPr>
      </p:pic>
      <p:sp>
        <p:nvSpPr>
          <p:cNvPr id="90" name="Shape 90"/>
          <p:cNvSpPr txBox="1"/>
          <p:nvPr/>
        </p:nvSpPr>
        <p:spPr>
          <a:xfrm>
            <a:off x="706582" y="3304309"/>
            <a:ext cx="7024253" cy="49705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Background </a:t>
            </a:r>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00" b="0" i="0" u="none" strike="noStrike" cap="none">
                <a:solidFill>
                  <a:srgbClr val="000000"/>
                </a:solidFill>
                <a:latin typeface="Arial"/>
                <a:ea typeface="Arial"/>
                <a:cs typeface="Arial"/>
                <a:sym typeface="Arial"/>
              </a:rPr>
              <a:t>Smart home automation system is a web based application that allows the user to monitor the home appliances using mobile devices. This project argues that home automation can make a difference regarding better energy management and usage of renewable energy sources . People are more sensible to the need of using energy and other resources more rationally but do very little to that end on their daily lives at home. Our project can be implemented in all types of homes and is advantageous as it helps in lower consumption by constant monitoring of power usage .</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The project involves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Microcontrollers, sensors and actuators.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Web development (we are using node red software)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Connecting things to cloud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Monitoring and analysing data.</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Integration of sensing and actuation systems, connected to the Internet, is likely to optimize energy consumption as a whole.</a:t>
            </a:r>
            <a:r>
              <a:rPr lang="en-US" sz="13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The areas which this project deals with are 1. Energy monitoring 2. Energy conservation 3. Data management 4. IOT (Internet of things) 5. Web development(Node red, MQTT, Java script)</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91" name="Shape 91"/>
          <p:cNvSpPr txBox="1"/>
          <p:nvPr/>
        </p:nvSpPr>
        <p:spPr>
          <a:xfrm>
            <a:off x="694389" y="9721250"/>
            <a:ext cx="7523018" cy="11079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Objective</a:t>
            </a:r>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00" b="0" i="0" u="none" strike="noStrike" cap="none">
                <a:solidFill>
                  <a:srgbClr val="000000"/>
                </a:solidFill>
                <a:latin typeface="Arial"/>
                <a:ea typeface="Arial"/>
                <a:cs typeface="Arial"/>
                <a:sym typeface="Arial"/>
              </a:rPr>
              <a:t>The aim of our project is to monitor the home appliances and measure power dissipation by individual appliance . </a:t>
            </a:r>
            <a:r>
              <a:rPr lang="en-US" sz="1200" b="0" i="0" u="none" strike="noStrike" cap="none">
                <a:solidFill>
                  <a:srgbClr val="000000"/>
                </a:solidFill>
                <a:latin typeface="Arial"/>
                <a:ea typeface="Arial"/>
                <a:cs typeface="Arial"/>
                <a:sym typeface="Arial"/>
              </a:rPr>
              <a:t>The main motto of this project is energy conservation. The smart meter helps in operating appliances in a household using Wifi.</a:t>
            </a:r>
            <a:endParaRPr sz="1300" b="0" i="0" u="none" strike="noStrike" cap="none">
              <a:solidFill>
                <a:srgbClr val="000000"/>
              </a:solidFill>
              <a:latin typeface="Arial"/>
              <a:ea typeface="Arial"/>
              <a:cs typeface="Arial"/>
              <a:sym typeface="Arial"/>
            </a:endParaRPr>
          </a:p>
        </p:txBody>
      </p:sp>
      <p:sp>
        <p:nvSpPr>
          <p:cNvPr id="92" name="Shape 92"/>
          <p:cNvSpPr txBox="1"/>
          <p:nvPr/>
        </p:nvSpPr>
        <p:spPr>
          <a:xfrm>
            <a:off x="706582" y="12193551"/>
            <a:ext cx="7197711" cy="15850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Experimental work</a:t>
            </a:r>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00" b="0" i="0" u="none" strike="noStrike" cap="none">
                <a:solidFill>
                  <a:srgbClr val="000000"/>
                </a:solidFill>
                <a:latin typeface="Arial"/>
                <a:ea typeface="Arial"/>
                <a:cs typeface="Arial"/>
                <a:sym typeface="Arial"/>
              </a:rPr>
              <a:t>The experimental work here was mainly on the Internet of things. </a:t>
            </a:r>
            <a:endParaRPr/>
          </a:p>
          <a:p>
            <a:pPr marL="0" marR="0" lvl="0" indent="0" algn="l" rtl="0">
              <a:lnSpc>
                <a:spcPct val="100000"/>
              </a:lnSpc>
              <a:spcBef>
                <a:spcPts val="0"/>
              </a:spcBef>
              <a:spcAft>
                <a:spcPts val="0"/>
              </a:spcAft>
              <a:buNone/>
            </a:pPr>
            <a:r>
              <a:rPr lang="en-US" sz="1300" b="0" i="0" u="none" strike="noStrike" cap="none">
                <a:solidFill>
                  <a:schemeClr val="dk1"/>
                </a:solidFill>
                <a:latin typeface="Arial"/>
                <a:ea typeface="Arial"/>
                <a:cs typeface="Arial"/>
                <a:sym typeface="Arial"/>
              </a:rPr>
              <a:t>The </a:t>
            </a:r>
            <a:r>
              <a:rPr lang="en-US" sz="1300" b="1" i="0" u="none" strike="noStrike" cap="none">
                <a:solidFill>
                  <a:schemeClr val="dk1"/>
                </a:solidFill>
                <a:latin typeface="Arial"/>
                <a:ea typeface="Arial"/>
                <a:cs typeface="Arial"/>
                <a:sym typeface="Arial"/>
              </a:rPr>
              <a:t>Internet of things</a:t>
            </a:r>
            <a:r>
              <a:rPr lang="en-US" sz="1300" b="0" i="0" u="none" strike="noStrike" cap="none">
                <a:solidFill>
                  <a:schemeClr val="dk1"/>
                </a:solidFill>
                <a:latin typeface="Arial"/>
                <a:ea typeface="Arial"/>
                <a:cs typeface="Arial"/>
                <a:sym typeface="Arial"/>
              </a:rPr>
              <a:t> (</a:t>
            </a:r>
            <a:r>
              <a:rPr lang="en-US" sz="1300" b="1" i="0" u="none" strike="noStrike" cap="none">
                <a:solidFill>
                  <a:schemeClr val="dk1"/>
                </a:solidFill>
                <a:latin typeface="Arial"/>
                <a:ea typeface="Arial"/>
                <a:cs typeface="Arial"/>
                <a:sym typeface="Arial"/>
              </a:rPr>
              <a:t>IoT</a:t>
            </a:r>
            <a:r>
              <a:rPr lang="en-US" sz="1300" b="0" i="0" u="none" strike="noStrike" cap="none">
                <a:solidFill>
                  <a:schemeClr val="dk1"/>
                </a:solidFill>
                <a:latin typeface="Arial"/>
                <a:ea typeface="Arial"/>
                <a:cs typeface="Arial"/>
                <a:sym typeface="Arial"/>
              </a:rPr>
              <a:t>) is the network of physical devices, vehicles, home appliances and other items embedded with electronics, software, sensors, actuators, and connectivity which enables these objects to connect and exchange data.</a:t>
            </a:r>
            <a:endParaRPr/>
          </a:p>
        </p:txBody>
      </p:sp>
      <p:sp>
        <p:nvSpPr>
          <p:cNvPr id="93" name="Shape 93"/>
          <p:cNvSpPr txBox="1"/>
          <p:nvPr/>
        </p:nvSpPr>
        <p:spPr>
          <a:xfrm>
            <a:off x="8104909" y="3325091"/>
            <a:ext cx="6400800" cy="27392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Methodology</a:t>
            </a:r>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00" b="0" i="0" u="none" strike="noStrike" cap="none">
                <a:solidFill>
                  <a:srgbClr val="000000"/>
                </a:solidFill>
                <a:latin typeface="Arial"/>
                <a:ea typeface="Arial"/>
                <a:cs typeface="Arial"/>
                <a:sym typeface="Arial"/>
              </a:rPr>
              <a:t>We calculate the power consumed by each and every appliance in the house at a particular instant of time by programming the microcontroller(Arduino).   To calculate the power consumed we measure the voltage and current drawn by the appliance. For measuring the current we use ACS712 current sensor. For measuring the voltage we use a step down transformer and convert it into AC signal in the range of 0 to 5v and measure it. Once we have the power energy is just integration of the power values over a time . We will be giving the daily reports of the energy consumption through a server. We have connected to server using the WiFi module Node MCU esp8266. The control of the appliances can be controlled by using Relays. We have used existing technology NODERED (mqtt) as our server.</a:t>
            </a:r>
            <a:endParaRPr/>
          </a:p>
        </p:txBody>
      </p:sp>
      <p:sp>
        <p:nvSpPr>
          <p:cNvPr id="94" name="Shape 94"/>
          <p:cNvSpPr txBox="1"/>
          <p:nvPr/>
        </p:nvSpPr>
        <p:spPr>
          <a:xfrm>
            <a:off x="8104909" y="6463483"/>
            <a:ext cx="73359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Layout</a:t>
            </a:r>
            <a:endParaRPr/>
          </a:p>
        </p:txBody>
      </p:sp>
      <p:sp>
        <p:nvSpPr>
          <p:cNvPr id="95" name="Shape 95"/>
          <p:cNvSpPr txBox="1"/>
          <p:nvPr/>
        </p:nvSpPr>
        <p:spPr>
          <a:xfrm>
            <a:off x="8217407" y="9676493"/>
            <a:ext cx="6288301" cy="18004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Preliminary results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Measuring power consumption of each appliance of our house on daily basis.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Switching the appliance without our physical presence with the appliance using the server through the webpage.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Can control and manage over 8 appliances at a time.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96" name="Shape 96"/>
          <p:cNvSpPr/>
          <p:nvPr/>
        </p:nvSpPr>
        <p:spPr>
          <a:xfrm>
            <a:off x="8229600" y="6864096"/>
            <a:ext cx="1804416" cy="798950"/>
          </a:xfrm>
          <a:prstGeom prst="parallelogram">
            <a:avLst>
              <a:gd name="adj" fmla="val 25000"/>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Input from current sensor and voltage measurement</a:t>
            </a:r>
            <a:endParaRPr dirty="0"/>
          </a:p>
        </p:txBody>
      </p:sp>
      <p:cxnSp>
        <p:nvCxnSpPr>
          <p:cNvPr id="97" name="Shape 97"/>
          <p:cNvCxnSpPr>
            <a:stCxn id="96" idx="2"/>
          </p:cNvCxnSpPr>
          <p:nvPr/>
        </p:nvCxnSpPr>
        <p:spPr>
          <a:xfrm rot="10800000" flipH="1">
            <a:off x="9934147" y="7229971"/>
            <a:ext cx="746100" cy="33600"/>
          </a:xfrm>
          <a:prstGeom prst="straightConnector1">
            <a:avLst/>
          </a:prstGeom>
          <a:noFill/>
          <a:ln w="9525" cap="flat" cmpd="sng">
            <a:solidFill>
              <a:srgbClr val="3E6EC2"/>
            </a:solidFill>
            <a:prstDash val="solid"/>
            <a:round/>
            <a:headEnd type="none" w="sm" len="sm"/>
            <a:tailEnd type="triangle" w="med" len="med"/>
          </a:ln>
        </p:spPr>
      </p:cxnSp>
      <p:sp>
        <p:nvSpPr>
          <p:cNvPr id="98" name="Shape 98"/>
          <p:cNvSpPr/>
          <p:nvPr/>
        </p:nvSpPr>
        <p:spPr>
          <a:xfrm>
            <a:off x="10680192" y="6864096"/>
            <a:ext cx="1548384" cy="798950"/>
          </a:xfrm>
          <a:prstGeom prst="rect">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Processing :</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Calculation of power by Arduino Uno</a:t>
            </a:r>
            <a:endParaRPr/>
          </a:p>
        </p:txBody>
      </p:sp>
      <p:cxnSp>
        <p:nvCxnSpPr>
          <p:cNvPr id="99" name="Shape 99"/>
          <p:cNvCxnSpPr/>
          <p:nvPr/>
        </p:nvCxnSpPr>
        <p:spPr>
          <a:xfrm>
            <a:off x="12265152" y="7263571"/>
            <a:ext cx="938784" cy="0"/>
          </a:xfrm>
          <a:prstGeom prst="straightConnector1">
            <a:avLst/>
          </a:prstGeom>
          <a:noFill/>
          <a:ln w="9525" cap="flat" cmpd="sng">
            <a:solidFill>
              <a:srgbClr val="3E6EC2"/>
            </a:solidFill>
            <a:prstDash val="solid"/>
            <a:round/>
            <a:headEnd type="none" w="sm" len="sm"/>
            <a:tailEnd type="triangle" w="med" len="med"/>
          </a:ln>
        </p:spPr>
      </p:cxnSp>
      <p:sp>
        <p:nvSpPr>
          <p:cNvPr id="100" name="Shape 100"/>
          <p:cNvSpPr/>
          <p:nvPr/>
        </p:nvSpPr>
        <p:spPr>
          <a:xfrm>
            <a:off x="13216128" y="6864096"/>
            <a:ext cx="1548384" cy="798950"/>
          </a:xfrm>
          <a:prstGeom prst="rect">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Power information relayed to Server using Node MCU</a:t>
            </a:r>
            <a:endParaRPr/>
          </a:p>
        </p:txBody>
      </p:sp>
      <p:sp>
        <p:nvSpPr>
          <p:cNvPr id="101" name="Shape 101"/>
          <p:cNvSpPr/>
          <p:nvPr/>
        </p:nvSpPr>
        <p:spPr>
          <a:xfrm>
            <a:off x="15678150" y="6798648"/>
            <a:ext cx="2694431" cy="1016665"/>
          </a:xfrm>
          <a:prstGeom prst="diamond">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Check if power consumption is high</a:t>
            </a:r>
            <a:endParaRPr/>
          </a:p>
        </p:txBody>
      </p:sp>
      <p:cxnSp>
        <p:nvCxnSpPr>
          <p:cNvPr id="102" name="Shape 102"/>
          <p:cNvCxnSpPr>
            <a:stCxn id="100" idx="3"/>
          </p:cNvCxnSpPr>
          <p:nvPr/>
        </p:nvCxnSpPr>
        <p:spPr>
          <a:xfrm>
            <a:off x="14764512" y="7263571"/>
            <a:ext cx="913500" cy="43500"/>
          </a:xfrm>
          <a:prstGeom prst="straightConnector1">
            <a:avLst/>
          </a:prstGeom>
          <a:noFill/>
          <a:ln w="9525" cap="flat" cmpd="sng">
            <a:solidFill>
              <a:srgbClr val="3E6EC2"/>
            </a:solidFill>
            <a:prstDash val="solid"/>
            <a:round/>
            <a:headEnd type="none" w="sm" len="sm"/>
            <a:tailEnd type="triangle" w="med" len="med"/>
          </a:ln>
        </p:spPr>
      </p:cxnSp>
      <p:cxnSp>
        <p:nvCxnSpPr>
          <p:cNvPr id="103" name="Shape 103"/>
          <p:cNvCxnSpPr>
            <a:stCxn id="101" idx="3"/>
          </p:cNvCxnSpPr>
          <p:nvPr/>
        </p:nvCxnSpPr>
        <p:spPr>
          <a:xfrm>
            <a:off x="18372581" y="7306980"/>
            <a:ext cx="737700" cy="7800"/>
          </a:xfrm>
          <a:prstGeom prst="straightConnector1">
            <a:avLst/>
          </a:prstGeom>
          <a:noFill/>
          <a:ln w="9525" cap="flat" cmpd="sng">
            <a:solidFill>
              <a:srgbClr val="3E6EC2"/>
            </a:solidFill>
            <a:prstDash val="solid"/>
            <a:round/>
            <a:headEnd type="none" w="sm" len="sm"/>
            <a:tailEnd type="triangle" w="med" len="med"/>
          </a:ln>
        </p:spPr>
      </p:cxnSp>
      <p:cxnSp>
        <p:nvCxnSpPr>
          <p:cNvPr id="104" name="Shape 104"/>
          <p:cNvCxnSpPr>
            <a:stCxn id="101" idx="2"/>
          </p:cNvCxnSpPr>
          <p:nvPr/>
        </p:nvCxnSpPr>
        <p:spPr>
          <a:xfrm flipH="1">
            <a:off x="17019965" y="7815313"/>
            <a:ext cx="5400" cy="536100"/>
          </a:xfrm>
          <a:prstGeom prst="straightConnector1">
            <a:avLst/>
          </a:prstGeom>
          <a:noFill/>
          <a:ln w="9525" cap="flat" cmpd="sng">
            <a:solidFill>
              <a:srgbClr val="3E6EC2"/>
            </a:solidFill>
            <a:prstDash val="solid"/>
            <a:round/>
            <a:headEnd type="none" w="sm" len="sm"/>
            <a:tailEnd type="triangle" w="med" len="med"/>
          </a:ln>
        </p:spPr>
      </p:cxnSp>
      <p:sp>
        <p:nvSpPr>
          <p:cNvPr id="105" name="Shape 105"/>
          <p:cNvSpPr/>
          <p:nvPr/>
        </p:nvSpPr>
        <p:spPr>
          <a:xfrm>
            <a:off x="16209264" y="8350773"/>
            <a:ext cx="1621536" cy="878454"/>
          </a:xfrm>
          <a:prstGeom prst="rect">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Switch off the appliance through the webpage or even manually</a:t>
            </a:r>
            <a:endParaRPr/>
          </a:p>
        </p:txBody>
      </p:sp>
      <p:sp>
        <p:nvSpPr>
          <p:cNvPr id="106" name="Shape 106"/>
          <p:cNvSpPr/>
          <p:nvPr/>
        </p:nvSpPr>
        <p:spPr>
          <a:xfrm>
            <a:off x="19110225" y="6798648"/>
            <a:ext cx="1640559" cy="1016665"/>
          </a:xfrm>
          <a:prstGeom prst="rect">
            <a:avLst/>
          </a:prstGeom>
          <a:solidFill>
            <a:schemeClr val="accent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Appliance continues to work</a:t>
            </a:r>
            <a:endParaRPr/>
          </a:p>
        </p:txBody>
      </p:sp>
      <p:sp>
        <p:nvSpPr>
          <p:cNvPr id="107" name="Shape 107"/>
          <p:cNvSpPr txBox="1"/>
          <p:nvPr/>
        </p:nvSpPr>
        <p:spPr>
          <a:xfrm>
            <a:off x="18372581" y="6864096"/>
            <a:ext cx="71932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No</a:t>
            </a:r>
            <a:endParaRPr dirty="0"/>
          </a:p>
        </p:txBody>
      </p:sp>
      <p:sp>
        <p:nvSpPr>
          <p:cNvPr id="108" name="Shape 108"/>
          <p:cNvSpPr txBox="1"/>
          <p:nvPr/>
        </p:nvSpPr>
        <p:spPr>
          <a:xfrm>
            <a:off x="17337023" y="7929154"/>
            <a:ext cx="658368" cy="312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Yes</a:t>
            </a:r>
            <a:endParaRPr/>
          </a:p>
        </p:txBody>
      </p:sp>
      <p:sp>
        <p:nvSpPr>
          <p:cNvPr id="109" name="Shape 109"/>
          <p:cNvSpPr txBox="1"/>
          <p:nvPr/>
        </p:nvSpPr>
        <p:spPr>
          <a:xfrm>
            <a:off x="8229600" y="12193551"/>
            <a:ext cx="7211290" cy="13542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Summary</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Main aim of project is to manage the energy consumption of our appliances in house.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To make our house a smart home and automate the appliances.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10" name="Shape 110"/>
          <p:cNvSpPr txBox="1"/>
          <p:nvPr/>
        </p:nvSpPr>
        <p:spPr>
          <a:xfrm>
            <a:off x="16153530" y="11024000"/>
            <a:ext cx="4785070" cy="11695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References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Youtube lectures by Csongor Varga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Instructables.com</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443</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Arial Black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4</cp:revision>
  <dcterms:modified xsi:type="dcterms:W3CDTF">2018-03-18T15:05:05Z</dcterms:modified>
</cp:coreProperties>
</file>