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5DD17-71E2-4DCD-938C-3DB59EFC42BB}" type="datetimeFigureOut">
              <a:rPr lang="en-IN" smtClean="0"/>
              <a:t>24-10-2017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D6DB8-5453-43DC-B748-95F6FCAE1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4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64B8-49B1-49A7-A726-4298F3E3D50B}" type="slidenum">
              <a:rPr lang="en-US"/>
              <a:pPr/>
              <a:t>1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FBCE4-48AF-4868-A080-BC852AEF45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4741"/>
            <a:ext cx="9161481" cy="687274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glow>
              <a:schemeClr val="bg1"/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543800" cy="3352800"/>
          </a:xfrm>
        </p:spPr>
        <p:txBody>
          <a:bodyPr/>
          <a:lstStyle/>
          <a:p>
            <a:pPr algn="ctr"/>
            <a:r>
              <a:rPr lang="en-US" sz="3600"/>
              <a:t>Introduction to 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r>
              <a:rPr lang="en-US"/>
              <a:t>Clients and Servers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3400" y="1295400"/>
            <a:ext cx="8250238" cy="1587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The Web is a </a:t>
            </a:r>
            <a:r>
              <a:rPr lang="en-US" u="sng" smtClean="0">
                <a:solidFill>
                  <a:srgbClr val="221E1F"/>
                </a:solidFill>
                <a:latin typeface="Helvetica" pitchFamily="48" charset="0"/>
              </a:rPr>
              <a:t>client/server application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: Web browsers are </a:t>
            </a:r>
            <a:r>
              <a:rPr lang="en-US" u="sng" smtClean="0">
                <a:solidFill>
                  <a:srgbClr val="221E1F"/>
                </a:solidFill>
                <a:latin typeface="Helvetica" pitchFamily="48" charset="0"/>
              </a:rPr>
              <a:t>clients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 which send requests to Web </a:t>
            </a:r>
            <a:r>
              <a:rPr lang="en-US" u="sng" smtClean="0">
                <a:solidFill>
                  <a:srgbClr val="221E1F"/>
                </a:solidFill>
                <a:latin typeface="Helvetica" pitchFamily="48" charset="0"/>
              </a:rPr>
              <a:t>servers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, which send responses back.</a:t>
            </a:r>
            <a:endParaRPr lang="en-US">
              <a:solidFill>
                <a:srgbClr val="221E1F"/>
              </a:solidFill>
              <a:latin typeface="Helvetica" pitchFamily="4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2936875"/>
            <a:ext cx="4710112" cy="35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41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r>
              <a:rPr lang="en-US"/>
              <a:t>IP Addresses and DNS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1295400"/>
            <a:ext cx="8305800" cy="483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Every computer connected to the Internet must have a unique </a:t>
            </a:r>
            <a:r>
              <a:rPr lang="en-US" u="sng" smtClean="0">
                <a:solidFill>
                  <a:srgbClr val="221E1F"/>
                </a:solidFill>
                <a:latin typeface="Helvetica" pitchFamily="48" charset="0"/>
              </a:rPr>
              <a:t>IP address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, no matter whether it’s a client or a server (or both)</a:t>
            </a:r>
          </a:p>
          <a:p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An IP address is just a number that identifies a host on the Internet. Example:</a:t>
            </a:r>
          </a:p>
          <a:p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	</a:t>
            </a:r>
            <a:r>
              <a:rPr lang="en-US" smtClean="0">
                <a:solidFill>
                  <a:srgbClr val="BB3932"/>
                </a:solidFill>
                <a:latin typeface="Helvetica" pitchFamily="48" charset="0"/>
              </a:rPr>
              <a:t>212.171.218.34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   or   </a:t>
            </a:r>
            <a:r>
              <a:rPr lang="en-US" smtClean="0">
                <a:solidFill>
                  <a:srgbClr val="BB3932"/>
                </a:solidFill>
                <a:latin typeface="Helvetica" pitchFamily="48" charset="0"/>
              </a:rPr>
              <a:t>144.214.5.218</a:t>
            </a:r>
            <a:endParaRPr lang="en-US" smtClean="0">
              <a:solidFill>
                <a:srgbClr val="221E1F"/>
              </a:solidFill>
              <a:latin typeface="Helvetica" pitchFamily="48" charset="0"/>
            </a:endParaRPr>
          </a:p>
          <a:p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The </a:t>
            </a:r>
            <a:r>
              <a:rPr lang="en-US" u="sng" smtClean="0">
                <a:solidFill>
                  <a:srgbClr val="221E1F"/>
                </a:solidFill>
                <a:latin typeface="Helvetica" pitchFamily="48" charset="0"/>
              </a:rPr>
              <a:t>Domain Name System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 (DNS) is a database that matches IP addresses to host names</a:t>
            </a:r>
            <a:endParaRPr lang="en-US" dirty="0">
              <a:solidFill>
                <a:srgbClr val="221E1F"/>
              </a:solidFill>
              <a:latin typeface="Helvetica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6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Uniform Resource Locators (URLs)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1295400"/>
            <a:ext cx="8313738" cy="472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rgbClr val="221E1F"/>
                </a:solidFill>
                <a:latin typeface="Helvetica" pitchFamily="48" charset="0"/>
              </a:rPr>
              <a:t>Without a universal addressing mechanism, it would be impossible to navigate to a site, and page linking would not be feasible </a:t>
            </a:r>
          </a:p>
          <a:p>
            <a:r>
              <a:rPr lang="en-US" sz="2400" u="sng" smtClean="0">
                <a:solidFill>
                  <a:srgbClr val="221E1F"/>
                </a:solidFill>
                <a:latin typeface="Helvetica" pitchFamily="48" charset="0"/>
              </a:rPr>
              <a:t>Uniform Resource Locators</a:t>
            </a:r>
            <a:r>
              <a:rPr lang="en-US" sz="2400" smtClean="0">
                <a:solidFill>
                  <a:srgbClr val="221E1F"/>
                </a:solidFill>
                <a:latin typeface="Helvetica" pitchFamily="48" charset="0"/>
              </a:rPr>
              <a:t> (URLs) are used to identify Web pages — basically a URL is a web address</a:t>
            </a:r>
          </a:p>
          <a:p>
            <a:r>
              <a:rPr lang="en-US" sz="2400" smtClean="0">
                <a:solidFill>
                  <a:srgbClr val="221E1F"/>
                </a:solidFill>
                <a:latin typeface="Helvetica" pitchFamily="48" charset="0"/>
              </a:rPr>
              <a:t>URLs have 3 components:</a:t>
            </a:r>
            <a:endParaRPr lang="en-US" smtClean="0">
              <a:solidFill>
                <a:srgbClr val="221E1F"/>
              </a:solidFill>
              <a:latin typeface="Helvetica" pitchFamily="48" charset="0"/>
            </a:endParaRPr>
          </a:p>
          <a:p>
            <a:pPr lvl="1"/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A</a:t>
            </a:r>
            <a:r>
              <a:rPr lang="en-US" b="1" smtClean="0">
                <a:solidFill>
                  <a:srgbClr val="221E1F"/>
                </a:solidFill>
                <a:latin typeface="Helvetica" pitchFamily="48" charset="0"/>
              </a:rPr>
              <a:t> Prefix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 (usually </a:t>
            </a:r>
            <a:r>
              <a:rPr lang="en-US" smtClean="0">
                <a:solidFill>
                  <a:srgbClr val="BB3932"/>
                </a:solidFill>
                <a:latin typeface="Helvetica" pitchFamily="48" charset="0"/>
              </a:rPr>
              <a:t>http://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 )</a:t>
            </a:r>
          </a:p>
          <a:p>
            <a:pPr lvl="1"/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A</a:t>
            </a:r>
            <a:r>
              <a:rPr lang="en-US" b="1" smtClean="0">
                <a:solidFill>
                  <a:srgbClr val="221E1F"/>
                </a:solidFill>
                <a:latin typeface="Helvetica" pitchFamily="48" charset="0"/>
              </a:rPr>
              <a:t> Hostname: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 (such as </a:t>
            </a:r>
            <a:r>
              <a:rPr lang="en-US" smtClean="0">
                <a:solidFill>
                  <a:srgbClr val="BB3932"/>
                </a:solidFill>
                <a:latin typeface="Helvetica" pitchFamily="48" charset="0"/>
              </a:rPr>
              <a:t>www.cityu.edu.hk</a:t>
            </a:r>
            <a:r>
              <a:rPr lang="en-US" smtClean="0">
                <a:solidFill>
                  <a:srgbClr val="221E1F"/>
                </a:solidFill>
                <a:latin typeface="Helvetica" pitchFamily="48" charset="0"/>
              </a:rPr>
              <a:t>)</a:t>
            </a:r>
          </a:p>
          <a:p>
            <a:pPr lvl="1"/>
            <a:r>
              <a:rPr lang="en-US" smtClean="0">
                <a:latin typeface="Helvetica" pitchFamily="48" charset="0"/>
              </a:rPr>
              <a:t>A</a:t>
            </a:r>
            <a:r>
              <a:rPr lang="en-US" b="1" smtClean="0">
                <a:latin typeface="Helvetica" pitchFamily="48" charset="0"/>
              </a:rPr>
              <a:t> Path:</a:t>
            </a:r>
            <a:r>
              <a:rPr lang="en-US" smtClean="0">
                <a:latin typeface="Helvetica" pitchFamily="48" charset="0"/>
              </a:rPr>
              <a:t> (such as </a:t>
            </a:r>
            <a:r>
              <a:rPr lang="en-US" smtClean="0">
                <a:solidFill>
                  <a:srgbClr val="BB3932"/>
                </a:solidFill>
                <a:latin typeface="Helvetica" pitchFamily="48" charset="0"/>
              </a:rPr>
              <a:t>/scm/index.htm</a:t>
            </a:r>
            <a:r>
              <a:rPr lang="en-US" smtClean="0">
                <a:latin typeface="Helvetica" pitchFamily="48" charset="0"/>
              </a:rPr>
              <a:t>)</a:t>
            </a:r>
            <a:endParaRPr lang="en-US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HTML: </a:t>
            </a:r>
            <a:r>
              <a:rPr lang="en-US" b="1"/>
              <a:t>H</a:t>
            </a:r>
            <a:r>
              <a:rPr lang="en-US"/>
              <a:t>yper</a:t>
            </a:r>
            <a:r>
              <a:rPr lang="en-US" b="1"/>
              <a:t>T</a:t>
            </a:r>
            <a:r>
              <a:rPr lang="en-US"/>
              <a:t>ext </a:t>
            </a:r>
            <a:r>
              <a:rPr lang="en-US" b="1"/>
              <a:t>M</a:t>
            </a:r>
            <a:r>
              <a:rPr lang="en-US"/>
              <a:t>arkup </a:t>
            </a:r>
            <a:r>
              <a:rPr lang="en-US" b="1"/>
              <a:t>L</a:t>
            </a:r>
            <a:r>
              <a:rPr lang="en-US"/>
              <a:t>anguage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HTML documents are simply text documents with a specific form</a:t>
            </a:r>
          </a:p>
          <a:p>
            <a:pPr lvl="1"/>
            <a:r>
              <a:rPr lang="en-US"/>
              <a:t>Documents comprised of </a:t>
            </a:r>
            <a:r>
              <a:rPr lang="en-US" b="1"/>
              <a:t>content</a:t>
            </a:r>
            <a:r>
              <a:rPr lang="en-US"/>
              <a:t> and </a:t>
            </a:r>
            <a:r>
              <a:rPr lang="en-US" b="1"/>
              <a:t>markup tags</a:t>
            </a:r>
          </a:p>
          <a:p>
            <a:pPr lvl="1"/>
            <a:r>
              <a:rPr lang="en-US"/>
              <a:t>Content: actual information being conveyed</a:t>
            </a:r>
          </a:p>
          <a:p>
            <a:pPr lvl="1"/>
            <a:r>
              <a:rPr lang="en-US"/>
              <a:t>The markup tags tell the Web browser </a:t>
            </a:r>
            <a:r>
              <a:rPr lang="en-US" b="1"/>
              <a:t>how to display</a:t>
            </a:r>
            <a:r>
              <a:rPr lang="en-US"/>
              <a:t> the page</a:t>
            </a:r>
          </a:p>
          <a:p>
            <a:pPr lvl="1"/>
            <a:r>
              <a:rPr lang="en-US"/>
              <a:t>An HTML file must have an </a:t>
            </a:r>
            <a:r>
              <a:rPr lang="en-US" b="1"/>
              <a:t>htm</a:t>
            </a:r>
            <a:r>
              <a:rPr lang="en-US"/>
              <a:t> or </a:t>
            </a:r>
            <a:r>
              <a:rPr lang="en-US" b="1"/>
              <a:t>html</a:t>
            </a:r>
            <a:r>
              <a:rPr lang="en-US"/>
              <a:t> file extension</a:t>
            </a:r>
          </a:p>
          <a:p>
            <a:pPr lvl="1"/>
            <a:r>
              <a:rPr lang="en-US"/>
              <a:t>An HTML file can be created using a </a:t>
            </a:r>
            <a:r>
              <a:rPr lang="en-US" b="1"/>
              <a:t>simple text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D37-4BB9-4A7F-9DDB-9095AB67EB0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HTML tags are used to mark-up HTML elements</a:t>
            </a:r>
          </a:p>
          <a:p>
            <a:pPr lvl="1"/>
            <a:r>
              <a:rPr lang="en-US"/>
              <a:t>Surrounded by angle brackets </a:t>
            </a:r>
            <a:r>
              <a:rPr lang="en-US" b="1">
                <a:solidFill>
                  <a:schemeClr val="accent2"/>
                </a:solidFill>
              </a:rPr>
              <a:t>&lt;</a:t>
            </a:r>
            <a:r>
              <a:rPr lang="en-US"/>
              <a:t> and </a:t>
            </a:r>
            <a:r>
              <a:rPr lang="en-US" b="1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/>
              <a:t>HTML tags normally come in pairs, like </a:t>
            </a:r>
            <a:r>
              <a:rPr lang="en-US">
                <a:solidFill>
                  <a:schemeClr val="accent2"/>
                </a:solidFill>
              </a:rPr>
              <a:t>&lt;tagname&gt;</a:t>
            </a:r>
            <a:r>
              <a:rPr lang="en-US"/>
              <a:t> (start tag) and </a:t>
            </a:r>
            <a:r>
              <a:rPr lang="en-US">
                <a:solidFill>
                  <a:schemeClr val="accent2"/>
                </a:solidFill>
              </a:rPr>
              <a:t>&lt;/tagname&gt;</a:t>
            </a:r>
            <a:r>
              <a:rPr lang="en-US"/>
              <a:t> (end tag)</a:t>
            </a:r>
          </a:p>
          <a:p>
            <a:pPr lvl="1"/>
            <a:r>
              <a:rPr lang="en-US"/>
              <a:t>The text between the start and end tags is the element content</a:t>
            </a:r>
          </a:p>
          <a:p>
            <a:pPr lvl="1"/>
            <a:r>
              <a:rPr lang="en-US"/>
              <a:t>Not case-sensitive</a:t>
            </a:r>
          </a:p>
          <a:p>
            <a:pPr lvl="1"/>
            <a:r>
              <a:rPr lang="en-US"/>
              <a:t>Follow the latest web standards: </a:t>
            </a:r>
          </a:p>
          <a:p>
            <a:pPr lvl="2"/>
            <a:r>
              <a:rPr lang="en-US"/>
              <a:t>Use lowercase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0D7C-D637-49C5-9837-11666B949B88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26931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Tags can have attributes that provide additional information to an HTML element</a:t>
            </a:r>
          </a:p>
          <a:p>
            <a:pPr lvl="1"/>
            <a:r>
              <a:rPr lang="en-US" dirty="0"/>
              <a:t>Attributes always come in name/value pairs like: </a:t>
            </a:r>
            <a:r>
              <a:rPr lang="en-US" dirty="0">
                <a:solidFill>
                  <a:schemeClr val="accent2"/>
                </a:solidFill>
              </a:rPr>
              <a:t>name=“value”</a:t>
            </a:r>
          </a:p>
          <a:p>
            <a:pPr lvl="1"/>
            <a:r>
              <a:rPr lang="en-US" dirty="0"/>
              <a:t>Attributes are always specified in the start tag</a:t>
            </a:r>
          </a:p>
          <a:p>
            <a:pPr lvl="1"/>
            <a:r>
              <a:rPr lang="en-US" dirty="0"/>
              <a:t>Attribute values should always be enclosed in quotes. Double quotes are most common.</a:t>
            </a:r>
          </a:p>
          <a:p>
            <a:pPr lvl="1"/>
            <a:r>
              <a:rPr lang="en-US" dirty="0"/>
              <a:t>Also case-insensitive: however, lowercase is recommended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tagname</a:t>
            </a:r>
            <a:r>
              <a:rPr lang="en-US" dirty="0">
                <a:solidFill>
                  <a:schemeClr val="accent2"/>
                </a:solidFill>
              </a:rPr>
              <a:t> a1=“v1” a2=“v2”&gt;&lt;/</a:t>
            </a:r>
            <a:r>
              <a:rPr lang="en-US" dirty="0" err="1">
                <a:solidFill>
                  <a:schemeClr val="accent2"/>
                </a:solidFill>
              </a:rPr>
              <a:t>tagname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dirty="0"/>
              <a:t>For example, &lt;table border=“0”&gt; is a start tag that defines a table that has no borders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137A-A001-43A0-B200-BD93D0FFE78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Document Structure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Entire document enclosed within </a:t>
            </a:r>
            <a:r>
              <a:rPr lang="en-US" dirty="0">
                <a:solidFill>
                  <a:schemeClr val="accent2"/>
                </a:solidFill>
              </a:rPr>
              <a:t>&lt;html&gt;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&lt;/html&gt;</a:t>
            </a:r>
            <a:r>
              <a:rPr lang="en-US" dirty="0"/>
              <a:t> tags</a:t>
            </a:r>
          </a:p>
          <a:p>
            <a:r>
              <a:rPr lang="en-US" dirty="0"/>
              <a:t>Two subparts:</a:t>
            </a:r>
          </a:p>
          <a:p>
            <a:pPr lvl="1"/>
            <a:r>
              <a:rPr lang="en-US" dirty="0"/>
              <a:t>Head</a:t>
            </a:r>
          </a:p>
          <a:p>
            <a:pPr lvl="2"/>
            <a:r>
              <a:rPr lang="en-US" dirty="0"/>
              <a:t>Enclosed within </a:t>
            </a:r>
            <a:r>
              <a:rPr lang="en-US" dirty="0">
                <a:solidFill>
                  <a:schemeClr val="accent2"/>
                </a:solidFill>
              </a:rPr>
              <a:t>&lt;head&gt;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&lt;/head&gt;</a:t>
            </a:r>
          </a:p>
          <a:p>
            <a:pPr lvl="2"/>
            <a:r>
              <a:rPr lang="en-US" dirty="0"/>
              <a:t>Within the head, more tags can be used to specify title of the page, meta-information, etc.</a:t>
            </a:r>
          </a:p>
          <a:p>
            <a:pPr lvl="1"/>
            <a:r>
              <a:rPr lang="en-US" dirty="0"/>
              <a:t>Body</a:t>
            </a:r>
          </a:p>
          <a:p>
            <a:pPr lvl="2"/>
            <a:r>
              <a:rPr lang="en-US" dirty="0"/>
              <a:t>Enclosed within </a:t>
            </a:r>
            <a:r>
              <a:rPr lang="en-US" dirty="0">
                <a:solidFill>
                  <a:schemeClr val="accent2"/>
                </a:solidFill>
              </a:rPr>
              <a:t>&lt;body&gt;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&lt;/body&gt;</a:t>
            </a:r>
          </a:p>
          <a:p>
            <a:pPr lvl="2"/>
            <a:r>
              <a:rPr lang="en-US" dirty="0"/>
              <a:t>Within the body, content is to be displayed</a:t>
            </a:r>
          </a:p>
          <a:p>
            <a:pPr lvl="2"/>
            <a:r>
              <a:rPr lang="en-US" dirty="0"/>
              <a:t>Other tags can be embedded in the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EA99-7A8D-4961-BE32-215371C781F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7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229600" cy="4953000"/>
          </a:xfrm>
        </p:spPr>
        <p:txBody>
          <a:bodyPr>
            <a:normAutofit/>
          </a:bodyPr>
          <a:lstStyle/>
          <a:p>
            <a:r>
              <a:rPr lang="en-US" sz="5000" b="1" dirty="0"/>
              <a:t>USER INTERACTIONS:</a:t>
            </a:r>
            <a:br>
              <a:rPr lang="en-US" sz="5000" b="1" dirty="0"/>
            </a:br>
            <a:r>
              <a:rPr lang="en-US" sz="5000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92811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/>
              <a:t>Form Processing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04800" y="2438400"/>
            <a:ext cx="1143000" cy="1447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User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743200" y="1219200"/>
            <a:ext cx="533400" cy="426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B</a:t>
            </a:r>
          </a:p>
          <a:p>
            <a:pPr algn="ctr"/>
            <a:r>
              <a:rPr lang="en-US" b="1"/>
              <a:t>r</a:t>
            </a:r>
          </a:p>
          <a:p>
            <a:pPr algn="ctr"/>
            <a:r>
              <a:rPr lang="en-US" b="1"/>
              <a:t>o</a:t>
            </a:r>
          </a:p>
          <a:p>
            <a:pPr algn="ctr"/>
            <a:r>
              <a:rPr lang="en-US" b="1"/>
              <a:t>w</a:t>
            </a:r>
          </a:p>
          <a:p>
            <a:pPr algn="ctr"/>
            <a:r>
              <a:rPr lang="en-US" b="1"/>
              <a:t>s</a:t>
            </a:r>
          </a:p>
          <a:p>
            <a:pPr algn="ctr"/>
            <a:r>
              <a:rPr lang="en-US" b="1"/>
              <a:t>e</a:t>
            </a:r>
          </a:p>
          <a:p>
            <a:pPr algn="ctr"/>
            <a:r>
              <a:rPr lang="en-US" b="1"/>
              <a:t>r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4343400" y="2667000"/>
            <a:ext cx="1524000" cy="1219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Web </a:t>
            </a:r>
          </a:p>
          <a:p>
            <a:pPr algn="ctr"/>
            <a:r>
              <a:rPr lang="en-US" b="1"/>
              <a:t>Server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858000" y="2743200"/>
            <a:ext cx="16002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1"/>
              <a:t>Form</a:t>
            </a:r>
          </a:p>
          <a:p>
            <a:pPr algn="ctr"/>
            <a:r>
              <a:rPr lang="en-US" sz="1800" b="1"/>
              <a:t>Processing</a:t>
            </a:r>
          </a:p>
          <a:p>
            <a:pPr algn="ctr"/>
            <a:r>
              <a:rPr lang="en-US" sz="1800" b="1"/>
              <a:t>Program</a:t>
            </a:r>
          </a:p>
          <a:p>
            <a:pPr algn="ctr"/>
            <a:r>
              <a:rPr lang="en-US" sz="1800" b="1"/>
              <a:t>(CGI)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676400" y="2819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1524000" y="3657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431925" y="38481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Output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584325" y="23241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Input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3352800" y="18288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3352800" y="3352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3276600" y="381000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791200" y="2971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5791200" y="3581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699125" y="2247900"/>
            <a:ext cx="119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Data from</a:t>
            </a:r>
          </a:p>
          <a:p>
            <a:pPr algn="ctr"/>
            <a:r>
              <a:rPr lang="en-US" sz="1800" b="1"/>
              <a:t>Form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HTML</a:t>
            </a:r>
          </a:p>
          <a:p>
            <a:pPr algn="ctr"/>
            <a:r>
              <a:rPr lang="en-US" sz="1800" b="1"/>
              <a:t>Document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514600" y="5943600"/>
            <a:ext cx="421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Flow of Information for Forms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565525" y="422910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HTML </a:t>
            </a:r>
          </a:p>
          <a:p>
            <a:r>
              <a:rPr lang="en-US" sz="1800" b="1"/>
              <a:t>Document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276600" y="2667000"/>
            <a:ext cx="127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/>
              <a:t>Data from</a:t>
            </a:r>
          </a:p>
          <a:p>
            <a:pPr algn="ctr"/>
            <a:r>
              <a:rPr lang="en-US" sz="1800" b="1"/>
              <a:t>Form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4038600" y="1676400"/>
            <a:ext cx="93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HTML </a:t>
            </a:r>
          </a:p>
          <a:p>
            <a:r>
              <a:rPr lang="en-US" sz="1800" b="1"/>
              <a:t>Form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7086600" y="4724400"/>
            <a:ext cx="1295400" cy="1066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Database</a:t>
            </a:r>
          </a:p>
          <a:p>
            <a:pPr algn="ctr"/>
            <a:r>
              <a:rPr lang="en-US" sz="1600" b="1"/>
              <a:t>Management</a:t>
            </a:r>
          </a:p>
          <a:p>
            <a:pPr algn="ctr"/>
            <a:r>
              <a:rPr lang="en-US" sz="1600" b="1"/>
              <a:t>System</a:t>
            </a: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7239000" y="3810000"/>
            <a:ext cx="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8153400" y="3810000"/>
            <a:ext cx="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7391400" y="3962400"/>
            <a:ext cx="6127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Data</a:t>
            </a:r>
          </a:p>
          <a:p>
            <a:r>
              <a:rPr lang="en-US" sz="1600" b="1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323938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b="1" u="sng"/>
              <a:t>Forms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The FORM element is used to create a data input form.</a:t>
            </a:r>
          </a:p>
          <a:p>
            <a:r>
              <a:rPr lang="en-US" sz="2800" dirty="0"/>
              <a:t>A region using forms is enclosed within the &lt;FORM&gt; &lt;/FORM&gt; tags.</a:t>
            </a:r>
          </a:p>
          <a:p>
            <a:r>
              <a:rPr lang="en-US" sz="2800" dirty="0"/>
              <a:t>A document can have several forms, but the forms should not be embedded.</a:t>
            </a:r>
          </a:p>
          <a:p>
            <a:r>
              <a:rPr lang="en-US" sz="2800" dirty="0"/>
              <a:t>The FORM element has three attributes:</a:t>
            </a:r>
          </a:p>
          <a:p>
            <a:pPr lvl="1"/>
            <a:r>
              <a:rPr lang="en-US" dirty="0"/>
              <a:t>ACTION, METHOD, and ENCTYPE.</a:t>
            </a:r>
          </a:p>
        </p:txBody>
      </p:sp>
    </p:spTree>
    <p:extLst>
      <p:ext uri="{BB962C8B-B14F-4D97-AF65-F5344CB8AC3E}">
        <p14:creationId xmlns:p14="http://schemas.microsoft.com/office/powerpoint/2010/main" val="325513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u="sng"/>
              <a:t>Forms</a:t>
            </a:r>
            <a:endParaRPr lang="en-US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5638800"/>
          </a:xfrm>
        </p:spPr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Specifies the way in which the data from the user are encoded.</a:t>
            </a:r>
          </a:p>
          <a:p>
            <a:pPr lvl="1"/>
            <a:r>
              <a:rPr lang="en-US" dirty="0"/>
              <a:t>The default METHOD is GET, although the POST method is preferred.</a:t>
            </a:r>
          </a:p>
          <a:p>
            <a:pPr lvl="1"/>
            <a:r>
              <a:rPr lang="en-US" dirty="0"/>
              <a:t>GET:  The CGI program receives the encoded form input in the QUERY_STRING variable, which follows the “?” in the URL that calls the 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1824"/>
      </p:ext>
    </p:extLst>
  </p:cSld>
  <p:clrMapOvr>
    <a:masterClrMapping/>
  </p:clrMapOvr>
</p:sld>
</file>

<file path=ppt/theme/theme1.xml><?xml version="1.0" encoding="utf-8"?>
<a:theme xmlns:a="http://schemas.openxmlformats.org/drawingml/2006/main" name="ppt57A1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ppt57A1.tmp</Template>
  <TotalTime>23</TotalTime>
  <Words>608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ppt57A1.tmp</vt:lpstr>
      <vt:lpstr>Introduction to HTML</vt:lpstr>
      <vt:lpstr>HTML: HyperText Markup Language</vt:lpstr>
      <vt:lpstr>HTML Tags</vt:lpstr>
      <vt:lpstr>Tag Attributes</vt:lpstr>
      <vt:lpstr>HTML Document Structure</vt:lpstr>
      <vt:lpstr>USER INTERACTIONS: FORMS</vt:lpstr>
      <vt:lpstr>Form Processing</vt:lpstr>
      <vt:lpstr>Forms</vt:lpstr>
      <vt:lpstr>Forms</vt:lpstr>
      <vt:lpstr>Clients and Servers</vt:lpstr>
      <vt:lpstr>IP Addresses and DNS</vt:lpstr>
      <vt:lpstr>Uniform Resource Locators (URLs)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sai kamal</dc:creator>
  <cp:lastModifiedBy>sai kamal</cp:lastModifiedBy>
  <cp:revision>3</cp:revision>
  <dcterms:created xsi:type="dcterms:W3CDTF">2006-08-16T00:00:00Z</dcterms:created>
  <dcterms:modified xsi:type="dcterms:W3CDTF">2017-10-24T06:51:14Z</dcterms:modified>
</cp:coreProperties>
</file>