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ser\Desktop\Employee_Dataset%20(1)%20(Autosaved)%20NA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6"/>
  <c:pivotSource>
    <c:name>[Employee_Dataset (1) (Autosaved) NAAN.xlsx]Sheet3!PivotTable1</c:name>
    <c:fmtId val="-1"/>
  </c:pivotSource>
  <c:chart>
    <c:pivotFmts>
      <c:pivotFmt>
        <c:idx val="0"/>
      </c:pivotFmt>
      <c:pivotFmt>
        <c:idx val="1"/>
      </c:pivotFmt>
      <c:pivotFmt>
        <c:idx val="2"/>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s>
    <c:plotArea>
      <c:layout/>
      <c:barChart>
        <c:barDir val="col"/>
        <c:grouping val="clustered"/>
        <c:ser>
          <c:idx val="0"/>
          <c:order val="0"/>
          <c:tx>
            <c:strRef>
              <c:f>Sheet3!$B$3:$B$4</c:f>
              <c:strCache>
                <c:ptCount val="1"/>
                <c:pt idx="0">
                  <c:v>Fixed Term</c:v>
                </c:pt>
              </c:strCache>
            </c:strRef>
          </c:tx>
          <c:cat>
            <c:multiLvlStrRef>
              <c:f>Sheet3!$A$5:$A$19</c:f>
              <c:multiLvlStrCache>
                <c:ptCount val="13"/>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lvl>
                <c:lvl>
                  <c:pt idx="0">
                    <c:v>Female</c:v>
                  </c:pt>
                </c:lvl>
              </c:multiLvlStrCache>
            </c:multiLvlStrRef>
          </c:cat>
          <c:val>
            <c:numRef>
              <c:f>Sheet3!$B$5:$B$19</c:f>
              <c:numCache>
                <c:formatCode>General</c:formatCode>
                <c:ptCount val="13"/>
                <c:pt idx="0">
                  <c:v>2</c:v>
                </c:pt>
                <c:pt idx="1">
                  <c:v>2</c:v>
                </c:pt>
                <c:pt idx="3">
                  <c:v>2</c:v>
                </c:pt>
                <c:pt idx="4">
                  <c:v>0.30000000000000021</c:v>
                </c:pt>
                <c:pt idx="6">
                  <c:v>1</c:v>
                </c:pt>
                <c:pt idx="7">
                  <c:v>0.60000000000000042</c:v>
                </c:pt>
                <c:pt idx="8">
                  <c:v>1</c:v>
                </c:pt>
                <c:pt idx="9">
                  <c:v>1</c:v>
                </c:pt>
                <c:pt idx="10">
                  <c:v>2</c:v>
                </c:pt>
                <c:pt idx="11">
                  <c:v>1.8</c:v>
                </c:pt>
                <c:pt idx="12">
                  <c:v>2</c:v>
                </c:pt>
              </c:numCache>
            </c:numRef>
          </c:val>
        </c:ser>
        <c:ser>
          <c:idx val="1"/>
          <c:order val="1"/>
          <c:tx>
            <c:strRef>
              <c:f>Sheet3!$C$3:$C$4</c:f>
              <c:strCache>
                <c:ptCount val="1"/>
                <c:pt idx="0">
                  <c:v>Permanent</c:v>
                </c:pt>
              </c:strCache>
            </c:strRef>
          </c:tx>
          <c:cat>
            <c:multiLvlStrRef>
              <c:f>Sheet3!$A$5:$A$19</c:f>
              <c:multiLvlStrCache>
                <c:ptCount val="13"/>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lvl>
                <c:lvl>
                  <c:pt idx="0">
                    <c:v>Female</c:v>
                  </c:pt>
                </c:lvl>
              </c:multiLvlStrCache>
            </c:multiLvlStrRef>
          </c:cat>
          <c:val>
            <c:numRef>
              <c:f>Sheet3!$C$5:$C$19</c:f>
              <c:numCache>
                <c:formatCode>General</c:formatCode>
                <c:ptCount val="13"/>
                <c:pt idx="0">
                  <c:v>4</c:v>
                </c:pt>
                <c:pt idx="1">
                  <c:v>5.8999999999999995</c:v>
                </c:pt>
                <c:pt idx="2">
                  <c:v>3</c:v>
                </c:pt>
                <c:pt idx="3">
                  <c:v>2.2999999999999998</c:v>
                </c:pt>
                <c:pt idx="4">
                  <c:v>5</c:v>
                </c:pt>
                <c:pt idx="5">
                  <c:v>2.9</c:v>
                </c:pt>
                <c:pt idx="6">
                  <c:v>3</c:v>
                </c:pt>
                <c:pt idx="7">
                  <c:v>6</c:v>
                </c:pt>
                <c:pt idx="8">
                  <c:v>7</c:v>
                </c:pt>
                <c:pt idx="9">
                  <c:v>2.2999999999999998</c:v>
                </c:pt>
                <c:pt idx="10">
                  <c:v>7.8</c:v>
                </c:pt>
                <c:pt idx="11">
                  <c:v>5</c:v>
                </c:pt>
                <c:pt idx="12">
                  <c:v>6.5</c:v>
                </c:pt>
              </c:numCache>
            </c:numRef>
          </c:val>
        </c:ser>
        <c:ser>
          <c:idx val="2"/>
          <c:order val="2"/>
          <c:tx>
            <c:strRef>
              <c:f>Sheet3!$D$3:$D$4</c:f>
              <c:strCache>
                <c:ptCount val="1"/>
                <c:pt idx="0">
                  <c:v>Temporary</c:v>
                </c:pt>
              </c:strCache>
            </c:strRef>
          </c:tx>
          <c:cat>
            <c:multiLvlStrRef>
              <c:f>Sheet3!$A$5:$A$19</c:f>
              <c:multiLvlStrCache>
                <c:ptCount val="13"/>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lvl>
                <c:lvl>
                  <c:pt idx="0">
                    <c:v>Female</c:v>
                  </c:pt>
                </c:lvl>
              </c:multiLvlStrCache>
            </c:multiLvlStrRef>
          </c:cat>
          <c:val>
            <c:numRef>
              <c:f>Sheet3!$D$5:$D$19</c:f>
              <c:numCache>
                <c:formatCode>General</c:formatCode>
                <c:ptCount val="13"/>
                <c:pt idx="0">
                  <c:v>0.60000000000000042</c:v>
                </c:pt>
                <c:pt idx="4">
                  <c:v>1</c:v>
                </c:pt>
                <c:pt idx="5">
                  <c:v>0.8</c:v>
                </c:pt>
                <c:pt idx="7">
                  <c:v>3</c:v>
                </c:pt>
                <c:pt idx="8">
                  <c:v>1.2</c:v>
                </c:pt>
                <c:pt idx="11">
                  <c:v>1</c:v>
                </c:pt>
                <c:pt idx="12">
                  <c:v>1.4</c:v>
                </c:pt>
              </c:numCache>
            </c:numRef>
          </c:val>
        </c:ser>
        <c:axId val="139430144"/>
        <c:axId val="139436032"/>
      </c:barChart>
      <c:catAx>
        <c:axId val="139430144"/>
        <c:scaling>
          <c:orientation val="minMax"/>
        </c:scaling>
        <c:axPos val="b"/>
        <c:tickLblPos val="nextTo"/>
        <c:crossAx val="139436032"/>
        <c:crosses val="autoZero"/>
        <c:auto val="1"/>
        <c:lblAlgn val="ctr"/>
        <c:lblOffset val="100"/>
      </c:catAx>
      <c:valAx>
        <c:axId val="139436032"/>
        <c:scaling>
          <c:orientation val="minMax"/>
        </c:scaling>
        <c:axPos val="l"/>
        <c:majorGridlines/>
        <c:numFmt formatCode="General" sourceLinked="1"/>
        <c:tickLblPos val="nextTo"/>
        <c:crossAx val="139430144"/>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740220"/>
          </a:xfrm>
          <a:prstGeom prst="rect">
            <a:avLst/>
          </a:prstGeom>
        </p:spPr>
        <p:txBody>
          <a:bodyPr vert="horz" wrap="square" lIns="0" tIns="16510" rIns="0" bIns="0" rtlCol="0">
            <a:spAutoFit/>
          </a:bodyPr>
          <a:lstStyle/>
          <a:p>
            <a:pPr marL="3213735">
              <a:spcBef>
                <a:spcPts val="130"/>
              </a:spcBef>
            </a:pPr>
            <a:r>
              <a:rPr lang="en-US" sz="4000" b="1" dirty="0" smtClean="0">
                <a:solidFill>
                  <a:srgbClr val="0F0F0F"/>
                </a:solidFill>
                <a:latin typeface="Times New Roman" panose="02020603050405020304" pitchFamily="18" charset="0"/>
                <a:cs typeface="Times New Roman" panose="02020603050405020304" pitchFamily="18" charset="0"/>
              </a:rPr>
              <a:t>      EMPLOYEE DATA ANALYSIS USING EXCEL</a:t>
            </a:r>
            <a:r>
              <a:rPr lang="en-US" sz="4000"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t>STUDENT NAME</a:t>
            </a:r>
            <a:r>
              <a:rPr lang="en-US" sz="2400" b="1" dirty="0" smtClean="0"/>
              <a:t>: SAI KAMINI S</a:t>
            </a:r>
            <a:endParaRPr lang="en-US" sz="2400" b="1" dirty="0"/>
          </a:p>
          <a:p>
            <a:r>
              <a:rPr lang="en-US" sz="2400" b="1" dirty="0"/>
              <a:t>REGISTER </a:t>
            </a:r>
            <a:r>
              <a:rPr lang="en-US" sz="2400" b="1" dirty="0" smtClean="0"/>
              <a:t>NO:9AF3D82900C8BEDB4544DDAEBA03E273</a:t>
            </a:r>
          </a:p>
          <a:p>
            <a:r>
              <a:rPr lang="en-IN" sz="2400" b="1" dirty="0" smtClean="0"/>
              <a:t>COLLEGE REGISTER NO: 312208829</a:t>
            </a:r>
            <a:endParaRPr lang="en-US" sz="2400" b="1" dirty="0"/>
          </a:p>
          <a:p>
            <a:r>
              <a:rPr lang="en-US" sz="2400" b="1" dirty="0"/>
              <a:t>DEPARTMENT</a:t>
            </a:r>
            <a:r>
              <a:rPr lang="en-US" sz="2400" b="1" dirty="0" smtClean="0"/>
              <a:t>: BCOM (GENERAL) SHIFT-2</a:t>
            </a:r>
            <a:endParaRPr lang="en-US" sz="2400" b="1" dirty="0"/>
          </a:p>
          <a:p>
            <a:r>
              <a:rPr lang="en-US" sz="2400" b="1" dirty="0" smtClean="0"/>
              <a:t>COLLEGE: MEENAKSHI COLLEGE FOR WOMEN</a:t>
            </a:r>
            <a:endParaRPr lang="en-US" sz="2400" b="1"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977249" y="1462561"/>
            <a:ext cx="7429552" cy="4339650"/>
          </a:xfrm>
          <a:prstGeom prst="rect">
            <a:avLst/>
          </a:prstGeom>
        </p:spPr>
        <p:txBody>
          <a:bodyPr wrap="square">
            <a:spAutoFit/>
          </a:bodyPr>
          <a:lstStyle/>
          <a:p>
            <a:pPr>
              <a:buFont typeface="Arial" charset="0"/>
              <a:buChar char="•"/>
            </a:pPr>
            <a:r>
              <a:rPr lang="en-US" sz="2400" b="1" dirty="0" smtClean="0"/>
              <a:t> STEP-1</a:t>
            </a:r>
            <a:r>
              <a:rPr lang="en-US" b="1" dirty="0" smtClean="0"/>
              <a:t> :DOWNLOAD THE EMPLOYEE DATASET IN NAAN MUDHALVAN   </a:t>
            </a:r>
          </a:p>
          <a:p>
            <a:r>
              <a:rPr lang="en-US" b="1" dirty="0" smtClean="0"/>
              <a:t>                     PORTAL AND OPEN THE EXCEL.</a:t>
            </a:r>
          </a:p>
          <a:p>
            <a:pPr>
              <a:buFont typeface="Arial" charset="0"/>
              <a:buChar char="•"/>
            </a:pPr>
            <a:r>
              <a:rPr lang="en-US" b="1" dirty="0" smtClean="0"/>
              <a:t> </a:t>
            </a:r>
            <a:r>
              <a:rPr lang="en-US" sz="2400" b="1" dirty="0" smtClean="0"/>
              <a:t>STEP-2</a:t>
            </a:r>
            <a:r>
              <a:rPr lang="en-US" b="1" dirty="0" smtClean="0"/>
              <a:t> :SELECT THE DATA AND CLICK ON FILTER OPTION.</a:t>
            </a:r>
          </a:p>
          <a:p>
            <a:pPr>
              <a:buFont typeface="Arial" charset="0"/>
              <a:buChar char="•"/>
            </a:pPr>
            <a:r>
              <a:rPr lang="en-US" sz="2400" b="1" dirty="0" smtClean="0"/>
              <a:t>STEP-3</a:t>
            </a:r>
            <a:r>
              <a:rPr lang="en-US" b="1" dirty="0" smtClean="0"/>
              <a:t>: FILTER FTP IN ASSCENDING ORDER(A TO Z).</a:t>
            </a:r>
          </a:p>
          <a:p>
            <a:pPr>
              <a:buFont typeface="Arial" charset="0"/>
              <a:buChar char="•"/>
            </a:pPr>
            <a:r>
              <a:rPr lang="en-US" sz="2400" b="1" dirty="0" smtClean="0"/>
              <a:t>STEP-4</a:t>
            </a:r>
            <a:r>
              <a:rPr lang="en-US" b="1" dirty="0" smtClean="0"/>
              <a:t> :SELECT THE ENTIRE DATA AND CLICK ON INSERT AND CLICK ON   </a:t>
            </a:r>
          </a:p>
          <a:p>
            <a:r>
              <a:rPr lang="en-US" b="1" dirty="0" smtClean="0"/>
              <a:t>                     PIVOT  TABLE TO CREATE PIVOT TABLE.</a:t>
            </a:r>
          </a:p>
          <a:p>
            <a:pPr>
              <a:buFont typeface="Arial" charset="0"/>
              <a:buChar char="•"/>
            </a:pPr>
            <a:r>
              <a:rPr lang="en-US" sz="2400" b="1" dirty="0" smtClean="0"/>
              <a:t>STEP-5 </a:t>
            </a:r>
            <a:r>
              <a:rPr lang="en-US" b="1" dirty="0" smtClean="0"/>
              <a:t>:DRAG THE NEEDED DATA AND CREATE A PIVOT TABLE</a:t>
            </a:r>
          </a:p>
          <a:p>
            <a:pPr>
              <a:buFont typeface="Arial" charset="0"/>
              <a:buChar char="•"/>
            </a:pPr>
            <a:r>
              <a:rPr lang="en-IN" sz="2400" b="1" dirty="0" smtClean="0"/>
              <a:t>STEP -6</a:t>
            </a:r>
            <a:r>
              <a:rPr lang="en-IN" b="1" dirty="0" smtClean="0"/>
              <a:t>: </a:t>
            </a:r>
            <a:r>
              <a:rPr lang="en-US" b="1" dirty="0" smtClean="0"/>
              <a:t>SELECT THE PIVOT TABLE , CLICK ON INSERT – CHOOSE THE TYPE </a:t>
            </a:r>
          </a:p>
          <a:p>
            <a:r>
              <a:rPr lang="en-US" b="1" dirty="0" smtClean="0"/>
              <a:t>                     OF CHARTS ACCORDING TO ONE’S REQUIREMENT. TYPE OF </a:t>
            </a:r>
          </a:p>
          <a:p>
            <a:r>
              <a:rPr lang="en-US" b="1" dirty="0" smtClean="0"/>
              <a:t>                     CHART USED IN THIS ANALYSIS IS BAR DIAGRAM.</a:t>
            </a:r>
          </a:p>
          <a:p>
            <a:pPr>
              <a:buFont typeface="Arial" pitchFamily="34" charset="0"/>
              <a:buChar char="•"/>
            </a:pPr>
            <a:r>
              <a:rPr lang="en-IN" sz="2400" b="1" dirty="0" smtClean="0"/>
              <a:t>STEP-7</a:t>
            </a:r>
            <a:r>
              <a:rPr lang="en-IN" b="1" dirty="0" smtClean="0"/>
              <a:t>:</a:t>
            </a:r>
            <a:r>
              <a:rPr lang="en-US" b="1" dirty="0" smtClean="0"/>
              <a:t> THE TABLE AND CHART IS BEING CREATED , WHICH HELPS IN          </a:t>
            </a:r>
          </a:p>
          <a:p>
            <a:r>
              <a:rPr lang="en-US" b="1" dirty="0" smtClean="0"/>
              <a:t>                     BETTER UNDERSTANDING AND INTERPRETATION OF DATA.</a:t>
            </a:r>
          </a:p>
          <a:p>
            <a:endParaRPr lang="en-US"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5840734" cy="1490793"/>
          </a:xfrm>
          <a:prstGeom prst="rect">
            <a:avLst/>
          </a:prstGeom>
        </p:spPr>
        <p:txBody>
          <a:bodyPr vert="horz" wrap="square" lIns="0" tIns="13335" rIns="0" bIns="0" rtlCol="0">
            <a:spAutoFit/>
          </a:bodyPr>
          <a:lstStyle/>
          <a:p>
            <a:pPr marL="12700">
              <a:lnSpc>
                <a:spcPct val="100000"/>
              </a:lnSpc>
              <a:spcBef>
                <a:spcPts val="105"/>
              </a:spcBef>
            </a:pPr>
            <a:r>
              <a:rPr smtClean="0"/>
              <a:t>R</a:t>
            </a:r>
            <a:r>
              <a:rPr spc="-40" smtClean="0"/>
              <a:t>E</a:t>
            </a:r>
            <a:r>
              <a:rPr spc="15" smtClean="0"/>
              <a:t>S</a:t>
            </a:r>
            <a:r>
              <a:rPr spc="-30" smtClean="0"/>
              <a:t>U</a:t>
            </a:r>
            <a:r>
              <a:rPr spc="-405" smtClean="0"/>
              <a:t>L</a:t>
            </a:r>
            <a:r>
              <a:rPr smtClean="0"/>
              <a:t>TS</a:t>
            </a:r>
            <a:r>
              <a:rPr lang="en-IN" dirty="0" smtClean="0"/>
              <a:t/>
            </a:r>
            <a:br>
              <a:rPr lang="en-IN"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Table 9"/>
          <p:cNvGraphicFramePr>
            <a:graphicFrameLocks noGrp="1"/>
          </p:cNvGraphicFramePr>
          <p:nvPr/>
        </p:nvGraphicFramePr>
        <p:xfrm>
          <a:off x="309522" y="1785926"/>
          <a:ext cx="4786347" cy="4267200"/>
        </p:xfrm>
        <a:graphic>
          <a:graphicData uri="http://schemas.openxmlformats.org/drawingml/2006/table">
            <a:tbl>
              <a:tblPr/>
              <a:tblGrid>
                <a:gridCol w="1797856"/>
                <a:gridCol w="1023945"/>
                <a:gridCol w="642942"/>
                <a:gridCol w="631036"/>
                <a:gridCol w="690568"/>
              </a:tblGrid>
              <a:tr h="200730">
                <a:tc>
                  <a:txBody>
                    <a:bodyPr/>
                    <a:lstStyle/>
                    <a:p>
                      <a:pPr algn="l" fontAlgn="b"/>
                      <a:r>
                        <a:rPr lang="en-US" sz="1400" b="1" i="0" u="none" strike="noStrike" dirty="0">
                          <a:solidFill>
                            <a:srgbClr val="7B7B7B"/>
                          </a:solidFill>
                          <a:latin typeface="Calibri"/>
                        </a:rPr>
                        <a:t>Sum of FTE</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a:noFill/>
                    </a:lnB>
                  </a:tcPr>
                </a:tc>
                <a:tc>
                  <a:txBody>
                    <a:bodyPr/>
                    <a:lstStyle/>
                    <a:p>
                      <a:pPr algn="l" fontAlgn="b"/>
                      <a:r>
                        <a:rPr lang="en-US" sz="1400" b="1" i="0" u="none" strike="noStrike">
                          <a:solidFill>
                            <a:srgbClr val="7B7B7B"/>
                          </a:solidFill>
                          <a:latin typeface="Calibri"/>
                        </a:rPr>
                        <a:t>Column Labels</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a:noFill/>
                    </a:lnB>
                  </a:tcPr>
                </a:tc>
                <a:tc>
                  <a:txBody>
                    <a:bodyPr/>
                    <a:lstStyle/>
                    <a:p>
                      <a:pPr algn="l" fontAlgn="b"/>
                      <a:endParaRPr lang="en-US" sz="1400" b="1" i="0" u="none" strike="noStrike">
                        <a:solidFill>
                          <a:srgbClr val="7B7B7B"/>
                        </a:solidFill>
                        <a:latin typeface="Calibri"/>
                      </a:endParaRP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a:noFill/>
                    </a:lnB>
                  </a:tcPr>
                </a:tc>
                <a:tc>
                  <a:txBody>
                    <a:bodyPr/>
                    <a:lstStyle/>
                    <a:p>
                      <a:pPr algn="l" fontAlgn="b"/>
                      <a:endParaRPr lang="en-US" sz="1400" b="1" i="0" u="none" strike="noStrike">
                        <a:solidFill>
                          <a:srgbClr val="7B7B7B"/>
                        </a:solidFill>
                        <a:latin typeface="Calibri"/>
                      </a:endParaRP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a:noFill/>
                    </a:lnB>
                  </a:tcPr>
                </a:tc>
                <a:tc>
                  <a:txBody>
                    <a:bodyPr/>
                    <a:lstStyle/>
                    <a:p>
                      <a:pPr algn="l" fontAlgn="b"/>
                      <a:endParaRPr lang="en-US" sz="1400" b="1" i="0" u="none" strike="noStrike">
                        <a:solidFill>
                          <a:srgbClr val="7B7B7B"/>
                        </a:solidFill>
                        <a:latin typeface="Calibri"/>
                      </a:endParaRP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a:noFill/>
                    </a:lnB>
                  </a:tcPr>
                </a:tc>
              </a:tr>
              <a:tr h="200730">
                <a:tc>
                  <a:txBody>
                    <a:bodyPr/>
                    <a:lstStyle/>
                    <a:p>
                      <a:pPr algn="l" fontAlgn="b"/>
                      <a:r>
                        <a:rPr lang="en-US" sz="1400" b="1" i="0" u="none" strike="noStrike" dirty="0">
                          <a:solidFill>
                            <a:srgbClr val="7B7B7B"/>
                          </a:solidFill>
                          <a:latin typeface="Calibri"/>
                        </a:rPr>
                        <a:t>Row Labels</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w="6350" cap="flat" cmpd="sng" algn="ctr">
                      <a:solidFill>
                        <a:srgbClr val="A5A5A5"/>
                      </a:solidFill>
                      <a:prstDash val="solid"/>
                      <a:round/>
                      <a:headEnd type="none" w="med" len="med"/>
                      <a:tailEnd type="none" w="med" len="med"/>
                    </a:lnB>
                  </a:tcPr>
                </a:tc>
                <a:tc>
                  <a:txBody>
                    <a:bodyPr/>
                    <a:lstStyle/>
                    <a:p>
                      <a:pPr algn="l" fontAlgn="b"/>
                      <a:r>
                        <a:rPr lang="en-US" sz="1400" b="1" i="0" u="none" strike="noStrike">
                          <a:solidFill>
                            <a:srgbClr val="7B7B7B"/>
                          </a:solidFill>
                          <a:latin typeface="Calibri"/>
                        </a:rPr>
                        <a:t>Fixed Term</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w="6350" cap="flat" cmpd="sng" algn="ctr">
                      <a:solidFill>
                        <a:srgbClr val="A5A5A5"/>
                      </a:solidFill>
                      <a:prstDash val="solid"/>
                      <a:round/>
                      <a:headEnd type="none" w="med" len="med"/>
                      <a:tailEnd type="none" w="med" len="med"/>
                    </a:lnB>
                  </a:tcPr>
                </a:tc>
                <a:tc>
                  <a:txBody>
                    <a:bodyPr/>
                    <a:lstStyle/>
                    <a:p>
                      <a:pPr algn="l" fontAlgn="b"/>
                      <a:r>
                        <a:rPr lang="en-US" sz="1400" b="1" i="0" u="none" strike="noStrike">
                          <a:solidFill>
                            <a:srgbClr val="7B7B7B"/>
                          </a:solidFill>
                          <a:latin typeface="Calibri"/>
                        </a:rPr>
                        <a:t>Permanent</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w="6350" cap="flat" cmpd="sng" algn="ctr">
                      <a:solidFill>
                        <a:srgbClr val="A5A5A5"/>
                      </a:solidFill>
                      <a:prstDash val="solid"/>
                      <a:round/>
                      <a:headEnd type="none" w="med" len="med"/>
                      <a:tailEnd type="none" w="med" len="med"/>
                    </a:lnB>
                  </a:tcPr>
                </a:tc>
                <a:tc>
                  <a:txBody>
                    <a:bodyPr/>
                    <a:lstStyle/>
                    <a:p>
                      <a:pPr algn="l" fontAlgn="b"/>
                      <a:r>
                        <a:rPr lang="en-US" sz="1400" b="1" i="0" u="none" strike="noStrike">
                          <a:solidFill>
                            <a:srgbClr val="7B7B7B"/>
                          </a:solidFill>
                          <a:latin typeface="Calibri"/>
                        </a:rPr>
                        <a:t>Temporary</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w="6350" cap="flat" cmpd="sng" algn="ctr">
                      <a:solidFill>
                        <a:srgbClr val="A5A5A5"/>
                      </a:solidFill>
                      <a:prstDash val="solid"/>
                      <a:round/>
                      <a:headEnd type="none" w="med" len="med"/>
                      <a:tailEnd type="none" w="med" len="med"/>
                    </a:lnB>
                  </a:tcPr>
                </a:tc>
                <a:tc>
                  <a:txBody>
                    <a:bodyPr/>
                    <a:lstStyle/>
                    <a:p>
                      <a:pPr algn="l" fontAlgn="b"/>
                      <a:r>
                        <a:rPr lang="en-US" sz="1400" b="1" i="0" u="none" strike="noStrike">
                          <a:solidFill>
                            <a:srgbClr val="7B7B7B"/>
                          </a:solidFill>
                          <a:latin typeface="Calibri"/>
                        </a:rPr>
                        <a:t>Grand Total</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w="6350" cap="flat" cmpd="sng" algn="ctr">
                      <a:solidFill>
                        <a:srgbClr val="A5A5A5"/>
                      </a:solidFill>
                      <a:prstDash val="solid"/>
                      <a:round/>
                      <a:headEnd type="none" w="med" len="med"/>
                      <a:tailEnd type="none" w="med" len="med"/>
                    </a:lnB>
                  </a:tcPr>
                </a:tc>
              </a:tr>
              <a:tr h="200730">
                <a:tc>
                  <a:txBody>
                    <a:bodyPr/>
                    <a:lstStyle/>
                    <a:p>
                      <a:pPr algn="l" fontAlgn="b"/>
                      <a:r>
                        <a:rPr lang="en-US" sz="1400" b="1" i="0" u="none" strike="noStrike" dirty="0">
                          <a:solidFill>
                            <a:srgbClr val="7B7B7B"/>
                          </a:solidFill>
                          <a:latin typeface="Calibri"/>
                        </a:rPr>
                        <a:t>Female</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a:noFill/>
                    </a:lnB>
                  </a:tcPr>
                </a:tc>
                <a:tc>
                  <a:txBody>
                    <a:bodyPr/>
                    <a:lstStyle/>
                    <a:p>
                      <a:pPr algn="r" fontAlgn="b"/>
                      <a:r>
                        <a:rPr lang="en-US" sz="1400" b="1" i="0" u="none" strike="noStrike">
                          <a:solidFill>
                            <a:srgbClr val="7B7B7B"/>
                          </a:solidFill>
                          <a:latin typeface="Calibri"/>
                        </a:rPr>
                        <a:t>15.7</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a:noFill/>
                    </a:lnB>
                  </a:tcPr>
                </a:tc>
                <a:tc>
                  <a:txBody>
                    <a:bodyPr/>
                    <a:lstStyle/>
                    <a:p>
                      <a:pPr algn="r" fontAlgn="b"/>
                      <a:r>
                        <a:rPr lang="en-US" sz="1400" b="1" i="0" u="none" strike="noStrike">
                          <a:solidFill>
                            <a:srgbClr val="7B7B7B"/>
                          </a:solidFill>
                          <a:latin typeface="Calibri"/>
                        </a:rPr>
                        <a:t>60.7</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a:noFill/>
                    </a:lnB>
                  </a:tcPr>
                </a:tc>
                <a:tc>
                  <a:txBody>
                    <a:bodyPr/>
                    <a:lstStyle/>
                    <a:p>
                      <a:pPr algn="r" fontAlgn="b"/>
                      <a:r>
                        <a:rPr lang="en-US" sz="1400" b="1" i="0" u="none" strike="noStrike">
                          <a:solidFill>
                            <a:srgbClr val="7B7B7B"/>
                          </a:solidFill>
                          <a:latin typeface="Calibri"/>
                        </a:rPr>
                        <a:t>9</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a:noFill/>
                    </a:lnB>
                  </a:tcPr>
                </a:tc>
                <a:tc>
                  <a:txBody>
                    <a:bodyPr/>
                    <a:lstStyle/>
                    <a:p>
                      <a:pPr algn="r" fontAlgn="b"/>
                      <a:r>
                        <a:rPr lang="en-US" sz="1400" b="1" i="0" u="none" strike="noStrike">
                          <a:solidFill>
                            <a:srgbClr val="7B7B7B"/>
                          </a:solidFill>
                          <a:latin typeface="Calibri"/>
                        </a:rPr>
                        <a:t>85.4</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a:noFill/>
                    </a:lnB>
                  </a:tcPr>
                </a:tc>
              </a:tr>
              <a:tr h="200730">
                <a:tc>
                  <a:txBody>
                    <a:bodyPr/>
                    <a:lstStyle/>
                    <a:p>
                      <a:pPr algn="l" fontAlgn="b"/>
                      <a:r>
                        <a:rPr lang="en-US" sz="1400" b="1" i="0" u="none" strike="noStrike" dirty="0">
                          <a:solidFill>
                            <a:srgbClr val="7B7B7B"/>
                          </a:solidFill>
                          <a:latin typeface="Calibri"/>
                        </a:rPr>
                        <a:t>Accounting</a:t>
                      </a:r>
                    </a:p>
                  </a:txBody>
                  <a:tcPr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2</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4</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0.6</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6.6</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r>
              <a:tr h="200730">
                <a:tc>
                  <a:txBody>
                    <a:bodyPr/>
                    <a:lstStyle/>
                    <a:p>
                      <a:pPr algn="l" fontAlgn="b"/>
                      <a:r>
                        <a:rPr lang="en-US" sz="1400" b="1" i="0" u="none" strike="noStrike" dirty="0">
                          <a:solidFill>
                            <a:srgbClr val="7B7B7B"/>
                          </a:solidFill>
                          <a:latin typeface="Calibri"/>
                        </a:rPr>
                        <a:t>Business Development</a:t>
                      </a:r>
                    </a:p>
                  </a:txBody>
                  <a:tcPr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2</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5.9</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l" fontAlgn="b"/>
                      <a:endParaRPr lang="en-US" sz="1400" b="1" i="0" u="none" strike="noStrike">
                        <a:solidFill>
                          <a:srgbClr val="7B7B7B"/>
                        </a:solidFill>
                        <a:latin typeface="Calibri"/>
                      </a:endParaRP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7.9</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r>
              <a:tr h="200730">
                <a:tc>
                  <a:txBody>
                    <a:bodyPr/>
                    <a:lstStyle/>
                    <a:p>
                      <a:pPr algn="l" fontAlgn="b"/>
                      <a:r>
                        <a:rPr lang="en-US" sz="1400" b="1" i="0" u="none" strike="noStrike" dirty="0">
                          <a:solidFill>
                            <a:srgbClr val="7B7B7B"/>
                          </a:solidFill>
                          <a:latin typeface="Calibri"/>
                        </a:rPr>
                        <a:t>Engineering</a:t>
                      </a:r>
                    </a:p>
                  </a:txBody>
                  <a:tcPr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l" fontAlgn="b"/>
                      <a:endParaRPr lang="en-US" sz="1400" b="1" i="0" u="none" strike="noStrike">
                        <a:solidFill>
                          <a:srgbClr val="7B7B7B"/>
                        </a:solidFill>
                        <a:latin typeface="Calibri"/>
                      </a:endParaRP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3</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l" fontAlgn="b"/>
                      <a:endParaRPr lang="en-US" sz="1400" b="1" i="0" u="none" strike="noStrike">
                        <a:solidFill>
                          <a:srgbClr val="7B7B7B"/>
                        </a:solidFill>
                        <a:latin typeface="Calibri"/>
                      </a:endParaRP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3</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r>
              <a:tr h="200730">
                <a:tc>
                  <a:txBody>
                    <a:bodyPr/>
                    <a:lstStyle/>
                    <a:p>
                      <a:pPr algn="l" fontAlgn="b"/>
                      <a:r>
                        <a:rPr lang="en-US" sz="1400" b="1" i="0" u="none" strike="noStrike">
                          <a:solidFill>
                            <a:srgbClr val="7B7B7B"/>
                          </a:solidFill>
                          <a:latin typeface="Calibri"/>
                        </a:rPr>
                        <a:t>Human Resources</a:t>
                      </a:r>
                    </a:p>
                  </a:txBody>
                  <a:tcPr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2</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2.3</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l" fontAlgn="b"/>
                      <a:endParaRPr lang="en-US" sz="1400" b="1" i="0" u="none" strike="noStrike">
                        <a:solidFill>
                          <a:srgbClr val="7B7B7B"/>
                        </a:solidFill>
                        <a:latin typeface="Calibri"/>
                      </a:endParaRP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4.3</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r>
              <a:tr h="200730">
                <a:tc>
                  <a:txBody>
                    <a:bodyPr/>
                    <a:lstStyle/>
                    <a:p>
                      <a:pPr algn="l" fontAlgn="b"/>
                      <a:r>
                        <a:rPr lang="en-US" sz="1400" b="1" i="0" u="none" strike="noStrike" dirty="0">
                          <a:solidFill>
                            <a:srgbClr val="7B7B7B"/>
                          </a:solidFill>
                          <a:latin typeface="Calibri"/>
                        </a:rPr>
                        <a:t>Legal</a:t>
                      </a:r>
                    </a:p>
                  </a:txBody>
                  <a:tcPr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0.3</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5</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1</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6.3</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r>
              <a:tr h="200730">
                <a:tc>
                  <a:txBody>
                    <a:bodyPr/>
                    <a:lstStyle/>
                    <a:p>
                      <a:pPr algn="l" fontAlgn="b"/>
                      <a:r>
                        <a:rPr lang="en-US" sz="1400" b="1" i="0" u="none" strike="noStrike">
                          <a:solidFill>
                            <a:srgbClr val="7B7B7B"/>
                          </a:solidFill>
                          <a:latin typeface="Calibri"/>
                        </a:rPr>
                        <a:t>Marketing</a:t>
                      </a:r>
                    </a:p>
                  </a:txBody>
                  <a:tcPr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l" fontAlgn="b"/>
                      <a:endParaRPr lang="en-US" sz="1400" b="1" i="0" u="none" strike="noStrike" dirty="0">
                        <a:solidFill>
                          <a:srgbClr val="7B7B7B"/>
                        </a:solidFill>
                        <a:latin typeface="Calibri"/>
                      </a:endParaRP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2.9</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0.8</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3.7</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r>
              <a:tr h="200730">
                <a:tc>
                  <a:txBody>
                    <a:bodyPr/>
                    <a:lstStyle/>
                    <a:p>
                      <a:pPr algn="l" fontAlgn="b"/>
                      <a:r>
                        <a:rPr lang="en-US" sz="1400" b="1" i="0" u="none" strike="noStrike">
                          <a:solidFill>
                            <a:srgbClr val="7B7B7B"/>
                          </a:solidFill>
                          <a:latin typeface="Calibri"/>
                        </a:rPr>
                        <a:t>NULL</a:t>
                      </a:r>
                    </a:p>
                  </a:txBody>
                  <a:tcPr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dirty="0">
                          <a:solidFill>
                            <a:srgbClr val="7B7B7B"/>
                          </a:solidFill>
                          <a:latin typeface="Calibri"/>
                        </a:rPr>
                        <a:t>1</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3</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l" fontAlgn="b"/>
                      <a:endParaRPr lang="en-US" sz="1400" b="1" i="0" u="none" strike="noStrike">
                        <a:solidFill>
                          <a:srgbClr val="7B7B7B"/>
                        </a:solidFill>
                        <a:latin typeface="Calibri"/>
                      </a:endParaRP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4</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r>
              <a:tr h="200730">
                <a:tc>
                  <a:txBody>
                    <a:bodyPr/>
                    <a:lstStyle/>
                    <a:p>
                      <a:pPr algn="l" fontAlgn="b"/>
                      <a:r>
                        <a:rPr lang="en-US" sz="1400" b="1" i="0" u="none" strike="noStrike">
                          <a:solidFill>
                            <a:srgbClr val="7B7B7B"/>
                          </a:solidFill>
                          <a:latin typeface="Calibri"/>
                        </a:rPr>
                        <a:t>Product Management</a:t>
                      </a:r>
                    </a:p>
                  </a:txBody>
                  <a:tcPr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dirty="0">
                          <a:solidFill>
                            <a:srgbClr val="7B7B7B"/>
                          </a:solidFill>
                          <a:latin typeface="Calibri"/>
                        </a:rPr>
                        <a:t>0.6</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6</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3</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9.6</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r>
              <a:tr h="200730">
                <a:tc>
                  <a:txBody>
                    <a:bodyPr/>
                    <a:lstStyle/>
                    <a:p>
                      <a:pPr algn="l" fontAlgn="b"/>
                      <a:r>
                        <a:rPr lang="en-US" sz="1400" b="1" i="0" u="none" strike="noStrike">
                          <a:solidFill>
                            <a:srgbClr val="7B7B7B"/>
                          </a:solidFill>
                          <a:latin typeface="Calibri"/>
                        </a:rPr>
                        <a:t>Research and Development</a:t>
                      </a:r>
                    </a:p>
                  </a:txBody>
                  <a:tcPr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dirty="0">
                          <a:solidFill>
                            <a:srgbClr val="7B7B7B"/>
                          </a:solidFill>
                          <a:latin typeface="Calibri"/>
                        </a:rPr>
                        <a:t>1</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7</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1.2</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9.2</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r>
              <a:tr h="200730">
                <a:tc>
                  <a:txBody>
                    <a:bodyPr/>
                    <a:lstStyle/>
                    <a:p>
                      <a:pPr algn="l" fontAlgn="b"/>
                      <a:r>
                        <a:rPr lang="en-US" sz="1400" b="1" i="0" u="none" strike="noStrike">
                          <a:solidFill>
                            <a:srgbClr val="7B7B7B"/>
                          </a:solidFill>
                          <a:latin typeface="Calibri"/>
                        </a:rPr>
                        <a:t>Sales</a:t>
                      </a:r>
                    </a:p>
                  </a:txBody>
                  <a:tcPr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dirty="0">
                          <a:solidFill>
                            <a:srgbClr val="7B7B7B"/>
                          </a:solidFill>
                          <a:latin typeface="Calibri"/>
                        </a:rPr>
                        <a:t>1</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2.3</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l" fontAlgn="b"/>
                      <a:endParaRPr lang="en-US" sz="1400" b="1" i="0" u="none" strike="noStrike">
                        <a:solidFill>
                          <a:srgbClr val="7B7B7B"/>
                        </a:solidFill>
                        <a:latin typeface="Calibri"/>
                      </a:endParaRP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3.3</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r>
              <a:tr h="200730">
                <a:tc>
                  <a:txBody>
                    <a:bodyPr/>
                    <a:lstStyle/>
                    <a:p>
                      <a:pPr algn="l" fontAlgn="b"/>
                      <a:r>
                        <a:rPr lang="en-US" sz="1400" b="1" i="0" u="none" strike="noStrike">
                          <a:solidFill>
                            <a:srgbClr val="7B7B7B"/>
                          </a:solidFill>
                          <a:latin typeface="Calibri"/>
                        </a:rPr>
                        <a:t>Services</a:t>
                      </a:r>
                    </a:p>
                  </a:txBody>
                  <a:tcPr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dirty="0">
                          <a:solidFill>
                            <a:srgbClr val="7B7B7B"/>
                          </a:solidFill>
                          <a:latin typeface="Calibri"/>
                        </a:rPr>
                        <a:t>2</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dirty="0">
                          <a:solidFill>
                            <a:srgbClr val="7B7B7B"/>
                          </a:solidFill>
                          <a:latin typeface="Calibri"/>
                        </a:rPr>
                        <a:t>7.8</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l" fontAlgn="b"/>
                      <a:endParaRPr lang="en-US" sz="1400" b="1" i="0" u="none" strike="noStrike">
                        <a:solidFill>
                          <a:srgbClr val="7B7B7B"/>
                        </a:solidFill>
                        <a:latin typeface="Calibri"/>
                      </a:endParaRP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9.8</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r>
              <a:tr h="200730">
                <a:tc>
                  <a:txBody>
                    <a:bodyPr/>
                    <a:lstStyle/>
                    <a:p>
                      <a:pPr algn="l" fontAlgn="b"/>
                      <a:r>
                        <a:rPr lang="en-US" sz="1400" b="1" i="0" u="none" strike="noStrike">
                          <a:solidFill>
                            <a:srgbClr val="7B7B7B"/>
                          </a:solidFill>
                          <a:latin typeface="Calibri"/>
                        </a:rPr>
                        <a:t>Support</a:t>
                      </a:r>
                    </a:p>
                  </a:txBody>
                  <a:tcPr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1.8</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dirty="0">
                          <a:solidFill>
                            <a:srgbClr val="7B7B7B"/>
                          </a:solidFill>
                          <a:latin typeface="Calibri"/>
                        </a:rPr>
                        <a:t>5</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dirty="0">
                          <a:solidFill>
                            <a:srgbClr val="7B7B7B"/>
                          </a:solidFill>
                          <a:latin typeface="Calibri"/>
                        </a:rPr>
                        <a:t>1</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c>
                  <a:txBody>
                    <a:bodyPr/>
                    <a:lstStyle/>
                    <a:p>
                      <a:pPr algn="r" fontAlgn="b"/>
                      <a:r>
                        <a:rPr lang="en-US" sz="1400" b="1" i="0" u="none" strike="noStrike">
                          <a:solidFill>
                            <a:srgbClr val="7B7B7B"/>
                          </a:solidFill>
                          <a:latin typeface="Calibri"/>
                        </a:rPr>
                        <a:t>7.8</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a:noFill/>
                    </a:lnB>
                  </a:tcPr>
                </a:tc>
              </a:tr>
              <a:tr h="200730">
                <a:tc>
                  <a:txBody>
                    <a:bodyPr/>
                    <a:lstStyle/>
                    <a:p>
                      <a:pPr algn="l" fontAlgn="b"/>
                      <a:r>
                        <a:rPr lang="en-US" sz="1400" b="1" i="0" u="none" strike="noStrike">
                          <a:solidFill>
                            <a:srgbClr val="7B7B7B"/>
                          </a:solidFill>
                          <a:latin typeface="Calibri"/>
                        </a:rPr>
                        <a:t>Training</a:t>
                      </a:r>
                    </a:p>
                  </a:txBody>
                  <a:tcPr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w="6350" cap="flat" cmpd="sng" algn="ctr">
                      <a:solidFill>
                        <a:srgbClr val="A5A5A5"/>
                      </a:solidFill>
                      <a:prstDash val="solid"/>
                      <a:round/>
                      <a:headEnd type="none" w="med" len="med"/>
                      <a:tailEnd type="none" w="med" len="med"/>
                    </a:lnB>
                  </a:tcPr>
                </a:tc>
                <a:tc>
                  <a:txBody>
                    <a:bodyPr/>
                    <a:lstStyle/>
                    <a:p>
                      <a:pPr algn="r" fontAlgn="b"/>
                      <a:r>
                        <a:rPr lang="en-US" sz="1400" b="1" i="0" u="none" strike="noStrike">
                          <a:solidFill>
                            <a:srgbClr val="7B7B7B"/>
                          </a:solidFill>
                          <a:latin typeface="Calibri"/>
                        </a:rPr>
                        <a:t>2</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w="6350" cap="flat" cmpd="sng" algn="ctr">
                      <a:solidFill>
                        <a:srgbClr val="A5A5A5"/>
                      </a:solidFill>
                      <a:prstDash val="solid"/>
                      <a:round/>
                      <a:headEnd type="none" w="med" len="med"/>
                      <a:tailEnd type="none" w="med" len="med"/>
                    </a:lnB>
                  </a:tcPr>
                </a:tc>
                <a:tc>
                  <a:txBody>
                    <a:bodyPr/>
                    <a:lstStyle/>
                    <a:p>
                      <a:pPr algn="r" fontAlgn="b"/>
                      <a:r>
                        <a:rPr lang="en-US" sz="1400" b="1" i="0" u="none" strike="noStrike">
                          <a:solidFill>
                            <a:srgbClr val="7B7B7B"/>
                          </a:solidFill>
                          <a:latin typeface="Calibri"/>
                        </a:rPr>
                        <a:t>6.5</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w="6350" cap="flat" cmpd="sng" algn="ctr">
                      <a:solidFill>
                        <a:srgbClr val="A5A5A5"/>
                      </a:solidFill>
                      <a:prstDash val="solid"/>
                      <a:round/>
                      <a:headEnd type="none" w="med" len="med"/>
                      <a:tailEnd type="none" w="med" len="med"/>
                    </a:lnB>
                  </a:tcPr>
                </a:tc>
                <a:tc>
                  <a:txBody>
                    <a:bodyPr/>
                    <a:lstStyle/>
                    <a:p>
                      <a:pPr algn="r" fontAlgn="b"/>
                      <a:r>
                        <a:rPr lang="en-US" sz="1400" b="1" i="0" u="none" strike="noStrike" dirty="0">
                          <a:solidFill>
                            <a:srgbClr val="7B7B7B"/>
                          </a:solidFill>
                          <a:latin typeface="Calibri"/>
                        </a:rPr>
                        <a:t>1.4</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w="6350" cap="flat" cmpd="sng" algn="ctr">
                      <a:solidFill>
                        <a:srgbClr val="A5A5A5"/>
                      </a:solidFill>
                      <a:prstDash val="solid"/>
                      <a:round/>
                      <a:headEnd type="none" w="med" len="med"/>
                      <a:tailEnd type="none" w="med" len="med"/>
                    </a:lnB>
                  </a:tcPr>
                </a:tc>
                <a:tc>
                  <a:txBody>
                    <a:bodyPr/>
                    <a:lstStyle/>
                    <a:p>
                      <a:pPr algn="r" fontAlgn="b"/>
                      <a:r>
                        <a:rPr lang="en-US" sz="1400" b="1" i="0" u="none" strike="noStrike">
                          <a:solidFill>
                            <a:srgbClr val="7B7B7B"/>
                          </a:solidFill>
                          <a:latin typeface="Calibri"/>
                        </a:rPr>
                        <a:t>9.9</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a:noFill/>
                    </a:lnT>
                    <a:lnB w="6350" cap="flat" cmpd="sng" algn="ctr">
                      <a:solidFill>
                        <a:srgbClr val="A5A5A5"/>
                      </a:solidFill>
                      <a:prstDash val="solid"/>
                      <a:round/>
                      <a:headEnd type="none" w="med" len="med"/>
                      <a:tailEnd type="none" w="med" len="med"/>
                    </a:lnB>
                  </a:tcPr>
                </a:tc>
              </a:tr>
              <a:tr h="200730">
                <a:tc>
                  <a:txBody>
                    <a:bodyPr/>
                    <a:lstStyle/>
                    <a:p>
                      <a:pPr algn="l" fontAlgn="b"/>
                      <a:r>
                        <a:rPr lang="en-US" sz="1400" b="1" i="0" u="none" strike="noStrike">
                          <a:solidFill>
                            <a:srgbClr val="7B7B7B"/>
                          </a:solidFill>
                          <a:latin typeface="Calibri"/>
                        </a:rPr>
                        <a:t>Grand Total</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r" fontAlgn="b"/>
                      <a:r>
                        <a:rPr lang="en-US" sz="1400" b="1" i="0" u="none" strike="noStrike">
                          <a:solidFill>
                            <a:srgbClr val="7B7B7B"/>
                          </a:solidFill>
                          <a:latin typeface="Calibri"/>
                        </a:rPr>
                        <a:t>15.7</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r" fontAlgn="b"/>
                      <a:r>
                        <a:rPr lang="en-US" sz="1400" b="1" i="0" u="none" strike="noStrike">
                          <a:solidFill>
                            <a:srgbClr val="7B7B7B"/>
                          </a:solidFill>
                          <a:latin typeface="Calibri"/>
                        </a:rPr>
                        <a:t>60.7</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r" fontAlgn="b"/>
                      <a:r>
                        <a:rPr lang="en-US" sz="1400" b="1" i="0" u="none" strike="noStrike" dirty="0">
                          <a:solidFill>
                            <a:srgbClr val="7B7B7B"/>
                          </a:solidFill>
                          <a:latin typeface="Calibri"/>
                        </a:rPr>
                        <a:t>9</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r" fontAlgn="b"/>
                      <a:r>
                        <a:rPr lang="en-US" sz="1400" b="1" i="0" u="none" strike="noStrike" dirty="0">
                          <a:solidFill>
                            <a:srgbClr val="7B7B7B"/>
                          </a:solidFill>
                          <a:latin typeface="Calibri"/>
                        </a:rPr>
                        <a:t>85.4</a:t>
                      </a:r>
                    </a:p>
                  </a:txBody>
                  <a:tcPr marL="0" marR="0" marT="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r>
            </a:tbl>
          </a:graphicData>
        </a:graphic>
      </p:graphicFrame>
      <p:graphicFrame>
        <p:nvGraphicFramePr>
          <p:cNvPr id="11" name="Chart 10"/>
          <p:cNvGraphicFramePr/>
          <p:nvPr/>
        </p:nvGraphicFramePr>
        <p:xfrm>
          <a:off x="5667372" y="1785926"/>
          <a:ext cx="5857916" cy="42862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09720" y="1285860"/>
            <a:ext cx="6096000" cy="5262979"/>
          </a:xfrm>
          <a:prstGeom prst="rect">
            <a:avLst/>
          </a:prstGeom>
        </p:spPr>
        <p:txBody>
          <a:bodyPr>
            <a:spAutoFit/>
          </a:bodyPr>
          <a:lstStyle/>
          <a:p>
            <a:pPr algn="just"/>
            <a:r>
              <a:rPr lang="en-US" sz="1600" b="1" dirty="0" smtClean="0"/>
              <a:t>The analysis of female employee types’ performance is not just a tool for understanding workplace dynamics; it is a strategic initiative that drives equity, productivity, and organizational growth. By comprehensively examining how different types of female employees perform across various roles and environments, this analysis provides invaluable insights that can shape more effective, inclusive, and supportive workplace policies . Our approach leverages advanced analytics, bias detection, and personalized development pathways to ensure that every female employee, regardless of her job type or work arrangement, is fairly evaluated and given the opportunity to excel. The actionable insights generated through this analysis enable organizations to make informed decisions, optimize resources, and foster a culture of continuous improvement . Ultimately, this performance analysis serves as a powerful platform for driving not only individual success but also broader organizational success. It empowers companies to fully realize the potential of their female workforce, contributing to a more equitable, innovative, and competitive workplace. By investing in such a solution, organizations not only enhance their operational effectiveness but also demonstrate a deep commitment to diversity, inclusion, and the overall well-being of their employees.</a:t>
            </a:r>
            <a:endParaRPr lang="en-US" sz="1600" b="1" dirty="0"/>
          </a:p>
        </p:txBody>
      </p:sp>
    </p:spTree>
    <p:extLst>
      <p:ext uri="{BB962C8B-B14F-4D97-AF65-F5344CB8AC3E}">
        <p14:creationId xmlns:p14="http://schemas.microsoft.com/office/powerpoint/2010/main" xmlns=""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FEMALE EMPLOYEE TYPES’ PERFORMANCE ANALYSIS USING EXCEL</a:t>
            </a:r>
            <a:endParaRPr lang="en-IN" sz="4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6" y="1041533"/>
            <a:ext cx="7372408"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smtClean="0">
                <a:solidFill>
                  <a:srgbClr val="0D0D0D"/>
                </a:solidFill>
                <a:effectLst/>
                <a:latin typeface="Times New Roman" panose="02020603050405020304" pitchFamily="18" charset="0"/>
                <a:cs typeface="Times New Roman" panose="02020603050405020304" pitchFamily="18" charset="0"/>
              </a:rPr>
              <a:t>PROBLEM STATEMENT</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smtClean="0">
                <a:solidFill>
                  <a:srgbClr val="0D0D0D"/>
                </a:solidFill>
                <a:effectLst/>
                <a:latin typeface="Times New Roman" panose="02020603050405020304" pitchFamily="18" charset="0"/>
                <a:cs typeface="Times New Roman" panose="02020603050405020304" pitchFamily="18" charset="0"/>
              </a:rPr>
              <a:t>PROJECT OVERVIEW</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smtClean="0">
                <a:solidFill>
                  <a:srgbClr val="0D0D0D"/>
                </a:solidFill>
                <a:effectLst/>
                <a:latin typeface="Times New Roman" panose="02020603050405020304" pitchFamily="18" charset="0"/>
                <a:cs typeface="Times New Roman" panose="02020603050405020304" pitchFamily="18" charset="0"/>
              </a:rPr>
              <a:t>END USERS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smtClean="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IN" sz="2800" b="1" i="0" dirty="0" smtClean="0">
                <a:solidFill>
                  <a:srgbClr val="0D0D0D"/>
                </a:solidFill>
                <a:effectLst/>
                <a:latin typeface="Times New Roman" panose="02020603050405020304" pitchFamily="18" charset="0"/>
                <a:cs typeface="Times New Roman" panose="02020603050405020304" pitchFamily="18" charset="0"/>
              </a:rPr>
              <a:t> DATA 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IN" sz="2800" b="1" dirty="0" smtClean="0">
                <a:solidFill>
                  <a:srgbClr val="0D0D0D"/>
                </a:solidFill>
                <a:latin typeface="Times New Roman" panose="02020603050405020304" pitchFamily="18" charset="0"/>
                <a:cs typeface="Times New Roman" panose="02020603050405020304" pitchFamily="18" charset="0"/>
              </a:rPr>
              <a:t> MODELLING APPROACH</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smtClean="0">
                <a:solidFill>
                  <a:srgbClr val="0D0D0D"/>
                </a:solidFill>
                <a:effectLst/>
                <a:latin typeface="Times New Roman" panose="02020603050405020304" pitchFamily="18" charset="0"/>
                <a:cs typeface="Times New Roman" panose="02020603050405020304" pitchFamily="18" charset="0"/>
              </a:rPr>
              <a:t>RESULTS AND 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smtClean="0">
                <a:solidFill>
                  <a:srgbClr val="0D0D0D"/>
                </a:solidFill>
                <a:effectLst/>
                <a:latin typeface="Times New Roman" panose="02020603050405020304" pitchFamily="18" charset="0"/>
                <a:cs typeface="Times New Roman" panose="02020603050405020304" pitchFamily="18" charset="0"/>
              </a:rPr>
              <a:t>CONCLUSION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23902" y="1428736"/>
            <a:ext cx="6096000" cy="5401479"/>
          </a:xfrm>
          <a:prstGeom prst="rect">
            <a:avLst/>
          </a:prstGeom>
        </p:spPr>
        <p:txBody>
          <a:bodyPr>
            <a:spAutoFit/>
          </a:bodyPr>
          <a:lstStyle/>
          <a:p>
            <a:pPr algn="just"/>
            <a:r>
              <a:rPr lang="en-US" sz="1500" b="1" dirty="0" smtClean="0"/>
              <a:t>Despite ongoing efforts to promote gender equity in the workplace, there is still limited understanding of how various female employee types perform across different roles and job types. This lack of insight can lead to missed opportunities for optimizing performance, addressing potential biases, and ensuring that all female employees have the support they need to succeed. The key issues include:</a:t>
            </a:r>
          </a:p>
          <a:p>
            <a:pPr marL="342900" indent="-342900" algn="just">
              <a:buAutoNum type="arabicPeriod"/>
            </a:pPr>
            <a:r>
              <a:rPr lang="en-US" sz="1500" b="1" dirty="0" smtClean="0"/>
              <a:t>Lack of Performance Visibility Across Different Employee Types: Understanding how performance varies between full-time, part-time, remote, and on-site female employees is critical for optimizing resource allocation and support mechanisms.</a:t>
            </a:r>
          </a:p>
          <a:p>
            <a:pPr marL="342900" indent="-342900" algn="just">
              <a:buAutoNum type="arabicPeriod"/>
            </a:pPr>
            <a:r>
              <a:rPr lang="en-US" sz="1500" b="1" dirty="0" smtClean="0"/>
              <a:t>Potential Biases in Performance Evaluation: There may be unconscious biases in how performance is assessed, which could disadvantage certain groups of female employees, especially those in non-traditional work arrangements.</a:t>
            </a:r>
          </a:p>
          <a:p>
            <a:pPr marL="342900" indent="-342900" algn="just">
              <a:buAutoNum type="arabicPeriod"/>
            </a:pPr>
            <a:r>
              <a:rPr lang="en-US" sz="1500" b="1" dirty="0" smtClean="0"/>
              <a:t>Inequitable Access to Professional Development: Differences in job types and working conditions may result in unequal access to training and career advancement opportunities for female employees.</a:t>
            </a:r>
          </a:p>
          <a:p>
            <a:pPr marL="342900" indent="-342900" algn="just">
              <a:buAutoNum type="arabicPeriod"/>
            </a:pPr>
            <a:r>
              <a:rPr lang="en-US" sz="1500" b="1" dirty="0" smtClean="0"/>
              <a:t>Impact of Work Environment on Performance: The role of remote versus on-site work, flexible hours, and other environmental factors on the performance of female employees is not well understood, potentially affecting the ability to support these workers effectively.</a:t>
            </a:r>
          </a:p>
          <a:p>
            <a:pPr marL="342900" indent="-342900" algn="just"/>
            <a:r>
              <a:rPr lang="en-US" sz="1500" b="1" dirty="0" smtClean="0"/>
              <a:t>.</a:t>
            </a:r>
            <a:endParaRPr lang="en-US" sz="15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166778" y="2285992"/>
            <a:ext cx="8072494" cy="3139321"/>
          </a:xfrm>
          <a:prstGeom prst="rect">
            <a:avLst/>
          </a:prstGeom>
        </p:spPr>
        <p:txBody>
          <a:bodyPr wrap="square">
            <a:spAutoFit/>
          </a:bodyPr>
          <a:lstStyle/>
          <a:p>
            <a:pPr algn="just"/>
            <a:r>
              <a:rPr lang="en-US" b="1" dirty="0" smtClean="0"/>
              <a:t>This project aims to conduct a comprehensive analysis of the performance of female employees across various roles and job types within an organization. The primary goal is to understand how different factors, such as job type, experience level, and work environment, impact the performance of female employees. By identifying patterns, strengths, and areas of improvement, the analysis will help inform strategies for enhancing productivity, fostering career growth, and ensuring equitable treatment in the workplace .The analysis will involve collecting and examining data on key performance indicators (relevant to the roles held by female employees. This data will be segmented by employee type, such as full-time, part-time, remote, or on-site workers, and further analyzed based on factors like department, tenure, and professional development opportunities</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523836" y="1428736"/>
            <a:ext cx="6786610" cy="4278094"/>
          </a:xfrm>
          <a:prstGeom prst="rect">
            <a:avLst/>
          </a:prstGeom>
        </p:spPr>
        <p:txBody>
          <a:bodyPr wrap="square">
            <a:spAutoFit/>
          </a:bodyPr>
          <a:lstStyle/>
          <a:p>
            <a:pPr algn="just"/>
            <a:r>
              <a:rPr lang="en-US" sz="1600" dirty="0" smtClean="0"/>
              <a:t>The end users of a performance analysis for different types of female employees can vary depending on the context, but generally include:</a:t>
            </a:r>
          </a:p>
          <a:p>
            <a:pPr marL="342900" indent="-342900" algn="just">
              <a:buAutoNum type="arabicPeriod"/>
            </a:pPr>
            <a:r>
              <a:rPr lang="en-US" sz="1600" b="1" dirty="0" smtClean="0"/>
              <a:t>Human Resources (HR) Departments: </a:t>
            </a:r>
            <a:r>
              <a:rPr lang="en-US" sz="1600" dirty="0" smtClean="0"/>
              <a:t>HR professionals use performance analysis to assess productivity, identify areas for improvement, and develop training programs tailored to different employee types.</a:t>
            </a:r>
          </a:p>
          <a:p>
            <a:pPr marL="342900" indent="-342900" algn="just">
              <a:buAutoNum type="arabicPeriod"/>
            </a:pPr>
            <a:r>
              <a:rPr lang="en-US" sz="1600" b="1" dirty="0" smtClean="0"/>
              <a:t>Management and Executives:</a:t>
            </a:r>
            <a:r>
              <a:rPr lang="en-US" sz="1600" dirty="0" smtClean="0"/>
              <a:t> Leadership teams leverage performance data to make strategic decisions, set goals, and ensure that female employees are being effectively supported and utilized within the organization.</a:t>
            </a:r>
          </a:p>
          <a:p>
            <a:pPr marL="342900" indent="-342900" algn="just">
              <a:buAutoNum type="arabicPeriod"/>
            </a:pPr>
            <a:r>
              <a:rPr lang="en-US" sz="1600" b="1" dirty="0" smtClean="0"/>
              <a:t>Team Leaders and Supervisors: </a:t>
            </a:r>
            <a:r>
              <a:rPr lang="en-US" sz="1600" dirty="0" smtClean="0"/>
              <a:t>Managers who directly oversee female employees use this analysis to provide targeted feedback, recognize achievements, and address challenges faced by their team members.</a:t>
            </a:r>
          </a:p>
          <a:p>
            <a:pPr marL="342900" indent="-342900" algn="just">
              <a:buAutoNum type="arabicPeriod"/>
            </a:pPr>
            <a:r>
              <a:rPr lang="en-US" sz="1600" b="1" dirty="0" smtClean="0"/>
              <a:t>Diversity and Inclusion Officers: </a:t>
            </a:r>
            <a:r>
              <a:rPr lang="en-US" sz="1600" dirty="0" smtClean="0"/>
              <a:t>These professionals use performance analysis to ensure equity in evaluations, promotions, and opportunities, addressing any biases or disparities that may exist.</a:t>
            </a:r>
          </a:p>
          <a:p>
            <a:pPr marL="342900" indent="-342900" algn="just">
              <a:buAutoNum type="arabicPeriod"/>
            </a:pPr>
            <a:r>
              <a:rPr lang="en-US" sz="1600" b="1" dirty="0" smtClean="0"/>
              <a:t>Employee Development Teams: </a:t>
            </a:r>
            <a:r>
              <a:rPr lang="en-US" sz="1600" dirty="0" smtClean="0"/>
              <a:t>These teams use performance data to create development plans and career paths, ensuring that female employees have access to growth opportunities.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167042" y="1928802"/>
            <a:ext cx="7000924" cy="2308324"/>
          </a:xfrm>
          <a:prstGeom prst="rect">
            <a:avLst/>
          </a:prstGeom>
          <a:noFill/>
        </p:spPr>
        <p:txBody>
          <a:bodyPr wrap="square" rtlCol="0">
            <a:spAutoFit/>
          </a:bodyPr>
          <a:lstStyle/>
          <a:p>
            <a:pPr algn="just"/>
            <a:r>
              <a:rPr lang="en-IN" b="1" dirty="0" smtClean="0"/>
              <a:t>FILTERING </a:t>
            </a:r>
            <a:r>
              <a:rPr lang="en-IN" dirty="0" smtClean="0"/>
              <a:t>: Help one eliminate   unnecessary data.</a:t>
            </a:r>
          </a:p>
          <a:p>
            <a:pPr algn="just"/>
            <a:r>
              <a:rPr lang="en-IN" b="1" dirty="0" smtClean="0"/>
              <a:t>CONDITIONAL FORMATTING</a:t>
            </a:r>
            <a:r>
              <a:rPr lang="en-IN" dirty="0" smtClean="0"/>
              <a:t>: Makes it easy to highlight certain values or to make particular cells easy to identify.</a:t>
            </a:r>
          </a:p>
          <a:p>
            <a:pPr algn="just"/>
            <a:r>
              <a:rPr lang="en-IN" b="1" dirty="0" smtClean="0"/>
              <a:t>PIVOT TABLE </a:t>
            </a:r>
            <a:r>
              <a:rPr lang="en-IN" dirty="0" smtClean="0"/>
              <a:t>: Summary of  </a:t>
            </a:r>
            <a:r>
              <a:rPr lang="en-US" dirty="0" smtClean="0">
                <a:solidFill>
                  <a:srgbClr val="0F0F0F"/>
                </a:solidFill>
                <a:cs typeface="Times New Roman" panose="02020603050405020304" pitchFamily="18" charset="0"/>
              </a:rPr>
              <a:t>Female Employee Types’ Performance Analysis</a:t>
            </a:r>
          </a:p>
          <a:p>
            <a:pPr algn="just"/>
            <a:r>
              <a:rPr lang="en-IN" b="1" dirty="0" smtClean="0">
                <a:solidFill>
                  <a:srgbClr val="0F0F0F"/>
                </a:solidFill>
                <a:cs typeface="Times New Roman" panose="02020603050405020304" pitchFamily="18" charset="0"/>
              </a:rPr>
              <a:t>FORMULA </a:t>
            </a:r>
            <a:r>
              <a:rPr lang="en-IN" dirty="0" smtClean="0">
                <a:solidFill>
                  <a:srgbClr val="0F0F0F"/>
                </a:solidFill>
                <a:cs typeface="Times New Roman" panose="02020603050405020304" pitchFamily="18" charset="0"/>
              </a:rPr>
              <a:t>: SUM Function in excel is useful for adding up a range of values such as a column or row of numbers.</a:t>
            </a:r>
          </a:p>
          <a:p>
            <a:pPr algn="just"/>
            <a:r>
              <a:rPr lang="en-IN" b="1" dirty="0" smtClean="0">
                <a:solidFill>
                  <a:srgbClr val="0F0F0F"/>
                </a:solidFill>
                <a:cs typeface="Times New Roman" panose="02020603050405020304" pitchFamily="18" charset="0"/>
              </a:rPr>
              <a:t>BAR GRAPH </a:t>
            </a:r>
            <a:r>
              <a:rPr lang="en-IN" dirty="0" smtClean="0">
                <a:solidFill>
                  <a:srgbClr val="0F0F0F"/>
                </a:solidFill>
                <a:cs typeface="Times New Roman" panose="02020603050405020304" pitchFamily="18" charset="0"/>
              </a:rPr>
              <a:t>– Final  Report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2309786" y="1643050"/>
            <a:ext cx="6096000" cy="3785652"/>
          </a:xfrm>
          <a:prstGeom prst="rect">
            <a:avLst/>
          </a:prstGeom>
        </p:spPr>
        <p:txBody>
          <a:bodyPr>
            <a:spAutoFit/>
          </a:bodyPr>
          <a:lstStyle/>
          <a:p>
            <a:r>
              <a:rPr lang="en-US" sz="2000" b="1" dirty="0" smtClean="0"/>
              <a:t>EMPLOYEE DATA SET- NAN MUDHALVAN PORTAL</a:t>
            </a:r>
          </a:p>
          <a:p>
            <a:r>
              <a:rPr lang="en-US" sz="2000" b="1" dirty="0" smtClean="0"/>
              <a:t>9 FEATURES IN TOTAL</a:t>
            </a:r>
          </a:p>
          <a:p>
            <a:r>
              <a:rPr lang="en-US" sz="2000" b="1" dirty="0" smtClean="0"/>
              <a:t>4 FEATURES BEING USED FOR ANALYSIS</a:t>
            </a:r>
          </a:p>
          <a:p>
            <a:r>
              <a:rPr lang="en-US" sz="2000" b="1" dirty="0" smtClean="0"/>
              <a:t>EMPLOYEE ID- ALPHANUMERIC(TEXT)</a:t>
            </a:r>
          </a:p>
          <a:p>
            <a:r>
              <a:rPr lang="en-US" sz="2000" b="1" dirty="0" smtClean="0"/>
              <a:t>NAME- ALPHABETICAL (TEXT)</a:t>
            </a:r>
          </a:p>
          <a:p>
            <a:r>
              <a:rPr lang="en-US" sz="2000" b="1" dirty="0" smtClean="0"/>
              <a:t>GENDER- ALPHABETICAL(TEXT)</a:t>
            </a:r>
          </a:p>
          <a:p>
            <a:r>
              <a:rPr lang="en-US" sz="2000" b="1" dirty="0" smtClean="0"/>
              <a:t>DEPARTMENT- ALPHABETICAL(TEXT)</a:t>
            </a:r>
          </a:p>
          <a:p>
            <a:r>
              <a:rPr lang="en-US" sz="2000" b="1" dirty="0" smtClean="0"/>
              <a:t>SALARY- NUMERICAL</a:t>
            </a:r>
          </a:p>
          <a:p>
            <a:r>
              <a:rPr lang="en-US" sz="2000" b="1" dirty="0" smtClean="0"/>
              <a:t>START DATE - ALPHANUMERIC(TEXT)</a:t>
            </a:r>
          </a:p>
          <a:p>
            <a:r>
              <a:rPr lang="en-US" sz="2000" b="1" dirty="0" smtClean="0"/>
              <a:t>FTE- NUMERICAL</a:t>
            </a:r>
          </a:p>
          <a:p>
            <a:r>
              <a:rPr lang="en-US" sz="2000" b="1" dirty="0" smtClean="0"/>
              <a:t>EMPLOYEE TYPE- ALPHABETICAL (TEXT)</a:t>
            </a:r>
          </a:p>
          <a:p>
            <a:r>
              <a:rPr lang="en-US" sz="2000" b="1" dirty="0" smtClean="0"/>
              <a:t>EMPLOYEE LOCATION- ALPHABETICAL(TEXT</a:t>
            </a:r>
            <a:r>
              <a:rPr lang="en-US" dirty="0" smtClean="0"/>
              <a:t>)</a:t>
            </a:r>
            <a:endParaRPr lang="en-US" dirty="0"/>
          </a:p>
        </p:txBody>
      </p:sp>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95538" y="1285860"/>
            <a:ext cx="6096000" cy="5047536"/>
          </a:xfrm>
          <a:prstGeom prst="rect">
            <a:avLst/>
          </a:prstGeom>
        </p:spPr>
        <p:txBody>
          <a:bodyPr>
            <a:spAutoFit/>
          </a:bodyPr>
          <a:lstStyle/>
          <a:p>
            <a:pPr algn="just"/>
            <a:r>
              <a:rPr lang="en-US" sz="1400" b="1" dirty="0" smtClean="0"/>
              <a:t>The standout feature, or "wow" factor, in our solution lies in its ability to deliver highly personalized and equitable performance insights through cutting-edge technology.</a:t>
            </a:r>
          </a:p>
          <a:p>
            <a:pPr marL="228600" indent="-228600" algn="just">
              <a:buAutoNum type="arabicPeriod"/>
            </a:pPr>
            <a:r>
              <a:rPr lang="en-US" sz="1400" b="1" dirty="0" smtClean="0"/>
              <a:t>AI-Powered Bias Detection: Our solution uses advanced AI algorithms to automatically detect and correct biases in performance evaluations, ensuring that all female employees are assessed fairly, regardless of their job type or work arrangement. This level of sophistication in bias mitigation is rare and positions our solution as a leader in promoting true equity in the workplace.</a:t>
            </a:r>
          </a:p>
          <a:p>
            <a:pPr marL="228600" indent="-228600" algn="just">
              <a:buAutoNum type="arabicPeriod"/>
            </a:pPr>
            <a:r>
              <a:rPr lang="en-US" sz="1400" b="1" dirty="0" smtClean="0"/>
              <a:t> Real-Time Performance Insights: Unlike traditional performance analysis methods, our solution provides real-time data analysis, allowing organizations to respond immediately to emerging trends and issues. This dynamic capability helps in making timely decisions that can significantly enhance productivity and employee satisfaction.</a:t>
            </a:r>
          </a:p>
          <a:p>
            <a:pPr marL="228600" indent="-228600" algn="just">
              <a:buAutoNum type="arabicPeriod"/>
            </a:pPr>
            <a:r>
              <a:rPr lang="en-US" sz="1400" b="1" dirty="0" smtClean="0"/>
              <a:t>Tailored Development Pathways: By integrating individual performance data with career development resources, our solution can recommend personalized growth plans for each female employee. This feature not only boosts individual career progression but also aligns employee growth with organizational goals, creating a win-win scenario.</a:t>
            </a:r>
          </a:p>
          <a:p>
            <a:pPr marL="228600" indent="-228600" algn="just"/>
            <a:r>
              <a:rPr lang="en-US" sz="1400" b="1" dirty="0" smtClean="0"/>
              <a:t>The combination of these advanced features makes our solution not just a tool</a:t>
            </a:r>
          </a:p>
          <a:p>
            <a:pPr marL="228600" indent="-228600" algn="just"/>
            <a:r>
              <a:rPr lang="en-US" sz="1400" b="1" dirty="0" smtClean="0"/>
              <a:t>For performance analysis, but a transformative platform that elevates how</a:t>
            </a:r>
          </a:p>
          <a:p>
            <a:pPr marL="228600" indent="-228600" algn="just"/>
            <a:r>
              <a:rPr lang="en-US" sz="1400" b="1" dirty="0" smtClean="0"/>
              <a:t>organizations understand and support their female employees. This holistic, </a:t>
            </a:r>
          </a:p>
          <a:p>
            <a:pPr marL="228600" indent="-228600" algn="just"/>
            <a:r>
              <a:rPr lang="en-US" sz="1400" b="1" dirty="0" smtClean="0"/>
              <a:t>tech-driven approach is what sets our solution apart and delivers the "wow“</a:t>
            </a:r>
          </a:p>
          <a:p>
            <a:pPr marL="228600" indent="-228600" algn="just"/>
            <a:r>
              <a:rPr lang="en-US" sz="1400" b="1" dirty="0" smtClean="0"/>
              <a:t>experience to our clients</a:t>
            </a:r>
            <a:r>
              <a:rPr lang="en-US" sz="1400" dirty="0" smtClean="0"/>
              <a:t>.</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1416</Words>
  <Application>Microsoft Office PowerPoint</Application>
  <PresentationFormat>Custom</PresentationFormat>
  <Paragraphs>168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36</cp:revision>
  <dcterms:created xsi:type="dcterms:W3CDTF">2024-03-29T15:07:22Z</dcterms:created>
  <dcterms:modified xsi:type="dcterms:W3CDTF">2024-08-30T15:49:43Z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