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2720E9-F508-4AD6-B051-69BDF693FAC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8910D48-7F5A-445A-A667-2A70C2630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0267074-5FA2-473D-9F42-FB4B5223B00D}"/>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5" name="フッター プレースホルダー 4">
            <a:extLst>
              <a:ext uri="{FF2B5EF4-FFF2-40B4-BE49-F238E27FC236}">
                <a16:creationId xmlns:a16="http://schemas.microsoft.com/office/drawing/2014/main" id="{D32977BD-8AA4-44F8-86B6-2A32B8AC0B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EB7606-1F62-43DC-B2E0-7E6E8B64FA7E}"/>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124924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6F0EE-A7C2-4210-A36A-E981F7CF15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6B728DD-A769-4341-93B2-49A5083FFF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C110B5-2482-4FB0-80A2-F63A980F74CC}"/>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5" name="フッター プレースホルダー 4">
            <a:extLst>
              <a:ext uri="{FF2B5EF4-FFF2-40B4-BE49-F238E27FC236}">
                <a16:creationId xmlns:a16="http://schemas.microsoft.com/office/drawing/2014/main" id="{62046106-8AA2-426B-B49E-ABE44878FC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BB986B-F9A5-41D4-BFA7-FE55294690FA}"/>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10259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92AA70-60EE-4145-B4DB-4C52F129760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7604495-C56F-4454-B58B-97922201EF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6115AD-F368-43D3-AA85-78DBEF701668}"/>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5" name="フッター プレースホルダー 4">
            <a:extLst>
              <a:ext uri="{FF2B5EF4-FFF2-40B4-BE49-F238E27FC236}">
                <a16:creationId xmlns:a16="http://schemas.microsoft.com/office/drawing/2014/main" id="{921CC988-9438-4C97-9EF2-70A5B51AEC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07C89B-3692-427F-B2EC-38AA2530F709}"/>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164664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B80319-4369-489A-B621-606A850DCB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0D80A5-A1D6-438B-B4F6-47F4C36BFBE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A7D590-AF64-4C10-8812-BF15E883A062}"/>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5" name="フッター プレースホルダー 4">
            <a:extLst>
              <a:ext uri="{FF2B5EF4-FFF2-40B4-BE49-F238E27FC236}">
                <a16:creationId xmlns:a16="http://schemas.microsoft.com/office/drawing/2014/main" id="{4F8D2A2A-DB44-44C3-89DA-70321CDD15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714EAC-B0AE-4FCD-9FF5-BC9E7D6A00C1}"/>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402924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2B4B12-3F2C-46B0-9210-2279EDDBCBB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DFC895-2765-4C31-854A-564822355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587C78A-99D6-44DC-9952-5F2EB0F29B12}"/>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5" name="フッター プレースホルダー 4">
            <a:extLst>
              <a:ext uri="{FF2B5EF4-FFF2-40B4-BE49-F238E27FC236}">
                <a16:creationId xmlns:a16="http://schemas.microsoft.com/office/drawing/2014/main" id="{BEEAE851-BC49-4E2C-8420-1FB69CE454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24F26E-5CD0-4E8F-BF49-8B2A168CBBE9}"/>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59694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1BA832-CDFC-410E-ABE3-9104B6E561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345172C-AAB7-468B-8A0D-CFE3CC39345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EB3F7DA-CBFF-4EC6-AA8C-5F86207E011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14E288-D6C6-466B-ABC1-395470BDE732}"/>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6" name="フッター プレースホルダー 5">
            <a:extLst>
              <a:ext uri="{FF2B5EF4-FFF2-40B4-BE49-F238E27FC236}">
                <a16:creationId xmlns:a16="http://schemas.microsoft.com/office/drawing/2014/main" id="{65687088-A149-47C7-9380-4AB81CF59A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1BFD3A-4275-467E-91AE-27143962E0C4}"/>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104579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A9EA73-F0AF-4C8D-B0AA-10802035D87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AC15FF-E8C8-465E-A03A-70CC7E33E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BEA8A3B-42C2-4397-B99B-44A29410F0D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DA9FC-221E-4B98-A4E6-443EBA79B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B53E6-197C-4605-9411-D9D6A1C50EF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A572640-6CCB-4908-896D-6C48E8A11479}"/>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8" name="フッター プレースホルダー 7">
            <a:extLst>
              <a:ext uri="{FF2B5EF4-FFF2-40B4-BE49-F238E27FC236}">
                <a16:creationId xmlns:a16="http://schemas.microsoft.com/office/drawing/2014/main" id="{0847AF8E-1FBC-437C-AB7D-36EEAC4C0D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6384A7-B46F-4E2B-B88B-4B94334757BF}"/>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110615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9EFC4B-356B-4DC5-87E2-7A059D82D5C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7005989-BF59-4F7C-AD7F-F56A3E08DC00}"/>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4" name="フッター プレースホルダー 3">
            <a:extLst>
              <a:ext uri="{FF2B5EF4-FFF2-40B4-BE49-F238E27FC236}">
                <a16:creationId xmlns:a16="http://schemas.microsoft.com/office/drawing/2014/main" id="{9E9A57D8-631E-4736-8C52-B7C1F386A73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46A3811-1DCB-459C-8C3F-D74233134470}"/>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458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1EA8D2-F495-45FA-860F-7047A1411A04}"/>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3" name="フッター プレースホルダー 2">
            <a:extLst>
              <a:ext uri="{FF2B5EF4-FFF2-40B4-BE49-F238E27FC236}">
                <a16:creationId xmlns:a16="http://schemas.microsoft.com/office/drawing/2014/main" id="{BDA12068-94F9-4824-92B7-EF541D5827C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B4AF632-9C91-486A-A7DA-752EDAC1485D}"/>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229595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03F50-03C1-4AD5-AABE-508249D7E5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1B9AB2-78DB-4BC5-8CC9-0B8605F11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830460-F5CB-452D-99DE-8C05EC7FB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52651F-07B0-45F0-AD50-235D9DFADE00}"/>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6" name="フッター プレースホルダー 5">
            <a:extLst>
              <a:ext uri="{FF2B5EF4-FFF2-40B4-BE49-F238E27FC236}">
                <a16:creationId xmlns:a16="http://schemas.microsoft.com/office/drawing/2014/main" id="{EEFA8FBA-E3E1-4A52-90DE-D42D2B14C3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FA5840C-B1CB-442B-B399-7EF92D062BF2}"/>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22618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68C2FF-5237-4776-A514-05191CB2D4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FA7DAEF-6F3F-4CA0-9C7C-DEBE9FB04A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502FF68-8273-4EA8-8DD1-6E22D4523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943773B-3AB3-4334-BD69-535397B18C91}"/>
              </a:ext>
            </a:extLst>
          </p:cNvPr>
          <p:cNvSpPr>
            <a:spLocks noGrp="1"/>
          </p:cNvSpPr>
          <p:nvPr>
            <p:ph type="dt" sz="half" idx="10"/>
          </p:nvPr>
        </p:nvSpPr>
        <p:spPr/>
        <p:txBody>
          <a:bodyPr/>
          <a:lstStyle/>
          <a:p>
            <a:fld id="{1A584970-450D-4FC5-990F-EA964849422C}" type="datetimeFigureOut">
              <a:rPr kumimoji="1" lang="ja-JP" altLang="en-US" smtClean="0"/>
              <a:t>2020/10/27</a:t>
            </a:fld>
            <a:endParaRPr kumimoji="1" lang="ja-JP" altLang="en-US"/>
          </a:p>
        </p:txBody>
      </p:sp>
      <p:sp>
        <p:nvSpPr>
          <p:cNvPr id="6" name="フッター プレースホルダー 5">
            <a:extLst>
              <a:ext uri="{FF2B5EF4-FFF2-40B4-BE49-F238E27FC236}">
                <a16:creationId xmlns:a16="http://schemas.microsoft.com/office/drawing/2014/main" id="{EB8C8C58-460F-477F-86EF-C592E46D15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F366CD-16A6-4AD1-8DCF-C55374D0849C}"/>
              </a:ext>
            </a:extLst>
          </p:cNvPr>
          <p:cNvSpPr>
            <a:spLocks noGrp="1"/>
          </p:cNvSpPr>
          <p:nvPr>
            <p:ph type="sldNum" sz="quarter" idx="12"/>
          </p:nvPr>
        </p:nvSpPr>
        <p:spPr/>
        <p:txBody>
          <a:body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3617754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EBD4D8E-CD56-46B9-843D-7E88D19F0C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2251BB-91B5-4067-981E-70D8C06A9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A7B195-171E-4151-A317-B9A7F3E14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84970-450D-4FC5-990F-EA964849422C}" type="datetimeFigureOut">
              <a:rPr kumimoji="1" lang="ja-JP" altLang="en-US" smtClean="0"/>
              <a:t>2020/10/27</a:t>
            </a:fld>
            <a:endParaRPr kumimoji="1" lang="ja-JP" altLang="en-US"/>
          </a:p>
        </p:txBody>
      </p:sp>
      <p:sp>
        <p:nvSpPr>
          <p:cNvPr id="5" name="フッター プレースホルダー 4">
            <a:extLst>
              <a:ext uri="{FF2B5EF4-FFF2-40B4-BE49-F238E27FC236}">
                <a16:creationId xmlns:a16="http://schemas.microsoft.com/office/drawing/2014/main" id="{56AF7BFE-20F5-46E6-9DE5-71965CB48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5D8D605-EF9E-4EB6-8AF3-1D672FFEC2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5644E-AC3C-406B-916C-84A603C9C062}" type="slidenum">
              <a:rPr kumimoji="1" lang="ja-JP" altLang="en-US" smtClean="0"/>
              <a:t>‹#›</a:t>
            </a:fld>
            <a:endParaRPr kumimoji="1" lang="ja-JP" altLang="en-US"/>
          </a:p>
        </p:txBody>
      </p:sp>
    </p:spTree>
    <p:extLst>
      <p:ext uri="{BB962C8B-B14F-4D97-AF65-F5344CB8AC3E}">
        <p14:creationId xmlns:p14="http://schemas.microsoft.com/office/powerpoint/2010/main" val="212536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2B350-7E61-480D-BDF0-DBCE370A00A1}"/>
              </a:ext>
            </a:extLst>
          </p:cNvPr>
          <p:cNvSpPr>
            <a:spLocks noGrp="1"/>
          </p:cNvSpPr>
          <p:nvPr>
            <p:ph type="ctrTitle"/>
          </p:nvPr>
        </p:nvSpPr>
        <p:spPr/>
        <p:txBody>
          <a:bodyPr/>
          <a:lstStyle/>
          <a:p>
            <a:r>
              <a:rPr kumimoji="1" lang="ja-JP" altLang="en-US" dirty="0"/>
              <a:t>アプリの受注マニュアル</a:t>
            </a:r>
          </a:p>
        </p:txBody>
      </p:sp>
      <p:sp>
        <p:nvSpPr>
          <p:cNvPr id="3" name="字幕 2">
            <a:extLst>
              <a:ext uri="{FF2B5EF4-FFF2-40B4-BE49-F238E27FC236}">
                <a16:creationId xmlns:a16="http://schemas.microsoft.com/office/drawing/2014/main" id="{2428F14A-EDF8-4881-809C-CE27B09DA7A7}"/>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7260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⑨</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26962" y="681037"/>
            <a:ext cx="4065037" cy="6176963"/>
          </a:xfrm>
        </p:spPr>
        <p:txBody>
          <a:bodyPr>
            <a:normAutofit/>
          </a:bodyPr>
          <a:lstStyle/>
          <a:p>
            <a:r>
              <a:rPr kumimoji="1" lang="ja-JP" altLang="en-US" sz="1800" dirty="0"/>
              <a:t>出てきたものにチェックを入れて</a:t>
            </a:r>
            <a:r>
              <a:rPr kumimoji="1" lang="en-US" altLang="ja-JP" sz="1800" dirty="0"/>
              <a:t>【</a:t>
            </a:r>
            <a:r>
              <a:rPr kumimoji="1" lang="ja-JP" altLang="en-US" sz="1800" dirty="0"/>
              <a:t>有効化</a:t>
            </a:r>
            <a:r>
              <a:rPr kumimoji="1" lang="en-US" altLang="ja-JP" sz="1800" dirty="0"/>
              <a:t>】</a:t>
            </a:r>
          </a:p>
          <a:p>
            <a:r>
              <a:rPr lang="ja-JP" altLang="en-US" sz="1800" dirty="0"/>
              <a:t>確認待ちに伝票が移動していれば</a:t>
            </a:r>
            <a:r>
              <a:rPr lang="en-US" altLang="ja-JP" sz="1800" dirty="0"/>
              <a:t>OK</a:t>
            </a:r>
            <a:r>
              <a:rPr lang="ja-JP" altLang="en-US" sz="1800" dirty="0"/>
              <a:t>。</a:t>
            </a:r>
            <a:endParaRPr lang="en-US" altLang="ja-JP" sz="1800" dirty="0"/>
          </a:p>
          <a:p>
            <a:r>
              <a:rPr lang="en-US" altLang="ja-JP" sz="1800" dirty="0"/>
              <a:t>※</a:t>
            </a:r>
            <a:r>
              <a:rPr lang="ja-JP" altLang="en-US" sz="1800" dirty="0"/>
              <a:t>画像は今後注文が入った際にスクショして貼ります。</a:t>
            </a:r>
            <a:endParaRPr lang="en-US" altLang="ja-JP" sz="1800" dirty="0"/>
          </a:p>
        </p:txBody>
      </p:sp>
    </p:spTree>
    <p:extLst>
      <p:ext uri="{BB962C8B-B14F-4D97-AF65-F5344CB8AC3E}">
        <p14:creationId xmlns:p14="http://schemas.microsoft.com/office/powerpoint/2010/main" val="416019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⑩</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26962" y="681037"/>
            <a:ext cx="4065037" cy="6176963"/>
          </a:xfrm>
        </p:spPr>
        <p:txBody>
          <a:bodyPr>
            <a:normAutofit/>
          </a:bodyPr>
          <a:lstStyle/>
          <a:p>
            <a:r>
              <a:rPr kumimoji="1" lang="ja-JP" altLang="en-US" sz="1800" dirty="0"/>
              <a:t>②の内容と</a:t>
            </a:r>
            <a:r>
              <a:rPr kumimoji="1" lang="en-US" altLang="ja-JP" sz="1800" dirty="0"/>
              <a:t>NE</a:t>
            </a:r>
            <a:r>
              <a:rPr kumimoji="1" lang="ja-JP" altLang="en-US" sz="1800" dirty="0"/>
              <a:t>の伝票内容が合っているかチェック。</a:t>
            </a:r>
            <a:endParaRPr kumimoji="1" lang="en-US" altLang="ja-JP" sz="1800" dirty="0"/>
          </a:p>
          <a:p>
            <a:r>
              <a:rPr lang="ja-JP" altLang="en-US" sz="1800" dirty="0"/>
              <a:t>作業用欄に</a:t>
            </a:r>
            <a:r>
              <a:rPr lang="en-US" altLang="ja-JP" sz="1800" dirty="0"/>
              <a:t>『</a:t>
            </a:r>
            <a:r>
              <a:rPr lang="ja-JP" altLang="en-US" sz="1800" dirty="0"/>
              <a:t>〇</a:t>
            </a:r>
            <a:r>
              <a:rPr lang="en-US" altLang="ja-JP" sz="1800" dirty="0"/>
              <a:t>/</a:t>
            </a:r>
            <a:r>
              <a:rPr lang="ja-JP" altLang="en-US" sz="1800" dirty="0"/>
              <a:t>〇アップ済み＆与信</a:t>
            </a:r>
            <a:r>
              <a:rPr lang="en-US" altLang="ja-JP" sz="1800" dirty="0"/>
              <a:t>OK</a:t>
            </a:r>
            <a:r>
              <a:rPr lang="ja-JP" altLang="en-US" sz="1800" dirty="0"/>
              <a:t>（名前）</a:t>
            </a:r>
            <a:r>
              <a:rPr lang="en-US" altLang="ja-JP" sz="1800" dirty="0"/>
              <a:t>』『</a:t>
            </a:r>
            <a:r>
              <a:rPr lang="ja-JP" altLang="en-US" sz="1800" dirty="0"/>
              <a:t>取引</a:t>
            </a:r>
            <a:r>
              <a:rPr lang="en-US" altLang="ja-JP" sz="1800" dirty="0"/>
              <a:t>ID』</a:t>
            </a:r>
            <a:r>
              <a:rPr lang="ja-JP" altLang="en-US" sz="1800" dirty="0"/>
              <a:t>を入力。</a:t>
            </a:r>
            <a:endParaRPr kumimoji="1" lang="ja-JP" altLang="en-US" sz="1800" dirty="0"/>
          </a:p>
        </p:txBody>
      </p:sp>
      <p:pic>
        <p:nvPicPr>
          <p:cNvPr id="4" name="図 3">
            <a:extLst>
              <a:ext uri="{FF2B5EF4-FFF2-40B4-BE49-F238E27FC236}">
                <a16:creationId xmlns:a16="http://schemas.microsoft.com/office/drawing/2014/main" id="{11ECDF74-CF10-46B0-A36A-3601062946E9}"/>
              </a:ext>
            </a:extLst>
          </p:cNvPr>
          <p:cNvPicPr>
            <a:picLocks noChangeAspect="1"/>
          </p:cNvPicPr>
          <p:nvPr/>
        </p:nvPicPr>
        <p:blipFill rotWithShape="1">
          <a:blip r:embed="rId2"/>
          <a:srcRect l="19975" t="11564" r="18648" b="21497"/>
          <a:stretch/>
        </p:blipFill>
        <p:spPr>
          <a:xfrm>
            <a:off x="0" y="583065"/>
            <a:ext cx="8015488" cy="4917232"/>
          </a:xfrm>
          <a:prstGeom prst="rect">
            <a:avLst/>
          </a:prstGeom>
        </p:spPr>
      </p:pic>
      <p:pic>
        <p:nvPicPr>
          <p:cNvPr id="5" name="図 4">
            <a:extLst>
              <a:ext uri="{FF2B5EF4-FFF2-40B4-BE49-F238E27FC236}">
                <a16:creationId xmlns:a16="http://schemas.microsoft.com/office/drawing/2014/main" id="{C2718B5F-DD7F-47C1-AC1A-AC3F6DBADD62}"/>
              </a:ext>
            </a:extLst>
          </p:cNvPr>
          <p:cNvPicPr>
            <a:picLocks noChangeAspect="1"/>
          </p:cNvPicPr>
          <p:nvPr/>
        </p:nvPicPr>
        <p:blipFill rotWithShape="1">
          <a:blip r:embed="rId3"/>
          <a:srcRect l="8916" t="70611" r="31999" b="11973"/>
          <a:stretch/>
        </p:blipFill>
        <p:spPr>
          <a:xfrm>
            <a:off x="0" y="5434785"/>
            <a:ext cx="7823909" cy="1297151"/>
          </a:xfrm>
          <a:prstGeom prst="rect">
            <a:avLst/>
          </a:prstGeom>
        </p:spPr>
      </p:pic>
      <p:sp>
        <p:nvSpPr>
          <p:cNvPr id="6" name="四角形: 角を丸くする 5">
            <a:extLst>
              <a:ext uri="{FF2B5EF4-FFF2-40B4-BE49-F238E27FC236}">
                <a16:creationId xmlns:a16="http://schemas.microsoft.com/office/drawing/2014/main" id="{A3034207-AEA0-422C-8087-ABD4C3E54673}"/>
              </a:ext>
            </a:extLst>
          </p:cNvPr>
          <p:cNvSpPr/>
          <p:nvPr/>
        </p:nvSpPr>
        <p:spPr>
          <a:xfrm>
            <a:off x="4413380" y="1959429"/>
            <a:ext cx="1763485" cy="81176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3A727AF1-3595-4216-BFA2-4F099FC568A6}"/>
              </a:ext>
            </a:extLst>
          </p:cNvPr>
          <p:cNvSpPr/>
          <p:nvPr/>
        </p:nvSpPr>
        <p:spPr>
          <a:xfrm>
            <a:off x="1194318" y="5906277"/>
            <a:ext cx="1436915" cy="51318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638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⑪</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26962" y="681037"/>
            <a:ext cx="4065037" cy="6176963"/>
          </a:xfrm>
        </p:spPr>
        <p:txBody>
          <a:bodyPr>
            <a:normAutofit fontScale="77500" lnSpcReduction="20000"/>
          </a:bodyPr>
          <a:lstStyle/>
          <a:p>
            <a:r>
              <a:rPr lang="ja-JP" altLang="en-US" sz="2600" dirty="0"/>
              <a:t>事務スタッフ内でダブルチェックをする。</a:t>
            </a:r>
            <a:endParaRPr lang="en-US" altLang="ja-JP" sz="2600" dirty="0"/>
          </a:p>
          <a:p>
            <a:r>
              <a:rPr kumimoji="1" lang="ja-JP" altLang="en-US" sz="2600" dirty="0"/>
              <a:t>ダブルチェック内容は</a:t>
            </a:r>
            <a:endParaRPr kumimoji="1" lang="en-US" altLang="ja-JP" sz="2600" dirty="0"/>
          </a:p>
          <a:p>
            <a:pPr marL="0" indent="0">
              <a:buNone/>
            </a:pPr>
            <a:r>
              <a:rPr lang="en-US" altLang="ja-JP" sz="2600" dirty="0"/>
              <a:t>【</a:t>
            </a:r>
            <a:r>
              <a:rPr lang="ja-JP" altLang="en-US" sz="2600" dirty="0"/>
              <a:t>名前</a:t>
            </a:r>
            <a:r>
              <a:rPr lang="en-US" altLang="ja-JP" sz="2600" dirty="0"/>
              <a:t>】</a:t>
            </a:r>
          </a:p>
          <a:p>
            <a:pPr marL="0" indent="0">
              <a:buNone/>
            </a:pPr>
            <a:r>
              <a:rPr lang="en-US" altLang="ja-JP" sz="2600" dirty="0"/>
              <a:t>【</a:t>
            </a:r>
            <a:r>
              <a:rPr lang="ja-JP" altLang="en-US" sz="2600" dirty="0"/>
              <a:t>郵便番号</a:t>
            </a:r>
            <a:r>
              <a:rPr lang="en-US" altLang="ja-JP" sz="2600" dirty="0"/>
              <a:t>】</a:t>
            </a:r>
          </a:p>
          <a:p>
            <a:pPr marL="0" indent="0">
              <a:buNone/>
            </a:pPr>
            <a:r>
              <a:rPr lang="en-US" altLang="ja-JP" sz="2600" dirty="0"/>
              <a:t>【</a:t>
            </a:r>
            <a:r>
              <a:rPr lang="ja-JP" altLang="en-US" sz="2600" dirty="0"/>
              <a:t>住所</a:t>
            </a:r>
            <a:r>
              <a:rPr lang="en-US" altLang="ja-JP" sz="2600" dirty="0"/>
              <a:t>】</a:t>
            </a:r>
          </a:p>
          <a:p>
            <a:pPr marL="0" indent="0">
              <a:buNone/>
            </a:pPr>
            <a:r>
              <a:rPr lang="en-US" altLang="ja-JP" sz="2600" dirty="0"/>
              <a:t>【</a:t>
            </a:r>
            <a:r>
              <a:rPr lang="ja-JP" altLang="en-US" sz="2600" dirty="0"/>
              <a:t>電話番号</a:t>
            </a:r>
            <a:r>
              <a:rPr lang="en-US" altLang="ja-JP" sz="2600" dirty="0"/>
              <a:t>】</a:t>
            </a:r>
          </a:p>
          <a:p>
            <a:pPr marL="0" indent="0">
              <a:buNone/>
            </a:pPr>
            <a:r>
              <a:rPr lang="en-US" altLang="ja-JP" sz="2600" dirty="0"/>
              <a:t>【</a:t>
            </a:r>
            <a:r>
              <a:rPr lang="ja-JP" altLang="en-US" sz="2600" dirty="0"/>
              <a:t>印刷指示日</a:t>
            </a:r>
            <a:r>
              <a:rPr lang="en-US" altLang="ja-JP" sz="2600" dirty="0"/>
              <a:t>】</a:t>
            </a:r>
          </a:p>
          <a:p>
            <a:pPr marL="0" indent="0">
              <a:buNone/>
            </a:pPr>
            <a:r>
              <a:rPr lang="en-US" altLang="ja-JP" sz="2600" dirty="0"/>
              <a:t>【</a:t>
            </a:r>
            <a:r>
              <a:rPr lang="ja-JP" altLang="en-US" sz="2600" dirty="0"/>
              <a:t>出荷予定日</a:t>
            </a:r>
            <a:r>
              <a:rPr lang="en-US" altLang="ja-JP" sz="2600" dirty="0"/>
              <a:t>】</a:t>
            </a:r>
          </a:p>
          <a:p>
            <a:pPr marL="0" indent="0">
              <a:buNone/>
            </a:pPr>
            <a:r>
              <a:rPr lang="en-US" altLang="ja-JP" sz="2600" dirty="0"/>
              <a:t>【</a:t>
            </a:r>
            <a:r>
              <a:rPr lang="ja-JP" altLang="en-US" sz="2600" dirty="0"/>
              <a:t>配達希望日</a:t>
            </a:r>
            <a:r>
              <a:rPr lang="en-US" altLang="ja-JP" sz="2600" dirty="0"/>
              <a:t>】</a:t>
            </a:r>
          </a:p>
          <a:p>
            <a:pPr marL="0" indent="0">
              <a:buNone/>
            </a:pPr>
            <a:r>
              <a:rPr lang="en-US" altLang="ja-JP" sz="2600" dirty="0"/>
              <a:t>【</a:t>
            </a:r>
            <a:r>
              <a:rPr lang="ja-JP" altLang="en-US" sz="2600" dirty="0"/>
              <a:t>作業用欄内の内容</a:t>
            </a:r>
            <a:r>
              <a:rPr lang="en-US" altLang="ja-JP" sz="2600" dirty="0"/>
              <a:t>】</a:t>
            </a:r>
          </a:p>
          <a:p>
            <a:pPr marL="0" indent="0">
              <a:buNone/>
            </a:pPr>
            <a:r>
              <a:rPr lang="en-US" altLang="ja-JP" sz="2600" dirty="0"/>
              <a:t>【</a:t>
            </a:r>
            <a:r>
              <a:rPr lang="ja-JP" altLang="en-US" sz="2600" dirty="0"/>
              <a:t>メッセージや熨斗の希望が反映されているか</a:t>
            </a:r>
            <a:r>
              <a:rPr lang="en-US" altLang="ja-JP" sz="2600" dirty="0"/>
              <a:t>】</a:t>
            </a:r>
          </a:p>
          <a:p>
            <a:pPr marL="0" indent="0">
              <a:buNone/>
            </a:pPr>
            <a:r>
              <a:rPr lang="en-US" altLang="ja-JP" sz="2600" dirty="0"/>
              <a:t>【</a:t>
            </a:r>
            <a:r>
              <a:rPr lang="ja-JP" altLang="en-US" sz="2600" dirty="0"/>
              <a:t>文字化け</a:t>
            </a:r>
            <a:r>
              <a:rPr lang="en-US" altLang="ja-JP" sz="2600" dirty="0"/>
              <a:t>】</a:t>
            </a:r>
          </a:p>
          <a:p>
            <a:pPr marL="0" indent="0">
              <a:buNone/>
            </a:pPr>
            <a:r>
              <a:rPr lang="en-US" altLang="ja-JP" sz="2600" dirty="0"/>
              <a:t>【</a:t>
            </a:r>
            <a:r>
              <a:rPr lang="ja-JP" altLang="en-US" sz="2600" dirty="0"/>
              <a:t>足りてない文字</a:t>
            </a:r>
            <a:r>
              <a:rPr lang="en-US" altLang="ja-JP" sz="2600" dirty="0"/>
              <a:t>】</a:t>
            </a:r>
            <a:r>
              <a:rPr lang="ja-JP" altLang="en-US" sz="2600" dirty="0"/>
              <a:t>等</a:t>
            </a:r>
            <a:endParaRPr lang="en-US" altLang="ja-JP" sz="2600" dirty="0"/>
          </a:p>
          <a:p>
            <a:pPr marL="0" indent="0">
              <a:buNone/>
            </a:pPr>
            <a:r>
              <a:rPr lang="ja-JP" altLang="en-US" sz="2600" dirty="0"/>
              <a:t>・問題なければ作業用欄にダブルチェックした人の名前（例</a:t>
            </a:r>
            <a:r>
              <a:rPr lang="en-US" altLang="ja-JP" sz="2600" dirty="0"/>
              <a:t>『</a:t>
            </a:r>
            <a:r>
              <a:rPr lang="ja-JP" altLang="en-US" sz="2600" dirty="0"/>
              <a:t>②名前</a:t>
            </a:r>
            <a:r>
              <a:rPr lang="en-US" altLang="ja-JP" sz="2600" dirty="0"/>
              <a:t>』 </a:t>
            </a:r>
            <a:r>
              <a:rPr lang="ja-JP" altLang="en-US" sz="2600" dirty="0"/>
              <a:t>）を入力し、受注分類タグに</a:t>
            </a:r>
            <a:r>
              <a:rPr lang="en-US" altLang="ja-JP" sz="2600" dirty="0"/>
              <a:t>『</a:t>
            </a:r>
            <a:r>
              <a:rPr lang="ja-JP" altLang="en-US" sz="2600" dirty="0"/>
              <a:t>確認済み</a:t>
            </a:r>
            <a:r>
              <a:rPr lang="en-US" altLang="ja-JP" sz="2600" dirty="0"/>
              <a:t>』</a:t>
            </a:r>
            <a:r>
              <a:rPr lang="ja-JP" altLang="en-US" sz="2600" dirty="0"/>
              <a:t>を選択して流す。</a:t>
            </a:r>
            <a:endParaRPr lang="en-US" altLang="ja-JP" sz="2600" dirty="0"/>
          </a:p>
          <a:p>
            <a:pPr marL="0" indent="0">
              <a:buNone/>
            </a:pPr>
            <a:endParaRPr kumimoji="1" lang="ja-JP" altLang="en-US" dirty="0"/>
          </a:p>
        </p:txBody>
      </p:sp>
      <p:pic>
        <p:nvPicPr>
          <p:cNvPr id="4" name="図 3">
            <a:extLst>
              <a:ext uri="{FF2B5EF4-FFF2-40B4-BE49-F238E27FC236}">
                <a16:creationId xmlns:a16="http://schemas.microsoft.com/office/drawing/2014/main" id="{F6096546-D6D5-4A0B-BCA2-7ED7BB5FF4B9}"/>
              </a:ext>
            </a:extLst>
          </p:cNvPr>
          <p:cNvPicPr>
            <a:picLocks noChangeAspect="1"/>
          </p:cNvPicPr>
          <p:nvPr/>
        </p:nvPicPr>
        <p:blipFill rotWithShape="1">
          <a:blip r:embed="rId2"/>
          <a:srcRect l="649" r="38704" b="42881"/>
          <a:stretch/>
        </p:blipFill>
        <p:spPr>
          <a:xfrm>
            <a:off x="36945" y="1362073"/>
            <a:ext cx="7998203" cy="4237216"/>
          </a:xfrm>
          <a:prstGeom prst="rect">
            <a:avLst/>
          </a:prstGeom>
        </p:spPr>
      </p:pic>
      <p:sp>
        <p:nvSpPr>
          <p:cNvPr id="5" name="四角形: 角を丸くする 4">
            <a:extLst>
              <a:ext uri="{FF2B5EF4-FFF2-40B4-BE49-F238E27FC236}">
                <a16:creationId xmlns:a16="http://schemas.microsoft.com/office/drawing/2014/main" id="{F1D77A94-315F-4462-94D3-9A65C5FE44C5}"/>
              </a:ext>
            </a:extLst>
          </p:cNvPr>
          <p:cNvSpPr/>
          <p:nvPr/>
        </p:nvSpPr>
        <p:spPr>
          <a:xfrm>
            <a:off x="4581330" y="3163079"/>
            <a:ext cx="363893" cy="26592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60540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endParaRPr kumimoji="1" lang="ja-JP" altLang="en-US" dirty="0"/>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26962" y="681037"/>
            <a:ext cx="4065037" cy="6176963"/>
          </a:xfrm>
        </p:spPr>
        <p:txBody>
          <a:bodyPr/>
          <a:lstStyle/>
          <a:p>
            <a:endParaRPr kumimoji="1" lang="ja-JP" altLang="en-US" dirty="0"/>
          </a:p>
        </p:txBody>
      </p:sp>
    </p:spTree>
    <p:extLst>
      <p:ext uri="{BB962C8B-B14F-4D97-AF65-F5344CB8AC3E}">
        <p14:creationId xmlns:p14="http://schemas.microsoft.com/office/powerpoint/2010/main" val="132436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①</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0" y="681037"/>
            <a:ext cx="12192000" cy="1432989"/>
          </a:xfrm>
        </p:spPr>
        <p:txBody>
          <a:bodyPr>
            <a:normAutofit/>
          </a:bodyPr>
          <a:lstStyle/>
          <a:p>
            <a:r>
              <a:rPr kumimoji="1" lang="ja-JP" altLang="en-US" sz="1800" dirty="0"/>
              <a:t>メールワイズの</a:t>
            </a:r>
            <a:r>
              <a:rPr kumimoji="1" lang="en-US" altLang="ja-JP" sz="1800" dirty="0"/>
              <a:t>【Deco4U</a:t>
            </a:r>
            <a:r>
              <a:rPr kumimoji="1" lang="ja-JP" altLang="en-US" sz="1800" dirty="0"/>
              <a:t>アプリ受注</a:t>
            </a:r>
            <a:r>
              <a:rPr kumimoji="1" lang="en-US" altLang="ja-JP" sz="1800" dirty="0"/>
              <a:t>】【</a:t>
            </a:r>
            <a:r>
              <a:rPr kumimoji="1" lang="ja-JP" altLang="en-US" sz="1800" dirty="0"/>
              <a:t>フォトケーキ</a:t>
            </a:r>
            <a:r>
              <a:rPr kumimoji="1" lang="en-US" altLang="ja-JP" sz="1800" dirty="0"/>
              <a:t>】</a:t>
            </a:r>
            <a:r>
              <a:rPr kumimoji="1" lang="ja-JP" altLang="en-US" sz="1800" dirty="0"/>
              <a:t>に画像と一緒に注文が入る。</a:t>
            </a:r>
          </a:p>
        </p:txBody>
      </p:sp>
      <p:pic>
        <p:nvPicPr>
          <p:cNvPr id="4" name="図 3">
            <a:extLst>
              <a:ext uri="{FF2B5EF4-FFF2-40B4-BE49-F238E27FC236}">
                <a16:creationId xmlns:a16="http://schemas.microsoft.com/office/drawing/2014/main" id="{421D8CD2-A216-457B-92E8-127CAF59BDB4}"/>
              </a:ext>
            </a:extLst>
          </p:cNvPr>
          <p:cNvPicPr>
            <a:picLocks noChangeAspect="1"/>
          </p:cNvPicPr>
          <p:nvPr/>
        </p:nvPicPr>
        <p:blipFill rotWithShape="1">
          <a:blip r:embed="rId2"/>
          <a:srcRect/>
          <a:stretch/>
        </p:blipFill>
        <p:spPr>
          <a:xfrm>
            <a:off x="0" y="2114026"/>
            <a:ext cx="6111445" cy="4436063"/>
          </a:xfrm>
          <a:prstGeom prst="rect">
            <a:avLst/>
          </a:prstGeom>
        </p:spPr>
      </p:pic>
      <p:pic>
        <p:nvPicPr>
          <p:cNvPr id="5" name="図 4">
            <a:extLst>
              <a:ext uri="{FF2B5EF4-FFF2-40B4-BE49-F238E27FC236}">
                <a16:creationId xmlns:a16="http://schemas.microsoft.com/office/drawing/2014/main" id="{C660859C-1C20-44CA-97C5-DA2889EFD3DE}"/>
              </a:ext>
            </a:extLst>
          </p:cNvPr>
          <p:cNvPicPr>
            <a:picLocks noChangeAspect="1"/>
          </p:cNvPicPr>
          <p:nvPr/>
        </p:nvPicPr>
        <p:blipFill rotWithShape="1">
          <a:blip r:embed="rId2"/>
          <a:srcRect l="18530" t="31999" r="36055" b="41957"/>
          <a:stretch/>
        </p:blipFill>
        <p:spPr>
          <a:xfrm>
            <a:off x="6540759" y="2795062"/>
            <a:ext cx="5506166" cy="1776137"/>
          </a:xfrm>
          <a:prstGeom prst="rect">
            <a:avLst/>
          </a:prstGeom>
        </p:spPr>
      </p:pic>
    </p:spTree>
    <p:extLst>
      <p:ext uri="{BB962C8B-B14F-4D97-AF65-F5344CB8AC3E}">
        <p14:creationId xmlns:p14="http://schemas.microsoft.com/office/powerpoint/2010/main" val="189087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②</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7949682" y="681037"/>
            <a:ext cx="4242318" cy="5925036"/>
          </a:xfrm>
        </p:spPr>
        <p:txBody>
          <a:bodyPr>
            <a:normAutofit/>
          </a:bodyPr>
          <a:lstStyle/>
          <a:p>
            <a:r>
              <a:rPr kumimoji="1" lang="ja-JP" altLang="en-US" sz="1800" dirty="0"/>
              <a:t>購入者情報、送り先情報、画像等</a:t>
            </a:r>
          </a:p>
        </p:txBody>
      </p:sp>
      <p:pic>
        <p:nvPicPr>
          <p:cNvPr id="4" name="図 3">
            <a:extLst>
              <a:ext uri="{FF2B5EF4-FFF2-40B4-BE49-F238E27FC236}">
                <a16:creationId xmlns:a16="http://schemas.microsoft.com/office/drawing/2014/main" id="{038B6320-BC29-4F5B-A942-866D016D383C}"/>
              </a:ext>
            </a:extLst>
          </p:cNvPr>
          <p:cNvPicPr>
            <a:picLocks noChangeAspect="1"/>
          </p:cNvPicPr>
          <p:nvPr/>
        </p:nvPicPr>
        <p:blipFill rotWithShape="1">
          <a:blip r:embed="rId2"/>
          <a:srcRect t="19649" r="78648" b="8707"/>
          <a:stretch/>
        </p:blipFill>
        <p:spPr>
          <a:xfrm>
            <a:off x="2062066" y="681037"/>
            <a:ext cx="3191069" cy="6091861"/>
          </a:xfrm>
          <a:prstGeom prst="rect">
            <a:avLst/>
          </a:prstGeom>
        </p:spPr>
      </p:pic>
      <p:sp>
        <p:nvSpPr>
          <p:cNvPr id="10" name="四角形: 角を丸くする 9">
            <a:extLst>
              <a:ext uri="{FF2B5EF4-FFF2-40B4-BE49-F238E27FC236}">
                <a16:creationId xmlns:a16="http://schemas.microsoft.com/office/drawing/2014/main" id="{D864986E-8FB9-4483-9091-CCFDF2E60D32}"/>
              </a:ext>
            </a:extLst>
          </p:cNvPr>
          <p:cNvSpPr/>
          <p:nvPr/>
        </p:nvSpPr>
        <p:spPr>
          <a:xfrm>
            <a:off x="2062065" y="3125756"/>
            <a:ext cx="2995127" cy="1763485"/>
          </a:xfrm>
          <a:prstGeom prst="roundRect">
            <a:avLst>
              <a:gd name="adj" fmla="val 5820"/>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C4610C89-60CC-4CB2-923C-DCF65A776ECA}"/>
              </a:ext>
            </a:extLst>
          </p:cNvPr>
          <p:cNvSpPr/>
          <p:nvPr/>
        </p:nvSpPr>
        <p:spPr>
          <a:xfrm>
            <a:off x="2062067" y="2080728"/>
            <a:ext cx="1707500" cy="104502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F8A3F3CB-4269-4816-A75C-8D007F706AE3}"/>
              </a:ext>
            </a:extLst>
          </p:cNvPr>
          <p:cNvSpPr/>
          <p:nvPr/>
        </p:nvSpPr>
        <p:spPr>
          <a:xfrm>
            <a:off x="2062065" y="6111551"/>
            <a:ext cx="1408923" cy="214604"/>
          </a:xfrm>
          <a:prstGeom prst="roundRect">
            <a:avLst>
              <a:gd name="adj" fmla="val 5820"/>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241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③</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436428" y="732452"/>
            <a:ext cx="3704253" cy="4016829"/>
          </a:xfrm>
        </p:spPr>
        <p:txBody>
          <a:bodyPr>
            <a:normAutofit/>
          </a:bodyPr>
          <a:lstStyle/>
          <a:p>
            <a:r>
              <a:rPr kumimoji="1" lang="ja-JP" altLang="en-US" sz="1800" dirty="0"/>
              <a:t>クレジットの与信が通っているか確認する</a:t>
            </a:r>
            <a:endParaRPr kumimoji="1" lang="en-US" altLang="ja-JP" sz="1800" dirty="0"/>
          </a:p>
          <a:p>
            <a:r>
              <a:rPr kumimoji="1" lang="ja-JP" altLang="en-US" sz="1800" dirty="0"/>
              <a:t>ベリトランスのページ開いて</a:t>
            </a:r>
            <a:r>
              <a:rPr kumimoji="1" lang="en-US" altLang="ja-JP" sz="1800" dirty="0"/>
              <a:t>【</a:t>
            </a:r>
            <a:r>
              <a:rPr kumimoji="1" lang="ja-JP" altLang="en-US" sz="1800" dirty="0"/>
              <a:t>取引検索</a:t>
            </a:r>
            <a:r>
              <a:rPr kumimoji="1" lang="en-US" altLang="ja-JP" sz="1800" dirty="0"/>
              <a:t>】</a:t>
            </a:r>
            <a:endParaRPr kumimoji="1" lang="ja-JP" altLang="en-US" sz="1800" dirty="0"/>
          </a:p>
        </p:txBody>
      </p:sp>
      <p:pic>
        <p:nvPicPr>
          <p:cNvPr id="4" name="図 3">
            <a:extLst>
              <a:ext uri="{FF2B5EF4-FFF2-40B4-BE49-F238E27FC236}">
                <a16:creationId xmlns:a16="http://schemas.microsoft.com/office/drawing/2014/main" id="{579618E6-37DE-4DB9-A7DA-84C23ADA0882}"/>
              </a:ext>
            </a:extLst>
          </p:cNvPr>
          <p:cNvPicPr>
            <a:picLocks noChangeAspect="1"/>
          </p:cNvPicPr>
          <p:nvPr/>
        </p:nvPicPr>
        <p:blipFill>
          <a:blip r:embed="rId2"/>
          <a:stretch>
            <a:fillRect/>
          </a:stretch>
        </p:blipFill>
        <p:spPr>
          <a:xfrm>
            <a:off x="0" y="681037"/>
            <a:ext cx="8277291" cy="6041572"/>
          </a:xfrm>
          <a:prstGeom prst="rect">
            <a:avLst/>
          </a:prstGeom>
        </p:spPr>
      </p:pic>
      <p:sp>
        <p:nvSpPr>
          <p:cNvPr id="7" name="四角形: 角を丸くする 6">
            <a:extLst>
              <a:ext uri="{FF2B5EF4-FFF2-40B4-BE49-F238E27FC236}">
                <a16:creationId xmlns:a16="http://schemas.microsoft.com/office/drawing/2014/main" id="{DC39FE74-0895-48F6-814D-2D8631A5339B}"/>
              </a:ext>
            </a:extLst>
          </p:cNvPr>
          <p:cNvSpPr/>
          <p:nvPr/>
        </p:nvSpPr>
        <p:spPr>
          <a:xfrm flipV="1">
            <a:off x="6372808" y="4432040"/>
            <a:ext cx="1904483" cy="205273"/>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CFD679D4-A580-4067-8766-8808F0EBB9CA}"/>
              </a:ext>
            </a:extLst>
          </p:cNvPr>
          <p:cNvSpPr/>
          <p:nvPr/>
        </p:nvSpPr>
        <p:spPr>
          <a:xfrm>
            <a:off x="0" y="2817845"/>
            <a:ext cx="653143" cy="727788"/>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73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lang="ja-JP" altLang="en-US" dirty="0"/>
              <a:t>④</a:t>
            </a:r>
            <a:endParaRPr kumimoji="1" lang="ja-JP" altLang="en-US" dirty="0"/>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26962" y="681037"/>
            <a:ext cx="4065037" cy="6176963"/>
          </a:xfrm>
        </p:spPr>
        <p:txBody>
          <a:bodyPr>
            <a:normAutofit/>
          </a:bodyPr>
          <a:lstStyle/>
          <a:p>
            <a:r>
              <a:rPr kumimoji="1" lang="en-US" altLang="ja-JP" sz="1800" dirty="0"/>
              <a:t>【</a:t>
            </a:r>
            <a:r>
              <a:rPr kumimoji="1" lang="ja-JP" altLang="en-US" sz="1800" dirty="0"/>
              <a:t>クレジットカード決済</a:t>
            </a:r>
            <a:r>
              <a:rPr kumimoji="1" lang="en-US" altLang="ja-JP" sz="1800" dirty="0"/>
              <a:t>】</a:t>
            </a:r>
            <a:r>
              <a:rPr kumimoji="1" lang="ja-JP" altLang="en-US" sz="1800" dirty="0"/>
              <a:t>にチェック入れて、</a:t>
            </a:r>
            <a:r>
              <a:rPr kumimoji="1" lang="en-US" altLang="ja-JP" sz="1800" dirty="0"/>
              <a:t>【</a:t>
            </a:r>
            <a:r>
              <a:rPr kumimoji="1" lang="ja-JP" altLang="en-US" sz="1800" dirty="0"/>
              <a:t>取引日時</a:t>
            </a:r>
            <a:r>
              <a:rPr kumimoji="1" lang="en-US" altLang="ja-JP" sz="1800" dirty="0"/>
              <a:t>】</a:t>
            </a:r>
            <a:r>
              <a:rPr kumimoji="1" lang="ja-JP" altLang="en-US" sz="1800" dirty="0"/>
              <a:t>を選択して</a:t>
            </a:r>
            <a:r>
              <a:rPr kumimoji="1" lang="en-US" altLang="ja-JP" sz="1800" dirty="0"/>
              <a:t>【</a:t>
            </a:r>
            <a:r>
              <a:rPr kumimoji="1" lang="ja-JP" altLang="en-US" sz="1800" dirty="0"/>
              <a:t>検索</a:t>
            </a:r>
            <a:r>
              <a:rPr kumimoji="1" lang="en-US" altLang="ja-JP" sz="1800" dirty="0"/>
              <a:t>】</a:t>
            </a:r>
            <a:endParaRPr kumimoji="1" lang="ja-JP" altLang="en-US" sz="1800" dirty="0"/>
          </a:p>
        </p:txBody>
      </p:sp>
      <p:pic>
        <p:nvPicPr>
          <p:cNvPr id="4" name="図 3">
            <a:extLst>
              <a:ext uri="{FF2B5EF4-FFF2-40B4-BE49-F238E27FC236}">
                <a16:creationId xmlns:a16="http://schemas.microsoft.com/office/drawing/2014/main" id="{B5E81BF2-D8DB-4C29-99B5-DD5A4DB91C3E}"/>
              </a:ext>
            </a:extLst>
          </p:cNvPr>
          <p:cNvPicPr>
            <a:picLocks noChangeAspect="1"/>
          </p:cNvPicPr>
          <p:nvPr/>
        </p:nvPicPr>
        <p:blipFill>
          <a:blip r:embed="rId2"/>
          <a:stretch>
            <a:fillRect/>
          </a:stretch>
        </p:blipFill>
        <p:spPr>
          <a:xfrm>
            <a:off x="75683" y="1017037"/>
            <a:ext cx="7978711" cy="5673013"/>
          </a:xfrm>
          <a:prstGeom prst="rect">
            <a:avLst/>
          </a:prstGeom>
        </p:spPr>
      </p:pic>
      <p:sp>
        <p:nvSpPr>
          <p:cNvPr id="5" name="四角形: 角を丸くする 4">
            <a:extLst>
              <a:ext uri="{FF2B5EF4-FFF2-40B4-BE49-F238E27FC236}">
                <a16:creationId xmlns:a16="http://schemas.microsoft.com/office/drawing/2014/main" id="{FB67E738-576B-4465-B279-CDA5CC093A39}"/>
              </a:ext>
            </a:extLst>
          </p:cNvPr>
          <p:cNvSpPr/>
          <p:nvPr/>
        </p:nvSpPr>
        <p:spPr>
          <a:xfrm>
            <a:off x="4002834" y="5355770"/>
            <a:ext cx="531844" cy="2239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62EE705F-C4E6-4EF5-9701-6A403B7F2F9B}"/>
              </a:ext>
            </a:extLst>
          </p:cNvPr>
          <p:cNvSpPr/>
          <p:nvPr/>
        </p:nvSpPr>
        <p:spPr>
          <a:xfrm flipV="1">
            <a:off x="1884784" y="2808513"/>
            <a:ext cx="709126" cy="102635"/>
          </a:xfrm>
          <a:prstGeom prst="roundRect">
            <a:avLst>
              <a:gd name="adj" fmla="val 0"/>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B1F6D246-519E-4E92-94EE-D4E27CB9AC2A}"/>
              </a:ext>
            </a:extLst>
          </p:cNvPr>
          <p:cNvSpPr/>
          <p:nvPr/>
        </p:nvSpPr>
        <p:spPr>
          <a:xfrm>
            <a:off x="1968759" y="3228487"/>
            <a:ext cx="466531" cy="177280"/>
          </a:xfrm>
          <a:prstGeom prst="roundRect">
            <a:avLst>
              <a:gd name="adj" fmla="val 809"/>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2570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⑤</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82947" y="2062065"/>
            <a:ext cx="4009052" cy="4795935"/>
          </a:xfrm>
        </p:spPr>
        <p:txBody>
          <a:bodyPr>
            <a:normAutofit/>
          </a:bodyPr>
          <a:lstStyle/>
          <a:p>
            <a:r>
              <a:rPr kumimoji="1" lang="ja-JP" altLang="en-US" sz="1800" dirty="0"/>
              <a:t>メールの日時とベリトランスの日時が一致しているか確認。</a:t>
            </a:r>
            <a:endParaRPr kumimoji="1" lang="en-US" altLang="ja-JP" sz="1800" dirty="0"/>
          </a:p>
          <a:p>
            <a:r>
              <a:rPr lang="ja-JP" altLang="en-US" sz="1800" dirty="0"/>
              <a:t>取引結果が成功になっていれば受注処理して</a:t>
            </a:r>
            <a:r>
              <a:rPr lang="en-US" altLang="ja-JP" sz="1800" dirty="0"/>
              <a:t>OK</a:t>
            </a:r>
            <a:r>
              <a:rPr lang="ja-JP" altLang="en-US" sz="1800" dirty="0"/>
              <a:t>です。</a:t>
            </a:r>
            <a:endParaRPr kumimoji="1" lang="ja-JP" altLang="en-US" sz="1800" dirty="0"/>
          </a:p>
        </p:txBody>
      </p:sp>
      <p:pic>
        <p:nvPicPr>
          <p:cNvPr id="4" name="図 3">
            <a:extLst>
              <a:ext uri="{FF2B5EF4-FFF2-40B4-BE49-F238E27FC236}">
                <a16:creationId xmlns:a16="http://schemas.microsoft.com/office/drawing/2014/main" id="{28E90183-DECE-4813-AFD0-D2EA8EB991D5}"/>
              </a:ext>
            </a:extLst>
          </p:cNvPr>
          <p:cNvPicPr>
            <a:picLocks noChangeAspect="1"/>
          </p:cNvPicPr>
          <p:nvPr/>
        </p:nvPicPr>
        <p:blipFill rotWithShape="1">
          <a:blip r:embed="rId2"/>
          <a:srcRect l="8495" t="70611" b="11973"/>
          <a:stretch/>
        </p:blipFill>
        <p:spPr>
          <a:xfrm>
            <a:off x="0" y="764914"/>
            <a:ext cx="12116881" cy="1297151"/>
          </a:xfrm>
          <a:prstGeom prst="rect">
            <a:avLst/>
          </a:prstGeom>
        </p:spPr>
      </p:pic>
      <p:pic>
        <p:nvPicPr>
          <p:cNvPr id="5" name="図 4">
            <a:extLst>
              <a:ext uri="{FF2B5EF4-FFF2-40B4-BE49-F238E27FC236}">
                <a16:creationId xmlns:a16="http://schemas.microsoft.com/office/drawing/2014/main" id="{B93A9FC8-1DBB-4E63-A194-2229FB815409}"/>
              </a:ext>
            </a:extLst>
          </p:cNvPr>
          <p:cNvPicPr>
            <a:picLocks noChangeAspect="1"/>
          </p:cNvPicPr>
          <p:nvPr/>
        </p:nvPicPr>
        <p:blipFill rotWithShape="1">
          <a:blip r:embed="rId3"/>
          <a:srcRect t="25034" r="70459" b="32653"/>
          <a:stretch/>
        </p:blipFill>
        <p:spPr>
          <a:xfrm>
            <a:off x="1707502" y="2668556"/>
            <a:ext cx="3601616" cy="2901820"/>
          </a:xfrm>
          <a:prstGeom prst="rect">
            <a:avLst/>
          </a:prstGeom>
        </p:spPr>
      </p:pic>
      <p:sp>
        <p:nvSpPr>
          <p:cNvPr id="6" name="四角形: 角を丸くする 5">
            <a:extLst>
              <a:ext uri="{FF2B5EF4-FFF2-40B4-BE49-F238E27FC236}">
                <a16:creationId xmlns:a16="http://schemas.microsoft.com/office/drawing/2014/main" id="{22792D1F-6A90-4ED1-854B-A7D76C26FAA8}"/>
              </a:ext>
            </a:extLst>
          </p:cNvPr>
          <p:cNvSpPr/>
          <p:nvPr/>
        </p:nvSpPr>
        <p:spPr>
          <a:xfrm>
            <a:off x="2509936" y="1390262"/>
            <a:ext cx="1250302" cy="326571"/>
          </a:xfrm>
          <a:prstGeom prst="roundRect">
            <a:avLst>
              <a:gd name="adj" fmla="val 0"/>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67388C42-D596-4692-9E4B-9BF498C80E44}"/>
              </a:ext>
            </a:extLst>
          </p:cNvPr>
          <p:cNvSpPr/>
          <p:nvPr/>
        </p:nvSpPr>
        <p:spPr>
          <a:xfrm>
            <a:off x="1707503" y="3023118"/>
            <a:ext cx="802433" cy="405882"/>
          </a:xfrm>
          <a:prstGeom prst="roundRect">
            <a:avLst>
              <a:gd name="adj" fmla="val 6992"/>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332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⑥</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26962" y="681037"/>
            <a:ext cx="4065037" cy="6176963"/>
          </a:xfrm>
        </p:spPr>
        <p:txBody>
          <a:bodyPr>
            <a:normAutofit/>
          </a:bodyPr>
          <a:lstStyle/>
          <a:p>
            <a:r>
              <a:rPr kumimoji="1" lang="ja-JP" altLang="en-US" sz="1800" dirty="0"/>
              <a:t>デザイナーさん（ウドイチ様）にデザインの依頼をかけます。（アップした次の日にはスカイプの</a:t>
            </a:r>
            <a:r>
              <a:rPr kumimoji="1" lang="en-US" altLang="ja-JP" sz="1800" dirty="0"/>
              <a:t>【</a:t>
            </a:r>
            <a:r>
              <a:rPr kumimoji="1" lang="ja-JP" altLang="en-US" sz="1800" dirty="0"/>
              <a:t>アプリ外注</a:t>
            </a:r>
            <a:r>
              <a:rPr kumimoji="1" lang="en-US" altLang="ja-JP" sz="1800" dirty="0"/>
              <a:t>】</a:t>
            </a:r>
            <a:r>
              <a:rPr kumimoji="1" lang="ja-JP" altLang="en-US" sz="1800" dirty="0"/>
              <a:t>グループに</a:t>
            </a:r>
            <a:r>
              <a:rPr lang="en-US" altLang="ja-JP" sz="1800" dirty="0"/>
              <a:t>『</a:t>
            </a:r>
            <a:r>
              <a:rPr lang="ja-JP" altLang="en-US" sz="1800" dirty="0"/>
              <a:t>〇月〇日作業分</a:t>
            </a:r>
            <a:r>
              <a:rPr lang="en-US" altLang="ja-JP" sz="1800" dirty="0"/>
              <a:t>(</a:t>
            </a:r>
            <a:r>
              <a:rPr lang="ja-JP" altLang="en-US" sz="1800" dirty="0"/>
              <a:t>通常作業〇件</a:t>
            </a:r>
            <a:r>
              <a:rPr lang="en-US" altLang="ja-JP" sz="1800" dirty="0"/>
              <a:t>)</a:t>
            </a:r>
            <a:r>
              <a:rPr lang="ja-JP" altLang="en-US" sz="1800" dirty="0"/>
              <a:t>作業終わりました。</a:t>
            </a:r>
            <a:r>
              <a:rPr lang="en-US" altLang="ja-JP" sz="1800" dirty="0"/>
              <a:t>OneDrive</a:t>
            </a:r>
            <a:r>
              <a:rPr lang="ja-JP" altLang="en-US" sz="1800" dirty="0"/>
              <a:t>にアップしました。</a:t>
            </a:r>
            <a:r>
              <a:rPr kumimoji="1" lang="en-US" altLang="ja-JP" sz="1800" dirty="0"/>
              <a:t>』</a:t>
            </a:r>
            <a:r>
              <a:rPr kumimoji="1" lang="ja-JP" altLang="en-US" sz="1800" dirty="0"/>
              <a:t>という内容のメッセージがきます。）</a:t>
            </a:r>
            <a:endParaRPr kumimoji="1" lang="en-US" altLang="ja-JP" sz="1800" dirty="0"/>
          </a:p>
          <a:p>
            <a:r>
              <a:rPr kumimoji="1" lang="ja-JP" altLang="en-US" sz="1800" dirty="0"/>
              <a:t>エクスプローラー内の</a:t>
            </a:r>
            <a:r>
              <a:rPr lang="en-US" altLang="ja-JP" sz="1800" dirty="0"/>
              <a:t>【FocettaDesignOutside1】</a:t>
            </a:r>
            <a:r>
              <a:rPr lang="ja-JP" altLang="en-US" sz="1800" dirty="0"/>
              <a:t>に購入者の名前で新しくフォルダを作成します。</a:t>
            </a:r>
            <a:r>
              <a:rPr lang="en-US" altLang="ja-JP" sz="1800" dirty="0"/>
              <a:t>【</a:t>
            </a:r>
            <a:r>
              <a:rPr lang="ja-JP" altLang="en-US" sz="1800" dirty="0"/>
              <a:t>日付（例：</a:t>
            </a:r>
            <a:r>
              <a:rPr lang="en-US" altLang="ja-JP" sz="1800" dirty="0"/>
              <a:t>20200604</a:t>
            </a:r>
            <a:r>
              <a:rPr lang="ja-JP" altLang="en-US" sz="1800" dirty="0"/>
              <a:t>）、名前、商品（例：丸クッキー＝丸</a:t>
            </a:r>
            <a:r>
              <a:rPr lang="en-US" altLang="ja-JP" sz="1800" dirty="0"/>
              <a:t>/</a:t>
            </a:r>
            <a:r>
              <a:rPr lang="ja-JP" altLang="en-US" sz="1800" dirty="0"/>
              <a:t>角クッキー＝角</a:t>
            </a:r>
            <a:r>
              <a:rPr lang="en-US" altLang="ja-JP" sz="1800" dirty="0"/>
              <a:t>/</a:t>
            </a:r>
            <a:r>
              <a:rPr lang="ja-JP" altLang="en-US" sz="1800" dirty="0"/>
              <a:t>生デコフォト</a:t>
            </a:r>
            <a:r>
              <a:rPr lang="en-US" altLang="ja-JP" sz="1800" dirty="0"/>
              <a:t>5</a:t>
            </a:r>
            <a:r>
              <a:rPr lang="ja-JP" altLang="en-US" sz="1800" dirty="0"/>
              <a:t>号＝生</a:t>
            </a:r>
            <a:r>
              <a:rPr lang="en-US" altLang="ja-JP" sz="1800" dirty="0"/>
              <a:t>5</a:t>
            </a:r>
            <a:r>
              <a:rPr lang="ja-JP" altLang="en-US" sz="1800" dirty="0"/>
              <a:t>号）</a:t>
            </a:r>
            <a:r>
              <a:rPr lang="en-US" altLang="ja-JP" sz="1800" dirty="0"/>
              <a:t>】</a:t>
            </a:r>
          </a:p>
          <a:p>
            <a:pPr marL="0" indent="0">
              <a:buNone/>
            </a:pPr>
            <a:r>
              <a:rPr kumimoji="1" lang="en-US" altLang="ja-JP" sz="1800" dirty="0"/>
              <a:t>※</a:t>
            </a:r>
            <a:r>
              <a:rPr kumimoji="1" lang="ja-JP" altLang="en-US" sz="1800" dirty="0"/>
              <a:t>フォルダを作成できた時点でウドイチ様にも共有して確認して頂けます。</a:t>
            </a:r>
          </a:p>
        </p:txBody>
      </p:sp>
      <p:pic>
        <p:nvPicPr>
          <p:cNvPr id="4" name="図 3">
            <a:extLst>
              <a:ext uri="{FF2B5EF4-FFF2-40B4-BE49-F238E27FC236}">
                <a16:creationId xmlns:a16="http://schemas.microsoft.com/office/drawing/2014/main" id="{D1D53975-B670-4C43-B646-A6281D833FC5}"/>
              </a:ext>
            </a:extLst>
          </p:cNvPr>
          <p:cNvPicPr>
            <a:picLocks noChangeAspect="1"/>
          </p:cNvPicPr>
          <p:nvPr/>
        </p:nvPicPr>
        <p:blipFill rotWithShape="1">
          <a:blip r:embed="rId2"/>
          <a:srcRect t="7540" r="20551" b="-1784"/>
          <a:stretch/>
        </p:blipFill>
        <p:spPr>
          <a:xfrm>
            <a:off x="-2770" y="1203647"/>
            <a:ext cx="8124532" cy="5421088"/>
          </a:xfrm>
          <a:prstGeom prst="rect">
            <a:avLst/>
          </a:prstGeom>
        </p:spPr>
      </p:pic>
      <p:sp>
        <p:nvSpPr>
          <p:cNvPr id="5" name="四角形: 角を丸くする 4">
            <a:extLst>
              <a:ext uri="{FF2B5EF4-FFF2-40B4-BE49-F238E27FC236}">
                <a16:creationId xmlns:a16="http://schemas.microsoft.com/office/drawing/2014/main" id="{BAA4E08F-FC01-427B-9E1E-782AFC2AF68B}"/>
              </a:ext>
            </a:extLst>
          </p:cNvPr>
          <p:cNvSpPr/>
          <p:nvPr/>
        </p:nvSpPr>
        <p:spPr>
          <a:xfrm>
            <a:off x="4991878" y="5831633"/>
            <a:ext cx="951722" cy="214604"/>
          </a:xfrm>
          <a:prstGeom prst="roundRect">
            <a:avLst>
              <a:gd name="adj" fmla="val 6992"/>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D43B64-FCB4-4F46-86A8-9A551B5CC10C}"/>
              </a:ext>
            </a:extLst>
          </p:cNvPr>
          <p:cNvSpPr/>
          <p:nvPr/>
        </p:nvSpPr>
        <p:spPr>
          <a:xfrm>
            <a:off x="335903" y="2855168"/>
            <a:ext cx="513184" cy="149289"/>
          </a:xfrm>
          <a:prstGeom prst="roundRect">
            <a:avLst>
              <a:gd name="adj" fmla="val 8384"/>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28794897-F5FE-4E41-ACC8-7638CECD879D}"/>
              </a:ext>
            </a:extLst>
          </p:cNvPr>
          <p:cNvSpPr/>
          <p:nvPr/>
        </p:nvSpPr>
        <p:spPr>
          <a:xfrm flipV="1">
            <a:off x="2556588" y="6232849"/>
            <a:ext cx="345232" cy="335998"/>
          </a:xfrm>
          <a:prstGeom prst="roundRect">
            <a:avLst>
              <a:gd name="adj" fmla="val 6992"/>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294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lang="ja-JP" altLang="en-US" dirty="0"/>
              <a:t>⑦</a:t>
            </a:r>
            <a:endParaRPr kumimoji="1" lang="ja-JP" altLang="en-US" dirty="0"/>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26962" y="681037"/>
            <a:ext cx="4065037" cy="6176963"/>
          </a:xfrm>
        </p:spPr>
        <p:txBody>
          <a:bodyPr>
            <a:normAutofit/>
          </a:bodyPr>
          <a:lstStyle/>
          <a:p>
            <a:r>
              <a:rPr kumimoji="1" lang="ja-JP" altLang="en-US" sz="1800" dirty="0"/>
              <a:t>②で確認した画像を⑥で作成したフォルダに保存する。</a:t>
            </a:r>
          </a:p>
        </p:txBody>
      </p:sp>
      <p:pic>
        <p:nvPicPr>
          <p:cNvPr id="4" name="図 3">
            <a:extLst>
              <a:ext uri="{FF2B5EF4-FFF2-40B4-BE49-F238E27FC236}">
                <a16:creationId xmlns:a16="http://schemas.microsoft.com/office/drawing/2014/main" id="{A8FC6157-B57F-4810-988A-4F0E51BD09EC}"/>
              </a:ext>
            </a:extLst>
          </p:cNvPr>
          <p:cNvPicPr>
            <a:picLocks noChangeAspect="1"/>
          </p:cNvPicPr>
          <p:nvPr/>
        </p:nvPicPr>
        <p:blipFill rotWithShape="1">
          <a:blip r:embed="rId2"/>
          <a:srcRect t="19649" r="78648" b="8707"/>
          <a:stretch/>
        </p:blipFill>
        <p:spPr>
          <a:xfrm>
            <a:off x="2062066" y="681037"/>
            <a:ext cx="3191069" cy="6091861"/>
          </a:xfrm>
          <a:prstGeom prst="rect">
            <a:avLst/>
          </a:prstGeom>
        </p:spPr>
      </p:pic>
      <p:sp>
        <p:nvSpPr>
          <p:cNvPr id="5" name="四角形: 角を丸くする 4">
            <a:extLst>
              <a:ext uri="{FF2B5EF4-FFF2-40B4-BE49-F238E27FC236}">
                <a16:creationId xmlns:a16="http://schemas.microsoft.com/office/drawing/2014/main" id="{96F321B4-6706-4B04-92F9-1C9E5BC49C42}"/>
              </a:ext>
            </a:extLst>
          </p:cNvPr>
          <p:cNvSpPr/>
          <p:nvPr/>
        </p:nvSpPr>
        <p:spPr>
          <a:xfrm>
            <a:off x="2062065" y="6083559"/>
            <a:ext cx="1558212" cy="307910"/>
          </a:xfrm>
          <a:prstGeom prst="roundRect">
            <a:avLst>
              <a:gd name="adj" fmla="val 8384"/>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682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94F10-089C-4859-A673-09C13BE36942}"/>
              </a:ext>
            </a:extLst>
          </p:cNvPr>
          <p:cNvSpPr>
            <a:spLocks noGrp="1"/>
          </p:cNvSpPr>
          <p:nvPr>
            <p:ph type="title"/>
          </p:nvPr>
        </p:nvSpPr>
        <p:spPr>
          <a:xfrm>
            <a:off x="0" y="1"/>
            <a:ext cx="12192000" cy="681036"/>
          </a:xfrm>
        </p:spPr>
        <p:txBody>
          <a:bodyPr>
            <a:normAutofit fontScale="90000"/>
          </a:bodyPr>
          <a:lstStyle/>
          <a:p>
            <a:r>
              <a:rPr kumimoji="1" lang="ja-JP" altLang="en-US" dirty="0"/>
              <a:t>⑧</a:t>
            </a:r>
          </a:p>
        </p:txBody>
      </p:sp>
      <p:sp>
        <p:nvSpPr>
          <p:cNvPr id="3" name="コンテンツ プレースホルダー 2">
            <a:extLst>
              <a:ext uri="{FF2B5EF4-FFF2-40B4-BE49-F238E27FC236}">
                <a16:creationId xmlns:a16="http://schemas.microsoft.com/office/drawing/2014/main" id="{93828C93-C972-4AD3-9A88-193A0DAEC4EE}"/>
              </a:ext>
            </a:extLst>
          </p:cNvPr>
          <p:cNvSpPr>
            <a:spLocks noGrp="1"/>
          </p:cNvSpPr>
          <p:nvPr>
            <p:ph idx="1"/>
          </p:nvPr>
        </p:nvSpPr>
        <p:spPr>
          <a:xfrm>
            <a:off x="8126962" y="681037"/>
            <a:ext cx="4065037" cy="6176963"/>
          </a:xfrm>
        </p:spPr>
        <p:txBody>
          <a:bodyPr/>
          <a:lstStyle/>
          <a:p>
            <a:r>
              <a:rPr kumimoji="1" lang="en-US" altLang="ja-JP" sz="1800" dirty="0"/>
              <a:t>NE</a:t>
            </a:r>
            <a:r>
              <a:rPr kumimoji="1" lang="ja-JP" altLang="en-US" sz="1800" dirty="0"/>
              <a:t>の</a:t>
            </a:r>
            <a:r>
              <a:rPr lang="en-US" altLang="ja-JP" sz="1800" dirty="0"/>
              <a:t>【</a:t>
            </a:r>
            <a:r>
              <a:rPr kumimoji="1" lang="ja-JP" altLang="en-US" sz="1800" dirty="0"/>
              <a:t>受注伝票有効化</a:t>
            </a:r>
            <a:r>
              <a:rPr kumimoji="1" lang="en-US" altLang="ja-JP" sz="1800" dirty="0"/>
              <a:t>】</a:t>
            </a:r>
            <a:r>
              <a:rPr kumimoji="1" lang="ja-JP" altLang="en-US" sz="1800" dirty="0"/>
              <a:t>から店舗名</a:t>
            </a:r>
            <a:r>
              <a:rPr kumimoji="1" lang="en-US" altLang="ja-JP" sz="1800" dirty="0"/>
              <a:t>【</a:t>
            </a:r>
            <a:r>
              <a:rPr kumimoji="1" lang="ja-JP" altLang="en-US" sz="1800" dirty="0"/>
              <a:t>フォトケーキアプリ汎用店舗</a:t>
            </a:r>
            <a:r>
              <a:rPr kumimoji="1" lang="en-US" altLang="ja-JP" sz="1800" dirty="0"/>
              <a:t>】</a:t>
            </a:r>
            <a:r>
              <a:rPr kumimoji="1" lang="ja-JP" altLang="en-US" sz="1800" dirty="0"/>
              <a:t>を選択して</a:t>
            </a:r>
            <a:r>
              <a:rPr kumimoji="1" lang="en-US" altLang="ja-JP" sz="1800" dirty="0"/>
              <a:t>【</a:t>
            </a:r>
            <a:r>
              <a:rPr kumimoji="1" lang="ja-JP" altLang="en-US" sz="1800" dirty="0"/>
              <a:t>伝票を検索</a:t>
            </a:r>
            <a:r>
              <a:rPr kumimoji="1" lang="en-US" altLang="ja-JP" sz="1800" dirty="0"/>
              <a:t>】</a:t>
            </a:r>
          </a:p>
          <a:p>
            <a:endParaRPr kumimoji="1" lang="ja-JP" altLang="en-US" dirty="0"/>
          </a:p>
        </p:txBody>
      </p:sp>
      <p:pic>
        <p:nvPicPr>
          <p:cNvPr id="4" name="図 3">
            <a:extLst>
              <a:ext uri="{FF2B5EF4-FFF2-40B4-BE49-F238E27FC236}">
                <a16:creationId xmlns:a16="http://schemas.microsoft.com/office/drawing/2014/main" id="{58518226-802B-4686-9EB6-7F380D7AAF37}"/>
              </a:ext>
            </a:extLst>
          </p:cNvPr>
          <p:cNvPicPr>
            <a:picLocks noChangeAspect="1"/>
          </p:cNvPicPr>
          <p:nvPr/>
        </p:nvPicPr>
        <p:blipFill rotWithShape="1">
          <a:blip r:embed="rId2"/>
          <a:srcRect t="10091" r="57066" b="31644"/>
          <a:stretch/>
        </p:blipFill>
        <p:spPr>
          <a:xfrm>
            <a:off x="0" y="681037"/>
            <a:ext cx="7969538" cy="6083658"/>
          </a:xfrm>
          <a:prstGeom prst="rect">
            <a:avLst/>
          </a:prstGeom>
        </p:spPr>
      </p:pic>
      <p:sp>
        <p:nvSpPr>
          <p:cNvPr id="5" name="四角形: 角を丸くする 4">
            <a:extLst>
              <a:ext uri="{FF2B5EF4-FFF2-40B4-BE49-F238E27FC236}">
                <a16:creationId xmlns:a16="http://schemas.microsoft.com/office/drawing/2014/main" id="{E0060544-25A3-4D16-A634-31293098B27F}"/>
              </a:ext>
            </a:extLst>
          </p:cNvPr>
          <p:cNvSpPr/>
          <p:nvPr/>
        </p:nvSpPr>
        <p:spPr>
          <a:xfrm>
            <a:off x="821094" y="1539551"/>
            <a:ext cx="1763486" cy="35456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143B7627-118C-42FF-ADEE-DEF9791B0321}"/>
              </a:ext>
            </a:extLst>
          </p:cNvPr>
          <p:cNvSpPr/>
          <p:nvPr/>
        </p:nvSpPr>
        <p:spPr>
          <a:xfrm>
            <a:off x="2024742" y="4170783"/>
            <a:ext cx="2090057" cy="3545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94C3981-7941-4C84-8116-072BB46656B7}"/>
              </a:ext>
            </a:extLst>
          </p:cNvPr>
          <p:cNvSpPr/>
          <p:nvPr/>
        </p:nvSpPr>
        <p:spPr>
          <a:xfrm>
            <a:off x="2024743" y="6102220"/>
            <a:ext cx="1222309" cy="4572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00706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323dbc94ea4e92f00db1157b03c140b7">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ecee9b0c483e0f346d65cc7eceaf4d77"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31A52D39-CF5E-4293-98C8-5B36ACA500E0}"/>
</file>

<file path=customXml/itemProps2.xml><?xml version="1.0" encoding="utf-8"?>
<ds:datastoreItem xmlns:ds="http://schemas.openxmlformats.org/officeDocument/2006/customXml" ds:itemID="{DD8A4374-491D-4FA8-94E7-A3A2C48AD015}"/>
</file>

<file path=customXml/itemProps3.xml><?xml version="1.0" encoding="utf-8"?>
<ds:datastoreItem xmlns:ds="http://schemas.openxmlformats.org/officeDocument/2006/customXml" ds:itemID="{C90A9D29-8F53-4B72-867E-7921C0313629}"/>
</file>

<file path=docProps/app.xml><?xml version="1.0" encoding="utf-8"?>
<Properties xmlns="http://schemas.openxmlformats.org/officeDocument/2006/extended-properties" xmlns:vt="http://schemas.openxmlformats.org/officeDocument/2006/docPropsVTypes">
  <TotalTime>245</TotalTime>
  <Words>429</Words>
  <Application>Microsoft Office PowerPoint</Application>
  <PresentationFormat>ワイド画面</PresentationFormat>
  <Paragraphs>43</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アプリの受注マニュアル</vt:lpstr>
      <vt:lpstr>①</vt:lpstr>
      <vt:lpstr>②</vt:lpstr>
      <vt:lpstr>③</vt:lpstr>
      <vt:lpstr>④</vt:lpstr>
      <vt:lpstr>⑤</vt:lpstr>
      <vt:lpstr>⑥</vt:lpstr>
      <vt:lpstr>⑦</vt:lpstr>
      <vt:lpstr>⑧</vt:lpstr>
      <vt:lpstr>⑨</vt:lpstr>
      <vt:lpstr>⑩</vt:lpstr>
      <vt:lpstr>⑪</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アプリの受注マニュアル</dc:title>
  <dc:creator>山本 和宏</dc:creator>
  <cp:lastModifiedBy>山本 和宏</cp:lastModifiedBy>
  <cp:revision>15</cp:revision>
  <dcterms:created xsi:type="dcterms:W3CDTF">2020-06-04T05:52:31Z</dcterms:created>
  <dcterms:modified xsi:type="dcterms:W3CDTF">2020-10-27T04:02:16Z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