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2F0E-DD8A-4494-965E-C9056C6E5487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2FA4-CB1B-444F-93CD-951217CC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53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2F0E-DD8A-4494-965E-C9056C6E5487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2FA4-CB1B-444F-93CD-951217CC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18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2F0E-DD8A-4494-965E-C9056C6E5487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2FA4-CB1B-444F-93CD-951217CC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5627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2F0E-DD8A-4494-965E-C9056C6E5487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2FA4-CB1B-444F-93CD-951217CC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103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2F0E-DD8A-4494-965E-C9056C6E5487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2FA4-CB1B-444F-93CD-951217CC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7123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2F0E-DD8A-4494-965E-C9056C6E5487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2FA4-CB1B-444F-93CD-951217CC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904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2F0E-DD8A-4494-965E-C9056C6E5487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2FA4-CB1B-444F-93CD-951217CC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282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2F0E-DD8A-4494-965E-C9056C6E5487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2FA4-CB1B-444F-93CD-951217CC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98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2F0E-DD8A-4494-965E-C9056C6E5487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2FA4-CB1B-444F-93CD-951217CC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74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2F0E-DD8A-4494-965E-C9056C6E5487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2FA4-CB1B-444F-93CD-951217CC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23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2F0E-DD8A-4494-965E-C9056C6E5487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2FA4-CB1B-444F-93CD-951217CC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283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2F0E-DD8A-4494-965E-C9056C6E5487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2FA4-CB1B-444F-93CD-951217CC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59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2F0E-DD8A-4494-965E-C9056C6E5487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2FA4-CB1B-444F-93CD-951217CC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88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2F0E-DD8A-4494-965E-C9056C6E5487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2FA4-CB1B-444F-93CD-951217CC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942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2F0E-DD8A-4494-965E-C9056C6E5487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2FA4-CB1B-444F-93CD-951217CC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06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2F0E-DD8A-4494-965E-C9056C6E5487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2FA4-CB1B-444F-93CD-951217CC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19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A2F0E-DD8A-4494-965E-C9056C6E5487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BA2FA4-CB1B-444F-93CD-951217CC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37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x-dsol.backlog.jp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acklog.com/ja/getting-started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.com/ja/wiki-guide/" TargetMode="External"/><Relationship Id="rId2" Type="http://schemas.openxmlformats.org/officeDocument/2006/relationships/hyperlink" Target="https://support-ja.backlog.com/hc/ja/articles/360032741953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backlog.com/ja/service-document/backlog-service.pdf" TargetMode="External"/><Relationship Id="rId4" Type="http://schemas.openxmlformats.org/officeDocument/2006/relationships/hyperlink" Target="https://backlog.com/ja/help/usersguide/file/userguide234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A70C10-7237-4299-9D36-B0814E5692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Backlog</a:t>
            </a:r>
            <a:r>
              <a:rPr kumimoji="1" lang="ja-JP" altLang="en-US" dirty="0"/>
              <a:t>の使い方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78DC758-6D40-4E2D-A384-017CAC0603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DREAMEXCHANGE</a:t>
            </a:r>
          </a:p>
          <a:p>
            <a:r>
              <a:rPr lang="en-US" altLang="ja-JP" dirty="0"/>
              <a:t>Ver.0.1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1486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3CD784-1680-408A-A6C7-5DE65D72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197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kern="0" dirty="0">
                <a:ea typeface="ＭＳ Ｐゴシック" panose="020B0600070205080204" pitchFamily="50" charset="-128"/>
              </a:rPr>
              <a:t>Backlog</a:t>
            </a:r>
            <a:r>
              <a:rPr lang="ja-JP" altLang="en-US" kern="0" dirty="0">
                <a:ea typeface="ＭＳ Ｐゴシック" panose="020B0600070205080204" pitchFamily="50" charset="-128"/>
              </a:rPr>
              <a:t>へのログイン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B987B3B-EC9A-4332-9287-634DBA0F9E52}"/>
              </a:ext>
            </a:extLst>
          </p:cNvPr>
          <p:cNvSpPr/>
          <p:nvPr/>
        </p:nvSpPr>
        <p:spPr>
          <a:xfrm>
            <a:off x="3484228" y="1468952"/>
            <a:ext cx="3663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kern="0" dirty="0">
                <a:solidFill>
                  <a:srgbClr val="555555"/>
                </a:solidFill>
                <a:ea typeface="ＭＳ Ｐゴシック" panose="020B0600070205080204" pitchFamily="50" charset="-128"/>
                <a:cs typeface="Tahoma" panose="020B0604030504040204" pitchFamily="34" charset="0"/>
              </a:rPr>
              <a:t>ログイン</a:t>
            </a:r>
            <a:r>
              <a:rPr lang="en-US" altLang="ja-JP" sz="1400" b="1" kern="0" dirty="0">
                <a:solidFill>
                  <a:srgbClr val="555555"/>
                </a:solidFill>
                <a:ea typeface="ＭＳ Ｐゴシック" panose="020B0600070205080204" pitchFamily="50" charset="-128"/>
                <a:cs typeface="Tahoma" panose="020B0604030504040204" pitchFamily="34" charset="0"/>
              </a:rPr>
              <a:t>URL</a:t>
            </a:r>
            <a:r>
              <a:rPr lang="ja-JP" altLang="en-US" sz="1400" b="1" kern="0" dirty="0">
                <a:solidFill>
                  <a:srgbClr val="555555"/>
                </a:solidFill>
                <a:ea typeface="ＭＳ Ｐゴシック" panose="020B0600070205080204" pitchFamily="50" charset="-128"/>
                <a:cs typeface="Tahoma" panose="020B0604030504040204" pitchFamily="34" charset="0"/>
              </a:rPr>
              <a:t>：</a:t>
            </a:r>
            <a:endParaRPr lang="en-US" altLang="ja-JP" sz="1400" b="1" kern="0" dirty="0">
              <a:solidFill>
                <a:srgbClr val="555555"/>
              </a:solidFill>
              <a:ea typeface="ＭＳ Ｐゴシック" panose="020B0600070205080204" pitchFamily="50" charset="-128"/>
              <a:cs typeface="Tahoma" panose="020B0604030504040204" pitchFamily="34" charset="0"/>
            </a:endParaRPr>
          </a:p>
          <a:p>
            <a:r>
              <a:rPr lang="en-US" altLang="ja-JP" sz="1400" b="1" kern="0" dirty="0">
                <a:solidFill>
                  <a:srgbClr val="555555"/>
                </a:solidFill>
                <a:ea typeface="ＭＳ Ｐゴシック" panose="020B0600070205080204" pitchFamily="50" charset="-128"/>
                <a:cs typeface="Tahoma" panose="020B0604030504040204" pitchFamily="34" charset="0"/>
                <a:hlinkClick r:id="rId2"/>
              </a:rPr>
              <a:t>https://dex-dsol.backlog.jp/</a:t>
            </a:r>
            <a:endParaRPr lang="en-US" altLang="ja-JP" sz="1400" b="1" kern="0" dirty="0">
              <a:solidFill>
                <a:srgbClr val="555555"/>
              </a:solidFill>
              <a:ea typeface="ＭＳ Ｐゴシック" panose="020B0600070205080204" pitchFamily="50" charset="-128"/>
              <a:cs typeface="Tahoma" panose="020B0604030504040204" pitchFamily="3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CF3463A-FECE-4CB0-9E7D-55C63099C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228" y="2201760"/>
            <a:ext cx="5863184" cy="3678572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7A209EF-4365-471D-8197-5F3B02BA8A57}"/>
              </a:ext>
            </a:extLst>
          </p:cNvPr>
          <p:cNvSpPr/>
          <p:nvPr/>
        </p:nvSpPr>
        <p:spPr>
          <a:xfrm>
            <a:off x="1039286" y="3504393"/>
            <a:ext cx="18053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sumire.okada </a:t>
            </a:r>
            <a:endParaRPr lang="en-US" altLang="ja-JP" dirty="0"/>
          </a:p>
          <a:p>
            <a:r>
              <a:rPr lang="ja-JP" altLang="en-US" dirty="0"/>
              <a:t>raya.kerimova  </a:t>
            </a:r>
            <a:endParaRPr lang="en-US" altLang="ja-JP" dirty="0"/>
          </a:p>
          <a:p>
            <a:r>
              <a:rPr lang="ja-JP" altLang="en-US" dirty="0"/>
              <a:t>miyuki.yano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C5E55BD-1F53-44E8-87C5-D95C042CD11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844588" y="3966058"/>
            <a:ext cx="1257629" cy="2044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1071D15-45B9-477D-B78D-77FE69E68634}"/>
              </a:ext>
            </a:extLst>
          </p:cNvPr>
          <p:cNvSpPr/>
          <p:nvPr/>
        </p:nvSpPr>
        <p:spPr>
          <a:xfrm>
            <a:off x="3702342" y="6089921"/>
            <a:ext cx="53081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/>
              <a:t>Backlog</a:t>
            </a:r>
            <a:r>
              <a:rPr lang="ja-JP" altLang="en-US" b="1" dirty="0"/>
              <a:t>スタートアップガイド</a:t>
            </a:r>
            <a:r>
              <a:rPr lang="ja-JP" altLang="en-US" dirty="0">
                <a:hlinkClick r:id="rId4"/>
              </a:rPr>
              <a:t>https://backlog.com/ja/getting-started/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9085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3CD784-1680-408A-A6C7-5DE65D72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1971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ja-JP" dirty="0"/>
              <a:t>Backlog</a:t>
            </a:r>
            <a:r>
              <a:rPr kumimoji="1" lang="ja-JP" altLang="en-US" dirty="0"/>
              <a:t>とは？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140606E-29B6-473E-AAC5-E6C6AC55969D}"/>
              </a:ext>
            </a:extLst>
          </p:cNvPr>
          <p:cNvSpPr/>
          <p:nvPr/>
        </p:nvSpPr>
        <p:spPr>
          <a:xfrm>
            <a:off x="944072" y="1621940"/>
            <a:ext cx="86613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Backlog</a:t>
            </a:r>
            <a:r>
              <a:rPr lang="ja-JP" altLang="en-US" dirty="0"/>
              <a:t>は、チームが協力しながら作業を進めるための</a:t>
            </a:r>
            <a:r>
              <a:rPr lang="ja-JP" altLang="en-US" b="1" dirty="0"/>
              <a:t>コラボレーション型プロジェクト管理ツール</a:t>
            </a:r>
            <a:r>
              <a:rPr lang="ja-JP" altLang="en-US" dirty="0"/>
              <a:t>です。</a:t>
            </a:r>
            <a:endParaRPr lang="en-US" altLang="ja-JP" dirty="0"/>
          </a:p>
          <a:p>
            <a:r>
              <a:rPr lang="ja-JP" altLang="en-US" b="1" dirty="0"/>
              <a:t>企画・マーケティング・総務の各種業務</a:t>
            </a:r>
            <a:r>
              <a:rPr lang="ja-JP" altLang="en-US" dirty="0"/>
              <a:t>から、</a:t>
            </a:r>
            <a:r>
              <a:rPr lang="ja-JP" altLang="en-US" b="1" dirty="0"/>
              <a:t>製造・開発のプロジェクト</a:t>
            </a:r>
            <a:r>
              <a:rPr lang="ja-JP" altLang="en-US" dirty="0"/>
              <a:t>まで、様々なタスク管理に活用できます。</a:t>
            </a:r>
            <a:endParaRPr lang="ja-JP" altLang="en-US" sz="28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644863B-897A-45A7-B5DE-2A708DD63EE2}"/>
              </a:ext>
            </a:extLst>
          </p:cNvPr>
          <p:cNvSpPr/>
          <p:nvPr/>
        </p:nvSpPr>
        <p:spPr>
          <a:xfrm>
            <a:off x="1034642" y="3202638"/>
            <a:ext cx="98710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ja-JP" sz="1600" b="1" dirty="0">
                <a:solidFill>
                  <a:srgbClr val="4A4A4A"/>
                </a:solidFill>
              </a:rPr>
              <a:t>Backlog</a:t>
            </a:r>
            <a:r>
              <a:rPr lang="ja-JP" altLang="en-US" sz="1600" b="1" dirty="0">
                <a:solidFill>
                  <a:srgbClr val="4A4A4A"/>
                </a:solidFill>
              </a:rPr>
              <a:t>の主な機能</a:t>
            </a:r>
          </a:p>
          <a:p>
            <a:pPr fontAlgn="base"/>
            <a:r>
              <a:rPr lang="ja-JP" altLang="en-US" sz="1600" b="1" dirty="0">
                <a:solidFill>
                  <a:srgbClr val="4A4A4A"/>
                </a:solidFill>
              </a:rPr>
              <a:t>👨‍💻プロジェクトを管理する</a:t>
            </a:r>
          </a:p>
          <a:p>
            <a:pPr fontAlgn="base"/>
            <a:r>
              <a:rPr lang="ja-JP" altLang="en-US" sz="1600" dirty="0">
                <a:solidFill>
                  <a:srgbClr val="4A4A4A"/>
                </a:solidFill>
              </a:rPr>
              <a:t>業務ごとにプロジェクトを作成し、全体の進捗や個別のタスクの作業状況を見える化します。</a:t>
            </a:r>
            <a:endParaRPr lang="en-US" altLang="ja-JP" sz="1600" dirty="0">
              <a:solidFill>
                <a:srgbClr val="4A4A4A"/>
              </a:solidFill>
            </a:endParaRPr>
          </a:p>
          <a:p>
            <a:pPr fontAlgn="base"/>
            <a:endParaRPr lang="ja-JP" altLang="en-US" sz="1600" dirty="0">
              <a:solidFill>
                <a:srgbClr val="4A4A4A"/>
              </a:solidFill>
            </a:endParaRPr>
          </a:p>
          <a:p>
            <a:pPr fontAlgn="base"/>
            <a:r>
              <a:rPr lang="ja-JP" altLang="en-US" sz="1600" b="1" dirty="0">
                <a:solidFill>
                  <a:srgbClr val="4A4A4A"/>
                </a:solidFill>
              </a:rPr>
              <a:t>📝タスクを管理する</a:t>
            </a:r>
          </a:p>
          <a:p>
            <a:pPr fontAlgn="base"/>
            <a:r>
              <a:rPr lang="ja-JP" altLang="en-US" sz="1600" dirty="0">
                <a:solidFill>
                  <a:srgbClr val="4A4A4A"/>
                </a:solidFill>
              </a:rPr>
              <a:t>各タスクに担当者と期限を設定し、予定通りに作業を終えられるようアシストします。</a:t>
            </a:r>
          </a:p>
          <a:p>
            <a:pPr fontAlgn="base"/>
            <a:endParaRPr lang="en-US" altLang="ja-JP" sz="1600" b="1" dirty="0">
              <a:solidFill>
                <a:srgbClr val="4A4A4A"/>
              </a:solidFill>
            </a:endParaRPr>
          </a:p>
          <a:p>
            <a:pPr fontAlgn="base"/>
            <a:r>
              <a:rPr lang="ja-JP" altLang="en-US" sz="1600" b="1" dirty="0">
                <a:solidFill>
                  <a:srgbClr val="4A4A4A"/>
                </a:solidFill>
              </a:rPr>
              <a:t>🤝コラボレーションを促進する</a:t>
            </a:r>
          </a:p>
          <a:p>
            <a:pPr fontAlgn="base"/>
            <a:r>
              <a:rPr lang="ja-JP" altLang="en-US" sz="1600" dirty="0">
                <a:solidFill>
                  <a:srgbClr val="4A4A4A"/>
                </a:solidFill>
              </a:rPr>
              <a:t>仕事を進める上で欠かせないメンバーとの情報共有やコミュニケーションを助けます。</a:t>
            </a:r>
            <a:endParaRPr lang="ja-JP" altLang="en-US" sz="1600" u="none" strike="noStrike" dirty="0">
              <a:solidFill>
                <a:srgbClr val="4A4A4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832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3CD784-1680-408A-A6C7-5DE65D72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197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kern="0" dirty="0">
                <a:ea typeface="ＭＳ Ｐゴシック" panose="020B0600070205080204" pitchFamily="50" charset="-128"/>
              </a:rPr>
              <a:t>Backlog</a:t>
            </a:r>
            <a:r>
              <a:rPr lang="ja-JP" altLang="en-US" kern="0" dirty="0">
                <a:ea typeface="ＭＳ Ｐゴシック" panose="020B0600070205080204" pitchFamily="50" charset="-128"/>
              </a:rPr>
              <a:t>を利用するために知っておく知識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00D279C-B558-427B-B149-1531AF78A3CA}"/>
              </a:ext>
            </a:extLst>
          </p:cNvPr>
          <p:cNvSpPr/>
          <p:nvPr/>
        </p:nvSpPr>
        <p:spPr>
          <a:xfrm>
            <a:off x="677334" y="1478104"/>
            <a:ext cx="905389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Backlogを初めて使うとき「スペース」「プロジェクト」「課題」「状態」の４つの用語を頭に入れておきましょう。この４つを理解すれば、最低限のタスク管理は行うことができます。</a:t>
            </a:r>
            <a:endParaRPr lang="en-US" altLang="ja-JP" sz="1400" dirty="0"/>
          </a:p>
          <a:p>
            <a:endParaRPr lang="ja-JP" altLang="en-US" sz="1400" dirty="0"/>
          </a:p>
          <a:p>
            <a:r>
              <a:rPr lang="ja-JP" altLang="en-US" sz="1400" b="1" dirty="0"/>
              <a:t>スペース</a:t>
            </a:r>
          </a:p>
          <a:p>
            <a:r>
              <a:rPr lang="ja-JP" altLang="en-US" sz="1400" dirty="0"/>
              <a:t>「スペース」とは、Backlogを利用する組織ごとに提供されるURLごとに仕切られた共有の場所です。Backlogに招待された人は、「スペース」にログインすることでBacklogでの作業を始めることができます。「スペース」は、複数の「プロジェクト」から構成されています。</a:t>
            </a:r>
            <a:endParaRPr lang="en-US" altLang="ja-JP" sz="1400" dirty="0"/>
          </a:p>
          <a:p>
            <a:endParaRPr lang="ja-JP" altLang="en-US" sz="1400" dirty="0"/>
          </a:p>
          <a:p>
            <a:r>
              <a:rPr lang="ja-JP" altLang="en-US" sz="1400" b="1" dirty="0"/>
              <a:t>プロジェクト</a:t>
            </a:r>
          </a:p>
          <a:p>
            <a:r>
              <a:rPr lang="ja-JP" altLang="en-US" sz="1400" dirty="0"/>
              <a:t>Backlogの「プロジェクト」とは、業務のまとまりごとにタスク・関連ファイル・チームメンバーを収容する入れ物です。チームメンバーの作業部屋をイメージすると分かりやすいでしょう。</a:t>
            </a:r>
          </a:p>
          <a:p>
            <a:endParaRPr lang="ja-JP" altLang="en-US" sz="1400" dirty="0"/>
          </a:p>
          <a:p>
            <a:endParaRPr lang="en-US" altLang="ja-JP" sz="1400" dirty="0"/>
          </a:p>
          <a:p>
            <a:r>
              <a:rPr lang="ja-JP" altLang="en-US" sz="1400" b="1" dirty="0"/>
              <a:t>課題</a:t>
            </a:r>
          </a:p>
          <a:p>
            <a:r>
              <a:rPr lang="ja-JP" altLang="en-US" sz="1400" dirty="0"/>
              <a:t>Backlogでは、担当者を決めて処理すべき事柄、つまりタスクのことを「課題」と呼びます。課題には、件名・詳細・担当者・開始日・期限日などの情報を登録できます。</a:t>
            </a:r>
          </a:p>
          <a:p>
            <a:endParaRPr lang="en-US" altLang="ja-JP" sz="1400" dirty="0"/>
          </a:p>
          <a:p>
            <a:r>
              <a:rPr lang="ja-JP" altLang="en-US" sz="1400" b="1" dirty="0"/>
              <a:t>状態</a:t>
            </a:r>
          </a:p>
          <a:p>
            <a:r>
              <a:rPr lang="ja-JP" altLang="en-US" sz="1400" dirty="0"/>
              <a:t>Backlogでは、課題の進捗を「状態」で表します。標準では４種類あり、以下の意味で運用されるケースが多いです。自分のタスクを進めたら、課題の「状態」を変更しましょう。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63E193E-B017-43B4-BB96-63730BED2508}"/>
              </a:ext>
            </a:extLst>
          </p:cNvPr>
          <p:cNvSpPr/>
          <p:nvPr/>
        </p:nvSpPr>
        <p:spPr>
          <a:xfrm>
            <a:off x="677334" y="6345730"/>
            <a:ext cx="111293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https://support-ja.backlog.com/hc/ja/articles/360033760873-最初に覚えたい%EF%BC%94つの用語</a:t>
            </a:r>
          </a:p>
        </p:txBody>
      </p:sp>
    </p:spTree>
    <p:extLst>
      <p:ext uri="{BB962C8B-B14F-4D97-AF65-F5344CB8AC3E}">
        <p14:creationId xmlns:p14="http://schemas.microsoft.com/office/powerpoint/2010/main" val="41076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3CD784-1680-408A-A6C7-5DE65D72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1971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kern="0" dirty="0">
                <a:ea typeface="ＭＳ Ｐゴシック" panose="020B0600070205080204" pitchFamily="50" charset="-128"/>
              </a:rPr>
              <a:t>メンバーの出来る事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B987B3B-EC9A-4332-9287-634DBA0F9E52}"/>
              </a:ext>
            </a:extLst>
          </p:cNvPr>
          <p:cNvSpPr/>
          <p:nvPr/>
        </p:nvSpPr>
        <p:spPr>
          <a:xfrm>
            <a:off x="1529593" y="1376674"/>
            <a:ext cx="821841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kern="0" dirty="0">
                <a:solidFill>
                  <a:srgbClr val="555555"/>
                </a:solidFill>
                <a:ea typeface="ＭＳ Ｐゴシック" panose="020B0600070205080204" pitchFamily="50" charset="-128"/>
                <a:cs typeface="Tahoma" panose="020B0604030504040204" pitchFamily="34" charset="0"/>
              </a:rPr>
              <a:t>＜</a:t>
            </a:r>
            <a:r>
              <a:rPr lang="ja-JP" altLang="en-US" sz="1400" b="1" dirty="0"/>
              <a:t>課題の追加</a:t>
            </a:r>
            <a:r>
              <a:rPr lang="ja-JP" altLang="en-US" sz="1400" b="1" kern="0" dirty="0">
                <a:solidFill>
                  <a:srgbClr val="555555"/>
                </a:solidFill>
                <a:ea typeface="ＭＳ Ｐゴシック" panose="020B0600070205080204" pitchFamily="50" charset="-128"/>
                <a:cs typeface="Tahoma" panose="020B0604030504040204" pitchFamily="34" charset="0"/>
              </a:rPr>
              <a:t>＞</a:t>
            </a:r>
            <a:endParaRPr lang="en-US" altLang="ja-JP" sz="1400" b="1" kern="0" dirty="0">
              <a:solidFill>
                <a:srgbClr val="555555"/>
              </a:solidFill>
              <a:ea typeface="ＭＳ Ｐゴシック" panose="020B0600070205080204" pitchFamily="50" charset="-128"/>
              <a:cs typeface="Tahoma" panose="020B0604030504040204" pitchFamily="34" charset="0"/>
            </a:endParaRPr>
          </a:p>
          <a:p>
            <a:pPr fontAlgn="base"/>
            <a:r>
              <a:rPr lang="ja-JP" altLang="en-US" sz="1400" dirty="0"/>
              <a:t>新しい課題を追加します。詳しくは「</a:t>
            </a:r>
            <a:r>
              <a:rPr lang="ja-JP" altLang="en-US" sz="1400" dirty="0">
                <a:hlinkClick r:id="rId2"/>
              </a:rPr>
              <a:t>課題を追加しよう</a:t>
            </a:r>
            <a:r>
              <a:rPr lang="ja-JP" altLang="en-US" sz="1400" dirty="0"/>
              <a:t>」を参照して下さい。</a:t>
            </a:r>
          </a:p>
          <a:p>
            <a:endParaRPr lang="en-US" altLang="ja-JP" sz="1400" kern="0" dirty="0">
              <a:solidFill>
                <a:srgbClr val="555555"/>
              </a:solidFill>
              <a:ea typeface="ＭＳ Ｐゴシック" panose="020B0600070205080204" pitchFamily="50" charset="-128"/>
              <a:cs typeface="Tahoma" panose="020B0604030504040204" pitchFamily="34" charset="0"/>
            </a:endParaRPr>
          </a:p>
          <a:p>
            <a:r>
              <a:rPr lang="ja-JP" altLang="en-US" sz="1400" kern="0" dirty="0">
                <a:solidFill>
                  <a:srgbClr val="555555"/>
                </a:solidFill>
                <a:ea typeface="ＭＳ Ｐゴシック" panose="020B0600070205080204" pitchFamily="50" charset="-128"/>
                <a:cs typeface="Tahoma" panose="020B0604030504040204" pitchFamily="34" charset="0"/>
              </a:rPr>
              <a:t>＜</a:t>
            </a:r>
            <a:r>
              <a:rPr lang="ja-JP" altLang="en-US" sz="1400" dirty="0"/>
              <a:t>課題</a:t>
            </a:r>
            <a:r>
              <a:rPr lang="ja-JP" altLang="en-US" sz="1400" kern="0" dirty="0">
                <a:solidFill>
                  <a:srgbClr val="555555"/>
                </a:solidFill>
                <a:ea typeface="ＭＳ Ｐゴシック" panose="020B0600070205080204" pitchFamily="50" charset="-128"/>
                <a:cs typeface="Tahoma" panose="020B0604030504040204" pitchFamily="34" charset="0"/>
              </a:rPr>
              <a:t>＞</a:t>
            </a:r>
            <a:endParaRPr lang="en-US" altLang="ja-JP" sz="1400" kern="0" dirty="0">
              <a:solidFill>
                <a:srgbClr val="555555"/>
              </a:solidFill>
              <a:ea typeface="ＭＳ Ｐゴシック" panose="020B0600070205080204" pitchFamily="50" charset="-128"/>
              <a:cs typeface="Tahoma" panose="020B0604030504040204" pitchFamily="34" charset="0"/>
            </a:endParaRPr>
          </a:p>
          <a:p>
            <a:r>
              <a:rPr lang="ja-JP" altLang="en-US" sz="1400" dirty="0"/>
              <a:t>課題の一覧表示や、指定した条件でタスクを絞り込み表示できます。</a:t>
            </a:r>
            <a:endParaRPr lang="en-US" altLang="ja-JP" sz="1400" kern="0" dirty="0">
              <a:solidFill>
                <a:srgbClr val="555555"/>
              </a:solidFill>
              <a:ea typeface="ＭＳ Ｐゴシック" panose="020B0600070205080204" pitchFamily="50" charset="-128"/>
              <a:cs typeface="Tahoma" panose="020B0604030504040204" pitchFamily="34" charset="0"/>
            </a:endParaRPr>
          </a:p>
          <a:p>
            <a:endParaRPr lang="en-US" altLang="ja-JP" sz="1400" kern="0" dirty="0">
              <a:solidFill>
                <a:srgbClr val="555555"/>
              </a:solidFill>
              <a:ea typeface="ＭＳ Ｐゴシック" panose="020B0600070205080204" pitchFamily="50" charset="-128"/>
              <a:cs typeface="Tahoma" panose="020B0604030504040204" pitchFamily="34" charset="0"/>
            </a:endParaRPr>
          </a:p>
          <a:p>
            <a:r>
              <a:rPr lang="ja-JP" altLang="en-US" sz="1400" kern="0" dirty="0">
                <a:solidFill>
                  <a:srgbClr val="555555"/>
                </a:solidFill>
                <a:ea typeface="ＭＳ Ｐゴシック" panose="020B0600070205080204" pitchFamily="50" charset="-128"/>
                <a:cs typeface="Tahoma" panose="020B0604030504040204" pitchFamily="34" charset="0"/>
              </a:rPr>
              <a:t>＜</a:t>
            </a:r>
            <a:r>
              <a:rPr lang="en-US" altLang="ja-JP" sz="1400" b="1" dirty="0"/>
              <a:t>Wiki</a:t>
            </a:r>
            <a:r>
              <a:rPr lang="ja-JP" altLang="en-US" sz="1400" kern="0" dirty="0">
                <a:solidFill>
                  <a:srgbClr val="555555"/>
                </a:solidFill>
                <a:ea typeface="ＭＳ Ｐゴシック" panose="020B0600070205080204" pitchFamily="50" charset="-128"/>
                <a:cs typeface="Tahoma" panose="020B0604030504040204" pitchFamily="34" charset="0"/>
              </a:rPr>
              <a:t>＞</a:t>
            </a:r>
            <a:endParaRPr lang="en-US" altLang="ja-JP" sz="1400" kern="0" dirty="0">
              <a:solidFill>
                <a:srgbClr val="555555"/>
              </a:solidFill>
              <a:ea typeface="ＭＳ Ｐゴシック" panose="020B0600070205080204" pitchFamily="50" charset="-128"/>
              <a:cs typeface="Tahoma" panose="020B0604030504040204" pitchFamily="34" charset="0"/>
            </a:endParaRPr>
          </a:p>
          <a:p>
            <a:pPr fontAlgn="base"/>
            <a:r>
              <a:rPr lang="ja-JP" altLang="en-US" sz="1400" dirty="0"/>
              <a:t>情報共有のための機能です。詳しくは</a:t>
            </a:r>
            <a:r>
              <a:rPr lang="ja-JP" altLang="en-US" sz="1400" dirty="0">
                <a:hlinkClick r:id="rId3"/>
              </a:rPr>
              <a:t>サルでもわかる</a:t>
            </a:r>
            <a:r>
              <a:rPr lang="en-US" altLang="ja-JP" sz="1400" dirty="0">
                <a:hlinkClick r:id="rId3"/>
              </a:rPr>
              <a:t>Wiki</a:t>
            </a:r>
            <a:r>
              <a:rPr lang="ja-JP" altLang="en-US" sz="1400" dirty="0">
                <a:hlinkClick r:id="rId3"/>
              </a:rPr>
              <a:t>入門</a:t>
            </a:r>
            <a:r>
              <a:rPr lang="ja-JP" altLang="en-US" sz="1400" dirty="0"/>
              <a:t>を参照して下さい。</a:t>
            </a:r>
          </a:p>
          <a:p>
            <a:endParaRPr lang="en-US" altLang="ja-JP" sz="1400" kern="0" dirty="0">
              <a:solidFill>
                <a:srgbClr val="555555"/>
              </a:solidFill>
              <a:ea typeface="ＭＳ Ｐゴシック" panose="020B0600070205080204" pitchFamily="50" charset="-128"/>
              <a:cs typeface="Tahoma" panose="020B0604030504040204" pitchFamily="34" charset="0"/>
            </a:endParaRPr>
          </a:p>
          <a:p>
            <a:r>
              <a:rPr lang="ja-JP" altLang="en-US" sz="1400" kern="0" dirty="0">
                <a:solidFill>
                  <a:srgbClr val="555555"/>
                </a:solidFill>
                <a:ea typeface="ＭＳ Ｐゴシック" panose="020B0600070205080204" pitchFamily="50" charset="-128"/>
                <a:cs typeface="Tahoma" panose="020B0604030504040204" pitchFamily="34" charset="0"/>
              </a:rPr>
              <a:t>＜</a:t>
            </a:r>
            <a:r>
              <a:rPr lang="ja-JP" altLang="en-US" sz="1400" dirty="0"/>
              <a:t>ボード</a:t>
            </a:r>
            <a:r>
              <a:rPr lang="ja-JP" altLang="en-US" sz="1400" kern="0" dirty="0">
                <a:solidFill>
                  <a:srgbClr val="555555"/>
                </a:solidFill>
                <a:ea typeface="ＭＳ Ｐゴシック" panose="020B0600070205080204" pitchFamily="50" charset="-128"/>
                <a:cs typeface="Tahoma" panose="020B0604030504040204" pitchFamily="34" charset="0"/>
              </a:rPr>
              <a:t>＞</a:t>
            </a:r>
            <a:endParaRPr lang="en-US" altLang="ja-JP" sz="1400" kern="0" dirty="0">
              <a:solidFill>
                <a:srgbClr val="555555"/>
              </a:solidFill>
              <a:ea typeface="ＭＳ Ｐゴシック" panose="020B0600070205080204" pitchFamily="50" charset="-128"/>
              <a:cs typeface="Tahoma" panose="020B0604030504040204" pitchFamily="34" charset="0"/>
            </a:endParaRPr>
          </a:p>
          <a:p>
            <a:r>
              <a:rPr lang="ja-JP" altLang="en-US" sz="1400" dirty="0"/>
              <a:t>課題をカンバン方式で表示します。</a:t>
            </a:r>
            <a:endParaRPr lang="en-US" altLang="ja-JP" sz="1400" dirty="0"/>
          </a:p>
          <a:p>
            <a:endParaRPr lang="en-US" altLang="ja-JP" sz="1400" kern="0" dirty="0">
              <a:solidFill>
                <a:srgbClr val="555555"/>
              </a:solidFill>
              <a:ea typeface="ＭＳ Ｐゴシック" panose="020B0600070205080204" pitchFamily="50" charset="-128"/>
              <a:cs typeface="Tahoma" panose="020B0604030504040204" pitchFamily="34" charset="0"/>
            </a:endParaRPr>
          </a:p>
          <a:p>
            <a:r>
              <a:rPr lang="ja-JP" altLang="en-US" sz="1400" kern="0" dirty="0">
                <a:solidFill>
                  <a:srgbClr val="555555"/>
                </a:solidFill>
                <a:ea typeface="ＭＳ Ｐゴシック" panose="020B0600070205080204" pitchFamily="50" charset="-128"/>
                <a:cs typeface="Tahoma" panose="020B0604030504040204" pitchFamily="34" charset="0"/>
              </a:rPr>
              <a:t>＜</a:t>
            </a:r>
            <a:r>
              <a:rPr lang="ja-JP" altLang="en-US" sz="1400" dirty="0"/>
              <a:t>ファイル</a:t>
            </a:r>
            <a:r>
              <a:rPr lang="ja-JP" altLang="en-US" sz="1400" kern="0" dirty="0">
                <a:solidFill>
                  <a:srgbClr val="555555"/>
                </a:solidFill>
                <a:ea typeface="ＭＳ Ｐゴシック" panose="020B0600070205080204" pitchFamily="50" charset="-128"/>
                <a:cs typeface="Tahoma" panose="020B0604030504040204" pitchFamily="34" charset="0"/>
              </a:rPr>
              <a:t>＞</a:t>
            </a:r>
            <a:endParaRPr lang="en-US" altLang="ja-JP" sz="1400" kern="0" dirty="0">
              <a:solidFill>
                <a:srgbClr val="555555"/>
              </a:solidFill>
              <a:ea typeface="ＭＳ Ｐゴシック" panose="020B0600070205080204" pitchFamily="50" charset="-128"/>
              <a:cs typeface="Tahoma" panose="020B0604030504040204" pitchFamily="34" charset="0"/>
            </a:endParaRPr>
          </a:p>
          <a:p>
            <a:pPr fontAlgn="base"/>
            <a:r>
              <a:rPr lang="ja-JP" altLang="en-US" sz="1400" dirty="0"/>
              <a:t>プロジェクト共有のファイルを管理しましょう。詳細は</a:t>
            </a:r>
            <a:r>
              <a:rPr lang="ja-JP" altLang="en-US" sz="1400" u="sng" dirty="0">
                <a:hlinkClick r:id="rId4"/>
              </a:rPr>
              <a:t>ファイルの概要</a:t>
            </a:r>
            <a:r>
              <a:rPr lang="ja-JP" altLang="en-US" sz="1400" dirty="0"/>
              <a:t>を参照して下さい。</a:t>
            </a:r>
          </a:p>
          <a:p>
            <a:endParaRPr lang="en-US" altLang="ja-JP" sz="1400" kern="0" dirty="0">
              <a:solidFill>
                <a:srgbClr val="555555"/>
              </a:solidFill>
              <a:ea typeface="ＭＳ Ｐゴシック" panose="020B0600070205080204" pitchFamily="50" charset="-128"/>
              <a:cs typeface="Tahoma" panose="020B0604030504040204" pitchFamily="34" charset="0"/>
            </a:endParaRPr>
          </a:p>
          <a:p>
            <a:r>
              <a:rPr lang="ja-JP" altLang="en-US" sz="1400" kern="0" dirty="0">
                <a:solidFill>
                  <a:srgbClr val="555555"/>
                </a:solidFill>
                <a:ea typeface="ＭＳ Ｐゴシック" panose="020B0600070205080204" pitchFamily="50" charset="-128"/>
                <a:cs typeface="Tahoma" panose="020B0604030504040204" pitchFamily="34" charset="0"/>
              </a:rPr>
              <a:t>＜</a:t>
            </a:r>
            <a:r>
              <a:rPr lang="en-US" altLang="ja-JP" sz="1400" b="1" dirty="0"/>
              <a:t>Git / Subversion</a:t>
            </a:r>
            <a:r>
              <a:rPr lang="ja-JP" altLang="en-US" sz="1400" kern="0" dirty="0">
                <a:solidFill>
                  <a:srgbClr val="555555"/>
                </a:solidFill>
                <a:ea typeface="ＭＳ Ｐゴシック" panose="020B0600070205080204" pitchFamily="50" charset="-128"/>
                <a:cs typeface="Tahoma" panose="020B0604030504040204" pitchFamily="34" charset="0"/>
              </a:rPr>
              <a:t>＞</a:t>
            </a:r>
            <a:endParaRPr lang="en-US" altLang="ja-JP" sz="1400" kern="0" dirty="0">
              <a:solidFill>
                <a:srgbClr val="555555"/>
              </a:solidFill>
              <a:ea typeface="ＭＳ Ｐゴシック" panose="020B0600070205080204" pitchFamily="50" charset="-128"/>
              <a:cs typeface="Tahoma" panose="020B0604030504040204" pitchFamily="34" charset="0"/>
            </a:endParaRPr>
          </a:p>
          <a:p>
            <a:r>
              <a:rPr lang="ja-JP" altLang="en-US" sz="1400" dirty="0"/>
              <a:t>ソースコードなどのバージョン管理を行うことができます。</a:t>
            </a:r>
            <a:endParaRPr lang="en-US" altLang="ja-JP" sz="1400" dirty="0"/>
          </a:p>
          <a:p>
            <a:endParaRPr lang="en-US" altLang="ja-JP" sz="1400" kern="0" dirty="0">
              <a:solidFill>
                <a:srgbClr val="555555"/>
              </a:solidFill>
              <a:ea typeface="ＭＳ Ｐゴシック" panose="020B0600070205080204" pitchFamily="50" charset="-128"/>
              <a:cs typeface="Tahoma" panose="020B0604030504040204" pitchFamily="34" charset="0"/>
            </a:endParaRPr>
          </a:p>
          <a:p>
            <a:r>
              <a:rPr lang="ja-JP" altLang="en-US" sz="1400" kern="0" dirty="0">
                <a:solidFill>
                  <a:srgbClr val="555555"/>
                </a:solidFill>
                <a:ea typeface="ＭＳ Ｐゴシック" panose="020B0600070205080204" pitchFamily="50" charset="-128"/>
                <a:cs typeface="Tahoma" panose="020B0604030504040204" pitchFamily="34" charset="0"/>
              </a:rPr>
              <a:t>＜</a:t>
            </a:r>
            <a:r>
              <a:rPr lang="ja-JP" altLang="en-US" sz="1400" dirty="0"/>
              <a:t>ガントチャート</a:t>
            </a:r>
            <a:r>
              <a:rPr lang="ja-JP" altLang="en-US" sz="1400" kern="0" dirty="0">
                <a:solidFill>
                  <a:srgbClr val="555555"/>
                </a:solidFill>
                <a:ea typeface="ＭＳ Ｐゴシック" panose="020B0600070205080204" pitchFamily="50" charset="-128"/>
                <a:cs typeface="Tahoma" panose="020B0604030504040204" pitchFamily="34" charset="0"/>
              </a:rPr>
              <a:t>＞</a:t>
            </a:r>
            <a:endParaRPr lang="en-US" altLang="ja-JP" sz="1400" kern="0" dirty="0">
              <a:solidFill>
                <a:srgbClr val="555555"/>
              </a:solidFill>
              <a:ea typeface="ＭＳ Ｐゴシック" panose="020B0600070205080204" pitchFamily="50" charset="-128"/>
              <a:cs typeface="Tahoma" panose="020B0604030504040204" pitchFamily="34" charset="0"/>
            </a:endParaRPr>
          </a:p>
          <a:p>
            <a:r>
              <a:rPr lang="ja-JP" altLang="en-US" sz="1400" dirty="0"/>
              <a:t>課題のスケジュールをグラフ表示して、視覚的に確認できます。</a:t>
            </a:r>
            <a:endParaRPr lang="en-US" altLang="ja-JP" sz="1400" dirty="0"/>
          </a:p>
          <a:p>
            <a:endParaRPr lang="en-US" altLang="ja-JP" sz="1400" kern="0" dirty="0">
              <a:solidFill>
                <a:srgbClr val="555555"/>
              </a:solidFill>
              <a:ea typeface="ＭＳ Ｐゴシック" panose="020B0600070205080204" pitchFamily="50" charset="-128"/>
              <a:cs typeface="Tahoma" panose="020B0604030504040204" pitchFamily="34" charset="0"/>
            </a:endParaRPr>
          </a:p>
          <a:p>
            <a:r>
              <a:rPr lang="ja-JP" altLang="en-US" sz="1400" kern="0" dirty="0">
                <a:solidFill>
                  <a:srgbClr val="555555"/>
                </a:solidFill>
                <a:ea typeface="ＭＳ Ｐゴシック" panose="020B0600070205080204" pitchFamily="50" charset="-128"/>
                <a:cs typeface="Tahoma" panose="020B0604030504040204" pitchFamily="34" charset="0"/>
              </a:rPr>
              <a:t>＜</a:t>
            </a:r>
            <a:r>
              <a:rPr lang="ja-JP" altLang="en-US" sz="1400" dirty="0"/>
              <a:t>プロジェクト設定</a:t>
            </a:r>
            <a:r>
              <a:rPr lang="ja-JP" altLang="en-US" sz="1400" kern="0" dirty="0">
                <a:solidFill>
                  <a:srgbClr val="555555"/>
                </a:solidFill>
                <a:ea typeface="ＭＳ Ｐゴシック" panose="020B0600070205080204" pitchFamily="50" charset="-128"/>
                <a:cs typeface="Tahoma" panose="020B0604030504040204" pitchFamily="34" charset="0"/>
              </a:rPr>
              <a:t>＞</a:t>
            </a:r>
            <a:endParaRPr lang="en-US" altLang="ja-JP" sz="1400" kern="0" dirty="0">
              <a:solidFill>
                <a:srgbClr val="555555"/>
              </a:solidFill>
              <a:ea typeface="ＭＳ Ｐゴシック" panose="020B0600070205080204" pitchFamily="50" charset="-128"/>
              <a:cs typeface="Tahoma" panose="020B0604030504040204" pitchFamily="34" charset="0"/>
            </a:endParaRPr>
          </a:p>
          <a:p>
            <a:r>
              <a:rPr lang="ja-JP" altLang="en-US" sz="1400" dirty="0"/>
              <a:t>種別・カテゴリなど、課題を整理するための項目を設定できます。</a:t>
            </a:r>
            <a:endParaRPr lang="en-US" altLang="ja-JP" sz="1400" kern="0" dirty="0">
              <a:solidFill>
                <a:srgbClr val="555555"/>
              </a:solidFill>
              <a:ea typeface="ＭＳ Ｐゴシック" panose="020B0600070205080204" pitchFamily="50" charset="-128"/>
              <a:cs typeface="Tahoma" panose="020B0604030504040204" pitchFamily="34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4D9D7CC-6741-4E1A-9B47-0E9364FB8C95}"/>
              </a:ext>
            </a:extLst>
          </p:cNvPr>
          <p:cNvSpPr/>
          <p:nvPr/>
        </p:nvSpPr>
        <p:spPr>
          <a:xfrm>
            <a:off x="1433119" y="6424210"/>
            <a:ext cx="75514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5"/>
              </a:rPr>
              <a:t>https://backlog.com/ja/service-document/backlog-service.pdf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08861102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0A30BA150E97547B4D9D7334D44BAE8" ma:contentTypeVersion="15" ma:contentTypeDescription="新しいドキュメントを作成します。" ma:contentTypeScope="" ma:versionID="323dbc94ea4e92f00db1157b03c140b7">
  <xsd:schema xmlns:xsd="http://www.w3.org/2001/XMLSchema" xmlns:xs="http://www.w3.org/2001/XMLSchema" xmlns:p="http://schemas.microsoft.com/office/2006/metadata/properties" xmlns:ns2="23f90eab-fd5f-457c-985c-3f5805e13f4e" xmlns:ns3="bff5712f-8748-4562-a11e-fa67df86cf1a" targetNamespace="http://schemas.microsoft.com/office/2006/metadata/properties" ma:root="true" ma:fieldsID="ecee9b0c483e0f346d65cc7eceaf4d77" ns2:_="" ns3:_="">
    <xsd:import namespace="23f90eab-fd5f-457c-985c-3f5805e13f4e"/>
    <xsd:import namespace="bff5712f-8748-4562-a11e-fa67df86cf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90eab-fd5f-457c-985c-3f5805e13f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83c46511-b881-43b4-80dc-b25920be28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f5712f-8748-4562-a11e-fa67df86cf1a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5c7907c3-c8c5-4e28-83f5-85efc7f0104f}" ma:internalName="TaxCatchAll" ma:showField="CatchAllData" ma:web="bff5712f-8748-4562-a11e-fa67df86cf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f90eab-fd5f-457c-985c-3f5805e13f4e">
      <Terms xmlns="http://schemas.microsoft.com/office/infopath/2007/PartnerControls"/>
    </lcf76f155ced4ddcb4097134ff3c332f>
    <TaxCatchAll xmlns="bff5712f-8748-4562-a11e-fa67df86cf1a" xsi:nil="true"/>
  </documentManagement>
</p:properties>
</file>

<file path=customXml/itemProps1.xml><?xml version="1.0" encoding="utf-8"?>
<ds:datastoreItem xmlns:ds="http://schemas.openxmlformats.org/officeDocument/2006/customXml" ds:itemID="{97112693-DF75-4951-921D-66759BEFF9CF}"/>
</file>

<file path=customXml/itemProps2.xml><?xml version="1.0" encoding="utf-8"?>
<ds:datastoreItem xmlns:ds="http://schemas.openxmlformats.org/officeDocument/2006/customXml" ds:itemID="{34740738-40ED-4DD9-A303-1476C492E889}"/>
</file>

<file path=customXml/itemProps3.xml><?xml version="1.0" encoding="utf-8"?>
<ds:datastoreItem xmlns:ds="http://schemas.openxmlformats.org/officeDocument/2006/customXml" ds:itemID="{BACD6B42-3710-485D-B2F4-9549ED0B56CF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</TotalTime>
  <Words>570</Words>
  <Application>Microsoft Office PowerPoint</Application>
  <PresentationFormat>ワイド画面</PresentationFormat>
  <Paragraphs>63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ファセット</vt:lpstr>
      <vt:lpstr>Backlogの使い方</vt:lpstr>
      <vt:lpstr>Backlogへのログイン</vt:lpstr>
      <vt:lpstr>Backlogとは？</vt:lpstr>
      <vt:lpstr>Backlogを利用するために知っておく知識 </vt:lpstr>
      <vt:lpstr>メンバーの出来る事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WBSの作り方</dc:title>
  <dc:creator>瀧口信幸</dc:creator>
  <cp:lastModifiedBy>瀧口信幸</cp:lastModifiedBy>
  <cp:revision>11</cp:revision>
  <dcterms:created xsi:type="dcterms:W3CDTF">2020-04-20T03:46:13Z</dcterms:created>
  <dcterms:modified xsi:type="dcterms:W3CDTF">2020-04-21T01:53:56Z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0x01010050A30BA150E97547B4D9D7334D44BAE8</vt:lpwstr>
  </property>
  <property fmtid="{D5CDD505-2E9C-101B-9397-08002B2CF9AE}" pid="3" name="MediaServiceImageTags">
    <vt:lpwstr/>
  </property>
</Properties>
</file>