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31A2F0E-DD8A-4494-965E-C9056C6E5487}" type="datetimeFigureOut">
              <a:rPr kumimoji="1" lang="ja-JP" altLang="en-US" smtClean="0"/>
              <a:t>2020/4/21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BA2FA4-CB1B-444F-93CD-951217CC0890}" type="slidenum">
              <a:rPr kumimoji="1" lang="ja-JP" altLang="en-US" smtClean="0"/>
              <a:t>‹#›</a:t>
            </a:fld>
            <a:endParaRPr kumimoji="1" lang="ja-JP" altLang="en-US"/>
          </a:p>
        </p:txBody>
      </p:sp>
    </p:spTree>
    <p:extLst>
      <p:ext uri="{BB962C8B-B14F-4D97-AF65-F5344CB8AC3E}">
        <p14:creationId xmlns:p14="http://schemas.microsoft.com/office/powerpoint/2010/main" val="156953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31A2F0E-DD8A-4494-965E-C9056C6E5487}" type="datetimeFigureOut">
              <a:rPr kumimoji="1" lang="ja-JP" altLang="en-US" smtClean="0"/>
              <a:t>2020/4/21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BA2FA4-CB1B-444F-93CD-951217CC0890}" type="slidenum">
              <a:rPr kumimoji="1" lang="ja-JP" altLang="en-US" smtClean="0"/>
              <a:t>‹#›</a:t>
            </a:fld>
            <a:endParaRPr kumimoji="1" lang="ja-JP" altLang="en-US"/>
          </a:p>
        </p:txBody>
      </p:sp>
    </p:spTree>
    <p:extLst>
      <p:ext uri="{BB962C8B-B14F-4D97-AF65-F5344CB8AC3E}">
        <p14:creationId xmlns:p14="http://schemas.microsoft.com/office/powerpoint/2010/main" val="3028188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31A2F0E-DD8A-4494-965E-C9056C6E5487}" type="datetimeFigureOut">
              <a:rPr kumimoji="1" lang="ja-JP" altLang="en-US" smtClean="0"/>
              <a:t>2020/4/21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BA2FA4-CB1B-444F-93CD-951217CC0890}"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5627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31A2F0E-DD8A-4494-965E-C9056C6E5487}" type="datetimeFigureOut">
              <a:rPr kumimoji="1" lang="ja-JP" altLang="en-US" smtClean="0"/>
              <a:t>2020/4/21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BA2FA4-CB1B-444F-93CD-951217CC0890}" type="slidenum">
              <a:rPr kumimoji="1" lang="ja-JP" altLang="en-US" smtClean="0"/>
              <a:t>‹#›</a:t>
            </a:fld>
            <a:endParaRPr kumimoji="1" lang="ja-JP" altLang="en-US"/>
          </a:p>
        </p:txBody>
      </p:sp>
    </p:spTree>
    <p:extLst>
      <p:ext uri="{BB962C8B-B14F-4D97-AF65-F5344CB8AC3E}">
        <p14:creationId xmlns:p14="http://schemas.microsoft.com/office/powerpoint/2010/main" val="1214103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31A2F0E-DD8A-4494-965E-C9056C6E5487}" type="datetimeFigureOut">
              <a:rPr kumimoji="1" lang="ja-JP" altLang="en-US" smtClean="0"/>
              <a:t>2020/4/21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BA2FA4-CB1B-444F-93CD-951217CC0890}"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7123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31A2F0E-DD8A-4494-965E-C9056C6E5487}" type="datetimeFigureOut">
              <a:rPr kumimoji="1" lang="ja-JP" altLang="en-US" smtClean="0"/>
              <a:t>2020/4/21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BA2FA4-CB1B-444F-93CD-951217CC0890}" type="slidenum">
              <a:rPr kumimoji="1" lang="ja-JP" altLang="en-US" smtClean="0"/>
              <a:t>‹#›</a:t>
            </a:fld>
            <a:endParaRPr kumimoji="1" lang="ja-JP" altLang="en-US"/>
          </a:p>
        </p:txBody>
      </p:sp>
    </p:spTree>
    <p:extLst>
      <p:ext uri="{BB962C8B-B14F-4D97-AF65-F5344CB8AC3E}">
        <p14:creationId xmlns:p14="http://schemas.microsoft.com/office/powerpoint/2010/main" val="699904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31A2F0E-DD8A-4494-965E-C9056C6E5487}" type="datetimeFigureOut">
              <a:rPr kumimoji="1" lang="ja-JP" altLang="en-US" smtClean="0"/>
              <a:t>2020/4/21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BA2FA4-CB1B-444F-93CD-951217CC0890}" type="slidenum">
              <a:rPr kumimoji="1" lang="ja-JP" altLang="en-US" smtClean="0"/>
              <a:t>‹#›</a:t>
            </a:fld>
            <a:endParaRPr kumimoji="1" lang="ja-JP" altLang="en-US"/>
          </a:p>
        </p:txBody>
      </p:sp>
    </p:spTree>
    <p:extLst>
      <p:ext uri="{BB962C8B-B14F-4D97-AF65-F5344CB8AC3E}">
        <p14:creationId xmlns:p14="http://schemas.microsoft.com/office/powerpoint/2010/main" val="765282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31A2F0E-DD8A-4494-965E-C9056C6E5487}" type="datetimeFigureOut">
              <a:rPr kumimoji="1" lang="ja-JP" altLang="en-US" smtClean="0"/>
              <a:t>2020/4/21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BA2FA4-CB1B-444F-93CD-951217CC0890}" type="slidenum">
              <a:rPr kumimoji="1" lang="ja-JP" altLang="en-US" smtClean="0"/>
              <a:t>‹#›</a:t>
            </a:fld>
            <a:endParaRPr kumimoji="1" lang="ja-JP" altLang="en-US"/>
          </a:p>
        </p:txBody>
      </p:sp>
    </p:spTree>
    <p:extLst>
      <p:ext uri="{BB962C8B-B14F-4D97-AF65-F5344CB8AC3E}">
        <p14:creationId xmlns:p14="http://schemas.microsoft.com/office/powerpoint/2010/main" val="231998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31A2F0E-DD8A-4494-965E-C9056C6E5487}" type="datetimeFigureOut">
              <a:rPr kumimoji="1" lang="ja-JP" altLang="en-US" smtClean="0"/>
              <a:t>2020/4/21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BA2FA4-CB1B-444F-93CD-951217CC0890}" type="slidenum">
              <a:rPr kumimoji="1" lang="ja-JP" altLang="en-US" smtClean="0"/>
              <a:t>‹#›</a:t>
            </a:fld>
            <a:endParaRPr kumimoji="1" lang="ja-JP" altLang="en-US"/>
          </a:p>
        </p:txBody>
      </p:sp>
    </p:spTree>
    <p:extLst>
      <p:ext uri="{BB962C8B-B14F-4D97-AF65-F5344CB8AC3E}">
        <p14:creationId xmlns:p14="http://schemas.microsoft.com/office/powerpoint/2010/main" val="427474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31A2F0E-DD8A-4494-965E-C9056C6E5487}" type="datetimeFigureOut">
              <a:rPr kumimoji="1" lang="ja-JP" altLang="en-US" smtClean="0"/>
              <a:t>2020/4/21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BA2FA4-CB1B-444F-93CD-951217CC0890}" type="slidenum">
              <a:rPr kumimoji="1" lang="ja-JP" altLang="en-US" smtClean="0"/>
              <a:t>‹#›</a:t>
            </a:fld>
            <a:endParaRPr kumimoji="1" lang="ja-JP" altLang="en-US"/>
          </a:p>
        </p:txBody>
      </p:sp>
    </p:spTree>
    <p:extLst>
      <p:ext uri="{BB962C8B-B14F-4D97-AF65-F5344CB8AC3E}">
        <p14:creationId xmlns:p14="http://schemas.microsoft.com/office/powerpoint/2010/main" val="4247232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31A2F0E-DD8A-4494-965E-C9056C6E5487}" type="datetimeFigureOut">
              <a:rPr kumimoji="1" lang="ja-JP" altLang="en-US" smtClean="0"/>
              <a:t>2020/4/21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BA2FA4-CB1B-444F-93CD-951217CC0890}" type="slidenum">
              <a:rPr kumimoji="1" lang="ja-JP" altLang="en-US" smtClean="0"/>
              <a:t>‹#›</a:t>
            </a:fld>
            <a:endParaRPr kumimoji="1" lang="ja-JP" altLang="en-US"/>
          </a:p>
        </p:txBody>
      </p:sp>
    </p:spTree>
    <p:extLst>
      <p:ext uri="{BB962C8B-B14F-4D97-AF65-F5344CB8AC3E}">
        <p14:creationId xmlns:p14="http://schemas.microsoft.com/office/powerpoint/2010/main" val="242728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31A2F0E-DD8A-4494-965E-C9056C6E5487}" type="datetimeFigureOut">
              <a:rPr kumimoji="1" lang="ja-JP" altLang="en-US" smtClean="0"/>
              <a:t>2020/4/21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8BA2FA4-CB1B-444F-93CD-951217CC0890}" type="slidenum">
              <a:rPr kumimoji="1" lang="ja-JP" altLang="en-US" smtClean="0"/>
              <a:t>‹#›</a:t>
            </a:fld>
            <a:endParaRPr kumimoji="1" lang="ja-JP" altLang="en-US"/>
          </a:p>
        </p:txBody>
      </p:sp>
    </p:spTree>
    <p:extLst>
      <p:ext uri="{BB962C8B-B14F-4D97-AF65-F5344CB8AC3E}">
        <p14:creationId xmlns:p14="http://schemas.microsoft.com/office/powerpoint/2010/main" val="311459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31A2F0E-DD8A-4494-965E-C9056C6E5487}" type="datetimeFigureOut">
              <a:rPr kumimoji="1" lang="ja-JP" altLang="en-US" smtClean="0"/>
              <a:t>2020/4/21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8BA2FA4-CB1B-444F-93CD-951217CC0890}" type="slidenum">
              <a:rPr kumimoji="1" lang="ja-JP" altLang="en-US" smtClean="0"/>
              <a:t>‹#›</a:t>
            </a:fld>
            <a:endParaRPr kumimoji="1" lang="ja-JP" altLang="en-US"/>
          </a:p>
        </p:txBody>
      </p:sp>
    </p:spTree>
    <p:extLst>
      <p:ext uri="{BB962C8B-B14F-4D97-AF65-F5344CB8AC3E}">
        <p14:creationId xmlns:p14="http://schemas.microsoft.com/office/powerpoint/2010/main" val="294188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1A2F0E-DD8A-4494-965E-C9056C6E5487}" type="datetimeFigureOut">
              <a:rPr kumimoji="1" lang="ja-JP" altLang="en-US" smtClean="0"/>
              <a:t>2020/4/21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8BA2FA4-CB1B-444F-93CD-951217CC0890}" type="slidenum">
              <a:rPr kumimoji="1" lang="ja-JP" altLang="en-US" smtClean="0"/>
              <a:t>‹#›</a:t>
            </a:fld>
            <a:endParaRPr kumimoji="1" lang="ja-JP" altLang="en-US"/>
          </a:p>
        </p:txBody>
      </p:sp>
    </p:spTree>
    <p:extLst>
      <p:ext uri="{BB962C8B-B14F-4D97-AF65-F5344CB8AC3E}">
        <p14:creationId xmlns:p14="http://schemas.microsoft.com/office/powerpoint/2010/main" val="325942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31A2F0E-DD8A-4494-965E-C9056C6E5487}" type="datetimeFigureOut">
              <a:rPr kumimoji="1" lang="ja-JP" altLang="en-US" smtClean="0"/>
              <a:t>2020/4/21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BA2FA4-CB1B-444F-93CD-951217CC0890}" type="slidenum">
              <a:rPr kumimoji="1" lang="ja-JP" altLang="en-US" smtClean="0"/>
              <a:t>‹#›</a:t>
            </a:fld>
            <a:endParaRPr kumimoji="1" lang="ja-JP" altLang="en-US"/>
          </a:p>
        </p:txBody>
      </p:sp>
    </p:spTree>
    <p:extLst>
      <p:ext uri="{BB962C8B-B14F-4D97-AF65-F5344CB8AC3E}">
        <p14:creationId xmlns:p14="http://schemas.microsoft.com/office/powerpoint/2010/main" val="391006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31A2F0E-DD8A-4494-965E-C9056C6E5487}" type="datetimeFigureOut">
              <a:rPr kumimoji="1" lang="ja-JP" altLang="en-US" smtClean="0"/>
              <a:t>2020/4/21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BA2FA4-CB1B-444F-93CD-951217CC0890}" type="slidenum">
              <a:rPr kumimoji="1" lang="ja-JP" altLang="en-US" smtClean="0"/>
              <a:t>‹#›</a:t>
            </a:fld>
            <a:endParaRPr kumimoji="1" lang="ja-JP" altLang="en-US"/>
          </a:p>
        </p:txBody>
      </p:sp>
    </p:spTree>
    <p:extLst>
      <p:ext uri="{BB962C8B-B14F-4D97-AF65-F5344CB8AC3E}">
        <p14:creationId xmlns:p14="http://schemas.microsoft.com/office/powerpoint/2010/main" val="49919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1A2F0E-DD8A-4494-965E-C9056C6E5487}" type="datetimeFigureOut">
              <a:rPr kumimoji="1" lang="ja-JP" altLang="en-US" smtClean="0"/>
              <a:t>2020/4/21</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BA2FA4-CB1B-444F-93CD-951217CC0890}" type="slidenum">
              <a:rPr kumimoji="1" lang="ja-JP" altLang="en-US" smtClean="0"/>
              <a:t>‹#›</a:t>
            </a:fld>
            <a:endParaRPr kumimoji="1" lang="ja-JP" altLang="en-US"/>
          </a:p>
        </p:txBody>
      </p:sp>
    </p:spTree>
    <p:extLst>
      <p:ext uri="{BB962C8B-B14F-4D97-AF65-F5344CB8AC3E}">
        <p14:creationId xmlns:p14="http://schemas.microsoft.com/office/powerpoint/2010/main" val="2326370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A70C10-7237-4299-9D36-B0814E5692D9}"/>
              </a:ext>
            </a:extLst>
          </p:cNvPr>
          <p:cNvSpPr>
            <a:spLocks noGrp="1"/>
          </p:cNvSpPr>
          <p:nvPr>
            <p:ph type="ctrTitle"/>
          </p:nvPr>
        </p:nvSpPr>
        <p:spPr/>
        <p:txBody>
          <a:bodyPr/>
          <a:lstStyle/>
          <a:p>
            <a:r>
              <a:rPr kumimoji="1" lang="en-US" altLang="ja-JP" dirty="0"/>
              <a:t>WBS</a:t>
            </a:r>
            <a:r>
              <a:rPr kumimoji="1" lang="ja-JP" altLang="en-US" dirty="0"/>
              <a:t>の作り方</a:t>
            </a:r>
          </a:p>
        </p:txBody>
      </p:sp>
      <p:sp>
        <p:nvSpPr>
          <p:cNvPr id="3" name="字幕 2">
            <a:extLst>
              <a:ext uri="{FF2B5EF4-FFF2-40B4-BE49-F238E27FC236}">
                <a16:creationId xmlns:a16="http://schemas.microsoft.com/office/drawing/2014/main" id="{E78DC758-6D40-4E2D-A384-017CAC06033A}"/>
              </a:ext>
            </a:extLst>
          </p:cNvPr>
          <p:cNvSpPr>
            <a:spLocks noGrp="1"/>
          </p:cNvSpPr>
          <p:nvPr>
            <p:ph type="subTitle" idx="1"/>
          </p:nvPr>
        </p:nvSpPr>
        <p:spPr/>
        <p:txBody>
          <a:bodyPr/>
          <a:lstStyle/>
          <a:p>
            <a:r>
              <a:rPr lang="en-US" altLang="ja-JP" dirty="0" err="1"/>
              <a:t>dreamexchange</a:t>
            </a:r>
            <a:endParaRPr kumimoji="1" lang="ja-JP" altLang="en-US" dirty="0"/>
          </a:p>
        </p:txBody>
      </p:sp>
    </p:spTree>
    <p:extLst>
      <p:ext uri="{BB962C8B-B14F-4D97-AF65-F5344CB8AC3E}">
        <p14:creationId xmlns:p14="http://schemas.microsoft.com/office/powerpoint/2010/main" val="124148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CD784-1680-408A-A6C7-5DE65D72454F}"/>
              </a:ext>
            </a:extLst>
          </p:cNvPr>
          <p:cNvSpPr>
            <a:spLocks noGrp="1"/>
          </p:cNvSpPr>
          <p:nvPr>
            <p:ph type="title"/>
          </p:nvPr>
        </p:nvSpPr>
        <p:spPr>
          <a:xfrm>
            <a:off x="677334" y="609600"/>
            <a:ext cx="8596668" cy="631971"/>
          </a:xfrm>
        </p:spPr>
        <p:txBody>
          <a:bodyPr>
            <a:normAutofit fontScale="90000"/>
          </a:bodyPr>
          <a:lstStyle/>
          <a:p>
            <a:pPr algn="ctr"/>
            <a:r>
              <a:rPr kumimoji="1" lang="en-US" altLang="ja-JP" dirty="0"/>
              <a:t>WBS</a:t>
            </a:r>
            <a:r>
              <a:rPr kumimoji="1" lang="ja-JP" altLang="en-US" dirty="0"/>
              <a:t>の目的</a:t>
            </a:r>
          </a:p>
        </p:txBody>
      </p:sp>
      <p:sp>
        <p:nvSpPr>
          <p:cNvPr id="5" name="正方形/長方形 4">
            <a:extLst>
              <a:ext uri="{FF2B5EF4-FFF2-40B4-BE49-F238E27FC236}">
                <a16:creationId xmlns:a16="http://schemas.microsoft.com/office/drawing/2014/main" id="{D140606E-29B6-473E-AAC5-E6C6AC55969D}"/>
              </a:ext>
            </a:extLst>
          </p:cNvPr>
          <p:cNvSpPr/>
          <p:nvPr/>
        </p:nvSpPr>
        <p:spPr>
          <a:xfrm>
            <a:off x="887058" y="2418894"/>
            <a:ext cx="8995172" cy="1200329"/>
          </a:xfrm>
          <a:prstGeom prst="rect">
            <a:avLst/>
          </a:prstGeom>
        </p:spPr>
        <p:txBody>
          <a:bodyPr wrap="square">
            <a:spAutoFit/>
          </a:bodyPr>
          <a:lstStyle/>
          <a:p>
            <a:r>
              <a:rPr lang="en-US" altLang="ja-JP" sz="3600" kern="0" dirty="0">
                <a:solidFill>
                  <a:srgbClr val="666666"/>
                </a:solidFill>
                <a:latin typeface="Arial" panose="020B0604020202020204" pitchFamily="34" charset="0"/>
                <a:ea typeface="ＭＳ Ｐゴシック" panose="020B0600070205080204" pitchFamily="50" charset="-128"/>
                <a:cs typeface="Arial" panose="020B0604020202020204" pitchFamily="34" charset="0"/>
              </a:rPr>
              <a:t>WBS</a:t>
            </a:r>
            <a:r>
              <a:rPr lang="ja-JP" altLang="en-US" sz="3600" kern="0" dirty="0">
                <a:solidFill>
                  <a:srgbClr val="666666"/>
                </a:solidFill>
                <a:latin typeface="Arial" panose="020B0604020202020204" pitchFamily="34" charset="0"/>
                <a:ea typeface="ＭＳ Ｐゴシック" panose="020B0600070205080204" pitchFamily="50" charset="-128"/>
                <a:cs typeface="Arial" panose="020B0604020202020204" pitchFamily="34" charset="0"/>
              </a:rPr>
              <a:t>を作成するのは、プロジェクトの目標を達成するための作業を明確にするためです</a:t>
            </a:r>
            <a:endParaRPr lang="ja-JP" altLang="en-US" sz="3600" dirty="0"/>
          </a:p>
        </p:txBody>
      </p:sp>
    </p:spTree>
    <p:extLst>
      <p:ext uri="{BB962C8B-B14F-4D97-AF65-F5344CB8AC3E}">
        <p14:creationId xmlns:p14="http://schemas.microsoft.com/office/powerpoint/2010/main" val="355832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CD784-1680-408A-A6C7-5DE65D72454F}"/>
              </a:ext>
            </a:extLst>
          </p:cNvPr>
          <p:cNvSpPr>
            <a:spLocks noGrp="1"/>
          </p:cNvSpPr>
          <p:nvPr>
            <p:ph type="title"/>
          </p:nvPr>
        </p:nvSpPr>
        <p:spPr>
          <a:xfrm>
            <a:off x="677334" y="609600"/>
            <a:ext cx="8596668" cy="631971"/>
          </a:xfrm>
        </p:spPr>
        <p:txBody>
          <a:bodyPr>
            <a:normAutofit fontScale="90000"/>
          </a:bodyPr>
          <a:lstStyle/>
          <a:p>
            <a:pPr algn="ctr"/>
            <a:r>
              <a:rPr lang="en-US" altLang="ja-JP" kern="0" dirty="0">
                <a:ea typeface="ＭＳ Ｐゴシック" panose="020B0600070205080204" pitchFamily="50" charset="-128"/>
              </a:rPr>
              <a:t>WBS</a:t>
            </a:r>
            <a:r>
              <a:rPr lang="ja-JP" altLang="ja-JP" kern="0" dirty="0">
                <a:ea typeface="ＭＳ Ｐゴシック" panose="020B0600070205080204" pitchFamily="50" charset="-128"/>
                <a:cs typeface="Arial" panose="020B0604020202020204" pitchFamily="34" charset="0"/>
              </a:rPr>
              <a:t>を作成する</a:t>
            </a:r>
            <a:r>
              <a:rPr lang="ja-JP" altLang="en-US" kern="0" dirty="0">
                <a:ea typeface="ＭＳ Ｐゴシック" panose="020B0600070205080204" pitchFamily="50" charset="-128"/>
                <a:cs typeface="Arial" panose="020B0604020202020204" pitchFamily="34" charset="0"/>
              </a:rPr>
              <a:t>メリット</a:t>
            </a:r>
            <a:br>
              <a:rPr lang="ja-JP" altLang="en-US" dirty="0"/>
            </a:br>
            <a:endParaRPr kumimoji="1" lang="ja-JP" altLang="en-US" dirty="0"/>
          </a:p>
        </p:txBody>
      </p:sp>
      <p:sp>
        <p:nvSpPr>
          <p:cNvPr id="5" name="正方形/長方形 4">
            <a:extLst>
              <a:ext uri="{FF2B5EF4-FFF2-40B4-BE49-F238E27FC236}">
                <a16:creationId xmlns:a16="http://schemas.microsoft.com/office/drawing/2014/main" id="{CB987B3B-EC9A-4332-9287-634DBA0F9E52}"/>
              </a:ext>
            </a:extLst>
          </p:cNvPr>
          <p:cNvSpPr/>
          <p:nvPr/>
        </p:nvSpPr>
        <p:spPr>
          <a:xfrm>
            <a:off x="1286312" y="1539419"/>
            <a:ext cx="8218414" cy="4247317"/>
          </a:xfrm>
          <a:prstGeom prst="rect">
            <a:avLst/>
          </a:prstGeom>
        </p:spPr>
        <p:txBody>
          <a:bodyPr wrap="square">
            <a:spAutoFit/>
          </a:bodyPr>
          <a:lstStyle/>
          <a:p>
            <a:r>
              <a:rPr lang="ja-JP" altLang="ja-JP" kern="0" dirty="0">
                <a:solidFill>
                  <a:srgbClr val="555555"/>
                </a:solidFill>
                <a:ea typeface="ＭＳ Ｐゴシック" panose="020B0600070205080204" pitchFamily="50" charset="-128"/>
                <a:cs typeface="Tahoma" panose="020B0604030504040204" pitchFamily="34" charset="0"/>
              </a:rPr>
              <a:t>＜スケジュールを作成できる＞</a:t>
            </a:r>
            <a:endParaRPr lang="ja-JP" altLang="ja-JP" kern="100" dirty="0">
              <a:ea typeface="游明朝" panose="02020400000000000000" pitchFamily="18" charset="-128"/>
              <a:cs typeface="Times New Roman" panose="02020603050405020304" pitchFamily="18" charset="0"/>
            </a:endParaRPr>
          </a:p>
          <a:p>
            <a:r>
              <a:rPr lang="ja-JP" altLang="ja-JP" kern="0" dirty="0">
                <a:solidFill>
                  <a:srgbClr val="666666"/>
                </a:solidFill>
                <a:ea typeface="ＭＳ Ｐゴシック" panose="020B0600070205080204" pitchFamily="50" charset="-128"/>
                <a:cs typeface="Arial" panose="020B0604020202020204" pitchFamily="34" charset="0"/>
              </a:rPr>
              <a:t>作業を細分化すると、各作業</a:t>
            </a:r>
            <a:r>
              <a:rPr lang="ja-JP" altLang="en-US" kern="0" dirty="0">
                <a:solidFill>
                  <a:srgbClr val="666666"/>
                </a:solidFill>
                <a:ea typeface="ＭＳ Ｐゴシック" panose="020B0600070205080204" pitchFamily="50" charset="-128"/>
                <a:cs typeface="Arial" panose="020B0604020202020204" pitchFamily="34" charset="0"/>
              </a:rPr>
              <a:t>を実行するの</a:t>
            </a:r>
            <a:r>
              <a:rPr lang="ja-JP" altLang="ja-JP" kern="0" dirty="0">
                <a:solidFill>
                  <a:srgbClr val="666666"/>
                </a:solidFill>
                <a:ea typeface="ＭＳ Ｐゴシック" panose="020B0600070205080204" pitchFamily="50" charset="-128"/>
                <a:cs typeface="Arial" panose="020B0604020202020204" pitchFamily="34" charset="0"/>
              </a:rPr>
              <a:t>に必要な</a:t>
            </a:r>
            <a:r>
              <a:rPr lang="ja-JP" altLang="en-US" kern="0" dirty="0">
                <a:solidFill>
                  <a:srgbClr val="666666"/>
                </a:solidFill>
                <a:ea typeface="ＭＳ Ｐゴシック" panose="020B0600070205080204" pitchFamily="50" charset="-128"/>
                <a:cs typeface="Arial" panose="020B0604020202020204" pitchFamily="34" charset="0"/>
              </a:rPr>
              <a:t>リソースの見積もり</a:t>
            </a:r>
            <a:r>
              <a:rPr lang="ja-JP" altLang="ja-JP" kern="0" dirty="0">
                <a:solidFill>
                  <a:srgbClr val="666666"/>
                </a:solidFill>
                <a:ea typeface="ＭＳ Ｐゴシック" panose="020B0600070205080204" pitchFamily="50" charset="-128"/>
                <a:cs typeface="Arial" panose="020B0604020202020204" pitchFamily="34" charset="0"/>
              </a:rPr>
              <a:t>や所要期間</a:t>
            </a:r>
            <a:r>
              <a:rPr lang="ja-JP" altLang="en-US" kern="0" dirty="0">
                <a:solidFill>
                  <a:srgbClr val="666666"/>
                </a:solidFill>
                <a:ea typeface="ＭＳ Ｐゴシック" panose="020B0600070205080204" pitchFamily="50" charset="-128"/>
                <a:cs typeface="Arial" panose="020B0604020202020204" pitchFamily="34" charset="0"/>
              </a:rPr>
              <a:t>を検討する事が容易になります</a:t>
            </a:r>
            <a:r>
              <a:rPr lang="ja-JP" altLang="ja-JP" kern="0" dirty="0">
                <a:solidFill>
                  <a:srgbClr val="666666"/>
                </a:solidFill>
                <a:ea typeface="ＭＳ Ｐゴシック" panose="020B0600070205080204" pitchFamily="50" charset="-128"/>
                <a:cs typeface="Arial" panose="020B0604020202020204" pitchFamily="34" charset="0"/>
              </a:rPr>
              <a:t>。</a:t>
            </a:r>
            <a:endParaRPr lang="en-US" altLang="ja-JP" kern="0" dirty="0">
              <a:solidFill>
                <a:srgbClr val="666666"/>
              </a:solidFill>
              <a:ea typeface="ＭＳ Ｐゴシック" panose="020B0600070205080204" pitchFamily="50" charset="-128"/>
              <a:cs typeface="Arial" panose="020B0604020202020204" pitchFamily="34" charset="0"/>
            </a:endParaRPr>
          </a:p>
          <a:p>
            <a:r>
              <a:rPr lang="ja-JP" altLang="en-US" kern="0" dirty="0">
                <a:solidFill>
                  <a:srgbClr val="666666"/>
                </a:solidFill>
                <a:ea typeface="ＭＳ Ｐゴシック" panose="020B0600070205080204" pitchFamily="50" charset="-128"/>
                <a:cs typeface="Arial" panose="020B0604020202020204" pitchFamily="34" charset="0"/>
              </a:rPr>
              <a:t>行う作業を明確にする事で最適な</a:t>
            </a:r>
            <a:r>
              <a:rPr lang="ja-JP" altLang="ja-JP" kern="0" dirty="0">
                <a:solidFill>
                  <a:srgbClr val="666666"/>
                </a:solidFill>
                <a:ea typeface="ＭＳ Ｐゴシック" panose="020B0600070205080204" pitchFamily="50" charset="-128"/>
                <a:cs typeface="Arial" panose="020B0604020202020204" pitchFamily="34" charset="0"/>
              </a:rPr>
              <a:t>担当者を割り振り、</a:t>
            </a:r>
            <a:r>
              <a:rPr lang="ja-JP" altLang="en-US" kern="0" dirty="0">
                <a:solidFill>
                  <a:srgbClr val="666666"/>
                </a:solidFill>
                <a:ea typeface="ＭＳ Ｐゴシック" panose="020B0600070205080204" pitchFamily="50" charset="-128"/>
                <a:cs typeface="Arial" panose="020B0604020202020204" pitchFamily="34" charset="0"/>
              </a:rPr>
              <a:t>作業が完了するまでの</a:t>
            </a:r>
            <a:r>
              <a:rPr lang="ja-JP" altLang="ja-JP" kern="0" dirty="0">
                <a:solidFill>
                  <a:srgbClr val="666666"/>
                </a:solidFill>
                <a:ea typeface="ＭＳ Ｐゴシック" panose="020B0600070205080204" pitchFamily="50" charset="-128"/>
                <a:cs typeface="Arial" panose="020B0604020202020204" pitchFamily="34" charset="0"/>
              </a:rPr>
              <a:t>所要期間を積み重ねていくことで正確なスケジュールを作成できます。</a:t>
            </a:r>
            <a:endParaRPr lang="en-US" altLang="ja-JP" kern="0" dirty="0">
              <a:solidFill>
                <a:srgbClr val="666666"/>
              </a:solidFill>
              <a:ea typeface="ＭＳ Ｐゴシック" panose="020B0600070205080204" pitchFamily="50" charset="-128"/>
              <a:cs typeface="Arial" panose="020B0604020202020204" pitchFamily="34" charset="0"/>
            </a:endParaRPr>
          </a:p>
          <a:p>
            <a:endParaRPr lang="ja-JP" altLang="ja-JP" kern="100" dirty="0">
              <a:ea typeface="游明朝" panose="02020400000000000000" pitchFamily="18" charset="-128"/>
              <a:cs typeface="Times New Roman" panose="02020603050405020304" pitchFamily="18" charset="0"/>
            </a:endParaRPr>
          </a:p>
          <a:p>
            <a:r>
              <a:rPr lang="ja-JP" altLang="ja-JP" kern="0" dirty="0">
                <a:solidFill>
                  <a:srgbClr val="555555"/>
                </a:solidFill>
                <a:ea typeface="ＭＳ Ｐゴシック" panose="020B0600070205080204" pitchFamily="50" charset="-128"/>
                <a:cs typeface="Tahoma" panose="020B0604030504040204" pitchFamily="34" charset="0"/>
              </a:rPr>
              <a:t>＜工数見積もりを作成できる＞</a:t>
            </a:r>
            <a:endParaRPr lang="ja-JP" altLang="ja-JP" kern="100" dirty="0">
              <a:ea typeface="游明朝" panose="02020400000000000000" pitchFamily="18" charset="-128"/>
              <a:cs typeface="Times New Roman" panose="02020603050405020304" pitchFamily="18" charset="0"/>
            </a:endParaRPr>
          </a:p>
          <a:p>
            <a:r>
              <a:rPr lang="ja-JP" altLang="ja-JP" kern="0" dirty="0">
                <a:solidFill>
                  <a:srgbClr val="666666"/>
                </a:solidFill>
                <a:ea typeface="ＭＳ Ｐゴシック" panose="020B0600070205080204" pitchFamily="50" charset="-128"/>
                <a:cs typeface="Arial" panose="020B0604020202020204" pitchFamily="34" charset="0"/>
              </a:rPr>
              <a:t>作業を分解する前は作業範囲が不明確</a:t>
            </a:r>
            <a:r>
              <a:rPr lang="ja-JP" altLang="en-US" kern="0" dirty="0">
                <a:solidFill>
                  <a:srgbClr val="666666"/>
                </a:solidFill>
                <a:ea typeface="ＭＳ Ｐゴシック" panose="020B0600070205080204" pitchFamily="50" charset="-128"/>
                <a:cs typeface="Arial" panose="020B0604020202020204" pitchFamily="34" charset="0"/>
              </a:rPr>
              <a:t>なため</a:t>
            </a:r>
            <a:r>
              <a:rPr lang="ja-JP" altLang="ja-JP" kern="0" dirty="0">
                <a:solidFill>
                  <a:srgbClr val="666666"/>
                </a:solidFill>
                <a:ea typeface="ＭＳ Ｐゴシック" panose="020B0600070205080204" pitchFamily="50" charset="-128"/>
                <a:cs typeface="Arial" panose="020B0604020202020204" pitchFamily="34" charset="0"/>
              </a:rPr>
              <a:t>、必要な工数を</a:t>
            </a:r>
            <a:r>
              <a:rPr lang="ja-JP" altLang="en-US" kern="0" dirty="0">
                <a:solidFill>
                  <a:srgbClr val="666666"/>
                </a:solidFill>
                <a:ea typeface="ＭＳ Ｐゴシック" panose="020B0600070205080204" pitchFamily="50" charset="-128"/>
                <a:cs typeface="Arial" panose="020B0604020202020204" pitchFamily="34" charset="0"/>
              </a:rPr>
              <a:t>正確に</a:t>
            </a:r>
            <a:r>
              <a:rPr lang="ja-JP" altLang="ja-JP" kern="0" dirty="0">
                <a:solidFill>
                  <a:srgbClr val="666666"/>
                </a:solidFill>
                <a:ea typeface="ＭＳ Ｐゴシック" panose="020B0600070205080204" pitchFamily="50" charset="-128"/>
                <a:cs typeface="Arial" panose="020B0604020202020204" pitchFamily="34" charset="0"/>
              </a:rPr>
              <a:t>算出</a:t>
            </a:r>
            <a:r>
              <a:rPr lang="ja-JP" altLang="en-US" kern="0" dirty="0">
                <a:solidFill>
                  <a:srgbClr val="666666"/>
                </a:solidFill>
                <a:ea typeface="ＭＳ Ｐゴシック" panose="020B0600070205080204" pitchFamily="50" charset="-128"/>
                <a:cs typeface="Arial" panose="020B0604020202020204" pitchFamily="34" charset="0"/>
              </a:rPr>
              <a:t>するのは難しいですが、</a:t>
            </a:r>
            <a:r>
              <a:rPr lang="ja-JP" altLang="ja-JP" kern="0" dirty="0">
                <a:solidFill>
                  <a:srgbClr val="666666"/>
                </a:solidFill>
                <a:ea typeface="ＭＳ Ｐゴシック" panose="020B0600070205080204" pitchFamily="50" charset="-128"/>
                <a:cs typeface="Arial" panose="020B0604020202020204" pitchFamily="34" charset="0"/>
              </a:rPr>
              <a:t>作業を分解</a:t>
            </a:r>
            <a:r>
              <a:rPr lang="ja-JP" altLang="en-US" kern="0" dirty="0">
                <a:solidFill>
                  <a:srgbClr val="666666"/>
                </a:solidFill>
                <a:ea typeface="ＭＳ Ｐゴシック" panose="020B0600070205080204" pitchFamily="50" charset="-128"/>
                <a:cs typeface="Arial" panose="020B0604020202020204" pitchFamily="34" charset="0"/>
              </a:rPr>
              <a:t>する事で</a:t>
            </a:r>
            <a:r>
              <a:rPr lang="ja-JP" altLang="ja-JP" kern="0" dirty="0">
                <a:solidFill>
                  <a:srgbClr val="666666"/>
                </a:solidFill>
                <a:ea typeface="ＭＳ Ｐゴシック" panose="020B0600070205080204" pitchFamily="50" charset="-128"/>
                <a:cs typeface="Arial" panose="020B0604020202020204" pitchFamily="34" charset="0"/>
              </a:rPr>
              <a:t>作業範囲が明確になり、必要工数</a:t>
            </a:r>
            <a:r>
              <a:rPr lang="ja-JP" altLang="en-US" kern="0" dirty="0">
                <a:solidFill>
                  <a:srgbClr val="666666"/>
                </a:solidFill>
                <a:ea typeface="ＭＳ Ｐゴシック" panose="020B0600070205080204" pitchFamily="50" charset="-128"/>
                <a:cs typeface="Arial" panose="020B0604020202020204" pitchFamily="34" charset="0"/>
              </a:rPr>
              <a:t>を</a:t>
            </a:r>
            <a:r>
              <a:rPr lang="ja-JP" altLang="ja-JP" kern="0" dirty="0">
                <a:solidFill>
                  <a:srgbClr val="666666"/>
                </a:solidFill>
                <a:ea typeface="ＭＳ Ｐゴシック" panose="020B0600070205080204" pitchFamily="50" charset="-128"/>
                <a:cs typeface="Arial" panose="020B0604020202020204" pitchFamily="34" charset="0"/>
              </a:rPr>
              <a:t>正確に算出することが可能</a:t>
            </a:r>
            <a:r>
              <a:rPr lang="ja-JP" altLang="en-US" kern="0" dirty="0">
                <a:solidFill>
                  <a:srgbClr val="666666"/>
                </a:solidFill>
                <a:ea typeface="ＭＳ Ｐゴシック" panose="020B0600070205080204" pitchFamily="50" charset="-128"/>
                <a:cs typeface="Arial" panose="020B0604020202020204" pitchFamily="34" charset="0"/>
              </a:rPr>
              <a:t>になります</a:t>
            </a:r>
            <a:r>
              <a:rPr lang="ja-JP" altLang="ja-JP" kern="0" dirty="0">
                <a:solidFill>
                  <a:srgbClr val="666666"/>
                </a:solidFill>
                <a:ea typeface="ＭＳ Ｐゴシック" panose="020B0600070205080204" pitchFamily="50" charset="-128"/>
                <a:cs typeface="Arial" panose="020B0604020202020204" pitchFamily="34" charset="0"/>
              </a:rPr>
              <a:t>。</a:t>
            </a:r>
            <a:endParaRPr lang="en-US" altLang="ja-JP" kern="0" dirty="0">
              <a:solidFill>
                <a:srgbClr val="666666"/>
              </a:solidFill>
              <a:ea typeface="ＭＳ Ｐゴシック" panose="020B0600070205080204" pitchFamily="50" charset="-128"/>
              <a:cs typeface="Arial" panose="020B0604020202020204" pitchFamily="34" charset="0"/>
            </a:endParaRPr>
          </a:p>
          <a:p>
            <a:endParaRPr lang="ja-JP" altLang="ja-JP" kern="100" dirty="0">
              <a:ea typeface="游明朝" panose="02020400000000000000" pitchFamily="18" charset="-128"/>
              <a:cs typeface="Times New Roman" panose="02020603050405020304" pitchFamily="18" charset="0"/>
            </a:endParaRPr>
          </a:p>
          <a:p>
            <a:r>
              <a:rPr lang="ja-JP" altLang="ja-JP" kern="0" dirty="0">
                <a:solidFill>
                  <a:srgbClr val="555555"/>
                </a:solidFill>
                <a:ea typeface="ＭＳ Ｐゴシック" panose="020B0600070205080204" pitchFamily="50" charset="-128"/>
                <a:cs typeface="Tahoma" panose="020B0604030504040204" pitchFamily="34" charset="0"/>
              </a:rPr>
              <a:t>＜作業範囲の共通認識が生まれる＞</a:t>
            </a:r>
            <a:endParaRPr lang="ja-JP" altLang="ja-JP" kern="100" dirty="0">
              <a:ea typeface="游明朝" panose="02020400000000000000" pitchFamily="18" charset="-128"/>
              <a:cs typeface="Times New Roman" panose="02020603050405020304" pitchFamily="18" charset="0"/>
            </a:endParaRPr>
          </a:p>
          <a:p>
            <a:r>
              <a:rPr lang="ja-JP" altLang="en-US" kern="0" dirty="0">
                <a:solidFill>
                  <a:srgbClr val="666666"/>
                </a:solidFill>
                <a:ea typeface="ＭＳ Ｐゴシック" panose="020B0600070205080204" pitchFamily="50" charset="-128"/>
                <a:cs typeface="Arial" panose="020B0604020202020204" pitchFamily="34" charset="0"/>
              </a:rPr>
              <a:t>作業範囲が明確になるため他の作業</a:t>
            </a:r>
            <a:r>
              <a:rPr lang="ja-JP" altLang="ja-JP" kern="0" dirty="0">
                <a:solidFill>
                  <a:srgbClr val="666666"/>
                </a:solidFill>
                <a:ea typeface="ＭＳ Ｐゴシック" panose="020B0600070205080204" pitchFamily="50" charset="-128"/>
                <a:cs typeface="Arial" panose="020B0604020202020204" pitchFamily="34" charset="0"/>
              </a:rPr>
              <a:t>担当者との</a:t>
            </a:r>
            <a:r>
              <a:rPr lang="ja-JP" altLang="en-US" kern="0" dirty="0">
                <a:solidFill>
                  <a:srgbClr val="666666"/>
                </a:solidFill>
                <a:ea typeface="ＭＳ Ｐゴシック" panose="020B0600070205080204" pitchFamily="50" charset="-128"/>
                <a:cs typeface="Arial" panose="020B0604020202020204" pitchFamily="34" charset="0"/>
              </a:rPr>
              <a:t>認識</a:t>
            </a:r>
            <a:r>
              <a:rPr lang="ja-JP" altLang="ja-JP" kern="0" dirty="0">
                <a:solidFill>
                  <a:srgbClr val="666666"/>
                </a:solidFill>
                <a:ea typeface="ＭＳ Ｐゴシック" panose="020B0600070205080204" pitchFamily="50" charset="-128"/>
                <a:cs typeface="Arial" panose="020B0604020202020204" pitchFamily="34" charset="0"/>
              </a:rPr>
              <a:t>のズレ</a:t>
            </a:r>
            <a:r>
              <a:rPr lang="ja-JP" altLang="en-US" kern="0" dirty="0">
                <a:solidFill>
                  <a:srgbClr val="666666"/>
                </a:solidFill>
                <a:ea typeface="ＭＳ Ｐゴシック" panose="020B0600070205080204" pitchFamily="50" charset="-128"/>
                <a:cs typeface="Arial" panose="020B0604020202020204" pitchFamily="34" charset="0"/>
              </a:rPr>
              <a:t>を避ける事ができます</a:t>
            </a:r>
            <a:r>
              <a:rPr lang="ja-JP" altLang="ja-JP" kern="0" dirty="0">
                <a:solidFill>
                  <a:srgbClr val="666666"/>
                </a:solidFill>
                <a:ea typeface="ＭＳ Ｐゴシック" panose="020B0600070205080204" pitchFamily="50" charset="-128"/>
                <a:cs typeface="Arial" panose="020B0604020202020204" pitchFamily="34" charset="0"/>
              </a:rPr>
              <a:t>。担当者は</a:t>
            </a:r>
            <a:r>
              <a:rPr lang="ja-JP" altLang="en-US" kern="0" dirty="0">
                <a:solidFill>
                  <a:srgbClr val="666666"/>
                </a:solidFill>
                <a:ea typeface="ＭＳ Ｐゴシック" panose="020B0600070205080204" pitchFamily="50" charset="-128"/>
                <a:cs typeface="Arial" panose="020B0604020202020204" pitchFamily="34" charset="0"/>
              </a:rPr>
              <a:t>自分が</a:t>
            </a:r>
            <a:r>
              <a:rPr lang="ja-JP" altLang="ja-JP" kern="0" dirty="0">
                <a:solidFill>
                  <a:srgbClr val="666666"/>
                </a:solidFill>
                <a:ea typeface="ＭＳ Ｐゴシック" panose="020B0600070205080204" pitchFamily="50" charset="-128"/>
                <a:cs typeface="Arial" panose="020B0604020202020204" pitchFamily="34" charset="0"/>
              </a:rPr>
              <a:t>担当する作業を一覧で確認することができ、不明な作業や抜けている作業があれば加筆することで、作業の抜け</a:t>
            </a:r>
            <a:r>
              <a:rPr lang="ja-JP" altLang="en-US" kern="0" dirty="0">
                <a:solidFill>
                  <a:srgbClr val="666666"/>
                </a:solidFill>
                <a:ea typeface="ＭＳ Ｐゴシック" panose="020B0600070205080204" pitchFamily="50" charset="-128"/>
                <a:cs typeface="Arial" panose="020B0604020202020204" pitchFamily="34" charset="0"/>
              </a:rPr>
              <a:t>や</a:t>
            </a:r>
            <a:r>
              <a:rPr lang="ja-JP" altLang="ja-JP" kern="0" dirty="0">
                <a:solidFill>
                  <a:srgbClr val="666666"/>
                </a:solidFill>
                <a:ea typeface="ＭＳ Ｐゴシック" panose="020B0600070205080204" pitchFamily="50" charset="-128"/>
                <a:cs typeface="Arial" panose="020B0604020202020204" pitchFamily="34" charset="0"/>
              </a:rPr>
              <a:t>漏れ</a:t>
            </a:r>
            <a:r>
              <a:rPr lang="ja-JP" altLang="en-US" kern="0" dirty="0">
                <a:solidFill>
                  <a:srgbClr val="666666"/>
                </a:solidFill>
                <a:ea typeface="ＭＳ Ｐゴシック" panose="020B0600070205080204" pitchFamily="50" charset="-128"/>
                <a:cs typeface="Arial" panose="020B0604020202020204" pitchFamily="34" charset="0"/>
              </a:rPr>
              <a:t>が発生する事を</a:t>
            </a:r>
            <a:r>
              <a:rPr lang="ja-JP" altLang="ja-JP" kern="0" dirty="0">
                <a:solidFill>
                  <a:srgbClr val="666666"/>
                </a:solidFill>
                <a:ea typeface="ＭＳ Ｐゴシック" panose="020B0600070205080204" pitchFamily="50" charset="-128"/>
                <a:cs typeface="Arial" panose="020B0604020202020204" pitchFamily="34" charset="0"/>
              </a:rPr>
              <a:t>予防</a:t>
            </a:r>
            <a:r>
              <a:rPr lang="ja-JP" altLang="en-US" kern="0" dirty="0">
                <a:solidFill>
                  <a:srgbClr val="666666"/>
                </a:solidFill>
                <a:ea typeface="ＭＳ Ｐゴシック" panose="020B0600070205080204" pitchFamily="50" charset="-128"/>
                <a:cs typeface="Arial" panose="020B0604020202020204" pitchFamily="34" charset="0"/>
              </a:rPr>
              <a:t>できます</a:t>
            </a:r>
            <a:r>
              <a:rPr lang="ja-JP" altLang="ja-JP" kern="0" dirty="0">
                <a:solidFill>
                  <a:srgbClr val="666666"/>
                </a:solidFill>
                <a:ea typeface="ＭＳ Ｐゴシック" panose="020B0600070205080204" pitchFamily="50" charset="-128"/>
                <a:cs typeface="Arial" panose="020B0604020202020204" pitchFamily="34" charset="0"/>
              </a:rPr>
              <a:t>。</a:t>
            </a:r>
            <a:endParaRPr lang="ja-JP" altLang="ja-JP" kern="100" dirty="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4107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CD784-1680-408A-A6C7-5DE65D72454F}"/>
              </a:ext>
            </a:extLst>
          </p:cNvPr>
          <p:cNvSpPr>
            <a:spLocks noGrp="1"/>
          </p:cNvSpPr>
          <p:nvPr>
            <p:ph type="title"/>
          </p:nvPr>
        </p:nvSpPr>
        <p:spPr>
          <a:xfrm>
            <a:off x="677334" y="609600"/>
            <a:ext cx="8596668" cy="631971"/>
          </a:xfrm>
        </p:spPr>
        <p:txBody>
          <a:bodyPr>
            <a:normAutofit fontScale="90000"/>
          </a:bodyPr>
          <a:lstStyle/>
          <a:p>
            <a:pPr algn="ctr"/>
            <a:r>
              <a:rPr lang="en-US" altLang="ja-JP" kern="0" dirty="0">
                <a:ea typeface="ＭＳ Ｐゴシック" panose="020B0600070205080204" pitchFamily="50" charset="-128"/>
              </a:rPr>
              <a:t>WBS</a:t>
            </a:r>
            <a:r>
              <a:rPr lang="ja-JP" altLang="en-US" kern="0" dirty="0">
                <a:ea typeface="ＭＳ Ｐゴシック" panose="020B0600070205080204" pitchFamily="50" charset="-128"/>
                <a:cs typeface="Arial" panose="020B0604020202020204" pitchFamily="34" charset="0"/>
              </a:rPr>
              <a:t>の作り方</a:t>
            </a:r>
            <a:br>
              <a:rPr lang="ja-JP" altLang="en-US" dirty="0"/>
            </a:br>
            <a:endParaRPr kumimoji="1" lang="ja-JP" altLang="en-US" dirty="0"/>
          </a:p>
        </p:txBody>
      </p:sp>
      <p:sp>
        <p:nvSpPr>
          <p:cNvPr id="5" name="正方形/長方形 4">
            <a:extLst>
              <a:ext uri="{FF2B5EF4-FFF2-40B4-BE49-F238E27FC236}">
                <a16:creationId xmlns:a16="http://schemas.microsoft.com/office/drawing/2014/main" id="{CB987B3B-EC9A-4332-9287-634DBA0F9E52}"/>
              </a:ext>
            </a:extLst>
          </p:cNvPr>
          <p:cNvSpPr/>
          <p:nvPr/>
        </p:nvSpPr>
        <p:spPr>
          <a:xfrm>
            <a:off x="1244367" y="1351508"/>
            <a:ext cx="8218414" cy="5078313"/>
          </a:xfrm>
          <a:prstGeom prst="rect">
            <a:avLst/>
          </a:prstGeom>
        </p:spPr>
        <p:txBody>
          <a:bodyPr wrap="square">
            <a:spAutoFit/>
          </a:bodyPr>
          <a:lstStyle/>
          <a:p>
            <a:r>
              <a:rPr lang="ja-JP" altLang="en-US" kern="0" dirty="0">
                <a:solidFill>
                  <a:srgbClr val="555555"/>
                </a:solidFill>
                <a:ea typeface="ＭＳ Ｐゴシック" panose="020B0600070205080204" pitchFamily="50" charset="-128"/>
                <a:cs typeface="Tahoma" panose="020B0604030504040204" pitchFamily="34" charset="0"/>
              </a:rPr>
              <a:t>＜プロジェクトの目標を確認する＞</a:t>
            </a:r>
            <a:endParaRPr lang="en-US" altLang="ja-JP" kern="0" dirty="0">
              <a:solidFill>
                <a:srgbClr val="555555"/>
              </a:solidFill>
              <a:ea typeface="ＭＳ Ｐゴシック" panose="020B0600070205080204" pitchFamily="50" charset="-128"/>
              <a:cs typeface="Tahoma" panose="020B0604030504040204" pitchFamily="34" charset="0"/>
            </a:endParaRPr>
          </a:p>
          <a:p>
            <a:endParaRPr lang="ja-JP" altLang="en-US" kern="0" dirty="0">
              <a:solidFill>
                <a:srgbClr val="555555"/>
              </a:solidFill>
              <a:ea typeface="ＭＳ Ｐゴシック" panose="020B0600070205080204" pitchFamily="50" charset="-128"/>
              <a:cs typeface="Tahoma" panose="020B0604030504040204" pitchFamily="34" charset="0"/>
            </a:endParaRPr>
          </a:p>
          <a:p>
            <a:r>
              <a:rPr lang="ja-JP" altLang="en-US" kern="0" dirty="0">
                <a:solidFill>
                  <a:srgbClr val="555555"/>
                </a:solidFill>
                <a:ea typeface="ＭＳ Ｐゴシック" panose="020B0600070205080204" pitchFamily="50" charset="-128"/>
                <a:cs typeface="Tahoma" panose="020B0604030504040204" pitchFamily="34" charset="0"/>
              </a:rPr>
              <a:t>目標は担当者が担当する範囲に関する目標を立てるのではなく、作業全体に関連する目標を確認します。</a:t>
            </a:r>
            <a:endParaRPr lang="en-US" altLang="ja-JP" kern="0" dirty="0">
              <a:solidFill>
                <a:srgbClr val="555555"/>
              </a:solidFill>
              <a:ea typeface="ＭＳ Ｐゴシック" panose="020B0600070205080204" pitchFamily="50" charset="-128"/>
              <a:cs typeface="Tahoma" panose="020B0604030504040204" pitchFamily="34" charset="0"/>
            </a:endParaRPr>
          </a:p>
          <a:p>
            <a:endParaRPr lang="en-US" altLang="ja-JP" kern="0" dirty="0">
              <a:solidFill>
                <a:srgbClr val="555555"/>
              </a:solidFill>
              <a:ea typeface="ＭＳ Ｐゴシック" panose="020B0600070205080204" pitchFamily="50" charset="-128"/>
              <a:cs typeface="Tahoma" panose="020B0604030504040204" pitchFamily="34" charset="0"/>
            </a:endParaRPr>
          </a:p>
          <a:p>
            <a:r>
              <a:rPr lang="ja-JP" altLang="en-US" kern="0" dirty="0">
                <a:solidFill>
                  <a:srgbClr val="555555"/>
                </a:solidFill>
                <a:ea typeface="ＭＳ Ｐゴシック" panose="020B0600070205080204" pitchFamily="50" charset="-128"/>
                <a:cs typeface="Tahoma" panose="020B0604030504040204" pitchFamily="34" charset="0"/>
              </a:rPr>
              <a:t>具体例を挙げると、</a:t>
            </a:r>
            <a:endParaRPr lang="en-US" altLang="ja-JP" kern="0" dirty="0">
              <a:solidFill>
                <a:srgbClr val="555555"/>
              </a:solidFill>
              <a:ea typeface="ＭＳ Ｐゴシック" panose="020B0600070205080204" pitchFamily="50" charset="-128"/>
              <a:cs typeface="Tahoma" panose="020B0604030504040204" pitchFamily="34" charset="0"/>
            </a:endParaRPr>
          </a:p>
          <a:p>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楽天市場に新製品を登録する</a:t>
            </a:r>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作業の目標は、</a:t>
            </a:r>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新製品の商品ページの作成</a:t>
            </a:r>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となるのではなく、</a:t>
            </a:r>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新製品追加による売上増</a:t>
            </a:r>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です。</a:t>
            </a:r>
            <a:endParaRPr lang="en-US" altLang="ja-JP" kern="0" dirty="0">
              <a:solidFill>
                <a:srgbClr val="555555"/>
              </a:solidFill>
              <a:ea typeface="ＭＳ Ｐゴシック" panose="020B0600070205080204" pitchFamily="50" charset="-128"/>
              <a:cs typeface="Tahoma" panose="020B0604030504040204" pitchFamily="34" charset="0"/>
            </a:endParaRPr>
          </a:p>
          <a:p>
            <a:endParaRPr lang="en-US" altLang="ja-JP" kern="0" dirty="0">
              <a:solidFill>
                <a:srgbClr val="555555"/>
              </a:solidFill>
              <a:ea typeface="ＭＳ Ｐゴシック" panose="020B0600070205080204" pitchFamily="50" charset="-128"/>
              <a:cs typeface="Tahoma" panose="020B0604030504040204" pitchFamily="34" charset="0"/>
            </a:endParaRPr>
          </a:p>
          <a:p>
            <a:r>
              <a:rPr lang="ja-JP" altLang="en-US" kern="0" dirty="0">
                <a:solidFill>
                  <a:srgbClr val="555555"/>
                </a:solidFill>
                <a:ea typeface="ＭＳ Ｐゴシック" panose="020B0600070205080204" pitchFamily="50" charset="-128"/>
                <a:cs typeface="Tahoma" panose="020B0604030504040204" pitchFamily="34" charset="0"/>
              </a:rPr>
              <a:t>このため</a:t>
            </a:r>
            <a:r>
              <a:rPr lang="en-US" altLang="ja-JP" kern="0" dirty="0">
                <a:solidFill>
                  <a:srgbClr val="555555"/>
                </a:solidFill>
                <a:ea typeface="ＭＳ Ｐゴシック" panose="020B0600070205080204" pitchFamily="50" charset="-128"/>
                <a:cs typeface="Tahoma" panose="020B0604030504040204" pitchFamily="34" charset="0"/>
              </a:rPr>
              <a:t>WBS</a:t>
            </a:r>
            <a:r>
              <a:rPr lang="ja-JP" altLang="en-US" kern="0" dirty="0">
                <a:solidFill>
                  <a:srgbClr val="555555"/>
                </a:solidFill>
                <a:ea typeface="ＭＳ Ｐゴシック" panose="020B0600070205080204" pitchFamily="50" charset="-128"/>
                <a:cs typeface="Tahoma" panose="020B0604030504040204" pitchFamily="34" charset="0"/>
              </a:rPr>
              <a:t>には、</a:t>
            </a:r>
            <a:endParaRPr lang="en-US" altLang="ja-JP" kern="0" dirty="0">
              <a:solidFill>
                <a:srgbClr val="555555"/>
              </a:solidFill>
              <a:ea typeface="ＭＳ Ｐゴシック" panose="020B0600070205080204" pitchFamily="50" charset="-128"/>
              <a:cs typeface="Tahoma" panose="020B0604030504040204" pitchFamily="34" charset="0"/>
            </a:endParaRPr>
          </a:p>
          <a:p>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ペルソナの設定</a:t>
            </a:r>
            <a:r>
              <a:rPr lang="en-US" altLang="ja-JP" kern="0" dirty="0">
                <a:solidFill>
                  <a:srgbClr val="555555"/>
                </a:solidFill>
                <a:ea typeface="ＭＳ Ｐゴシック" panose="020B0600070205080204" pitchFamily="50" charset="-128"/>
                <a:cs typeface="Tahoma" panose="020B0604030504040204" pitchFamily="34" charset="0"/>
              </a:rPr>
              <a:t>》</a:t>
            </a:r>
          </a:p>
          <a:p>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ペルソナに訴求する商品の開発</a:t>
            </a:r>
            <a:r>
              <a:rPr lang="en-US" altLang="ja-JP" kern="0" dirty="0">
                <a:solidFill>
                  <a:srgbClr val="555555"/>
                </a:solidFill>
                <a:ea typeface="ＭＳ Ｐゴシック" panose="020B0600070205080204" pitchFamily="50" charset="-128"/>
                <a:cs typeface="Tahoma" panose="020B0604030504040204" pitchFamily="34" charset="0"/>
              </a:rPr>
              <a:t>》</a:t>
            </a:r>
          </a:p>
          <a:p>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商品の価格戦略検討</a:t>
            </a:r>
            <a:r>
              <a:rPr lang="en-US" altLang="ja-JP" kern="0" dirty="0">
                <a:solidFill>
                  <a:srgbClr val="555555"/>
                </a:solidFill>
                <a:ea typeface="ＭＳ Ｐゴシック" panose="020B0600070205080204" pitchFamily="50" charset="-128"/>
                <a:cs typeface="Tahoma" panose="020B0604030504040204" pitchFamily="34" charset="0"/>
              </a:rPr>
              <a:t>》</a:t>
            </a:r>
          </a:p>
          <a:p>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ペルソナに訴求する商品ページの作成</a:t>
            </a:r>
            <a:r>
              <a:rPr lang="en-US" altLang="ja-JP" kern="0" dirty="0">
                <a:solidFill>
                  <a:srgbClr val="555555"/>
                </a:solidFill>
                <a:ea typeface="ＭＳ Ｐゴシック" panose="020B0600070205080204" pitchFamily="50" charset="-128"/>
                <a:cs typeface="Tahoma" panose="020B0604030504040204" pitchFamily="34" charset="0"/>
              </a:rPr>
              <a:t>》</a:t>
            </a:r>
          </a:p>
          <a:p>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ペルソナ向けの広告の出稿</a:t>
            </a:r>
            <a:r>
              <a:rPr lang="en-US" altLang="ja-JP" kern="0" dirty="0">
                <a:solidFill>
                  <a:srgbClr val="555555"/>
                </a:solidFill>
                <a:ea typeface="ＭＳ Ｐゴシック" panose="020B0600070205080204" pitchFamily="50" charset="-128"/>
                <a:cs typeface="Tahoma" panose="020B0604030504040204" pitchFamily="34" charset="0"/>
              </a:rPr>
              <a:t>》</a:t>
            </a:r>
          </a:p>
          <a:p>
            <a:r>
              <a:rPr lang="en-US" altLang="ja-JP" kern="0" dirty="0">
                <a:solidFill>
                  <a:srgbClr val="555555"/>
                </a:solidFill>
                <a:ea typeface="ＭＳ Ｐゴシック" panose="020B0600070205080204" pitchFamily="50" charset="-128"/>
                <a:cs typeface="Tahoma" panose="020B0604030504040204" pitchFamily="34" charset="0"/>
              </a:rPr>
              <a:t>《SNS</a:t>
            </a:r>
            <a:r>
              <a:rPr lang="ja-JP" altLang="en-US" kern="0" dirty="0">
                <a:solidFill>
                  <a:srgbClr val="555555"/>
                </a:solidFill>
                <a:ea typeface="ＭＳ Ｐゴシック" panose="020B0600070205080204" pitchFamily="50" charset="-128"/>
                <a:cs typeface="Tahoma" panose="020B0604030504040204" pitchFamily="34" charset="0"/>
              </a:rPr>
              <a:t>による広報活動</a:t>
            </a:r>
            <a:r>
              <a:rPr lang="en-US" altLang="ja-JP" kern="0" dirty="0">
                <a:solidFill>
                  <a:srgbClr val="555555"/>
                </a:solidFill>
                <a:ea typeface="ＭＳ Ｐゴシック" panose="020B0600070205080204" pitchFamily="50" charset="-128"/>
                <a:cs typeface="Tahoma" panose="020B0604030504040204" pitchFamily="34" charset="0"/>
              </a:rPr>
              <a:t>》</a:t>
            </a:r>
          </a:p>
          <a:p>
            <a:r>
              <a:rPr lang="ja-JP" altLang="en-US" kern="0" dirty="0">
                <a:solidFill>
                  <a:srgbClr val="555555"/>
                </a:solidFill>
                <a:ea typeface="ＭＳ Ｐゴシック" panose="020B0600070205080204" pitchFamily="50" charset="-128"/>
                <a:cs typeface="Tahoma" panose="020B0604030504040204" pitchFamily="34" charset="0"/>
              </a:rPr>
              <a:t>等の作業が発生します。</a:t>
            </a:r>
            <a:endParaRPr lang="en-US" altLang="ja-JP" kern="0" dirty="0">
              <a:solidFill>
                <a:srgbClr val="555555"/>
              </a:solidFill>
              <a:ea typeface="ＭＳ Ｐゴシック" panose="020B0600070205080204" pitchFamily="50" charset="-128"/>
              <a:cs typeface="Tahoma" panose="020B0604030504040204" pitchFamily="34" charset="0"/>
            </a:endParaRPr>
          </a:p>
          <a:p>
            <a:endParaRPr lang="ja-JP" altLang="en-US" kern="0" dirty="0">
              <a:solidFill>
                <a:srgbClr val="555555"/>
              </a:solidFill>
              <a:ea typeface="ＭＳ Ｐゴシック" panose="020B0600070205080204" pitchFamily="50" charset="-128"/>
              <a:cs typeface="Tahoma" panose="020B0604030504040204" pitchFamily="34" charset="0"/>
            </a:endParaRPr>
          </a:p>
        </p:txBody>
      </p:sp>
    </p:spTree>
    <p:extLst>
      <p:ext uri="{BB962C8B-B14F-4D97-AF65-F5344CB8AC3E}">
        <p14:creationId xmlns:p14="http://schemas.microsoft.com/office/powerpoint/2010/main" val="220886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CD784-1680-408A-A6C7-5DE65D72454F}"/>
              </a:ext>
            </a:extLst>
          </p:cNvPr>
          <p:cNvSpPr>
            <a:spLocks noGrp="1"/>
          </p:cNvSpPr>
          <p:nvPr>
            <p:ph type="title"/>
          </p:nvPr>
        </p:nvSpPr>
        <p:spPr>
          <a:xfrm>
            <a:off x="677334" y="609600"/>
            <a:ext cx="8596668" cy="631971"/>
          </a:xfrm>
        </p:spPr>
        <p:txBody>
          <a:bodyPr>
            <a:normAutofit fontScale="90000"/>
          </a:bodyPr>
          <a:lstStyle/>
          <a:p>
            <a:pPr algn="ctr"/>
            <a:r>
              <a:rPr lang="en-US" altLang="ja-JP" kern="0" dirty="0">
                <a:ea typeface="ＭＳ Ｐゴシック" panose="020B0600070205080204" pitchFamily="50" charset="-128"/>
              </a:rPr>
              <a:t>WBS</a:t>
            </a:r>
            <a:r>
              <a:rPr lang="ja-JP" altLang="en-US" kern="0" dirty="0">
                <a:ea typeface="ＭＳ Ｐゴシック" panose="020B0600070205080204" pitchFamily="50" charset="-128"/>
                <a:cs typeface="Arial" panose="020B0604020202020204" pitchFamily="34" charset="0"/>
              </a:rPr>
              <a:t>の作り方</a:t>
            </a:r>
            <a:br>
              <a:rPr lang="ja-JP" altLang="en-US" dirty="0"/>
            </a:br>
            <a:endParaRPr kumimoji="1" lang="ja-JP" altLang="en-US" dirty="0"/>
          </a:p>
        </p:txBody>
      </p:sp>
      <p:sp>
        <p:nvSpPr>
          <p:cNvPr id="5" name="正方形/長方形 4">
            <a:extLst>
              <a:ext uri="{FF2B5EF4-FFF2-40B4-BE49-F238E27FC236}">
                <a16:creationId xmlns:a16="http://schemas.microsoft.com/office/drawing/2014/main" id="{CB987B3B-EC9A-4332-9287-634DBA0F9E52}"/>
              </a:ext>
            </a:extLst>
          </p:cNvPr>
          <p:cNvSpPr/>
          <p:nvPr/>
        </p:nvSpPr>
        <p:spPr>
          <a:xfrm>
            <a:off x="1244367" y="1351508"/>
            <a:ext cx="8218414" cy="4247317"/>
          </a:xfrm>
          <a:prstGeom prst="rect">
            <a:avLst/>
          </a:prstGeom>
        </p:spPr>
        <p:txBody>
          <a:bodyPr wrap="square">
            <a:spAutoFit/>
          </a:bodyPr>
          <a:lstStyle/>
          <a:p>
            <a:r>
              <a:rPr lang="ja-JP" altLang="en-US" kern="0" dirty="0">
                <a:solidFill>
                  <a:srgbClr val="555555"/>
                </a:solidFill>
                <a:ea typeface="ＭＳ Ｐゴシック" panose="020B0600070205080204" pitchFamily="50" charset="-128"/>
                <a:cs typeface="Tahoma" panose="020B0604030504040204" pitchFamily="34" charset="0"/>
              </a:rPr>
              <a:t>＜目標を達成するための作業を洗い出す＞</a:t>
            </a:r>
          </a:p>
          <a:p>
            <a:endParaRPr lang="en-US" altLang="ja-JP" kern="0" dirty="0">
              <a:solidFill>
                <a:srgbClr val="555555"/>
              </a:solidFill>
              <a:ea typeface="ＭＳ Ｐゴシック" panose="020B0600070205080204" pitchFamily="50" charset="-128"/>
              <a:cs typeface="Tahoma" panose="020B0604030504040204" pitchFamily="34" charset="0"/>
            </a:endParaRPr>
          </a:p>
          <a:p>
            <a:r>
              <a:rPr lang="ja-JP" altLang="en-US" kern="0" dirty="0">
                <a:solidFill>
                  <a:srgbClr val="555555"/>
                </a:solidFill>
                <a:ea typeface="ＭＳ Ｐゴシック" panose="020B0600070205080204" pitchFamily="50" charset="-128"/>
                <a:cs typeface="Tahoma" panose="020B0604030504040204" pitchFamily="34" charset="0"/>
              </a:rPr>
              <a:t>よくある作業を洗い出す際の間違いは、</a:t>
            </a:r>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商品ページの作成</a:t>
            </a:r>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とだけ書いてアウトプットが明確になっていないケース。</a:t>
            </a:r>
          </a:p>
          <a:p>
            <a:r>
              <a:rPr lang="ja-JP" altLang="en-US" kern="0" dirty="0">
                <a:solidFill>
                  <a:srgbClr val="555555"/>
                </a:solidFill>
                <a:ea typeface="ＭＳ Ｐゴシック" panose="020B0600070205080204" pitchFamily="50" charset="-128"/>
                <a:cs typeface="Tahoma" panose="020B0604030504040204" pitchFamily="34" charset="0"/>
              </a:rPr>
              <a:t>何をアウトプットするのかを書いていないと、次の作業に関する認識がずれてしまいます。</a:t>
            </a:r>
            <a:endParaRPr lang="en-US" altLang="ja-JP" kern="0" dirty="0">
              <a:solidFill>
                <a:srgbClr val="555555"/>
              </a:solidFill>
              <a:ea typeface="ＭＳ Ｐゴシック" panose="020B0600070205080204" pitchFamily="50" charset="-128"/>
              <a:cs typeface="Tahoma" panose="020B0604030504040204" pitchFamily="34" charset="0"/>
            </a:endParaRPr>
          </a:p>
          <a:p>
            <a:endParaRPr lang="en-US" altLang="ja-JP" kern="0" dirty="0">
              <a:solidFill>
                <a:srgbClr val="555555"/>
              </a:solidFill>
              <a:ea typeface="ＭＳ Ｐゴシック" panose="020B0600070205080204" pitchFamily="50" charset="-128"/>
              <a:cs typeface="Tahoma" panose="020B0604030504040204" pitchFamily="34" charset="0"/>
            </a:endParaRPr>
          </a:p>
          <a:p>
            <a:r>
              <a:rPr lang="ja-JP" altLang="en-US" kern="0" dirty="0">
                <a:solidFill>
                  <a:srgbClr val="555555"/>
                </a:solidFill>
                <a:ea typeface="ＭＳ Ｐゴシック" panose="020B0600070205080204" pitchFamily="50" charset="-128"/>
                <a:cs typeface="Tahoma" panose="020B0604030504040204" pitchFamily="34" charset="0"/>
              </a:rPr>
              <a:t>具体例を挙げると</a:t>
            </a:r>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商品ページの作成</a:t>
            </a:r>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の次に来る作業としては、</a:t>
            </a:r>
            <a:endParaRPr lang="en-US" altLang="ja-JP" kern="0" dirty="0">
              <a:solidFill>
                <a:srgbClr val="555555"/>
              </a:solidFill>
              <a:ea typeface="ＭＳ Ｐゴシック" panose="020B0600070205080204" pitchFamily="50" charset="-128"/>
              <a:cs typeface="Tahoma" panose="020B0604030504040204" pitchFamily="34" charset="0"/>
            </a:endParaRPr>
          </a:p>
          <a:p>
            <a:r>
              <a:rPr lang="en-US" altLang="ja-JP" kern="0" dirty="0">
                <a:solidFill>
                  <a:srgbClr val="555555"/>
                </a:solidFill>
                <a:ea typeface="ＭＳ Ｐゴシック" panose="020B0600070205080204" pitchFamily="50" charset="-128"/>
                <a:cs typeface="Tahoma" panose="020B0604030504040204" pitchFamily="34" charset="0"/>
              </a:rPr>
              <a:t>Top</a:t>
            </a:r>
            <a:r>
              <a:rPr lang="ja-JP" altLang="en-US" kern="0" dirty="0">
                <a:solidFill>
                  <a:srgbClr val="555555"/>
                </a:solidFill>
                <a:ea typeface="ＭＳ Ｐゴシック" panose="020B0600070205080204" pitchFamily="50" charset="-128"/>
                <a:cs typeface="Tahoma" panose="020B0604030504040204" pitchFamily="34" charset="0"/>
              </a:rPr>
              <a:t>ページなどからの導線獲得のための</a:t>
            </a:r>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バナー作成</a:t>
            </a:r>
            <a:r>
              <a:rPr lang="en-US" altLang="ja-JP" kern="0" dirty="0">
                <a:solidFill>
                  <a:srgbClr val="555555"/>
                </a:solidFill>
                <a:ea typeface="ＭＳ Ｐゴシック" panose="020B0600070205080204" pitchFamily="50" charset="-128"/>
                <a:cs typeface="Tahoma" panose="020B0604030504040204" pitchFamily="34" charset="0"/>
              </a:rPr>
              <a:t>》</a:t>
            </a:r>
          </a:p>
          <a:p>
            <a:r>
              <a:rPr lang="ja-JP" altLang="en-US" kern="0" dirty="0">
                <a:solidFill>
                  <a:srgbClr val="555555"/>
                </a:solidFill>
                <a:ea typeface="ＭＳ Ｐゴシック" panose="020B0600070205080204" pitchFamily="50" charset="-128"/>
                <a:cs typeface="Tahoma" panose="020B0604030504040204" pitchFamily="34" charset="0"/>
              </a:rPr>
              <a:t>アフィリエイター向けの</a:t>
            </a:r>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アフィリエイトバナー作成</a:t>
            </a:r>
            <a:r>
              <a:rPr lang="en-US" altLang="ja-JP" kern="0" dirty="0">
                <a:solidFill>
                  <a:srgbClr val="555555"/>
                </a:solidFill>
                <a:ea typeface="ＭＳ Ｐゴシック" panose="020B0600070205080204" pitchFamily="50" charset="-128"/>
                <a:cs typeface="Tahoma" panose="020B0604030504040204" pitchFamily="34" charset="0"/>
              </a:rPr>
              <a:t>》</a:t>
            </a:r>
          </a:p>
          <a:p>
            <a:r>
              <a:rPr lang="en-US" altLang="ja-JP" kern="0" dirty="0">
                <a:solidFill>
                  <a:srgbClr val="555555"/>
                </a:solidFill>
                <a:ea typeface="ＭＳ Ｐゴシック" panose="020B0600070205080204" pitchFamily="50" charset="-128"/>
                <a:cs typeface="Tahoma" panose="020B0604030504040204" pitchFamily="34" charset="0"/>
              </a:rPr>
              <a:t>SNS</a:t>
            </a:r>
            <a:r>
              <a:rPr lang="ja-JP" altLang="en-US" kern="0" dirty="0">
                <a:solidFill>
                  <a:srgbClr val="555555"/>
                </a:solidFill>
                <a:ea typeface="ＭＳ Ｐゴシック" panose="020B0600070205080204" pitchFamily="50" charset="-128"/>
                <a:cs typeface="Tahoma" panose="020B0604030504040204" pitchFamily="34" charset="0"/>
              </a:rPr>
              <a:t>で拡散させるための</a:t>
            </a:r>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画像作成</a:t>
            </a:r>
            <a:r>
              <a:rPr lang="en-US" altLang="ja-JP" kern="0" dirty="0">
                <a:solidFill>
                  <a:srgbClr val="555555"/>
                </a:solidFill>
                <a:ea typeface="ＭＳ Ｐゴシック" panose="020B0600070205080204" pitchFamily="50" charset="-128"/>
                <a:cs typeface="Tahoma" panose="020B0604030504040204" pitchFamily="34" charset="0"/>
              </a:rPr>
              <a:t>》</a:t>
            </a:r>
          </a:p>
          <a:p>
            <a:r>
              <a:rPr lang="ja-JP" altLang="en-US" kern="0" dirty="0">
                <a:solidFill>
                  <a:srgbClr val="555555"/>
                </a:solidFill>
                <a:ea typeface="ＭＳ Ｐゴシック" panose="020B0600070205080204" pitchFamily="50" charset="-128"/>
                <a:cs typeface="Tahoma" panose="020B0604030504040204" pitchFamily="34" charset="0"/>
              </a:rPr>
              <a:t>広告用の</a:t>
            </a:r>
            <a:r>
              <a:rPr lang="en-US" altLang="ja-JP" kern="0" dirty="0">
                <a:solidFill>
                  <a:srgbClr val="555555"/>
                </a:solidFill>
                <a:ea typeface="ＭＳ Ｐゴシック" panose="020B0600070205080204" pitchFamily="50" charset="-128"/>
                <a:cs typeface="Tahoma" panose="020B0604030504040204" pitchFamily="34" charset="0"/>
              </a:rPr>
              <a:t>《</a:t>
            </a:r>
            <a:r>
              <a:rPr lang="ja-JP" altLang="en-US" kern="0" dirty="0">
                <a:solidFill>
                  <a:srgbClr val="555555"/>
                </a:solidFill>
                <a:ea typeface="ＭＳ Ｐゴシック" panose="020B0600070205080204" pitchFamily="50" charset="-128"/>
                <a:cs typeface="Tahoma" panose="020B0604030504040204" pitchFamily="34" charset="0"/>
              </a:rPr>
              <a:t>バナー作成</a:t>
            </a:r>
            <a:r>
              <a:rPr lang="en-US" altLang="ja-JP" kern="0" dirty="0">
                <a:solidFill>
                  <a:srgbClr val="555555"/>
                </a:solidFill>
                <a:ea typeface="ＭＳ Ｐゴシック" panose="020B0600070205080204" pitchFamily="50" charset="-128"/>
                <a:cs typeface="Tahoma" panose="020B0604030504040204" pitchFamily="34" charset="0"/>
              </a:rPr>
              <a:t>》</a:t>
            </a:r>
          </a:p>
          <a:p>
            <a:r>
              <a:rPr lang="ja-JP" altLang="en-US" kern="0" dirty="0">
                <a:solidFill>
                  <a:srgbClr val="555555"/>
                </a:solidFill>
                <a:ea typeface="ＭＳ Ｐゴシック" panose="020B0600070205080204" pitchFamily="50" charset="-128"/>
                <a:cs typeface="Tahoma" panose="020B0604030504040204" pitchFamily="34" charset="0"/>
              </a:rPr>
              <a:t>それぞれに必要とする担当者が別れるため全体の流れをモール運営、マーケティング、商品製造の観点から作業を検討しておく必要があります。</a:t>
            </a:r>
          </a:p>
          <a:p>
            <a:endParaRPr lang="ja-JP" altLang="en-US" kern="0" dirty="0">
              <a:solidFill>
                <a:srgbClr val="555555"/>
              </a:solidFill>
              <a:ea typeface="ＭＳ Ｐゴシック" panose="020B0600070205080204" pitchFamily="50" charset="-128"/>
              <a:cs typeface="Tahoma" panose="020B0604030504040204" pitchFamily="34" charset="0"/>
            </a:endParaRPr>
          </a:p>
        </p:txBody>
      </p:sp>
    </p:spTree>
    <p:extLst>
      <p:ext uri="{BB962C8B-B14F-4D97-AF65-F5344CB8AC3E}">
        <p14:creationId xmlns:p14="http://schemas.microsoft.com/office/powerpoint/2010/main" val="97476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CD784-1680-408A-A6C7-5DE65D72454F}"/>
              </a:ext>
            </a:extLst>
          </p:cNvPr>
          <p:cNvSpPr>
            <a:spLocks noGrp="1"/>
          </p:cNvSpPr>
          <p:nvPr>
            <p:ph type="title"/>
          </p:nvPr>
        </p:nvSpPr>
        <p:spPr>
          <a:xfrm>
            <a:off x="677334" y="609600"/>
            <a:ext cx="8596668" cy="631971"/>
          </a:xfrm>
        </p:spPr>
        <p:txBody>
          <a:bodyPr>
            <a:normAutofit fontScale="90000"/>
          </a:bodyPr>
          <a:lstStyle/>
          <a:p>
            <a:pPr algn="ctr"/>
            <a:r>
              <a:rPr lang="en-US" altLang="ja-JP" kern="0" dirty="0">
                <a:ea typeface="ＭＳ Ｐゴシック" panose="020B0600070205080204" pitchFamily="50" charset="-128"/>
              </a:rPr>
              <a:t>WBS</a:t>
            </a:r>
            <a:r>
              <a:rPr lang="ja-JP" altLang="en-US" kern="0" dirty="0">
                <a:ea typeface="ＭＳ Ｐゴシック" panose="020B0600070205080204" pitchFamily="50" charset="-128"/>
                <a:cs typeface="Arial" panose="020B0604020202020204" pitchFamily="34" charset="0"/>
              </a:rPr>
              <a:t>の作り方</a:t>
            </a:r>
            <a:br>
              <a:rPr lang="ja-JP" altLang="en-US" dirty="0"/>
            </a:br>
            <a:endParaRPr kumimoji="1" lang="ja-JP" altLang="en-US" dirty="0"/>
          </a:p>
        </p:txBody>
      </p:sp>
      <p:sp>
        <p:nvSpPr>
          <p:cNvPr id="5" name="正方形/長方形 4">
            <a:extLst>
              <a:ext uri="{FF2B5EF4-FFF2-40B4-BE49-F238E27FC236}">
                <a16:creationId xmlns:a16="http://schemas.microsoft.com/office/drawing/2014/main" id="{CB987B3B-EC9A-4332-9287-634DBA0F9E52}"/>
              </a:ext>
            </a:extLst>
          </p:cNvPr>
          <p:cNvSpPr/>
          <p:nvPr/>
        </p:nvSpPr>
        <p:spPr>
          <a:xfrm>
            <a:off x="1244367" y="1351508"/>
            <a:ext cx="8218414" cy="3970318"/>
          </a:xfrm>
          <a:prstGeom prst="rect">
            <a:avLst/>
          </a:prstGeom>
        </p:spPr>
        <p:txBody>
          <a:bodyPr wrap="square">
            <a:spAutoFit/>
          </a:bodyPr>
          <a:lstStyle/>
          <a:p>
            <a:r>
              <a:rPr lang="ja-JP" altLang="en-US" kern="0" dirty="0">
                <a:solidFill>
                  <a:srgbClr val="555555"/>
                </a:solidFill>
                <a:ea typeface="ＭＳ Ｐゴシック" panose="020B0600070205080204" pitchFamily="50" charset="-128"/>
                <a:cs typeface="Tahoma" panose="020B0604030504040204" pitchFamily="34" charset="0"/>
              </a:rPr>
              <a:t>＜作業を構造化する＞</a:t>
            </a:r>
          </a:p>
          <a:p>
            <a:endParaRPr lang="en-US" altLang="ja-JP" kern="0" dirty="0">
              <a:solidFill>
                <a:srgbClr val="555555"/>
              </a:solidFill>
              <a:ea typeface="ＭＳ Ｐゴシック" panose="020B0600070205080204" pitchFamily="50" charset="-128"/>
              <a:cs typeface="Tahoma" panose="020B0604030504040204" pitchFamily="34" charset="0"/>
            </a:endParaRPr>
          </a:p>
          <a:p>
            <a:r>
              <a:rPr lang="ja-JP" altLang="en-US" kern="0" dirty="0">
                <a:solidFill>
                  <a:srgbClr val="555555"/>
                </a:solidFill>
                <a:ea typeface="ＭＳ Ｐゴシック" panose="020B0600070205080204" pitchFamily="50" charset="-128"/>
                <a:cs typeface="Tahoma" panose="020B0604030504040204" pitchFamily="34" charset="0"/>
              </a:rPr>
              <a:t>作業の洗い出しが終わったら作業の順序を設定していきます。</a:t>
            </a:r>
          </a:p>
          <a:p>
            <a:r>
              <a:rPr lang="ja-JP" altLang="en-US" kern="0" dirty="0">
                <a:solidFill>
                  <a:srgbClr val="555555"/>
                </a:solidFill>
                <a:ea typeface="ＭＳ Ｐゴシック" panose="020B0600070205080204" pitchFamily="50" charset="-128"/>
                <a:cs typeface="Tahoma" panose="020B0604030504040204" pitchFamily="34" charset="0"/>
              </a:rPr>
              <a:t>作業間の依存関係を意識して順番を設定します。</a:t>
            </a:r>
          </a:p>
          <a:p>
            <a:r>
              <a:rPr lang="ja-JP" altLang="en-US" kern="0" dirty="0">
                <a:solidFill>
                  <a:srgbClr val="555555"/>
                </a:solidFill>
                <a:ea typeface="ＭＳ Ｐゴシック" panose="020B0600070205080204" pitchFamily="50" charset="-128"/>
                <a:cs typeface="Tahoma" panose="020B0604030504040204" pitchFamily="34" charset="0"/>
              </a:rPr>
              <a:t>依存関係には、先行する作業が完了しないと取りかかれない作業（例えば商品開発が完了しないと商品の写真撮影は行えない）と同時並行で実施する事が出来る作業なのかを見極める必要があります。</a:t>
            </a:r>
          </a:p>
          <a:p>
            <a:r>
              <a:rPr lang="ja-JP" altLang="en-US" kern="0" dirty="0">
                <a:solidFill>
                  <a:srgbClr val="555555"/>
                </a:solidFill>
                <a:ea typeface="ＭＳ Ｐゴシック" panose="020B0600070205080204" pitchFamily="50" charset="-128"/>
                <a:cs typeface="Tahoma" panose="020B0604030504040204" pitchFamily="34" charset="0"/>
              </a:rPr>
              <a:t>作業の順序設定を行うことでクリティカルパス（ </a:t>
            </a:r>
            <a:r>
              <a:rPr lang="en-US" altLang="ja-JP" kern="0" dirty="0">
                <a:solidFill>
                  <a:srgbClr val="555555"/>
                </a:solidFill>
                <a:ea typeface="ＭＳ Ｐゴシック" panose="020B0600070205080204" pitchFamily="50" charset="-128"/>
                <a:cs typeface="Tahoma" panose="020B0604030504040204" pitchFamily="34" charset="0"/>
              </a:rPr>
              <a:t>Critical Path</a:t>
            </a:r>
            <a:r>
              <a:rPr lang="ja-JP" altLang="en-US" kern="0" dirty="0">
                <a:solidFill>
                  <a:srgbClr val="555555"/>
                </a:solidFill>
                <a:ea typeface="ＭＳ Ｐゴシック" panose="020B0600070205080204" pitchFamily="50" charset="-128"/>
                <a:cs typeface="Tahoma" panose="020B0604030504040204" pitchFamily="34" charset="0"/>
              </a:rPr>
              <a:t>）が確認できます。</a:t>
            </a:r>
          </a:p>
          <a:p>
            <a:r>
              <a:rPr lang="ja-JP" altLang="en-US" kern="0" dirty="0">
                <a:solidFill>
                  <a:srgbClr val="555555"/>
                </a:solidFill>
                <a:ea typeface="ＭＳ Ｐゴシック" panose="020B0600070205080204" pitchFamily="50" charset="-128"/>
                <a:cs typeface="Tahoma" panose="020B0604030504040204" pitchFamily="34" charset="0"/>
              </a:rPr>
              <a:t>（クリティカルパスとは、プロジェクトの全工程を線で結んだ時に最長となる経路）</a:t>
            </a:r>
          </a:p>
          <a:p>
            <a:r>
              <a:rPr lang="ja-JP" altLang="en-US" kern="0" dirty="0">
                <a:solidFill>
                  <a:srgbClr val="555555"/>
                </a:solidFill>
                <a:ea typeface="ＭＳ Ｐゴシック" panose="020B0600070205080204" pitchFamily="50" charset="-128"/>
                <a:cs typeface="Tahoma" panose="020B0604030504040204" pitchFamily="34" charset="0"/>
              </a:rPr>
              <a:t>作業を依存関係に従って並び替えたら、次はそれを構造化していきます。</a:t>
            </a:r>
            <a:endParaRPr lang="en-US" altLang="ja-JP" kern="0" dirty="0">
              <a:solidFill>
                <a:srgbClr val="555555"/>
              </a:solidFill>
              <a:ea typeface="ＭＳ Ｐゴシック" panose="020B0600070205080204" pitchFamily="50" charset="-128"/>
              <a:cs typeface="Tahoma" panose="020B0604030504040204" pitchFamily="34" charset="0"/>
            </a:endParaRPr>
          </a:p>
          <a:p>
            <a:r>
              <a:rPr lang="ja-JP" altLang="en-US" kern="0" dirty="0">
                <a:solidFill>
                  <a:srgbClr val="555555"/>
                </a:solidFill>
                <a:ea typeface="ＭＳ Ｐゴシック" panose="020B0600070205080204" pitchFamily="50" charset="-128"/>
                <a:cs typeface="Tahoma" panose="020B0604030504040204" pitchFamily="34" charset="0"/>
              </a:rPr>
              <a:t>同じレベルの作業をまとめ、その下にまた同じレベルの作業をまとめていきます。</a:t>
            </a:r>
            <a:endParaRPr lang="en-US" altLang="ja-JP" kern="0" dirty="0">
              <a:solidFill>
                <a:srgbClr val="555555"/>
              </a:solidFill>
              <a:ea typeface="ＭＳ Ｐゴシック" panose="020B0600070205080204" pitchFamily="50" charset="-128"/>
              <a:cs typeface="Tahoma" panose="020B0604030504040204" pitchFamily="34" charset="0"/>
            </a:endParaRPr>
          </a:p>
          <a:p>
            <a:r>
              <a:rPr lang="ja-JP" altLang="en-US" kern="0" dirty="0">
                <a:solidFill>
                  <a:srgbClr val="555555"/>
                </a:solidFill>
                <a:ea typeface="ＭＳ Ｐゴシック" panose="020B0600070205080204" pitchFamily="50" charset="-128"/>
                <a:cs typeface="Tahoma" panose="020B0604030504040204" pitchFamily="34" charset="0"/>
              </a:rPr>
              <a:t>このときの注意点は子レベルの作業を足し合わせると親レベルの作業になるという点です。逆からいえば親要素の作業はすべて子レベルの作業に分解されるということです。</a:t>
            </a:r>
          </a:p>
        </p:txBody>
      </p:sp>
      <p:pic>
        <p:nvPicPr>
          <p:cNvPr id="6" name="図 5" descr="記号, テキスト, 地図, ストリート が含まれている画像&#10;&#10;自動的に生成された説明">
            <a:extLst>
              <a:ext uri="{FF2B5EF4-FFF2-40B4-BE49-F238E27FC236}">
                <a16:creationId xmlns:a16="http://schemas.microsoft.com/office/drawing/2014/main" id="{9F4366FA-34B0-4076-8B5B-ABF7D5D2D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219" y="5106308"/>
            <a:ext cx="4222365" cy="1639685"/>
          </a:xfrm>
          <a:prstGeom prst="rect">
            <a:avLst/>
          </a:prstGeom>
        </p:spPr>
      </p:pic>
    </p:spTree>
    <p:extLst>
      <p:ext uri="{BB962C8B-B14F-4D97-AF65-F5344CB8AC3E}">
        <p14:creationId xmlns:p14="http://schemas.microsoft.com/office/powerpoint/2010/main" val="822125188"/>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0A30BA150E97547B4D9D7334D44BAE8" ma:contentTypeVersion="15" ma:contentTypeDescription="新しいドキュメントを作成します。" ma:contentTypeScope="" ma:versionID="323dbc94ea4e92f00db1157b03c140b7">
  <xsd:schema xmlns:xsd="http://www.w3.org/2001/XMLSchema" xmlns:xs="http://www.w3.org/2001/XMLSchema" xmlns:p="http://schemas.microsoft.com/office/2006/metadata/properties" xmlns:ns2="23f90eab-fd5f-457c-985c-3f5805e13f4e" xmlns:ns3="bff5712f-8748-4562-a11e-fa67df86cf1a" targetNamespace="http://schemas.microsoft.com/office/2006/metadata/properties" ma:root="true" ma:fieldsID="ecee9b0c483e0f346d65cc7eceaf4d77" ns2:_="" ns3:_="">
    <xsd:import namespace="23f90eab-fd5f-457c-985c-3f5805e13f4e"/>
    <xsd:import namespace="bff5712f-8748-4562-a11e-fa67df86cf1a"/>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f90eab-fd5f-457c-985c-3f5805e13f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lcf76f155ced4ddcb4097134ff3c332f" ma:index="16" nillable="true" ma:taxonomy="true" ma:internalName="lcf76f155ced4ddcb4097134ff3c332f" ma:taxonomyFieldName="MediaServiceImageTags" ma:displayName="画像タグ" ma:readOnly="false" ma:fieldId="{5cf76f15-5ced-4ddc-b409-7134ff3c332f}" ma:taxonomyMulti="true" ma:sspId="83c46511-b881-43b4-80dc-b25920be28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f5712f-8748-4562-a11e-fa67df86cf1a"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5c7907c3-c8c5-4e28-83f5-85efc7f0104f}" ma:internalName="TaxCatchAll" ma:showField="CatchAllData" ma:web="bff5712f-8748-4562-a11e-fa67df86cf1a">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3f90eab-fd5f-457c-985c-3f5805e13f4e">
      <Terms xmlns="http://schemas.microsoft.com/office/infopath/2007/PartnerControls"/>
    </lcf76f155ced4ddcb4097134ff3c332f>
    <TaxCatchAll xmlns="bff5712f-8748-4562-a11e-fa67df86cf1a" xsi:nil="true"/>
  </documentManagement>
</p:properties>
</file>

<file path=customXml/itemProps1.xml><?xml version="1.0" encoding="utf-8"?>
<ds:datastoreItem xmlns:ds="http://schemas.openxmlformats.org/officeDocument/2006/customXml" ds:itemID="{A35B7C80-CF56-4E1A-8371-788FC66F8A7D}"/>
</file>

<file path=customXml/itemProps2.xml><?xml version="1.0" encoding="utf-8"?>
<ds:datastoreItem xmlns:ds="http://schemas.openxmlformats.org/officeDocument/2006/customXml" ds:itemID="{A050989D-16A3-4A0B-A5A8-AEEA002DE115}"/>
</file>

<file path=customXml/itemProps3.xml><?xml version="1.0" encoding="utf-8"?>
<ds:datastoreItem xmlns:ds="http://schemas.openxmlformats.org/officeDocument/2006/customXml" ds:itemID="{D985FD7D-B99F-4F44-AF1E-CE487DCDAC83}"/>
</file>

<file path=docProps/app.xml><?xml version="1.0" encoding="utf-8"?>
<Properties xmlns="http://schemas.openxmlformats.org/officeDocument/2006/extended-properties" xmlns:vt="http://schemas.openxmlformats.org/officeDocument/2006/docPropsVTypes">
  <Template>Facet</Template>
  <TotalTime>50</TotalTime>
  <Words>721</Words>
  <Application>Microsoft Office PowerPoint</Application>
  <PresentationFormat>ワイド画面</PresentationFormat>
  <Paragraphs>53</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Arial</vt:lpstr>
      <vt:lpstr>Trebuchet MS</vt:lpstr>
      <vt:lpstr>Wingdings 3</vt:lpstr>
      <vt:lpstr>ファセット</vt:lpstr>
      <vt:lpstr>WBSの作り方</vt:lpstr>
      <vt:lpstr>WBSの目的</vt:lpstr>
      <vt:lpstr>WBSを作成するメリット </vt:lpstr>
      <vt:lpstr>WBSの作り方 </vt:lpstr>
      <vt:lpstr>WBSの作り方 </vt:lpstr>
      <vt:lpstr>WBSの作り方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WBSの作り方</dc:title>
  <dc:creator>瀧口信幸</dc:creator>
  <cp:lastModifiedBy>瀧口信幸</cp:lastModifiedBy>
  <cp:revision>7</cp:revision>
  <dcterms:created xsi:type="dcterms:W3CDTF">2020-04-20T03:46:13Z</dcterms:created>
  <dcterms:modified xsi:type="dcterms:W3CDTF">2020-04-21T01:30:04Z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0x01010050A30BA150E97547B4D9D7334D44BAE8</vt:lpwstr>
  </property>
  <property fmtid="{D5CDD505-2E9C-101B-9397-08002B2CF9AE}" pid="3" name="MediaServiceImageTags">
    <vt:lpwstr/>
  </property>
</Properties>
</file>