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D155E1-3A22-4E03-84BA-684CAEC3D99F}"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F2D3A-6A98-4F50-88FE-90BEA8F86ED1}" type="slidenum">
              <a:rPr lang="en-US" smtClean="0"/>
              <a:pPr/>
              <a:t>‹#›</a:t>
            </a:fld>
            <a:endParaRPr lang="en-US"/>
          </a:p>
        </p:txBody>
      </p:sp>
    </p:spTree>
    <p:extLst>
      <p:ext uri="{BB962C8B-B14F-4D97-AF65-F5344CB8AC3E}">
        <p14:creationId xmlns:p14="http://schemas.microsoft.com/office/powerpoint/2010/main" val="4210633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155E1-3A22-4E03-84BA-684CAEC3D99F}"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F2D3A-6A98-4F50-88FE-90BEA8F86ED1}" type="slidenum">
              <a:rPr lang="en-US" smtClean="0"/>
              <a:pPr/>
              <a:t>‹#›</a:t>
            </a:fld>
            <a:endParaRPr lang="en-US"/>
          </a:p>
        </p:txBody>
      </p:sp>
    </p:spTree>
    <p:extLst>
      <p:ext uri="{BB962C8B-B14F-4D97-AF65-F5344CB8AC3E}">
        <p14:creationId xmlns:p14="http://schemas.microsoft.com/office/powerpoint/2010/main" val="1143241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155E1-3A22-4E03-84BA-684CAEC3D99F}"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F2D3A-6A98-4F50-88FE-90BEA8F86ED1}" type="slidenum">
              <a:rPr lang="en-US" smtClean="0"/>
              <a:pPr/>
              <a:t>‹#›</a:t>
            </a:fld>
            <a:endParaRPr lang="en-US"/>
          </a:p>
        </p:txBody>
      </p:sp>
    </p:spTree>
    <p:extLst>
      <p:ext uri="{BB962C8B-B14F-4D97-AF65-F5344CB8AC3E}">
        <p14:creationId xmlns:p14="http://schemas.microsoft.com/office/powerpoint/2010/main" val="294656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155E1-3A22-4E03-84BA-684CAEC3D99F}"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F2D3A-6A98-4F50-88FE-90BEA8F86ED1}" type="slidenum">
              <a:rPr lang="en-US" smtClean="0"/>
              <a:pPr/>
              <a:t>‹#›</a:t>
            </a:fld>
            <a:endParaRPr lang="en-US"/>
          </a:p>
        </p:txBody>
      </p:sp>
    </p:spTree>
    <p:extLst>
      <p:ext uri="{BB962C8B-B14F-4D97-AF65-F5344CB8AC3E}">
        <p14:creationId xmlns:p14="http://schemas.microsoft.com/office/powerpoint/2010/main" val="410509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D155E1-3A22-4E03-84BA-684CAEC3D99F}" type="datetimeFigureOut">
              <a:rPr lang="en-US" smtClean="0"/>
              <a:pPr/>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F2D3A-6A98-4F50-88FE-90BEA8F86ED1}" type="slidenum">
              <a:rPr lang="en-US" smtClean="0"/>
              <a:pPr/>
              <a:t>‹#›</a:t>
            </a:fld>
            <a:endParaRPr lang="en-US"/>
          </a:p>
        </p:txBody>
      </p:sp>
    </p:spTree>
    <p:extLst>
      <p:ext uri="{BB962C8B-B14F-4D97-AF65-F5344CB8AC3E}">
        <p14:creationId xmlns:p14="http://schemas.microsoft.com/office/powerpoint/2010/main" val="111838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D155E1-3A22-4E03-84BA-684CAEC3D99F}" type="datetimeFigureOut">
              <a:rPr lang="en-US" smtClean="0"/>
              <a:pPr/>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F2D3A-6A98-4F50-88FE-90BEA8F86ED1}" type="slidenum">
              <a:rPr lang="en-US" smtClean="0"/>
              <a:pPr/>
              <a:t>‹#›</a:t>
            </a:fld>
            <a:endParaRPr lang="en-US"/>
          </a:p>
        </p:txBody>
      </p:sp>
    </p:spTree>
    <p:extLst>
      <p:ext uri="{BB962C8B-B14F-4D97-AF65-F5344CB8AC3E}">
        <p14:creationId xmlns:p14="http://schemas.microsoft.com/office/powerpoint/2010/main" val="658177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D155E1-3A22-4E03-84BA-684CAEC3D99F}" type="datetimeFigureOut">
              <a:rPr lang="en-US" smtClean="0"/>
              <a:pPr/>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9F2D3A-6A98-4F50-88FE-90BEA8F86ED1}" type="slidenum">
              <a:rPr lang="en-US" smtClean="0"/>
              <a:pPr/>
              <a:t>‹#›</a:t>
            </a:fld>
            <a:endParaRPr lang="en-US"/>
          </a:p>
        </p:txBody>
      </p:sp>
    </p:spTree>
    <p:extLst>
      <p:ext uri="{BB962C8B-B14F-4D97-AF65-F5344CB8AC3E}">
        <p14:creationId xmlns:p14="http://schemas.microsoft.com/office/powerpoint/2010/main" val="50102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D155E1-3A22-4E03-84BA-684CAEC3D99F}" type="datetimeFigureOut">
              <a:rPr lang="en-US" smtClean="0"/>
              <a:pPr/>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9F2D3A-6A98-4F50-88FE-90BEA8F86ED1}" type="slidenum">
              <a:rPr lang="en-US" smtClean="0"/>
              <a:pPr/>
              <a:t>‹#›</a:t>
            </a:fld>
            <a:endParaRPr lang="en-US"/>
          </a:p>
        </p:txBody>
      </p:sp>
    </p:spTree>
    <p:extLst>
      <p:ext uri="{BB962C8B-B14F-4D97-AF65-F5344CB8AC3E}">
        <p14:creationId xmlns:p14="http://schemas.microsoft.com/office/powerpoint/2010/main" val="109883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155E1-3A22-4E03-84BA-684CAEC3D99F}" type="datetimeFigureOut">
              <a:rPr lang="en-US" smtClean="0"/>
              <a:pPr/>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9F2D3A-6A98-4F50-88FE-90BEA8F86ED1}" type="slidenum">
              <a:rPr lang="en-US" smtClean="0"/>
              <a:pPr/>
              <a:t>‹#›</a:t>
            </a:fld>
            <a:endParaRPr lang="en-US"/>
          </a:p>
        </p:txBody>
      </p:sp>
    </p:spTree>
    <p:extLst>
      <p:ext uri="{BB962C8B-B14F-4D97-AF65-F5344CB8AC3E}">
        <p14:creationId xmlns:p14="http://schemas.microsoft.com/office/powerpoint/2010/main" val="2338725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D155E1-3A22-4E03-84BA-684CAEC3D99F}" type="datetimeFigureOut">
              <a:rPr lang="en-US" smtClean="0"/>
              <a:pPr/>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F2D3A-6A98-4F50-88FE-90BEA8F86ED1}" type="slidenum">
              <a:rPr lang="en-US" smtClean="0"/>
              <a:pPr/>
              <a:t>‹#›</a:t>
            </a:fld>
            <a:endParaRPr lang="en-US"/>
          </a:p>
        </p:txBody>
      </p:sp>
    </p:spTree>
    <p:extLst>
      <p:ext uri="{BB962C8B-B14F-4D97-AF65-F5344CB8AC3E}">
        <p14:creationId xmlns:p14="http://schemas.microsoft.com/office/powerpoint/2010/main" val="96233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D155E1-3A22-4E03-84BA-684CAEC3D99F}" type="datetimeFigureOut">
              <a:rPr lang="en-US" smtClean="0"/>
              <a:pPr/>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F2D3A-6A98-4F50-88FE-90BEA8F86ED1}" type="slidenum">
              <a:rPr lang="en-US" smtClean="0"/>
              <a:pPr/>
              <a:t>‹#›</a:t>
            </a:fld>
            <a:endParaRPr lang="en-US"/>
          </a:p>
        </p:txBody>
      </p:sp>
    </p:spTree>
    <p:extLst>
      <p:ext uri="{BB962C8B-B14F-4D97-AF65-F5344CB8AC3E}">
        <p14:creationId xmlns:p14="http://schemas.microsoft.com/office/powerpoint/2010/main" val="2981835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155E1-3A22-4E03-84BA-684CAEC3D99F}" type="datetimeFigureOut">
              <a:rPr lang="en-US" smtClean="0"/>
              <a:pPr/>
              <a:t>3/21/2019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9F2D3A-6A98-4F50-88FE-90BEA8F86ED1}" type="slidenum">
              <a:rPr lang="en-US" smtClean="0"/>
              <a:pPr/>
              <a:t>‹#›</a:t>
            </a:fld>
            <a:endParaRPr lang="en-US"/>
          </a:p>
        </p:txBody>
      </p:sp>
    </p:spTree>
    <p:extLst>
      <p:ext uri="{BB962C8B-B14F-4D97-AF65-F5344CB8AC3E}">
        <p14:creationId xmlns:p14="http://schemas.microsoft.com/office/powerpoint/2010/main" val="2173580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extBox 3"/>
          <p:cNvSpPr txBox="1"/>
          <p:nvPr/>
        </p:nvSpPr>
        <p:spPr>
          <a:xfrm>
            <a:off x="1392702" y="717452"/>
            <a:ext cx="5345723" cy="2308324"/>
          </a:xfrm>
          <a:prstGeom prst="rect">
            <a:avLst/>
          </a:prstGeom>
          <a:noFill/>
        </p:spPr>
        <p:txBody>
          <a:bodyPr wrap="square" rtlCol="0">
            <a:spAutoFit/>
          </a:bodyPr>
          <a:lstStyle/>
          <a:p>
            <a:r>
              <a:rPr lang="en-US" sz="4800" dirty="0" smtClean="0"/>
              <a:t>Student </a:t>
            </a:r>
          </a:p>
          <a:p>
            <a:r>
              <a:rPr lang="en-US" sz="4800" dirty="0" smtClean="0"/>
              <a:t>Management </a:t>
            </a:r>
          </a:p>
          <a:p>
            <a:r>
              <a:rPr lang="en-US" sz="4800" dirty="0" smtClean="0"/>
              <a:t>System</a:t>
            </a:r>
            <a:endParaRPr lang="en-US" sz="4800" dirty="0"/>
          </a:p>
        </p:txBody>
      </p:sp>
      <p:sp>
        <p:nvSpPr>
          <p:cNvPr id="5" name="TextBox 4"/>
          <p:cNvSpPr txBox="1"/>
          <p:nvPr/>
        </p:nvSpPr>
        <p:spPr>
          <a:xfrm>
            <a:off x="6682154" y="4065563"/>
            <a:ext cx="5247249" cy="2554545"/>
          </a:xfrm>
          <a:prstGeom prst="rect">
            <a:avLst/>
          </a:prstGeom>
          <a:noFill/>
        </p:spPr>
        <p:txBody>
          <a:bodyPr wrap="square" rtlCol="0">
            <a:spAutoFit/>
          </a:bodyPr>
          <a:lstStyle/>
          <a:p>
            <a:r>
              <a:rPr lang="en-US" sz="3200" dirty="0" smtClean="0"/>
              <a:t>Created By-</a:t>
            </a:r>
          </a:p>
          <a:p>
            <a:r>
              <a:rPr lang="en-US" sz="3200" dirty="0" err="1" smtClean="0"/>
              <a:t>Suman</a:t>
            </a:r>
            <a:r>
              <a:rPr lang="en-US" sz="3200" dirty="0" smtClean="0"/>
              <a:t> </a:t>
            </a:r>
            <a:r>
              <a:rPr lang="en-US" sz="3200" dirty="0" err="1" smtClean="0"/>
              <a:t>Ahemed</a:t>
            </a:r>
            <a:r>
              <a:rPr lang="en-US" sz="3200" dirty="0" smtClean="0"/>
              <a:t> Saikan</a:t>
            </a:r>
            <a:endParaRPr lang="en-US" sz="3200" dirty="0" smtClean="0"/>
          </a:p>
          <a:p>
            <a:r>
              <a:rPr lang="en-US" sz="3200" dirty="0" smtClean="0"/>
              <a:t>Roll:1607045</a:t>
            </a:r>
          </a:p>
          <a:p>
            <a:r>
              <a:rPr lang="en-US" sz="3200" dirty="0" smtClean="0"/>
              <a:t>KUET,CSE</a:t>
            </a:r>
            <a:endParaRPr lang="en-US" sz="3200" dirty="0" smtClean="0"/>
          </a:p>
          <a:p>
            <a:endParaRPr lang="en-US" sz="3200" dirty="0"/>
          </a:p>
        </p:txBody>
      </p:sp>
    </p:spTree>
    <p:custDataLst>
      <p:tags r:id="rId1"/>
    </p:custDataLst>
    <p:extLst>
      <p:ext uri="{BB962C8B-B14F-4D97-AF65-F5344CB8AC3E}">
        <p14:creationId xmlns:p14="http://schemas.microsoft.com/office/powerpoint/2010/main" val="2685321555"/>
      </p:ext>
    </p:extLst>
  </p:cSld>
  <p:clrMapOvr>
    <a:masterClrMapping/>
  </p:clrMapOvr>
  <p:transition advTm="926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16" presetClass="entr" presetSubtype="2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45" name="Group 44"/>
          <p:cNvGrpSpPr/>
          <p:nvPr/>
        </p:nvGrpSpPr>
        <p:grpSpPr>
          <a:xfrm>
            <a:off x="5200496" y="972795"/>
            <a:ext cx="2601535" cy="449291"/>
            <a:chOff x="1371594" y="721004"/>
            <a:chExt cx="2601535" cy="449291"/>
          </a:xfrm>
        </p:grpSpPr>
        <p:sp>
          <p:nvSpPr>
            <p:cNvPr id="46" name="Rounded Rectangle 45"/>
            <p:cNvSpPr/>
            <p:nvPr/>
          </p:nvSpPr>
          <p:spPr>
            <a:xfrm>
              <a:off x="1371594" y="738650"/>
              <a:ext cx="2601535" cy="4316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571219" y="721004"/>
              <a:ext cx="2202287" cy="380743"/>
            </a:xfrm>
            <a:prstGeom prst="rect">
              <a:avLst/>
            </a:prstGeom>
            <a:noFill/>
          </p:spPr>
          <p:txBody>
            <a:bodyPr wrap="square" rtlCol="0">
              <a:spAutoFit/>
            </a:bodyPr>
            <a:lstStyle/>
            <a:p>
              <a:pPr algn="ctr"/>
              <a:r>
                <a:rPr lang="en-US" dirty="0" smtClean="0"/>
                <a:t>Namespace</a:t>
              </a:r>
              <a:endParaRPr lang="en-US" dirty="0"/>
            </a:p>
          </p:txBody>
        </p:sp>
      </p:grpSp>
      <p:grpSp>
        <p:nvGrpSpPr>
          <p:cNvPr id="48" name="Group 47"/>
          <p:cNvGrpSpPr/>
          <p:nvPr/>
        </p:nvGrpSpPr>
        <p:grpSpPr>
          <a:xfrm>
            <a:off x="5200495" y="1542922"/>
            <a:ext cx="2601535" cy="431645"/>
            <a:chOff x="1371594" y="1357392"/>
            <a:chExt cx="2601535" cy="431645"/>
          </a:xfrm>
        </p:grpSpPr>
        <p:sp>
          <p:nvSpPr>
            <p:cNvPr id="49" name="Rounded Rectangle 48"/>
            <p:cNvSpPr/>
            <p:nvPr/>
          </p:nvSpPr>
          <p:spPr>
            <a:xfrm>
              <a:off x="1371594" y="1357392"/>
              <a:ext cx="2601535" cy="4316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571219" y="1357392"/>
              <a:ext cx="2202287" cy="369332"/>
            </a:xfrm>
            <a:prstGeom prst="rect">
              <a:avLst/>
            </a:prstGeom>
            <a:noFill/>
          </p:spPr>
          <p:txBody>
            <a:bodyPr wrap="square" rtlCol="0">
              <a:spAutoFit/>
            </a:bodyPr>
            <a:lstStyle/>
            <a:p>
              <a:pPr algn="ctr"/>
              <a:r>
                <a:rPr lang="en-US" dirty="0" smtClean="0"/>
                <a:t>Getter &amp; Setter</a:t>
              </a:r>
              <a:endParaRPr lang="en-US" dirty="0"/>
            </a:p>
          </p:txBody>
        </p:sp>
      </p:grpSp>
      <p:grpSp>
        <p:nvGrpSpPr>
          <p:cNvPr id="54" name="Group 53"/>
          <p:cNvGrpSpPr/>
          <p:nvPr/>
        </p:nvGrpSpPr>
        <p:grpSpPr>
          <a:xfrm>
            <a:off x="5219101" y="2095403"/>
            <a:ext cx="2601535" cy="431645"/>
            <a:chOff x="1371593" y="1962702"/>
            <a:chExt cx="2601535" cy="431645"/>
          </a:xfrm>
        </p:grpSpPr>
        <p:sp>
          <p:nvSpPr>
            <p:cNvPr id="55" name="Rounded Rectangle 54"/>
            <p:cNvSpPr/>
            <p:nvPr/>
          </p:nvSpPr>
          <p:spPr>
            <a:xfrm>
              <a:off x="1371593" y="1962702"/>
              <a:ext cx="2601535" cy="4316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571219" y="1999937"/>
              <a:ext cx="2202287" cy="381041"/>
            </a:xfrm>
            <a:prstGeom prst="rect">
              <a:avLst/>
            </a:prstGeom>
            <a:noFill/>
          </p:spPr>
          <p:txBody>
            <a:bodyPr wrap="square" rtlCol="0">
              <a:spAutoFit/>
            </a:bodyPr>
            <a:lstStyle/>
            <a:p>
              <a:pPr algn="ctr"/>
              <a:r>
                <a:rPr lang="en-US" dirty="0" smtClean="0"/>
                <a:t>Formatting I/O</a:t>
              </a:r>
              <a:endParaRPr lang="en-US" dirty="0"/>
            </a:p>
          </p:txBody>
        </p:sp>
      </p:grpSp>
      <p:grpSp>
        <p:nvGrpSpPr>
          <p:cNvPr id="57" name="Group 56"/>
          <p:cNvGrpSpPr/>
          <p:nvPr/>
        </p:nvGrpSpPr>
        <p:grpSpPr>
          <a:xfrm>
            <a:off x="5198035" y="2647884"/>
            <a:ext cx="2601535" cy="431645"/>
            <a:chOff x="1371592" y="2581444"/>
            <a:chExt cx="2601535" cy="431645"/>
          </a:xfrm>
        </p:grpSpPr>
        <p:sp>
          <p:nvSpPr>
            <p:cNvPr id="58" name="Rounded Rectangle 57"/>
            <p:cNvSpPr/>
            <p:nvPr/>
          </p:nvSpPr>
          <p:spPr>
            <a:xfrm>
              <a:off x="1371592" y="2581444"/>
              <a:ext cx="2601535" cy="4316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571219" y="2581444"/>
              <a:ext cx="2202287" cy="369332"/>
            </a:xfrm>
            <a:prstGeom prst="rect">
              <a:avLst/>
            </a:prstGeom>
            <a:noFill/>
          </p:spPr>
          <p:txBody>
            <a:bodyPr wrap="square" rtlCol="0">
              <a:spAutoFit/>
            </a:bodyPr>
            <a:lstStyle/>
            <a:p>
              <a:pPr algn="ctr"/>
              <a:r>
                <a:rPr lang="en-US" dirty="0" smtClean="0"/>
                <a:t>File</a:t>
              </a:r>
              <a:endParaRPr lang="en-US" dirty="0"/>
            </a:p>
          </p:txBody>
        </p:sp>
      </p:grpSp>
      <p:grpSp>
        <p:nvGrpSpPr>
          <p:cNvPr id="60" name="Group 59"/>
          <p:cNvGrpSpPr/>
          <p:nvPr/>
        </p:nvGrpSpPr>
        <p:grpSpPr>
          <a:xfrm>
            <a:off x="5205007" y="3200365"/>
            <a:ext cx="2601535" cy="432622"/>
            <a:chOff x="1371592" y="3185777"/>
            <a:chExt cx="2601535" cy="432622"/>
          </a:xfrm>
        </p:grpSpPr>
        <p:sp>
          <p:nvSpPr>
            <p:cNvPr id="79" name="Rounded Rectangle 78"/>
            <p:cNvSpPr/>
            <p:nvPr/>
          </p:nvSpPr>
          <p:spPr>
            <a:xfrm>
              <a:off x="1371592" y="3186754"/>
              <a:ext cx="2601535" cy="4316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1571213" y="3185777"/>
              <a:ext cx="2202287" cy="369332"/>
            </a:xfrm>
            <a:prstGeom prst="rect">
              <a:avLst/>
            </a:prstGeom>
            <a:noFill/>
          </p:spPr>
          <p:txBody>
            <a:bodyPr wrap="square" rtlCol="0">
              <a:spAutoFit/>
            </a:bodyPr>
            <a:lstStyle/>
            <a:p>
              <a:pPr algn="ctr"/>
              <a:r>
                <a:rPr lang="en-US" dirty="0" smtClean="0"/>
                <a:t>Class and Objects</a:t>
              </a:r>
              <a:endParaRPr lang="en-US" dirty="0"/>
            </a:p>
          </p:txBody>
        </p:sp>
      </p:grpSp>
      <p:grpSp>
        <p:nvGrpSpPr>
          <p:cNvPr id="81" name="Group 80"/>
          <p:cNvGrpSpPr/>
          <p:nvPr/>
        </p:nvGrpSpPr>
        <p:grpSpPr>
          <a:xfrm>
            <a:off x="5205007" y="3752846"/>
            <a:ext cx="2601537" cy="431645"/>
            <a:chOff x="1371589" y="3792064"/>
            <a:chExt cx="2601537" cy="431645"/>
          </a:xfrm>
        </p:grpSpPr>
        <p:sp>
          <p:nvSpPr>
            <p:cNvPr id="82" name="Rounded Rectangle 81"/>
            <p:cNvSpPr/>
            <p:nvPr/>
          </p:nvSpPr>
          <p:spPr>
            <a:xfrm>
              <a:off x="1371591" y="3792064"/>
              <a:ext cx="2601535" cy="4316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371589" y="3826884"/>
              <a:ext cx="2601535" cy="369332"/>
            </a:xfrm>
            <a:prstGeom prst="rect">
              <a:avLst/>
            </a:prstGeom>
            <a:noFill/>
          </p:spPr>
          <p:txBody>
            <a:bodyPr wrap="square" rtlCol="0">
              <a:spAutoFit/>
            </a:bodyPr>
            <a:lstStyle/>
            <a:p>
              <a:pPr algn="ctr"/>
              <a:r>
                <a:rPr lang="en-US" dirty="0" smtClean="0"/>
                <a:t>Constructor &amp; Destructor</a:t>
              </a:r>
              <a:endParaRPr lang="en-US" dirty="0"/>
            </a:p>
          </p:txBody>
        </p:sp>
      </p:grpSp>
      <p:grpSp>
        <p:nvGrpSpPr>
          <p:cNvPr id="104" name="Group 103"/>
          <p:cNvGrpSpPr/>
          <p:nvPr/>
        </p:nvGrpSpPr>
        <p:grpSpPr>
          <a:xfrm>
            <a:off x="5073458" y="4321240"/>
            <a:ext cx="2857846" cy="431645"/>
            <a:chOff x="1243433" y="4410806"/>
            <a:chExt cx="2857846" cy="431645"/>
          </a:xfrm>
        </p:grpSpPr>
        <p:sp>
          <p:nvSpPr>
            <p:cNvPr id="105" name="Rounded Rectangle 104"/>
            <p:cNvSpPr/>
            <p:nvPr/>
          </p:nvSpPr>
          <p:spPr>
            <a:xfrm>
              <a:off x="1371591" y="4410806"/>
              <a:ext cx="2601535" cy="4316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243433" y="4418825"/>
              <a:ext cx="2857846" cy="369332"/>
            </a:xfrm>
            <a:prstGeom prst="rect">
              <a:avLst/>
            </a:prstGeom>
            <a:noFill/>
          </p:spPr>
          <p:txBody>
            <a:bodyPr wrap="square" rtlCol="0">
              <a:spAutoFit/>
            </a:bodyPr>
            <a:lstStyle/>
            <a:p>
              <a:pPr algn="ctr"/>
              <a:r>
                <a:rPr lang="en-US" dirty="0" smtClean="0"/>
                <a:t>Dynamic Memory Allocation</a:t>
              </a:r>
            </a:p>
          </p:txBody>
        </p:sp>
      </p:grpSp>
      <p:grpSp>
        <p:nvGrpSpPr>
          <p:cNvPr id="107" name="Group 106"/>
          <p:cNvGrpSpPr/>
          <p:nvPr/>
        </p:nvGrpSpPr>
        <p:grpSpPr>
          <a:xfrm>
            <a:off x="5219101" y="4917127"/>
            <a:ext cx="2601535" cy="431645"/>
            <a:chOff x="1371590" y="5016116"/>
            <a:chExt cx="2601535" cy="431645"/>
          </a:xfrm>
        </p:grpSpPr>
        <p:sp>
          <p:nvSpPr>
            <p:cNvPr id="108" name="Rounded Rectangle 107"/>
            <p:cNvSpPr/>
            <p:nvPr/>
          </p:nvSpPr>
          <p:spPr>
            <a:xfrm>
              <a:off x="1371590" y="5016116"/>
              <a:ext cx="2601535" cy="4316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1571213" y="5043859"/>
              <a:ext cx="2086387" cy="369332"/>
            </a:xfrm>
            <a:prstGeom prst="rect">
              <a:avLst/>
            </a:prstGeom>
            <a:noFill/>
          </p:spPr>
          <p:txBody>
            <a:bodyPr wrap="square" rtlCol="0">
              <a:spAutoFit/>
            </a:bodyPr>
            <a:lstStyle/>
            <a:p>
              <a:pPr algn="ctr"/>
              <a:r>
                <a:rPr lang="en-US" dirty="0" smtClean="0"/>
                <a:t>Template</a:t>
              </a:r>
              <a:endParaRPr lang="en-US" dirty="0"/>
            </a:p>
          </p:txBody>
        </p:sp>
      </p:grpSp>
      <p:grpSp>
        <p:nvGrpSpPr>
          <p:cNvPr id="110" name="Group 109"/>
          <p:cNvGrpSpPr/>
          <p:nvPr/>
        </p:nvGrpSpPr>
        <p:grpSpPr>
          <a:xfrm>
            <a:off x="5219101" y="5511590"/>
            <a:ext cx="2601535" cy="431645"/>
            <a:chOff x="1371590" y="5634858"/>
            <a:chExt cx="2601535" cy="431645"/>
          </a:xfrm>
        </p:grpSpPr>
        <p:sp>
          <p:nvSpPr>
            <p:cNvPr id="111" name="Rounded Rectangle 110"/>
            <p:cNvSpPr/>
            <p:nvPr/>
          </p:nvSpPr>
          <p:spPr>
            <a:xfrm>
              <a:off x="1371590" y="5634858"/>
              <a:ext cx="2601535" cy="4316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1809471" y="5666014"/>
              <a:ext cx="1725769" cy="369332"/>
            </a:xfrm>
            <a:prstGeom prst="rect">
              <a:avLst/>
            </a:prstGeom>
            <a:noFill/>
          </p:spPr>
          <p:txBody>
            <a:bodyPr wrap="square" rtlCol="0">
              <a:spAutoFit/>
            </a:bodyPr>
            <a:lstStyle/>
            <a:p>
              <a:pPr algn="ctr"/>
              <a:r>
                <a:rPr lang="en-US" dirty="0" smtClean="0"/>
                <a:t>STL</a:t>
              </a:r>
              <a:endParaRPr lang="en-US" dirty="0"/>
            </a:p>
          </p:txBody>
        </p:sp>
      </p:grpSp>
      <p:grpSp>
        <p:nvGrpSpPr>
          <p:cNvPr id="113" name="Group 112"/>
          <p:cNvGrpSpPr/>
          <p:nvPr/>
        </p:nvGrpSpPr>
        <p:grpSpPr>
          <a:xfrm>
            <a:off x="5219101" y="6088003"/>
            <a:ext cx="2601535" cy="431645"/>
            <a:chOff x="1371589" y="6193893"/>
            <a:chExt cx="2601535" cy="431645"/>
          </a:xfrm>
        </p:grpSpPr>
        <p:sp>
          <p:nvSpPr>
            <p:cNvPr id="114" name="Rounded Rectangle 113"/>
            <p:cNvSpPr/>
            <p:nvPr/>
          </p:nvSpPr>
          <p:spPr>
            <a:xfrm>
              <a:off x="1371589" y="6193893"/>
              <a:ext cx="2601535" cy="4316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1571213" y="6193893"/>
              <a:ext cx="2202287" cy="369332"/>
            </a:xfrm>
            <a:prstGeom prst="rect">
              <a:avLst/>
            </a:prstGeom>
            <a:noFill/>
          </p:spPr>
          <p:txBody>
            <a:bodyPr wrap="square" rtlCol="0">
              <a:spAutoFit/>
            </a:bodyPr>
            <a:lstStyle/>
            <a:p>
              <a:pPr algn="ctr"/>
              <a:r>
                <a:rPr lang="en-US" dirty="0" smtClean="0"/>
                <a:t>Inheritance</a:t>
              </a:r>
              <a:endParaRPr lang="en-US" dirty="0"/>
            </a:p>
          </p:txBody>
        </p:sp>
      </p:grpSp>
      <p:sp>
        <p:nvSpPr>
          <p:cNvPr id="102" name="Pentagon 101"/>
          <p:cNvSpPr/>
          <p:nvPr/>
        </p:nvSpPr>
        <p:spPr>
          <a:xfrm>
            <a:off x="661011" y="3238959"/>
            <a:ext cx="2798284" cy="484632"/>
          </a:xfrm>
          <a:prstGeom prst="homePlat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Topics</a:t>
            </a:r>
            <a:endParaRPr lang="en-US" sz="2400" dirty="0">
              <a:solidFill>
                <a:schemeClr val="tx1"/>
              </a:solidFill>
            </a:endParaRPr>
          </a:p>
        </p:txBody>
      </p:sp>
    </p:spTree>
    <p:extLst>
      <p:ext uri="{BB962C8B-B14F-4D97-AF65-F5344CB8AC3E}">
        <p14:creationId xmlns:p14="http://schemas.microsoft.com/office/powerpoint/2010/main" val="354154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1000"/>
                                        <p:tgtEl>
                                          <p:spTgt spid="54"/>
                                        </p:tgtEl>
                                      </p:cBhvr>
                                    </p:animEffect>
                                    <p:anim calcmode="lin" valueType="num">
                                      <p:cBhvr>
                                        <p:cTn id="20" dur="1000" fill="hold"/>
                                        <p:tgtEl>
                                          <p:spTgt spid="54"/>
                                        </p:tgtEl>
                                        <p:attrNameLst>
                                          <p:attrName>ppt_x</p:attrName>
                                        </p:attrNameLst>
                                      </p:cBhvr>
                                      <p:tavLst>
                                        <p:tav tm="0">
                                          <p:val>
                                            <p:strVal val="#ppt_x"/>
                                          </p:val>
                                        </p:tav>
                                        <p:tav tm="100000">
                                          <p:val>
                                            <p:strVal val="#ppt_x"/>
                                          </p:val>
                                        </p:tav>
                                      </p:tavLst>
                                    </p:anim>
                                    <p:anim calcmode="lin" valueType="num">
                                      <p:cBhvr>
                                        <p:cTn id="21" dur="1000" fill="hold"/>
                                        <p:tgtEl>
                                          <p:spTgt spid="5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1000"/>
                                        <p:tgtEl>
                                          <p:spTgt spid="57"/>
                                        </p:tgtEl>
                                      </p:cBhvr>
                                    </p:animEffect>
                                    <p:anim calcmode="lin" valueType="num">
                                      <p:cBhvr>
                                        <p:cTn id="26" dur="1000" fill="hold"/>
                                        <p:tgtEl>
                                          <p:spTgt spid="57"/>
                                        </p:tgtEl>
                                        <p:attrNameLst>
                                          <p:attrName>ppt_x</p:attrName>
                                        </p:attrNameLst>
                                      </p:cBhvr>
                                      <p:tavLst>
                                        <p:tav tm="0">
                                          <p:val>
                                            <p:strVal val="#ppt_x"/>
                                          </p:val>
                                        </p:tav>
                                        <p:tav tm="100000">
                                          <p:val>
                                            <p:strVal val="#ppt_x"/>
                                          </p:val>
                                        </p:tav>
                                      </p:tavLst>
                                    </p:anim>
                                    <p:anim calcmode="lin" valueType="num">
                                      <p:cBhvr>
                                        <p:cTn id="27" dur="1000" fill="hold"/>
                                        <p:tgtEl>
                                          <p:spTgt spid="5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1000"/>
                                        <p:tgtEl>
                                          <p:spTgt spid="60"/>
                                        </p:tgtEl>
                                      </p:cBhvr>
                                    </p:animEffect>
                                    <p:anim calcmode="lin" valueType="num">
                                      <p:cBhvr>
                                        <p:cTn id="32" dur="1000" fill="hold"/>
                                        <p:tgtEl>
                                          <p:spTgt spid="60"/>
                                        </p:tgtEl>
                                        <p:attrNameLst>
                                          <p:attrName>ppt_x</p:attrName>
                                        </p:attrNameLst>
                                      </p:cBhvr>
                                      <p:tavLst>
                                        <p:tav tm="0">
                                          <p:val>
                                            <p:strVal val="#ppt_x"/>
                                          </p:val>
                                        </p:tav>
                                        <p:tav tm="100000">
                                          <p:val>
                                            <p:strVal val="#ppt_x"/>
                                          </p:val>
                                        </p:tav>
                                      </p:tavLst>
                                    </p:anim>
                                    <p:anim calcmode="lin" valueType="num">
                                      <p:cBhvr>
                                        <p:cTn id="33" dur="1000" fill="hold"/>
                                        <p:tgtEl>
                                          <p:spTgt spid="60"/>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1000"/>
                                        <p:tgtEl>
                                          <p:spTgt spid="81"/>
                                        </p:tgtEl>
                                      </p:cBhvr>
                                    </p:animEffect>
                                    <p:anim calcmode="lin" valueType="num">
                                      <p:cBhvr>
                                        <p:cTn id="38" dur="1000" fill="hold"/>
                                        <p:tgtEl>
                                          <p:spTgt spid="81"/>
                                        </p:tgtEl>
                                        <p:attrNameLst>
                                          <p:attrName>ppt_x</p:attrName>
                                        </p:attrNameLst>
                                      </p:cBhvr>
                                      <p:tavLst>
                                        <p:tav tm="0">
                                          <p:val>
                                            <p:strVal val="#ppt_x"/>
                                          </p:val>
                                        </p:tav>
                                        <p:tav tm="100000">
                                          <p:val>
                                            <p:strVal val="#ppt_x"/>
                                          </p:val>
                                        </p:tav>
                                      </p:tavLst>
                                    </p:anim>
                                    <p:anim calcmode="lin" valueType="num">
                                      <p:cBhvr>
                                        <p:cTn id="39" dur="1000" fill="hold"/>
                                        <p:tgtEl>
                                          <p:spTgt spid="81"/>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104"/>
                                        </p:tgtEl>
                                        <p:attrNameLst>
                                          <p:attrName>style.visibility</p:attrName>
                                        </p:attrNameLst>
                                      </p:cBhvr>
                                      <p:to>
                                        <p:strVal val="visible"/>
                                      </p:to>
                                    </p:set>
                                    <p:animEffect transition="in" filter="fade">
                                      <p:cBhvr>
                                        <p:cTn id="43" dur="1000"/>
                                        <p:tgtEl>
                                          <p:spTgt spid="104"/>
                                        </p:tgtEl>
                                      </p:cBhvr>
                                    </p:animEffect>
                                    <p:anim calcmode="lin" valueType="num">
                                      <p:cBhvr>
                                        <p:cTn id="44" dur="1000" fill="hold"/>
                                        <p:tgtEl>
                                          <p:spTgt spid="104"/>
                                        </p:tgtEl>
                                        <p:attrNameLst>
                                          <p:attrName>ppt_x</p:attrName>
                                        </p:attrNameLst>
                                      </p:cBhvr>
                                      <p:tavLst>
                                        <p:tav tm="0">
                                          <p:val>
                                            <p:strVal val="#ppt_x"/>
                                          </p:val>
                                        </p:tav>
                                        <p:tav tm="100000">
                                          <p:val>
                                            <p:strVal val="#ppt_x"/>
                                          </p:val>
                                        </p:tav>
                                      </p:tavLst>
                                    </p:anim>
                                    <p:anim calcmode="lin" valueType="num">
                                      <p:cBhvr>
                                        <p:cTn id="45" dur="1000" fill="hold"/>
                                        <p:tgtEl>
                                          <p:spTgt spid="104"/>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fade">
                                      <p:cBhvr>
                                        <p:cTn id="49" dur="1000"/>
                                        <p:tgtEl>
                                          <p:spTgt spid="107"/>
                                        </p:tgtEl>
                                      </p:cBhvr>
                                    </p:animEffect>
                                    <p:anim calcmode="lin" valueType="num">
                                      <p:cBhvr>
                                        <p:cTn id="50" dur="1000" fill="hold"/>
                                        <p:tgtEl>
                                          <p:spTgt spid="107"/>
                                        </p:tgtEl>
                                        <p:attrNameLst>
                                          <p:attrName>ppt_x</p:attrName>
                                        </p:attrNameLst>
                                      </p:cBhvr>
                                      <p:tavLst>
                                        <p:tav tm="0">
                                          <p:val>
                                            <p:strVal val="#ppt_x"/>
                                          </p:val>
                                        </p:tav>
                                        <p:tav tm="100000">
                                          <p:val>
                                            <p:strVal val="#ppt_x"/>
                                          </p:val>
                                        </p:tav>
                                      </p:tavLst>
                                    </p:anim>
                                    <p:anim calcmode="lin" valueType="num">
                                      <p:cBhvr>
                                        <p:cTn id="51" dur="1000" fill="hold"/>
                                        <p:tgtEl>
                                          <p:spTgt spid="107"/>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110"/>
                                        </p:tgtEl>
                                        <p:attrNameLst>
                                          <p:attrName>style.visibility</p:attrName>
                                        </p:attrNameLst>
                                      </p:cBhvr>
                                      <p:to>
                                        <p:strVal val="visible"/>
                                      </p:to>
                                    </p:set>
                                    <p:animEffect transition="in" filter="fade">
                                      <p:cBhvr>
                                        <p:cTn id="55" dur="1000"/>
                                        <p:tgtEl>
                                          <p:spTgt spid="110"/>
                                        </p:tgtEl>
                                      </p:cBhvr>
                                    </p:animEffect>
                                    <p:anim calcmode="lin" valueType="num">
                                      <p:cBhvr>
                                        <p:cTn id="56" dur="1000" fill="hold"/>
                                        <p:tgtEl>
                                          <p:spTgt spid="110"/>
                                        </p:tgtEl>
                                        <p:attrNameLst>
                                          <p:attrName>ppt_x</p:attrName>
                                        </p:attrNameLst>
                                      </p:cBhvr>
                                      <p:tavLst>
                                        <p:tav tm="0">
                                          <p:val>
                                            <p:strVal val="#ppt_x"/>
                                          </p:val>
                                        </p:tav>
                                        <p:tav tm="100000">
                                          <p:val>
                                            <p:strVal val="#ppt_x"/>
                                          </p:val>
                                        </p:tav>
                                      </p:tavLst>
                                    </p:anim>
                                    <p:anim calcmode="lin" valueType="num">
                                      <p:cBhvr>
                                        <p:cTn id="57" dur="1000" fill="hold"/>
                                        <p:tgtEl>
                                          <p:spTgt spid="110"/>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nodeType="afterEffect">
                                  <p:stCondLst>
                                    <p:cond delay="0"/>
                                  </p:stCondLst>
                                  <p:childTnLst>
                                    <p:set>
                                      <p:cBhvr>
                                        <p:cTn id="60" dur="1" fill="hold">
                                          <p:stCondLst>
                                            <p:cond delay="0"/>
                                          </p:stCondLst>
                                        </p:cTn>
                                        <p:tgtEl>
                                          <p:spTgt spid="113"/>
                                        </p:tgtEl>
                                        <p:attrNameLst>
                                          <p:attrName>style.visibility</p:attrName>
                                        </p:attrNameLst>
                                      </p:cBhvr>
                                      <p:to>
                                        <p:strVal val="visible"/>
                                      </p:to>
                                    </p:set>
                                    <p:animEffect transition="in" filter="fade">
                                      <p:cBhvr>
                                        <p:cTn id="61" dur="1000"/>
                                        <p:tgtEl>
                                          <p:spTgt spid="113"/>
                                        </p:tgtEl>
                                      </p:cBhvr>
                                    </p:animEffect>
                                    <p:anim calcmode="lin" valueType="num">
                                      <p:cBhvr>
                                        <p:cTn id="62" dur="1000" fill="hold"/>
                                        <p:tgtEl>
                                          <p:spTgt spid="113"/>
                                        </p:tgtEl>
                                        <p:attrNameLst>
                                          <p:attrName>ppt_x</p:attrName>
                                        </p:attrNameLst>
                                      </p:cBhvr>
                                      <p:tavLst>
                                        <p:tav tm="0">
                                          <p:val>
                                            <p:strVal val="#ppt_x"/>
                                          </p:val>
                                        </p:tav>
                                        <p:tav tm="100000">
                                          <p:val>
                                            <p:strVal val="#ppt_x"/>
                                          </p:val>
                                        </p:tav>
                                      </p:tavLst>
                                    </p:anim>
                                    <p:anim calcmode="lin" valueType="num">
                                      <p:cBhvr>
                                        <p:cTn id="63"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8" name="Pentagon 47"/>
          <p:cNvSpPr/>
          <p:nvPr/>
        </p:nvSpPr>
        <p:spPr>
          <a:xfrm>
            <a:off x="3927038" y="2431327"/>
            <a:ext cx="3601156" cy="484632"/>
          </a:xfrm>
          <a:prstGeom prst="homePlat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Thank You!!</a:t>
            </a:r>
            <a:endParaRPr lang="en-US" sz="2400" dirty="0">
              <a:solidFill>
                <a:schemeClr val="tx1"/>
              </a:solidFill>
            </a:endParaRPr>
          </a:p>
        </p:txBody>
      </p:sp>
    </p:spTree>
    <p:extLst>
      <p:ext uri="{BB962C8B-B14F-4D97-AF65-F5344CB8AC3E}">
        <p14:creationId xmlns:p14="http://schemas.microsoft.com/office/powerpoint/2010/main" val="985357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01" name="TextBox 100"/>
          <p:cNvSpPr txBox="1"/>
          <p:nvPr/>
        </p:nvSpPr>
        <p:spPr>
          <a:xfrm>
            <a:off x="2247442" y="1280160"/>
            <a:ext cx="8273666" cy="3477875"/>
          </a:xfrm>
          <a:prstGeom prst="rect">
            <a:avLst/>
          </a:prstGeom>
          <a:noFill/>
        </p:spPr>
        <p:txBody>
          <a:bodyPr wrap="square" rtlCol="0">
            <a:spAutoFit/>
          </a:bodyPr>
          <a:lstStyle/>
          <a:p>
            <a:r>
              <a:rPr lang="en-US" sz="3200" dirty="0" smtClean="0"/>
              <a:t>In modern education system, student information is needed to be accessed in regular basis. It is very difficult to maintain student information in traditional way. With this data management system, student information can be handled easily. </a:t>
            </a:r>
          </a:p>
          <a:p>
            <a:r>
              <a:rPr lang="en-US" sz="2800" dirty="0" smtClean="0"/>
              <a:t>. </a:t>
            </a:r>
            <a:endParaRPr lang="en-US" sz="2800" dirty="0"/>
          </a:p>
        </p:txBody>
      </p:sp>
      <p:sp>
        <p:nvSpPr>
          <p:cNvPr id="46" name="Pentagon 45"/>
          <p:cNvSpPr/>
          <p:nvPr/>
        </p:nvSpPr>
        <p:spPr>
          <a:xfrm>
            <a:off x="609599" y="428978"/>
            <a:ext cx="2302933" cy="484632"/>
          </a:xfrm>
          <a:prstGeom prst="homePlate">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Introduction</a:t>
            </a:r>
            <a:endParaRPr lang="en-US" sz="2400" dirty="0">
              <a:solidFill>
                <a:schemeClr val="tx1"/>
              </a:solidFill>
            </a:endParaRPr>
          </a:p>
        </p:txBody>
      </p:sp>
    </p:spTree>
    <p:extLst>
      <p:ext uri="{BB962C8B-B14F-4D97-AF65-F5344CB8AC3E}">
        <p14:creationId xmlns:p14="http://schemas.microsoft.com/office/powerpoint/2010/main" val="4059939157"/>
      </p:ext>
    </p:extLst>
  </p:cSld>
  <p:clrMapOvr>
    <a:masterClrMapping/>
  </p:clrMapOvr>
  <p:transition advTm="107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p:cTn id="7" dur="500" fill="hold"/>
                                        <p:tgtEl>
                                          <p:spTgt spid="101"/>
                                        </p:tgtEl>
                                        <p:attrNameLst>
                                          <p:attrName>ppt_w</p:attrName>
                                        </p:attrNameLst>
                                      </p:cBhvr>
                                      <p:tavLst>
                                        <p:tav tm="0">
                                          <p:val>
                                            <p:fltVal val="0"/>
                                          </p:val>
                                        </p:tav>
                                        <p:tav tm="100000">
                                          <p:val>
                                            <p:strVal val="#ppt_w"/>
                                          </p:val>
                                        </p:tav>
                                      </p:tavLst>
                                    </p:anim>
                                    <p:anim calcmode="lin" valueType="num">
                                      <p:cBhvr>
                                        <p:cTn id="8" dur="500" fill="hold"/>
                                        <p:tgtEl>
                                          <p:spTgt spid="101"/>
                                        </p:tgtEl>
                                        <p:attrNameLst>
                                          <p:attrName>ppt_h</p:attrName>
                                        </p:attrNameLst>
                                      </p:cBhvr>
                                      <p:tavLst>
                                        <p:tav tm="0">
                                          <p:val>
                                            <p:fltVal val="0"/>
                                          </p:val>
                                        </p:tav>
                                        <p:tav tm="100000">
                                          <p:val>
                                            <p:strVal val="#ppt_h"/>
                                          </p:val>
                                        </p:tav>
                                      </p:tavLst>
                                    </p:anim>
                                    <p:animEffect transition="in" filter="fade">
                                      <p:cBhvr>
                                        <p:cTn id="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71" name="Group 70"/>
          <p:cNvGrpSpPr/>
          <p:nvPr/>
        </p:nvGrpSpPr>
        <p:grpSpPr>
          <a:xfrm>
            <a:off x="-10941765" y="0"/>
            <a:ext cx="10148552" cy="6858000"/>
            <a:chOff x="0" y="0"/>
            <a:chExt cx="10148552" cy="6858000"/>
          </a:xfrm>
        </p:grpSpPr>
        <p:sp>
          <p:nvSpPr>
            <p:cNvPr id="72" name="Rectangle 71"/>
            <p:cNvSpPr/>
            <p:nvPr/>
          </p:nvSpPr>
          <p:spPr>
            <a:xfrm>
              <a:off x="0" y="0"/>
              <a:ext cx="10148552" cy="6858000"/>
            </a:xfrm>
            <a:prstGeom prst="rect">
              <a:avLst/>
            </a:prstGeom>
            <a:solidFill>
              <a:schemeClr val="bg1">
                <a:lumMod val="85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dobe Gothic Std B" panose="020B0800000000000000" pitchFamily="34" charset="-128"/>
                <a:ea typeface="Adobe Gothic Std B" panose="020B0800000000000000" pitchFamily="34" charset="-128"/>
              </a:endParaRPr>
            </a:p>
          </p:txBody>
        </p:sp>
        <p:sp>
          <p:nvSpPr>
            <p:cNvPr id="73" name="Freeform 72"/>
            <p:cNvSpPr/>
            <p:nvPr/>
          </p:nvSpPr>
          <p:spPr>
            <a:xfrm>
              <a:off x="8788147" y="2068595"/>
              <a:ext cx="1360405" cy="2720810"/>
            </a:xfrm>
            <a:custGeom>
              <a:avLst/>
              <a:gdLst>
                <a:gd name="connsiteX0" fmla="*/ 1360405 w 1360405"/>
                <a:gd name="connsiteY0" fmla="*/ 0 h 2720810"/>
                <a:gd name="connsiteX1" fmla="*/ 1360405 w 1360405"/>
                <a:gd name="connsiteY1" fmla="*/ 2720810 h 2720810"/>
                <a:gd name="connsiteX2" fmla="*/ 0 w 1360405"/>
                <a:gd name="connsiteY2" fmla="*/ 1360405 h 2720810"/>
                <a:gd name="connsiteX3" fmla="*/ 1360405 w 1360405"/>
                <a:gd name="connsiteY3" fmla="*/ 0 h 2720810"/>
              </a:gdLst>
              <a:ahLst/>
              <a:cxnLst>
                <a:cxn ang="0">
                  <a:pos x="connsiteX0" y="connsiteY0"/>
                </a:cxn>
                <a:cxn ang="0">
                  <a:pos x="connsiteX1" y="connsiteY1"/>
                </a:cxn>
                <a:cxn ang="0">
                  <a:pos x="connsiteX2" y="connsiteY2"/>
                </a:cxn>
                <a:cxn ang="0">
                  <a:pos x="connsiteX3" y="connsiteY3"/>
                </a:cxn>
              </a:cxnLst>
              <a:rect l="l" t="t" r="r" b="b"/>
              <a:pathLst>
                <a:path w="1360405" h="2720810">
                  <a:moveTo>
                    <a:pt x="1360405" y="0"/>
                  </a:moveTo>
                  <a:lnTo>
                    <a:pt x="1360405" y="2720810"/>
                  </a:lnTo>
                  <a:cubicBezTo>
                    <a:pt x="609074" y="2720810"/>
                    <a:pt x="0" y="2111736"/>
                    <a:pt x="0" y="1360405"/>
                  </a:cubicBezTo>
                  <a:cubicBezTo>
                    <a:pt x="0" y="609074"/>
                    <a:pt x="609074" y="0"/>
                    <a:pt x="1360405"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8876715" y="3198168"/>
              <a:ext cx="1941341" cy="461665"/>
            </a:xfrm>
            <a:prstGeom prst="rect">
              <a:avLst/>
            </a:prstGeom>
            <a:noFill/>
          </p:spPr>
          <p:txBody>
            <a:bodyPr wrap="square" rtlCol="0">
              <a:spAutoFit/>
            </a:bodyPr>
            <a:lstStyle/>
            <a:p>
              <a:pPr algn="ctr"/>
              <a:r>
                <a:rPr lang="en-US" sz="2400" dirty="0" smtClean="0"/>
                <a:t>Deletion</a:t>
              </a:r>
              <a:endParaRPr lang="en-US" sz="2400" dirty="0"/>
            </a:p>
          </p:txBody>
        </p:sp>
      </p:grpSp>
      <p:grpSp>
        <p:nvGrpSpPr>
          <p:cNvPr id="75" name="Group 74"/>
          <p:cNvGrpSpPr/>
          <p:nvPr/>
        </p:nvGrpSpPr>
        <p:grpSpPr>
          <a:xfrm>
            <a:off x="-11563128" y="-60"/>
            <a:ext cx="10148552" cy="6858000"/>
            <a:chOff x="0" y="0"/>
            <a:chExt cx="10148552" cy="6858000"/>
          </a:xfrm>
        </p:grpSpPr>
        <p:sp>
          <p:nvSpPr>
            <p:cNvPr id="76" name="Rectangle 75"/>
            <p:cNvSpPr/>
            <p:nvPr/>
          </p:nvSpPr>
          <p:spPr>
            <a:xfrm>
              <a:off x="0" y="0"/>
              <a:ext cx="10148552" cy="6858000"/>
            </a:xfrm>
            <a:prstGeom prst="rect">
              <a:avLst/>
            </a:prstGeom>
            <a:solidFill>
              <a:schemeClr val="bg1">
                <a:lumMod val="85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dobe Gothic Std B" panose="020B0800000000000000" pitchFamily="34" charset="-128"/>
                <a:ea typeface="Adobe Gothic Std B" panose="020B0800000000000000" pitchFamily="34" charset="-128"/>
              </a:endParaRPr>
            </a:p>
          </p:txBody>
        </p:sp>
        <p:sp>
          <p:nvSpPr>
            <p:cNvPr id="77" name="Freeform 76"/>
            <p:cNvSpPr/>
            <p:nvPr/>
          </p:nvSpPr>
          <p:spPr>
            <a:xfrm>
              <a:off x="8788147" y="2068595"/>
              <a:ext cx="1360405" cy="2720810"/>
            </a:xfrm>
            <a:custGeom>
              <a:avLst/>
              <a:gdLst>
                <a:gd name="connsiteX0" fmla="*/ 1360405 w 1360405"/>
                <a:gd name="connsiteY0" fmla="*/ 0 h 2720810"/>
                <a:gd name="connsiteX1" fmla="*/ 1360405 w 1360405"/>
                <a:gd name="connsiteY1" fmla="*/ 2720810 h 2720810"/>
                <a:gd name="connsiteX2" fmla="*/ 0 w 1360405"/>
                <a:gd name="connsiteY2" fmla="*/ 1360405 h 2720810"/>
                <a:gd name="connsiteX3" fmla="*/ 1360405 w 1360405"/>
                <a:gd name="connsiteY3" fmla="*/ 0 h 2720810"/>
              </a:gdLst>
              <a:ahLst/>
              <a:cxnLst>
                <a:cxn ang="0">
                  <a:pos x="connsiteX0" y="connsiteY0"/>
                </a:cxn>
                <a:cxn ang="0">
                  <a:pos x="connsiteX1" y="connsiteY1"/>
                </a:cxn>
                <a:cxn ang="0">
                  <a:pos x="connsiteX2" y="connsiteY2"/>
                </a:cxn>
                <a:cxn ang="0">
                  <a:pos x="connsiteX3" y="connsiteY3"/>
                </a:cxn>
              </a:cxnLst>
              <a:rect l="l" t="t" r="r" b="b"/>
              <a:pathLst>
                <a:path w="1360405" h="2720810">
                  <a:moveTo>
                    <a:pt x="1360405" y="0"/>
                  </a:moveTo>
                  <a:lnTo>
                    <a:pt x="1360405" y="2720810"/>
                  </a:lnTo>
                  <a:cubicBezTo>
                    <a:pt x="609074" y="2720810"/>
                    <a:pt x="0" y="2111736"/>
                    <a:pt x="0" y="1360405"/>
                  </a:cubicBezTo>
                  <a:cubicBezTo>
                    <a:pt x="0" y="609074"/>
                    <a:pt x="609074" y="0"/>
                    <a:pt x="1360405"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rot="16200000">
              <a:off x="8876715" y="3198168"/>
              <a:ext cx="1941341" cy="461665"/>
            </a:xfrm>
            <a:prstGeom prst="rect">
              <a:avLst/>
            </a:prstGeom>
            <a:noFill/>
          </p:spPr>
          <p:txBody>
            <a:bodyPr wrap="square" rtlCol="0">
              <a:spAutoFit/>
            </a:bodyPr>
            <a:lstStyle/>
            <a:p>
              <a:pPr algn="ctr"/>
              <a:r>
                <a:rPr lang="en-US" sz="2400" dirty="0" smtClean="0"/>
                <a:t>Sort</a:t>
              </a:r>
              <a:endParaRPr lang="en-US" sz="2400" dirty="0"/>
            </a:p>
          </p:txBody>
        </p:sp>
      </p:grpSp>
      <p:grpSp>
        <p:nvGrpSpPr>
          <p:cNvPr id="84" name="Group 83"/>
          <p:cNvGrpSpPr/>
          <p:nvPr/>
        </p:nvGrpSpPr>
        <p:grpSpPr>
          <a:xfrm>
            <a:off x="-12239663" y="-30"/>
            <a:ext cx="10148552" cy="6858000"/>
            <a:chOff x="-2976912" y="0"/>
            <a:chExt cx="10148552" cy="6858000"/>
          </a:xfrm>
        </p:grpSpPr>
        <p:sp>
          <p:nvSpPr>
            <p:cNvPr id="85" name="Rectangle 84"/>
            <p:cNvSpPr/>
            <p:nvPr/>
          </p:nvSpPr>
          <p:spPr>
            <a:xfrm>
              <a:off x="-2976912" y="0"/>
              <a:ext cx="10148552" cy="6858000"/>
            </a:xfrm>
            <a:prstGeom prst="rect">
              <a:avLst/>
            </a:prstGeom>
            <a:solidFill>
              <a:schemeClr val="bg1">
                <a:lumMod val="85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dobe Gothic Std B" panose="020B0800000000000000" pitchFamily="34" charset="-128"/>
                <a:ea typeface="Adobe Gothic Std B" panose="020B0800000000000000" pitchFamily="34" charset="-128"/>
              </a:endParaRPr>
            </a:p>
          </p:txBody>
        </p:sp>
        <p:grpSp>
          <p:nvGrpSpPr>
            <p:cNvPr id="86" name="Group 85"/>
            <p:cNvGrpSpPr/>
            <p:nvPr/>
          </p:nvGrpSpPr>
          <p:grpSpPr>
            <a:xfrm>
              <a:off x="5811235" y="2068595"/>
              <a:ext cx="1360405" cy="2720810"/>
              <a:chOff x="8788147" y="2068595"/>
              <a:chExt cx="1360405" cy="2720810"/>
            </a:xfrm>
          </p:grpSpPr>
          <p:sp>
            <p:nvSpPr>
              <p:cNvPr id="87" name="Freeform 86"/>
              <p:cNvSpPr/>
              <p:nvPr/>
            </p:nvSpPr>
            <p:spPr>
              <a:xfrm>
                <a:off x="8788147" y="2068595"/>
                <a:ext cx="1360405" cy="2720810"/>
              </a:xfrm>
              <a:custGeom>
                <a:avLst/>
                <a:gdLst>
                  <a:gd name="connsiteX0" fmla="*/ 1360405 w 1360405"/>
                  <a:gd name="connsiteY0" fmla="*/ 0 h 2720810"/>
                  <a:gd name="connsiteX1" fmla="*/ 1360405 w 1360405"/>
                  <a:gd name="connsiteY1" fmla="*/ 2720810 h 2720810"/>
                  <a:gd name="connsiteX2" fmla="*/ 0 w 1360405"/>
                  <a:gd name="connsiteY2" fmla="*/ 1360405 h 2720810"/>
                  <a:gd name="connsiteX3" fmla="*/ 1360405 w 1360405"/>
                  <a:gd name="connsiteY3" fmla="*/ 0 h 2720810"/>
                </a:gdLst>
                <a:ahLst/>
                <a:cxnLst>
                  <a:cxn ang="0">
                    <a:pos x="connsiteX0" y="connsiteY0"/>
                  </a:cxn>
                  <a:cxn ang="0">
                    <a:pos x="connsiteX1" y="connsiteY1"/>
                  </a:cxn>
                  <a:cxn ang="0">
                    <a:pos x="connsiteX2" y="connsiteY2"/>
                  </a:cxn>
                  <a:cxn ang="0">
                    <a:pos x="connsiteX3" y="connsiteY3"/>
                  </a:cxn>
                </a:cxnLst>
                <a:rect l="l" t="t" r="r" b="b"/>
                <a:pathLst>
                  <a:path w="1360405" h="2720810">
                    <a:moveTo>
                      <a:pt x="1360405" y="0"/>
                    </a:moveTo>
                    <a:lnTo>
                      <a:pt x="1360405" y="2720810"/>
                    </a:lnTo>
                    <a:cubicBezTo>
                      <a:pt x="609074" y="2720810"/>
                      <a:pt x="0" y="2111736"/>
                      <a:pt x="0" y="1360405"/>
                    </a:cubicBezTo>
                    <a:cubicBezTo>
                      <a:pt x="0" y="609074"/>
                      <a:pt x="609074" y="0"/>
                      <a:pt x="1360405"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rot="16200000">
                <a:off x="8876715" y="3198168"/>
                <a:ext cx="1941341" cy="461665"/>
              </a:xfrm>
              <a:prstGeom prst="rect">
                <a:avLst/>
              </a:prstGeom>
              <a:noFill/>
            </p:spPr>
            <p:txBody>
              <a:bodyPr wrap="square" rtlCol="0">
                <a:spAutoFit/>
              </a:bodyPr>
              <a:lstStyle/>
              <a:p>
                <a:pPr algn="ctr"/>
                <a:r>
                  <a:rPr lang="en-US" sz="2400" dirty="0" smtClean="0"/>
                  <a:t>Update</a:t>
                </a:r>
                <a:endParaRPr lang="en-US" sz="2400" dirty="0"/>
              </a:p>
            </p:txBody>
          </p:sp>
        </p:grpSp>
      </p:grpSp>
      <p:grpSp>
        <p:nvGrpSpPr>
          <p:cNvPr id="89" name="Group 88"/>
          <p:cNvGrpSpPr/>
          <p:nvPr/>
        </p:nvGrpSpPr>
        <p:grpSpPr>
          <a:xfrm>
            <a:off x="-12916167" y="0"/>
            <a:ext cx="10148552" cy="6858000"/>
            <a:chOff x="0" y="0"/>
            <a:chExt cx="10148552" cy="6858000"/>
          </a:xfrm>
        </p:grpSpPr>
        <p:sp>
          <p:nvSpPr>
            <p:cNvPr id="90" name="Rectangle 89"/>
            <p:cNvSpPr/>
            <p:nvPr/>
          </p:nvSpPr>
          <p:spPr>
            <a:xfrm>
              <a:off x="0" y="0"/>
              <a:ext cx="10148552" cy="6858000"/>
            </a:xfrm>
            <a:prstGeom prst="rect">
              <a:avLst/>
            </a:prstGeom>
            <a:solidFill>
              <a:schemeClr val="bg1">
                <a:lumMod val="85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dobe Gothic Std B" panose="020B0800000000000000" pitchFamily="34" charset="-128"/>
                <a:ea typeface="Adobe Gothic Std B" panose="020B0800000000000000" pitchFamily="34" charset="-128"/>
              </a:endParaRPr>
            </a:p>
          </p:txBody>
        </p:sp>
        <p:sp>
          <p:nvSpPr>
            <p:cNvPr id="91" name="Freeform 90"/>
            <p:cNvSpPr/>
            <p:nvPr/>
          </p:nvSpPr>
          <p:spPr>
            <a:xfrm>
              <a:off x="8788147" y="2068595"/>
              <a:ext cx="1360405" cy="2720810"/>
            </a:xfrm>
            <a:custGeom>
              <a:avLst/>
              <a:gdLst>
                <a:gd name="connsiteX0" fmla="*/ 1360405 w 1360405"/>
                <a:gd name="connsiteY0" fmla="*/ 0 h 2720810"/>
                <a:gd name="connsiteX1" fmla="*/ 1360405 w 1360405"/>
                <a:gd name="connsiteY1" fmla="*/ 2720810 h 2720810"/>
                <a:gd name="connsiteX2" fmla="*/ 0 w 1360405"/>
                <a:gd name="connsiteY2" fmla="*/ 1360405 h 2720810"/>
                <a:gd name="connsiteX3" fmla="*/ 1360405 w 1360405"/>
                <a:gd name="connsiteY3" fmla="*/ 0 h 2720810"/>
              </a:gdLst>
              <a:ahLst/>
              <a:cxnLst>
                <a:cxn ang="0">
                  <a:pos x="connsiteX0" y="connsiteY0"/>
                </a:cxn>
                <a:cxn ang="0">
                  <a:pos x="connsiteX1" y="connsiteY1"/>
                </a:cxn>
                <a:cxn ang="0">
                  <a:pos x="connsiteX2" y="connsiteY2"/>
                </a:cxn>
                <a:cxn ang="0">
                  <a:pos x="connsiteX3" y="connsiteY3"/>
                </a:cxn>
              </a:cxnLst>
              <a:rect l="l" t="t" r="r" b="b"/>
              <a:pathLst>
                <a:path w="1360405" h="2720810">
                  <a:moveTo>
                    <a:pt x="1360405" y="0"/>
                  </a:moveTo>
                  <a:lnTo>
                    <a:pt x="1360405" y="2720810"/>
                  </a:lnTo>
                  <a:cubicBezTo>
                    <a:pt x="609074" y="2720810"/>
                    <a:pt x="0" y="2111736"/>
                    <a:pt x="0" y="1360405"/>
                  </a:cubicBezTo>
                  <a:cubicBezTo>
                    <a:pt x="0" y="609074"/>
                    <a:pt x="609074" y="0"/>
                    <a:pt x="1360405"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rot="16200000">
              <a:off x="8876715" y="3198168"/>
              <a:ext cx="1941341" cy="461665"/>
            </a:xfrm>
            <a:prstGeom prst="rect">
              <a:avLst/>
            </a:prstGeom>
            <a:noFill/>
          </p:spPr>
          <p:txBody>
            <a:bodyPr wrap="square" rtlCol="0">
              <a:spAutoFit/>
            </a:bodyPr>
            <a:lstStyle/>
            <a:p>
              <a:pPr algn="ctr"/>
              <a:r>
                <a:rPr lang="en-US" sz="2400" dirty="0" smtClean="0"/>
                <a:t>Display</a:t>
              </a:r>
              <a:endParaRPr lang="en-US" sz="2400" dirty="0"/>
            </a:p>
          </p:txBody>
        </p:sp>
      </p:grpSp>
      <p:grpSp>
        <p:nvGrpSpPr>
          <p:cNvPr id="93" name="Group 92"/>
          <p:cNvGrpSpPr/>
          <p:nvPr/>
        </p:nvGrpSpPr>
        <p:grpSpPr>
          <a:xfrm>
            <a:off x="-13597586" y="0"/>
            <a:ext cx="10148552" cy="6858000"/>
            <a:chOff x="0" y="0"/>
            <a:chExt cx="10148552" cy="6858000"/>
          </a:xfrm>
        </p:grpSpPr>
        <p:sp>
          <p:nvSpPr>
            <p:cNvPr id="94" name="Rectangle 93"/>
            <p:cNvSpPr/>
            <p:nvPr/>
          </p:nvSpPr>
          <p:spPr>
            <a:xfrm>
              <a:off x="0" y="0"/>
              <a:ext cx="10148552" cy="6858000"/>
            </a:xfrm>
            <a:prstGeom prst="rect">
              <a:avLst/>
            </a:prstGeom>
            <a:solidFill>
              <a:schemeClr val="bg1">
                <a:lumMod val="85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dobe Gothic Std B" panose="020B0800000000000000" pitchFamily="34" charset="-128"/>
                <a:ea typeface="Adobe Gothic Std B" panose="020B0800000000000000" pitchFamily="34" charset="-128"/>
              </a:endParaRPr>
            </a:p>
          </p:txBody>
        </p:sp>
        <p:sp>
          <p:nvSpPr>
            <p:cNvPr id="95" name="Freeform 94"/>
            <p:cNvSpPr/>
            <p:nvPr/>
          </p:nvSpPr>
          <p:spPr>
            <a:xfrm>
              <a:off x="8788147" y="2068595"/>
              <a:ext cx="1360405" cy="2720810"/>
            </a:xfrm>
            <a:custGeom>
              <a:avLst/>
              <a:gdLst>
                <a:gd name="connsiteX0" fmla="*/ 1360405 w 1360405"/>
                <a:gd name="connsiteY0" fmla="*/ 0 h 2720810"/>
                <a:gd name="connsiteX1" fmla="*/ 1360405 w 1360405"/>
                <a:gd name="connsiteY1" fmla="*/ 2720810 h 2720810"/>
                <a:gd name="connsiteX2" fmla="*/ 0 w 1360405"/>
                <a:gd name="connsiteY2" fmla="*/ 1360405 h 2720810"/>
                <a:gd name="connsiteX3" fmla="*/ 1360405 w 1360405"/>
                <a:gd name="connsiteY3" fmla="*/ 0 h 2720810"/>
              </a:gdLst>
              <a:ahLst/>
              <a:cxnLst>
                <a:cxn ang="0">
                  <a:pos x="connsiteX0" y="connsiteY0"/>
                </a:cxn>
                <a:cxn ang="0">
                  <a:pos x="connsiteX1" y="connsiteY1"/>
                </a:cxn>
                <a:cxn ang="0">
                  <a:pos x="connsiteX2" y="connsiteY2"/>
                </a:cxn>
                <a:cxn ang="0">
                  <a:pos x="connsiteX3" y="connsiteY3"/>
                </a:cxn>
              </a:cxnLst>
              <a:rect l="l" t="t" r="r" b="b"/>
              <a:pathLst>
                <a:path w="1360405" h="2720810">
                  <a:moveTo>
                    <a:pt x="1360405" y="0"/>
                  </a:moveTo>
                  <a:lnTo>
                    <a:pt x="1360405" y="2720810"/>
                  </a:lnTo>
                  <a:cubicBezTo>
                    <a:pt x="609074" y="2720810"/>
                    <a:pt x="0" y="2111736"/>
                    <a:pt x="0" y="1360405"/>
                  </a:cubicBezTo>
                  <a:cubicBezTo>
                    <a:pt x="0" y="609074"/>
                    <a:pt x="609074" y="0"/>
                    <a:pt x="13604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rot="16200000">
              <a:off x="8651632" y="3013501"/>
              <a:ext cx="1941341" cy="830997"/>
            </a:xfrm>
            <a:prstGeom prst="rect">
              <a:avLst/>
            </a:prstGeom>
            <a:noFill/>
          </p:spPr>
          <p:txBody>
            <a:bodyPr wrap="square" rtlCol="0">
              <a:spAutoFit/>
            </a:bodyPr>
            <a:lstStyle/>
            <a:p>
              <a:pPr algn="ctr"/>
              <a:r>
                <a:rPr lang="en-US" sz="2400" dirty="0" smtClean="0"/>
                <a:t>Covered Topics</a:t>
              </a:r>
              <a:endParaRPr lang="en-US" sz="2400" dirty="0"/>
            </a:p>
          </p:txBody>
        </p:sp>
      </p:grpSp>
      <p:grpSp>
        <p:nvGrpSpPr>
          <p:cNvPr id="97" name="Group 96"/>
          <p:cNvGrpSpPr/>
          <p:nvPr/>
        </p:nvGrpSpPr>
        <p:grpSpPr>
          <a:xfrm>
            <a:off x="-14194712" y="0"/>
            <a:ext cx="10148552" cy="6858000"/>
            <a:chOff x="0" y="0"/>
            <a:chExt cx="10148552" cy="6858000"/>
          </a:xfrm>
        </p:grpSpPr>
        <p:sp>
          <p:nvSpPr>
            <p:cNvPr id="98" name="Rectangle 97"/>
            <p:cNvSpPr/>
            <p:nvPr/>
          </p:nvSpPr>
          <p:spPr>
            <a:xfrm>
              <a:off x="0" y="0"/>
              <a:ext cx="10148552" cy="6858000"/>
            </a:xfrm>
            <a:prstGeom prst="rect">
              <a:avLst/>
            </a:prstGeom>
            <a:solidFill>
              <a:schemeClr val="bg1">
                <a:lumMod val="85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dobe Gothic Std B" panose="020B0800000000000000" pitchFamily="34" charset="-128"/>
                <a:ea typeface="Adobe Gothic Std B" panose="020B0800000000000000" pitchFamily="34" charset="-128"/>
              </a:endParaRPr>
            </a:p>
          </p:txBody>
        </p:sp>
        <p:sp>
          <p:nvSpPr>
            <p:cNvPr id="99" name="Freeform 98"/>
            <p:cNvSpPr/>
            <p:nvPr/>
          </p:nvSpPr>
          <p:spPr>
            <a:xfrm>
              <a:off x="8788147" y="2068595"/>
              <a:ext cx="1360405" cy="2720810"/>
            </a:xfrm>
            <a:custGeom>
              <a:avLst/>
              <a:gdLst>
                <a:gd name="connsiteX0" fmla="*/ 1360405 w 1360405"/>
                <a:gd name="connsiteY0" fmla="*/ 0 h 2720810"/>
                <a:gd name="connsiteX1" fmla="*/ 1360405 w 1360405"/>
                <a:gd name="connsiteY1" fmla="*/ 2720810 h 2720810"/>
                <a:gd name="connsiteX2" fmla="*/ 0 w 1360405"/>
                <a:gd name="connsiteY2" fmla="*/ 1360405 h 2720810"/>
                <a:gd name="connsiteX3" fmla="*/ 1360405 w 1360405"/>
                <a:gd name="connsiteY3" fmla="*/ 0 h 2720810"/>
              </a:gdLst>
              <a:ahLst/>
              <a:cxnLst>
                <a:cxn ang="0">
                  <a:pos x="connsiteX0" y="connsiteY0"/>
                </a:cxn>
                <a:cxn ang="0">
                  <a:pos x="connsiteX1" y="connsiteY1"/>
                </a:cxn>
                <a:cxn ang="0">
                  <a:pos x="connsiteX2" y="connsiteY2"/>
                </a:cxn>
                <a:cxn ang="0">
                  <a:pos x="connsiteX3" y="connsiteY3"/>
                </a:cxn>
              </a:cxnLst>
              <a:rect l="l" t="t" r="r" b="b"/>
              <a:pathLst>
                <a:path w="1360405" h="2720810">
                  <a:moveTo>
                    <a:pt x="1360405" y="0"/>
                  </a:moveTo>
                  <a:lnTo>
                    <a:pt x="1360405" y="2720810"/>
                  </a:lnTo>
                  <a:cubicBezTo>
                    <a:pt x="609074" y="2720810"/>
                    <a:pt x="0" y="2111736"/>
                    <a:pt x="0" y="1360405"/>
                  </a:cubicBezTo>
                  <a:cubicBezTo>
                    <a:pt x="0" y="609074"/>
                    <a:pt x="609074" y="0"/>
                    <a:pt x="13604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rot="16200000">
              <a:off x="8651632" y="3198167"/>
              <a:ext cx="1941341" cy="461665"/>
            </a:xfrm>
            <a:prstGeom prst="rect">
              <a:avLst/>
            </a:prstGeom>
            <a:noFill/>
          </p:spPr>
          <p:txBody>
            <a:bodyPr wrap="square" rtlCol="0">
              <a:spAutoFit/>
            </a:bodyPr>
            <a:lstStyle/>
            <a:p>
              <a:pPr algn="ctr"/>
              <a:r>
                <a:rPr lang="en-US" sz="2400" dirty="0" smtClean="0"/>
                <a:t>The End</a:t>
              </a:r>
              <a:endParaRPr lang="en-US" sz="2400" dirty="0"/>
            </a:p>
          </p:txBody>
        </p:sp>
      </p:grpSp>
      <p:grpSp>
        <p:nvGrpSpPr>
          <p:cNvPr id="51" name="Group 50"/>
          <p:cNvGrpSpPr/>
          <p:nvPr/>
        </p:nvGrpSpPr>
        <p:grpSpPr>
          <a:xfrm>
            <a:off x="1830049" y="2384583"/>
            <a:ext cx="1207260" cy="2728243"/>
            <a:chOff x="1039966" y="2067950"/>
            <a:chExt cx="1287758" cy="2746464"/>
          </a:xfrm>
        </p:grpSpPr>
        <p:grpSp>
          <p:nvGrpSpPr>
            <p:cNvPr id="52" name="Group 51"/>
            <p:cNvGrpSpPr/>
            <p:nvPr/>
          </p:nvGrpSpPr>
          <p:grpSpPr>
            <a:xfrm>
              <a:off x="1039966" y="2067950"/>
              <a:ext cx="1287758" cy="1941342"/>
              <a:chOff x="1964093" y="1716258"/>
              <a:chExt cx="1287758" cy="1941342"/>
            </a:xfrm>
          </p:grpSpPr>
          <p:sp>
            <p:nvSpPr>
              <p:cNvPr id="55" name="Rounded Rectangle 54"/>
              <p:cNvSpPr/>
              <p:nvPr/>
            </p:nvSpPr>
            <p:spPr>
              <a:xfrm>
                <a:off x="1964093" y="1716258"/>
                <a:ext cx="1287758" cy="194134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077741" y="1716258"/>
                <a:ext cx="1060461" cy="369332"/>
              </a:xfrm>
              <a:prstGeom prst="rect">
                <a:avLst/>
              </a:prstGeom>
              <a:noFill/>
            </p:spPr>
            <p:txBody>
              <a:bodyPr wrap="square" rtlCol="0">
                <a:spAutoFit/>
              </a:bodyPr>
              <a:lstStyle/>
              <a:p>
                <a:pPr algn="ctr"/>
                <a:r>
                  <a:rPr lang="en-US" dirty="0" smtClean="0"/>
                  <a:t>Addition</a:t>
                </a:r>
                <a:endParaRPr lang="en-US" dirty="0"/>
              </a:p>
            </p:txBody>
          </p:sp>
          <p:sp>
            <p:nvSpPr>
              <p:cNvPr id="57" name="TextBox 56"/>
              <p:cNvSpPr txBox="1"/>
              <p:nvPr/>
            </p:nvSpPr>
            <p:spPr>
              <a:xfrm>
                <a:off x="2077740" y="2224973"/>
                <a:ext cx="1060461" cy="369332"/>
              </a:xfrm>
              <a:prstGeom prst="rect">
                <a:avLst/>
              </a:prstGeom>
              <a:noFill/>
            </p:spPr>
            <p:txBody>
              <a:bodyPr wrap="square" rtlCol="0">
                <a:spAutoFit/>
              </a:bodyPr>
              <a:lstStyle/>
              <a:p>
                <a:pPr algn="ctr"/>
                <a:r>
                  <a:rPr lang="en-US" dirty="0"/>
                  <a:t>1</a:t>
                </a:r>
              </a:p>
            </p:txBody>
          </p:sp>
        </p:grpSp>
        <p:sp>
          <p:nvSpPr>
            <p:cNvPr id="53" name="Freeform 52"/>
            <p:cNvSpPr/>
            <p:nvPr/>
          </p:nvSpPr>
          <p:spPr>
            <a:xfrm>
              <a:off x="1039966" y="2779552"/>
              <a:ext cx="1287758" cy="2034862"/>
            </a:xfrm>
            <a:custGeom>
              <a:avLst/>
              <a:gdLst>
                <a:gd name="connsiteX0" fmla="*/ 0 w 1287758"/>
                <a:gd name="connsiteY0" fmla="*/ 0 h 2034862"/>
                <a:gd name="connsiteX1" fmla="*/ 218876 w 1287758"/>
                <a:gd name="connsiteY1" fmla="*/ 0 h 2034862"/>
                <a:gd name="connsiteX2" fmla="*/ 643879 w 1287758"/>
                <a:gd name="connsiteY2" fmla="*/ 425003 h 2034862"/>
                <a:gd name="connsiteX3" fmla="*/ 1068882 w 1287758"/>
                <a:gd name="connsiteY3" fmla="*/ 0 h 2034862"/>
                <a:gd name="connsiteX4" fmla="*/ 1287758 w 1287758"/>
                <a:gd name="connsiteY4" fmla="*/ 0 h 2034862"/>
                <a:gd name="connsiteX5" fmla="*/ 1287758 w 1287758"/>
                <a:gd name="connsiteY5" fmla="*/ 2034862 h 2034862"/>
                <a:gd name="connsiteX6" fmla="*/ 0 w 1287758"/>
                <a:gd name="connsiteY6" fmla="*/ 2034862 h 203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758" h="2034862">
                  <a:moveTo>
                    <a:pt x="0" y="0"/>
                  </a:moveTo>
                  <a:lnTo>
                    <a:pt x="218876" y="0"/>
                  </a:lnTo>
                  <a:cubicBezTo>
                    <a:pt x="218876" y="234723"/>
                    <a:pt x="409156" y="425003"/>
                    <a:pt x="643879" y="425003"/>
                  </a:cubicBezTo>
                  <a:cubicBezTo>
                    <a:pt x="878602" y="425003"/>
                    <a:pt x="1068882" y="234723"/>
                    <a:pt x="1068882" y="0"/>
                  </a:cubicBezTo>
                  <a:lnTo>
                    <a:pt x="1287758" y="0"/>
                  </a:lnTo>
                  <a:lnTo>
                    <a:pt x="1287758" y="2034862"/>
                  </a:lnTo>
                  <a:lnTo>
                    <a:pt x="0" y="2034862"/>
                  </a:ln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3" cstate="print">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1268927" y="3557616"/>
              <a:ext cx="829831" cy="854237"/>
            </a:xfrm>
            <a:prstGeom prst="rect">
              <a:avLst/>
            </a:prstGeom>
            <a:ln>
              <a:noFill/>
            </a:ln>
          </p:spPr>
        </p:pic>
      </p:grpSp>
      <p:grpSp>
        <p:nvGrpSpPr>
          <p:cNvPr id="58" name="Group 57"/>
          <p:cNvGrpSpPr/>
          <p:nvPr/>
        </p:nvGrpSpPr>
        <p:grpSpPr>
          <a:xfrm>
            <a:off x="3251958" y="2384583"/>
            <a:ext cx="1207260" cy="2728333"/>
            <a:chOff x="2834161" y="2067950"/>
            <a:chExt cx="1287758" cy="2746464"/>
          </a:xfrm>
        </p:grpSpPr>
        <p:grpSp>
          <p:nvGrpSpPr>
            <p:cNvPr id="59" name="Group 58"/>
            <p:cNvGrpSpPr/>
            <p:nvPr/>
          </p:nvGrpSpPr>
          <p:grpSpPr>
            <a:xfrm>
              <a:off x="2834161" y="2067950"/>
              <a:ext cx="1287758" cy="1941342"/>
              <a:chOff x="1964093" y="1716258"/>
              <a:chExt cx="1287758" cy="1941342"/>
            </a:xfrm>
            <a:solidFill>
              <a:schemeClr val="accent4"/>
            </a:solidFill>
          </p:grpSpPr>
          <p:sp>
            <p:nvSpPr>
              <p:cNvPr id="80" name="Rounded Rectangle 79"/>
              <p:cNvSpPr/>
              <p:nvPr/>
            </p:nvSpPr>
            <p:spPr>
              <a:xfrm>
                <a:off x="1964093" y="1716258"/>
                <a:ext cx="1287758" cy="19413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2077741" y="1716258"/>
                <a:ext cx="1060461" cy="369332"/>
              </a:xfrm>
              <a:prstGeom prst="rect">
                <a:avLst/>
              </a:prstGeom>
              <a:grpFill/>
            </p:spPr>
            <p:txBody>
              <a:bodyPr wrap="square" rtlCol="0">
                <a:spAutoFit/>
              </a:bodyPr>
              <a:lstStyle/>
              <a:p>
                <a:pPr algn="ctr"/>
                <a:r>
                  <a:rPr lang="en-US" dirty="0" smtClean="0"/>
                  <a:t>Search</a:t>
                </a:r>
                <a:endParaRPr lang="en-US" dirty="0"/>
              </a:p>
            </p:txBody>
          </p:sp>
          <p:sp>
            <p:nvSpPr>
              <p:cNvPr id="82" name="TextBox 81"/>
              <p:cNvSpPr txBox="1"/>
              <p:nvPr/>
            </p:nvSpPr>
            <p:spPr>
              <a:xfrm>
                <a:off x="2077740" y="2224973"/>
                <a:ext cx="1060461" cy="369332"/>
              </a:xfrm>
              <a:prstGeom prst="rect">
                <a:avLst/>
              </a:prstGeom>
              <a:grpFill/>
            </p:spPr>
            <p:txBody>
              <a:bodyPr wrap="square" rtlCol="0">
                <a:spAutoFit/>
              </a:bodyPr>
              <a:lstStyle/>
              <a:p>
                <a:pPr algn="ctr"/>
                <a:r>
                  <a:rPr lang="en-US" dirty="0" smtClean="0"/>
                  <a:t>2</a:t>
                </a:r>
                <a:endParaRPr lang="en-US" dirty="0"/>
              </a:p>
            </p:txBody>
          </p:sp>
        </p:grpSp>
        <p:sp>
          <p:nvSpPr>
            <p:cNvPr id="60" name="Freeform 59"/>
            <p:cNvSpPr/>
            <p:nvPr/>
          </p:nvSpPr>
          <p:spPr>
            <a:xfrm>
              <a:off x="2834161" y="2779552"/>
              <a:ext cx="1287758" cy="2034862"/>
            </a:xfrm>
            <a:custGeom>
              <a:avLst/>
              <a:gdLst>
                <a:gd name="connsiteX0" fmla="*/ 0 w 1287758"/>
                <a:gd name="connsiteY0" fmla="*/ 0 h 2034862"/>
                <a:gd name="connsiteX1" fmla="*/ 218876 w 1287758"/>
                <a:gd name="connsiteY1" fmla="*/ 0 h 2034862"/>
                <a:gd name="connsiteX2" fmla="*/ 643879 w 1287758"/>
                <a:gd name="connsiteY2" fmla="*/ 425003 h 2034862"/>
                <a:gd name="connsiteX3" fmla="*/ 1068882 w 1287758"/>
                <a:gd name="connsiteY3" fmla="*/ 0 h 2034862"/>
                <a:gd name="connsiteX4" fmla="*/ 1287758 w 1287758"/>
                <a:gd name="connsiteY4" fmla="*/ 0 h 2034862"/>
                <a:gd name="connsiteX5" fmla="*/ 1287758 w 1287758"/>
                <a:gd name="connsiteY5" fmla="*/ 2034862 h 2034862"/>
                <a:gd name="connsiteX6" fmla="*/ 0 w 1287758"/>
                <a:gd name="connsiteY6" fmla="*/ 2034862 h 203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758" h="2034862">
                  <a:moveTo>
                    <a:pt x="0" y="0"/>
                  </a:moveTo>
                  <a:lnTo>
                    <a:pt x="218876" y="0"/>
                  </a:lnTo>
                  <a:cubicBezTo>
                    <a:pt x="218876" y="234723"/>
                    <a:pt x="409156" y="425003"/>
                    <a:pt x="643879" y="425003"/>
                  </a:cubicBezTo>
                  <a:cubicBezTo>
                    <a:pt x="878602" y="425003"/>
                    <a:pt x="1068882" y="234723"/>
                    <a:pt x="1068882" y="0"/>
                  </a:cubicBezTo>
                  <a:lnTo>
                    <a:pt x="1287758" y="0"/>
                  </a:lnTo>
                  <a:lnTo>
                    <a:pt x="1287758" y="2034862"/>
                  </a:lnTo>
                  <a:lnTo>
                    <a:pt x="0" y="2034862"/>
                  </a:ln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3" cstate="print">
              <a:duotone>
                <a:schemeClr val="accent4">
                  <a:shade val="45000"/>
                  <a:satMod val="135000"/>
                </a:schemeClr>
                <a:prstClr val="white"/>
              </a:duoton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3063122" y="3557616"/>
              <a:ext cx="829831" cy="854237"/>
            </a:xfrm>
            <a:prstGeom prst="rect">
              <a:avLst/>
            </a:prstGeom>
            <a:ln>
              <a:noFill/>
            </a:ln>
          </p:spPr>
        </p:pic>
      </p:grpSp>
      <p:grpSp>
        <p:nvGrpSpPr>
          <p:cNvPr id="83" name="Group 82"/>
          <p:cNvGrpSpPr/>
          <p:nvPr/>
        </p:nvGrpSpPr>
        <p:grpSpPr>
          <a:xfrm>
            <a:off x="4673867" y="2384583"/>
            <a:ext cx="1207260" cy="2728334"/>
            <a:chOff x="4628356" y="2067950"/>
            <a:chExt cx="1287758" cy="2746464"/>
          </a:xfrm>
        </p:grpSpPr>
        <p:grpSp>
          <p:nvGrpSpPr>
            <p:cNvPr id="101" name="Group 100"/>
            <p:cNvGrpSpPr/>
            <p:nvPr/>
          </p:nvGrpSpPr>
          <p:grpSpPr>
            <a:xfrm>
              <a:off x="4628356" y="2067950"/>
              <a:ext cx="1287758" cy="1941342"/>
              <a:chOff x="1964093" y="1716258"/>
              <a:chExt cx="1287758" cy="1941342"/>
            </a:xfrm>
            <a:solidFill>
              <a:schemeClr val="accent2"/>
            </a:solidFill>
          </p:grpSpPr>
          <p:sp>
            <p:nvSpPr>
              <p:cNvPr id="104" name="Rounded Rectangle 103"/>
              <p:cNvSpPr/>
              <p:nvPr/>
            </p:nvSpPr>
            <p:spPr>
              <a:xfrm>
                <a:off x="1964093" y="1716258"/>
                <a:ext cx="1287758" cy="19413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2077741" y="1716258"/>
                <a:ext cx="1060461" cy="369332"/>
              </a:xfrm>
              <a:prstGeom prst="rect">
                <a:avLst/>
              </a:prstGeom>
              <a:grpFill/>
            </p:spPr>
            <p:txBody>
              <a:bodyPr wrap="square" rtlCol="0">
                <a:spAutoFit/>
              </a:bodyPr>
              <a:lstStyle/>
              <a:p>
                <a:pPr algn="ctr"/>
                <a:r>
                  <a:rPr lang="en-US" dirty="0" smtClean="0"/>
                  <a:t>Deletion</a:t>
                </a:r>
                <a:endParaRPr lang="en-US" dirty="0"/>
              </a:p>
            </p:txBody>
          </p:sp>
          <p:sp>
            <p:nvSpPr>
              <p:cNvPr id="106" name="TextBox 105"/>
              <p:cNvSpPr txBox="1"/>
              <p:nvPr/>
            </p:nvSpPr>
            <p:spPr>
              <a:xfrm>
                <a:off x="2077740" y="2224973"/>
                <a:ext cx="1060461" cy="369332"/>
              </a:xfrm>
              <a:prstGeom prst="rect">
                <a:avLst/>
              </a:prstGeom>
              <a:grpFill/>
            </p:spPr>
            <p:txBody>
              <a:bodyPr wrap="square" rtlCol="0">
                <a:spAutoFit/>
              </a:bodyPr>
              <a:lstStyle/>
              <a:p>
                <a:pPr algn="ctr"/>
                <a:r>
                  <a:rPr lang="en-US" dirty="0"/>
                  <a:t>3</a:t>
                </a:r>
              </a:p>
            </p:txBody>
          </p:sp>
        </p:grpSp>
        <p:sp>
          <p:nvSpPr>
            <p:cNvPr id="102" name="Freeform 101"/>
            <p:cNvSpPr/>
            <p:nvPr/>
          </p:nvSpPr>
          <p:spPr>
            <a:xfrm>
              <a:off x="4628356" y="2779552"/>
              <a:ext cx="1287758" cy="2034862"/>
            </a:xfrm>
            <a:custGeom>
              <a:avLst/>
              <a:gdLst>
                <a:gd name="connsiteX0" fmla="*/ 0 w 1287758"/>
                <a:gd name="connsiteY0" fmla="*/ 0 h 2034862"/>
                <a:gd name="connsiteX1" fmla="*/ 218876 w 1287758"/>
                <a:gd name="connsiteY1" fmla="*/ 0 h 2034862"/>
                <a:gd name="connsiteX2" fmla="*/ 643879 w 1287758"/>
                <a:gd name="connsiteY2" fmla="*/ 425003 h 2034862"/>
                <a:gd name="connsiteX3" fmla="*/ 1068882 w 1287758"/>
                <a:gd name="connsiteY3" fmla="*/ 0 h 2034862"/>
                <a:gd name="connsiteX4" fmla="*/ 1287758 w 1287758"/>
                <a:gd name="connsiteY4" fmla="*/ 0 h 2034862"/>
                <a:gd name="connsiteX5" fmla="*/ 1287758 w 1287758"/>
                <a:gd name="connsiteY5" fmla="*/ 2034862 h 2034862"/>
                <a:gd name="connsiteX6" fmla="*/ 0 w 1287758"/>
                <a:gd name="connsiteY6" fmla="*/ 2034862 h 203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758" h="2034862">
                  <a:moveTo>
                    <a:pt x="0" y="0"/>
                  </a:moveTo>
                  <a:lnTo>
                    <a:pt x="218876" y="0"/>
                  </a:lnTo>
                  <a:cubicBezTo>
                    <a:pt x="218876" y="234723"/>
                    <a:pt x="409156" y="425003"/>
                    <a:pt x="643879" y="425003"/>
                  </a:cubicBezTo>
                  <a:cubicBezTo>
                    <a:pt x="878602" y="425003"/>
                    <a:pt x="1068882" y="234723"/>
                    <a:pt x="1068882" y="0"/>
                  </a:cubicBezTo>
                  <a:lnTo>
                    <a:pt x="1287758" y="0"/>
                  </a:lnTo>
                  <a:lnTo>
                    <a:pt x="1287758" y="2034862"/>
                  </a:lnTo>
                  <a:lnTo>
                    <a:pt x="0" y="2034862"/>
                  </a:ln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p:cNvPicPr>
              <a:picLocks noChangeAspect="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4853775" y="3557615"/>
              <a:ext cx="829831" cy="854237"/>
            </a:xfrm>
            <a:prstGeom prst="rect">
              <a:avLst/>
            </a:prstGeom>
            <a:ln>
              <a:noFill/>
            </a:ln>
          </p:spPr>
        </p:pic>
      </p:grpSp>
      <p:grpSp>
        <p:nvGrpSpPr>
          <p:cNvPr id="107" name="Group 106"/>
          <p:cNvGrpSpPr/>
          <p:nvPr/>
        </p:nvGrpSpPr>
        <p:grpSpPr>
          <a:xfrm>
            <a:off x="6091877" y="2380866"/>
            <a:ext cx="1207260" cy="2728244"/>
            <a:chOff x="6422551" y="2067950"/>
            <a:chExt cx="1287758" cy="2746464"/>
          </a:xfrm>
        </p:grpSpPr>
        <p:grpSp>
          <p:nvGrpSpPr>
            <p:cNvPr id="108" name="Group 107"/>
            <p:cNvGrpSpPr/>
            <p:nvPr/>
          </p:nvGrpSpPr>
          <p:grpSpPr>
            <a:xfrm>
              <a:off x="6422551" y="2067950"/>
              <a:ext cx="1287758" cy="1941342"/>
              <a:chOff x="1964093" y="1716258"/>
              <a:chExt cx="1287758" cy="1941342"/>
            </a:xfrm>
            <a:solidFill>
              <a:schemeClr val="accent4">
                <a:lumMod val="75000"/>
              </a:schemeClr>
            </a:solidFill>
          </p:grpSpPr>
          <p:sp>
            <p:nvSpPr>
              <p:cNvPr id="111" name="Rounded Rectangle 110"/>
              <p:cNvSpPr/>
              <p:nvPr/>
            </p:nvSpPr>
            <p:spPr>
              <a:xfrm>
                <a:off x="1964093" y="1716258"/>
                <a:ext cx="1287758" cy="19413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2077741" y="1716258"/>
                <a:ext cx="1060461" cy="369332"/>
              </a:xfrm>
              <a:prstGeom prst="rect">
                <a:avLst/>
              </a:prstGeom>
              <a:grpFill/>
            </p:spPr>
            <p:txBody>
              <a:bodyPr wrap="square" rtlCol="0">
                <a:spAutoFit/>
              </a:bodyPr>
              <a:lstStyle/>
              <a:p>
                <a:pPr algn="ctr"/>
                <a:r>
                  <a:rPr lang="en-US" dirty="0" smtClean="0"/>
                  <a:t>Sort</a:t>
                </a:r>
                <a:endParaRPr lang="en-US" dirty="0"/>
              </a:p>
            </p:txBody>
          </p:sp>
          <p:sp>
            <p:nvSpPr>
              <p:cNvPr id="113" name="TextBox 112"/>
              <p:cNvSpPr txBox="1"/>
              <p:nvPr/>
            </p:nvSpPr>
            <p:spPr>
              <a:xfrm>
                <a:off x="2077740" y="2224973"/>
                <a:ext cx="1060461" cy="369332"/>
              </a:xfrm>
              <a:prstGeom prst="rect">
                <a:avLst/>
              </a:prstGeom>
              <a:grpFill/>
            </p:spPr>
            <p:txBody>
              <a:bodyPr wrap="square" rtlCol="0">
                <a:spAutoFit/>
              </a:bodyPr>
              <a:lstStyle/>
              <a:p>
                <a:pPr algn="ctr"/>
                <a:r>
                  <a:rPr lang="en-US" dirty="0"/>
                  <a:t>4</a:t>
                </a:r>
              </a:p>
            </p:txBody>
          </p:sp>
        </p:grpSp>
        <p:sp>
          <p:nvSpPr>
            <p:cNvPr id="109" name="Freeform 108"/>
            <p:cNvSpPr/>
            <p:nvPr/>
          </p:nvSpPr>
          <p:spPr>
            <a:xfrm>
              <a:off x="6422551" y="2779552"/>
              <a:ext cx="1287758" cy="2034862"/>
            </a:xfrm>
            <a:custGeom>
              <a:avLst/>
              <a:gdLst>
                <a:gd name="connsiteX0" fmla="*/ 0 w 1287758"/>
                <a:gd name="connsiteY0" fmla="*/ 0 h 2034862"/>
                <a:gd name="connsiteX1" fmla="*/ 218876 w 1287758"/>
                <a:gd name="connsiteY1" fmla="*/ 0 h 2034862"/>
                <a:gd name="connsiteX2" fmla="*/ 643879 w 1287758"/>
                <a:gd name="connsiteY2" fmla="*/ 425003 h 2034862"/>
                <a:gd name="connsiteX3" fmla="*/ 1068882 w 1287758"/>
                <a:gd name="connsiteY3" fmla="*/ 0 h 2034862"/>
                <a:gd name="connsiteX4" fmla="*/ 1287758 w 1287758"/>
                <a:gd name="connsiteY4" fmla="*/ 0 h 2034862"/>
                <a:gd name="connsiteX5" fmla="*/ 1287758 w 1287758"/>
                <a:gd name="connsiteY5" fmla="*/ 2034862 h 2034862"/>
                <a:gd name="connsiteX6" fmla="*/ 0 w 1287758"/>
                <a:gd name="connsiteY6" fmla="*/ 2034862 h 203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758" h="2034862">
                  <a:moveTo>
                    <a:pt x="0" y="0"/>
                  </a:moveTo>
                  <a:lnTo>
                    <a:pt x="218876" y="0"/>
                  </a:lnTo>
                  <a:cubicBezTo>
                    <a:pt x="218876" y="234723"/>
                    <a:pt x="409156" y="425003"/>
                    <a:pt x="643879" y="425003"/>
                  </a:cubicBezTo>
                  <a:cubicBezTo>
                    <a:pt x="878602" y="425003"/>
                    <a:pt x="1068882" y="234723"/>
                    <a:pt x="1068882" y="0"/>
                  </a:cubicBezTo>
                  <a:lnTo>
                    <a:pt x="1287758" y="0"/>
                  </a:lnTo>
                  <a:lnTo>
                    <a:pt x="1287758" y="2034862"/>
                  </a:lnTo>
                  <a:lnTo>
                    <a:pt x="0" y="2034862"/>
                  </a:lnTo>
                  <a:close/>
                </a:path>
              </a:pathLst>
            </a:custGeom>
            <a:solidFill>
              <a:schemeClr val="bg1">
                <a:lumMod val="95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p:cNvPicPr>
              <a:picLocks noChangeAspect="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6651512" y="3582173"/>
              <a:ext cx="829831" cy="854237"/>
            </a:xfrm>
            <a:prstGeom prst="rect">
              <a:avLst/>
            </a:prstGeom>
            <a:ln>
              <a:noFill/>
            </a:ln>
          </p:spPr>
        </p:pic>
      </p:grpSp>
      <p:grpSp>
        <p:nvGrpSpPr>
          <p:cNvPr id="114" name="Group 113"/>
          <p:cNvGrpSpPr/>
          <p:nvPr/>
        </p:nvGrpSpPr>
        <p:grpSpPr>
          <a:xfrm>
            <a:off x="7580846" y="2384582"/>
            <a:ext cx="1207260" cy="2728244"/>
            <a:chOff x="8216746" y="2049729"/>
            <a:chExt cx="1287760" cy="2746464"/>
          </a:xfrm>
        </p:grpSpPr>
        <p:grpSp>
          <p:nvGrpSpPr>
            <p:cNvPr id="115" name="Group 114"/>
            <p:cNvGrpSpPr/>
            <p:nvPr/>
          </p:nvGrpSpPr>
          <p:grpSpPr>
            <a:xfrm>
              <a:off x="8216748" y="2049729"/>
              <a:ext cx="1287758" cy="1941342"/>
              <a:chOff x="1964093" y="1716258"/>
              <a:chExt cx="1287758" cy="1941342"/>
            </a:xfrm>
            <a:solidFill>
              <a:schemeClr val="accent2">
                <a:lumMod val="75000"/>
              </a:schemeClr>
            </a:solidFill>
          </p:grpSpPr>
          <p:sp>
            <p:nvSpPr>
              <p:cNvPr id="118" name="Rounded Rectangle 117"/>
              <p:cNvSpPr/>
              <p:nvPr/>
            </p:nvSpPr>
            <p:spPr>
              <a:xfrm>
                <a:off x="1964093" y="1716258"/>
                <a:ext cx="1287758" cy="19413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2077741" y="1716258"/>
                <a:ext cx="1060461" cy="369332"/>
              </a:xfrm>
              <a:prstGeom prst="rect">
                <a:avLst/>
              </a:prstGeom>
              <a:grpFill/>
            </p:spPr>
            <p:txBody>
              <a:bodyPr wrap="square" rtlCol="0">
                <a:spAutoFit/>
              </a:bodyPr>
              <a:lstStyle/>
              <a:p>
                <a:pPr algn="ctr"/>
                <a:r>
                  <a:rPr lang="en-US" dirty="0" smtClean="0"/>
                  <a:t>Update</a:t>
                </a:r>
                <a:endParaRPr lang="en-US" dirty="0"/>
              </a:p>
            </p:txBody>
          </p:sp>
          <p:sp>
            <p:nvSpPr>
              <p:cNvPr id="120" name="TextBox 119"/>
              <p:cNvSpPr txBox="1"/>
              <p:nvPr/>
            </p:nvSpPr>
            <p:spPr>
              <a:xfrm>
                <a:off x="2077740" y="2224973"/>
                <a:ext cx="1060461" cy="369332"/>
              </a:xfrm>
              <a:prstGeom prst="rect">
                <a:avLst/>
              </a:prstGeom>
              <a:grpFill/>
            </p:spPr>
            <p:txBody>
              <a:bodyPr wrap="square" rtlCol="0">
                <a:spAutoFit/>
              </a:bodyPr>
              <a:lstStyle/>
              <a:p>
                <a:pPr algn="ctr"/>
                <a:r>
                  <a:rPr lang="en-US" dirty="0"/>
                  <a:t>5</a:t>
                </a:r>
              </a:p>
            </p:txBody>
          </p:sp>
        </p:grpSp>
        <p:sp>
          <p:nvSpPr>
            <p:cNvPr id="116" name="Freeform 115"/>
            <p:cNvSpPr/>
            <p:nvPr/>
          </p:nvSpPr>
          <p:spPr>
            <a:xfrm>
              <a:off x="8216746" y="2761331"/>
              <a:ext cx="1287758" cy="2034862"/>
            </a:xfrm>
            <a:custGeom>
              <a:avLst/>
              <a:gdLst>
                <a:gd name="connsiteX0" fmla="*/ 0 w 1287758"/>
                <a:gd name="connsiteY0" fmla="*/ 0 h 2034862"/>
                <a:gd name="connsiteX1" fmla="*/ 218876 w 1287758"/>
                <a:gd name="connsiteY1" fmla="*/ 0 h 2034862"/>
                <a:gd name="connsiteX2" fmla="*/ 643879 w 1287758"/>
                <a:gd name="connsiteY2" fmla="*/ 425003 h 2034862"/>
                <a:gd name="connsiteX3" fmla="*/ 1068882 w 1287758"/>
                <a:gd name="connsiteY3" fmla="*/ 0 h 2034862"/>
                <a:gd name="connsiteX4" fmla="*/ 1287758 w 1287758"/>
                <a:gd name="connsiteY4" fmla="*/ 0 h 2034862"/>
                <a:gd name="connsiteX5" fmla="*/ 1287758 w 1287758"/>
                <a:gd name="connsiteY5" fmla="*/ 2034862 h 2034862"/>
                <a:gd name="connsiteX6" fmla="*/ 0 w 1287758"/>
                <a:gd name="connsiteY6" fmla="*/ 2034862 h 203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758" h="2034862">
                  <a:moveTo>
                    <a:pt x="0" y="0"/>
                  </a:moveTo>
                  <a:lnTo>
                    <a:pt x="218876" y="0"/>
                  </a:lnTo>
                  <a:cubicBezTo>
                    <a:pt x="218876" y="234723"/>
                    <a:pt x="409156" y="425003"/>
                    <a:pt x="643879" y="425003"/>
                  </a:cubicBezTo>
                  <a:cubicBezTo>
                    <a:pt x="878602" y="425003"/>
                    <a:pt x="1068882" y="234723"/>
                    <a:pt x="1068882" y="0"/>
                  </a:cubicBezTo>
                  <a:lnTo>
                    <a:pt x="1287758" y="0"/>
                  </a:lnTo>
                  <a:lnTo>
                    <a:pt x="1287758" y="2034862"/>
                  </a:lnTo>
                  <a:lnTo>
                    <a:pt x="0" y="2034862"/>
                  </a:ln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p:cNvPicPr>
              <a:picLocks noChangeAspect="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8445709" y="3556098"/>
              <a:ext cx="829831" cy="854237"/>
            </a:xfrm>
            <a:prstGeom prst="rect">
              <a:avLst/>
            </a:prstGeom>
            <a:ln>
              <a:noFill/>
            </a:ln>
          </p:spPr>
        </p:pic>
      </p:grpSp>
      <p:grpSp>
        <p:nvGrpSpPr>
          <p:cNvPr id="121" name="Group 120"/>
          <p:cNvGrpSpPr/>
          <p:nvPr/>
        </p:nvGrpSpPr>
        <p:grpSpPr>
          <a:xfrm>
            <a:off x="9013055" y="2384582"/>
            <a:ext cx="1207258" cy="2728244"/>
            <a:chOff x="10010941" y="2067950"/>
            <a:chExt cx="1287760" cy="2746464"/>
          </a:xfrm>
        </p:grpSpPr>
        <p:grpSp>
          <p:nvGrpSpPr>
            <p:cNvPr id="122" name="Group 121"/>
            <p:cNvGrpSpPr/>
            <p:nvPr/>
          </p:nvGrpSpPr>
          <p:grpSpPr>
            <a:xfrm>
              <a:off x="10010943" y="2067950"/>
              <a:ext cx="1287758" cy="1941342"/>
              <a:chOff x="1964093" y="1716258"/>
              <a:chExt cx="1287758" cy="1941342"/>
            </a:xfrm>
            <a:solidFill>
              <a:schemeClr val="accent6"/>
            </a:solidFill>
          </p:grpSpPr>
          <p:sp>
            <p:nvSpPr>
              <p:cNvPr id="125" name="Rounded Rectangle 124"/>
              <p:cNvSpPr/>
              <p:nvPr/>
            </p:nvSpPr>
            <p:spPr>
              <a:xfrm>
                <a:off x="1964093" y="1716258"/>
                <a:ext cx="1287758" cy="19413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2077741" y="1716258"/>
                <a:ext cx="1060461" cy="369332"/>
              </a:xfrm>
              <a:prstGeom prst="rect">
                <a:avLst/>
              </a:prstGeom>
              <a:grpFill/>
            </p:spPr>
            <p:txBody>
              <a:bodyPr wrap="square" rtlCol="0">
                <a:spAutoFit/>
              </a:bodyPr>
              <a:lstStyle/>
              <a:p>
                <a:pPr algn="ctr"/>
                <a:r>
                  <a:rPr lang="en-US" dirty="0" smtClean="0"/>
                  <a:t>Display</a:t>
                </a:r>
                <a:endParaRPr lang="en-US" dirty="0"/>
              </a:p>
            </p:txBody>
          </p:sp>
          <p:sp>
            <p:nvSpPr>
              <p:cNvPr id="127" name="TextBox 126"/>
              <p:cNvSpPr txBox="1"/>
              <p:nvPr/>
            </p:nvSpPr>
            <p:spPr>
              <a:xfrm>
                <a:off x="2077740" y="2224973"/>
                <a:ext cx="1060461" cy="369332"/>
              </a:xfrm>
              <a:prstGeom prst="rect">
                <a:avLst/>
              </a:prstGeom>
              <a:grpFill/>
            </p:spPr>
            <p:txBody>
              <a:bodyPr wrap="square" rtlCol="0">
                <a:spAutoFit/>
              </a:bodyPr>
              <a:lstStyle/>
              <a:p>
                <a:pPr algn="ctr"/>
                <a:r>
                  <a:rPr lang="en-US" dirty="0"/>
                  <a:t>6</a:t>
                </a:r>
              </a:p>
            </p:txBody>
          </p:sp>
        </p:grpSp>
        <p:sp>
          <p:nvSpPr>
            <p:cNvPr id="123" name="Freeform 122"/>
            <p:cNvSpPr/>
            <p:nvPr/>
          </p:nvSpPr>
          <p:spPr>
            <a:xfrm>
              <a:off x="10010941" y="2779552"/>
              <a:ext cx="1287758" cy="2034862"/>
            </a:xfrm>
            <a:custGeom>
              <a:avLst/>
              <a:gdLst>
                <a:gd name="connsiteX0" fmla="*/ 0 w 1287758"/>
                <a:gd name="connsiteY0" fmla="*/ 0 h 2034862"/>
                <a:gd name="connsiteX1" fmla="*/ 218876 w 1287758"/>
                <a:gd name="connsiteY1" fmla="*/ 0 h 2034862"/>
                <a:gd name="connsiteX2" fmla="*/ 643879 w 1287758"/>
                <a:gd name="connsiteY2" fmla="*/ 425003 h 2034862"/>
                <a:gd name="connsiteX3" fmla="*/ 1068882 w 1287758"/>
                <a:gd name="connsiteY3" fmla="*/ 0 h 2034862"/>
                <a:gd name="connsiteX4" fmla="*/ 1287758 w 1287758"/>
                <a:gd name="connsiteY4" fmla="*/ 0 h 2034862"/>
                <a:gd name="connsiteX5" fmla="*/ 1287758 w 1287758"/>
                <a:gd name="connsiteY5" fmla="*/ 2034862 h 2034862"/>
                <a:gd name="connsiteX6" fmla="*/ 0 w 1287758"/>
                <a:gd name="connsiteY6" fmla="*/ 2034862 h 203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758" h="2034862">
                  <a:moveTo>
                    <a:pt x="0" y="0"/>
                  </a:moveTo>
                  <a:lnTo>
                    <a:pt x="218876" y="0"/>
                  </a:lnTo>
                  <a:cubicBezTo>
                    <a:pt x="218876" y="234723"/>
                    <a:pt x="409156" y="425003"/>
                    <a:pt x="643879" y="425003"/>
                  </a:cubicBezTo>
                  <a:cubicBezTo>
                    <a:pt x="878602" y="425003"/>
                    <a:pt x="1068882" y="234723"/>
                    <a:pt x="1068882" y="0"/>
                  </a:cubicBezTo>
                  <a:lnTo>
                    <a:pt x="1287758" y="0"/>
                  </a:lnTo>
                  <a:lnTo>
                    <a:pt x="1287758" y="2034862"/>
                  </a:lnTo>
                  <a:lnTo>
                    <a:pt x="0" y="2034862"/>
                  </a:ln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4" name="Picture 123"/>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10239904" y="3563952"/>
              <a:ext cx="829831" cy="854237"/>
            </a:xfrm>
            <a:prstGeom prst="rect">
              <a:avLst/>
            </a:prstGeom>
            <a:ln>
              <a:noFill/>
            </a:ln>
          </p:spPr>
        </p:pic>
      </p:grpSp>
      <p:sp>
        <p:nvSpPr>
          <p:cNvPr id="15" name="TextBox 14"/>
          <p:cNvSpPr txBox="1"/>
          <p:nvPr/>
        </p:nvSpPr>
        <p:spPr>
          <a:xfrm>
            <a:off x="1914003" y="1393441"/>
            <a:ext cx="8069069" cy="461665"/>
          </a:xfrm>
          <a:prstGeom prst="rect">
            <a:avLst/>
          </a:prstGeom>
          <a:noFill/>
        </p:spPr>
        <p:txBody>
          <a:bodyPr wrap="square" rtlCol="0">
            <a:spAutoFit/>
          </a:bodyPr>
          <a:lstStyle/>
          <a:p>
            <a:r>
              <a:rPr lang="en-US" sz="2400" dirty="0" smtClean="0"/>
              <a:t>There are 6 functions in this management system. These are:</a:t>
            </a:r>
            <a:endParaRPr lang="en-US" sz="2400" dirty="0"/>
          </a:p>
        </p:txBody>
      </p:sp>
      <p:sp>
        <p:nvSpPr>
          <p:cNvPr id="128" name="Pentagon 127"/>
          <p:cNvSpPr/>
          <p:nvPr/>
        </p:nvSpPr>
        <p:spPr>
          <a:xfrm>
            <a:off x="553154" y="270933"/>
            <a:ext cx="2427111" cy="484632"/>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Functions</a:t>
            </a:r>
            <a:endParaRPr lang="en-US" sz="2400" dirty="0">
              <a:solidFill>
                <a:schemeClr val="tx1"/>
              </a:solidFill>
            </a:endParaRPr>
          </a:p>
        </p:txBody>
      </p:sp>
    </p:spTree>
    <p:custDataLst>
      <p:tags r:id="rId1"/>
    </p:custDataLst>
    <p:extLst>
      <p:ext uri="{BB962C8B-B14F-4D97-AF65-F5344CB8AC3E}">
        <p14:creationId xmlns:p14="http://schemas.microsoft.com/office/powerpoint/2010/main" val="1487092949"/>
      </p:ext>
    </p:extLst>
  </p:cSld>
  <p:clrMapOvr>
    <a:masterClrMapping/>
  </p:clrMapOvr>
  <p:transition advTm="297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500"/>
                                        <p:tgtEl>
                                          <p:spTgt spid="5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wipe(down)">
                                      <p:cBhvr>
                                        <p:cTn id="15" dur="500"/>
                                        <p:tgtEl>
                                          <p:spTgt spid="83"/>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wipe(down)">
                                      <p:cBhvr>
                                        <p:cTn id="19" dur="500"/>
                                        <p:tgtEl>
                                          <p:spTgt spid="107"/>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wipe(down)">
                                      <p:cBhvr>
                                        <p:cTn id="23" dur="500"/>
                                        <p:tgtEl>
                                          <p:spTgt spid="114"/>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wipe(down)">
                                      <p:cBhvr>
                                        <p:cTn id="2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45" name="Group 44"/>
          <p:cNvGrpSpPr/>
          <p:nvPr/>
        </p:nvGrpSpPr>
        <p:grpSpPr>
          <a:xfrm>
            <a:off x="4712673" y="1345417"/>
            <a:ext cx="3252651" cy="4108754"/>
            <a:chOff x="841307" y="703571"/>
            <a:chExt cx="3252651" cy="4108754"/>
          </a:xfrm>
        </p:grpSpPr>
        <p:sp>
          <p:nvSpPr>
            <p:cNvPr id="46" name="Rectangle 45"/>
            <p:cNvSpPr/>
            <p:nvPr/>
          </p:nvSpPr>
          <p:spPr>
            <a:xfrm>
              <a:off x="992777" y="703571"/>
              <a:ext cx="2982346" cy="7068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316856" y="796834"/>
              <a:ext cx="2301555" cy="369332"/>
            </a:xfrm>
            <a:prstGeom prst="rect">
              <a:avLst/>
            </a:prstGeom>
            <a:noFill/>
          </p:spPr>
          <p:txBody>
            <a:bodyPr wrap="square" rtlCol="0">
              <a:spAutoFit/>
            </a:bodyPr>
            <a:lstStyle/>
            <a:p>
              <a:pPr algn="ctr"/>
              <a:r>
                <a:rPr lang="en-US" dirty="0" smtClean="0"/>
                <a:t>Addition()</a:t>
              </a:r>
              <a:endParaRPr lang="en-US" dirty="0"/>
            </a:p>
          </p:txBody>
        </p:sp>
        <p:cxnSp>
          <p:nvCxnSpPr>
            <p:cNvPr id="48" name="Straight Arrow Connector 47"/>
            <p:cNvCxnSpPr>
              <a:stCxn id="46" idx="2"/>
            </p:cNvCxnSpPr>
            <p:nvPr/>
          </p:nvCxnSpPr>
          <p:spPr>
            <a:xfrm>
              <a:off x="2483950" y="1410452"/>
              <a:ext cx="0" cy="875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841307" y="2291248"/>
              <a:ext cx="3252651" cy="76177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992777" y="2380978"/>
              <a:ext cx="2834640" cy="369332"/>
            </a:xfrm>
            <a:prstGeom prst="rect">
              <a:avLst/>
            </a:prstGeom>
            <a:noFill/>
          </p:spPr>
          <p:txBody>
            <a:bodyPr wrap="square" rtlCol="0">
              <a:spAutoFit/>
            </a:bodyPr>
            <a:lstStyle/>
            <a:p>
              <a:pPr algn="ctr"/>
              <a:r>
                <a:rPr lang="en-US" dirty="0" smtClean="0"/>
                <a:t>Takes student information</a:t>
              </a:r>
              <a:endParaRPr lang="en-US" dirty="0"/>
            </a:p>
          </p:txBody>
        </p:sp>
        <p:cxnSp>
          <p:nvCxnSpPr>
            <p:cNvPr id="51" name="Straight Arrow Connector 50"/>
            <p:cNvCxnSpPr>
              <a:stCxn id="49" idx="2"/>
            </p:cNvCxnSpPr>
            <p:nvPr/>
          </p:nvCxnSpPr>
          <p:spPr>
            <a:xfrm flipH="1">
              <a:off x="2467632" y="3053018"/>
              <a:ext cx="1" cy="81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992777" y="3867729"/>
              <a:ext cx="2982346" cy="94459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316856" y="4011979"/>
              <a:ext cx="2301555" cy="646331"/>
            </a:xfrm>
            <a:prstGeom prst="rect">
              <a:avLst/>
            </a:prstGeom>
            <a:noFill/>
          </p:spPr>
          <p:txBody>
            <a:bodyPr wrap="square" rtlCol="0">
              <a:spAutoFit/>
            </a:bodyPr>
            <a:lstStyle/>
            <a:p>
              <a:pPr algn="ctr"/>
              <a:r>
                <a:rPr lang="en-US" dirty="0" smtClean="0"/>
                <a:t>Puts object(student) into a vector</a:t>
              </a:r>
              <a:endParaRPr lang="en-US" dirty="0"/>
            </a:p>
          </p:txBody>
        </p:sp>
      </p:grpSp>
      <p:sp>
        <p:nvSpPr>
          <p:cNvPr id="54" name="Pentagon 53"/>
          <p:cNvSpPr/>
          <p:nvPr/>
        </p:nvSpPr>
        <p:spPr>
          <a:xfrm>
            <a:off x="462710" y="484741"/>
            <a:ext cx="2137272"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Addition</a:t>
            </a:r>
            <a:endParaRPr lang="en-US" sz="2400" dirty="0">
              <a:solidFill>
                <a:schemeClr val="tx1"/>
              </a:solidFill>
            </a:endParaRPr>
          </a:p>
        </p:txBody>
      </p:sp>
    </p:spTree>
    <p:custDataLst>
      <p:tags r:id="rId1"/>
    </p:custDataLst>
    <p:extLst>
      <p:ext uri="{BB962C8B-B14F-4D97-AF65-F5344CB8AC3E}">
        <p14:creationId xmlns:p14="http://schemas.microsoft.com/office/powerpoint/2010/main" val="3903242322"/>
      </p:ext>
    </p:extLst>
  </p:cSld>
  <p:clrMapOvr>
    <a:masterClrMapping/>
  </p:clrMapOvr>
  <p:transition advTm="190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45" name="Group 44"/>
          <p:cNvGrpSpPr/>
          <p:nvPr/>
        </p:nvGrpSpPr>
        <p:grpSpPr>
          <a:xfrm>
            <a:off x="3694546" y="1814242"/>
            <a:ext cx="4589862" cy="2469898"/>
            <a:chOff x="575632" y="918552"/>
            <a:chExt cx="4589862" cy="2469898"/>
          </a:xfrm>
        </p:grpSpPr>
        <p:sp>
          <p:nvSpPr>
            <p:cNvPr id="46" name="Rounded Rectangle 45"/>
            <p:cNvSpPr/>
            <p:nvPr/>
          </p:nvSpPr>
          <p:spPr>
            <a:xfrm>
              <a:off x="1815737" y="918552"/>
              <a:ext cx="2325189" cy="779619"/>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168434" y="1058091"/>
              <a:ext cx="1645920" cy="400110"/>
            </a:xfrm>
            <a:prstGeom prst="rect">
              <a:avLst/>
            </a:prstGeom>
            <a:noFill/>
          </p:spPr>
          <p:txBody>
            <a:bodyPr wrap="square" rtlCol="0">
              <a:spAutoFit/>
            </a:bodyPr>
            <a:lstStyle/>
            <a:p>
              <a:pPr algn="ctr"/>
              <a:r>
                <a:rPr lang="en-US" sz="2000" dirty="0" smtClean="0"/>
                <a:t>Search()</a:t>
              </a:r>
              <a:endParaRPr lang="en-US" sz="2000" dirty="0"/>
            </a:p>
          </p:txBody>
        </p:sp>
        <p:cxnSp>
          <p:nvCxnSpPr>
            <p:cNvPr id="48" name="Straight Arrow Connector 47"/>
            <p:cNvCxnSpPr>
              <a:stCxn id="46" idx="2"/>
            </p:cNvCxnSpPr>
            <p:nvPr/>
          </p:nvCxnSpPr>
          <p:spPr>
            <a:xfrm>
              <a:off x="2978332" y="1698171"/>
              <a:ext cx="1162594" cy="940526"/>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271380" y="2638697"/>
              <a:ext cx="1894114" cy="732048"/>
            </a:xfrm>
            <a:prstGeom prst="round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575632" y="2656402"/>
              <a:ext cx="1894114" cy="732048"/>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46" idx="2"/>
            </p:cNvCxnSpPr>
            <p:nvPr/>
          </p:nvCxnSpPr>
          <p:spPr>
            <a:xfrm flipH="1">
              <a:off x="1920240" y="1698171"/>
              <a:ext cx="1058092" cy="940526"/>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88274" y="2774574"/>
              <a:ext cx="1240972" cy="369332"/>
            </a:xfrm>
            <a:prstGeom prst="rect">
              <a:avLst/>
            </a:prstGeom>
            <a:noFill/>
          </p:spPr>
          <p:txBody>
            <a:bodyPr wrap="square" rtlCol="0">
              <a:spAutoFit/>
            </a:bodyPr>
            <a:lstStyle/>
            <a:p>
              <a:pPr algn="ctr"/>
              <a:r>
                <a:rPr lang="en-US" dirty="0" smtClean="0"/>
                <a:t>Name</a:t>
              </a:r>
              <a:endParaRPr lang="en-US" dirty="0"/>
            </a:p>
          </p:txBody>
        </p:sp>
        <p:sp>
          <p:nvSpPr>
            <p:cNvPr id="53" name="TextBox 52"/>
            <p:cNvSpPr txBox="1"/>
            <p:nvPr/>
          </p:nvSpPr>
          <p:spPr>
            <a:xfrm>
              <a:off x="3559629" y="2799718"/>
              <a:ext cx="1240972" cy="369332"/>
            </a:xfrm>
            <a:prstGeom prst="rect">
              <a:avLst/>
            </a:prstGeom>
            <a:solidFill>
              <a:schemeClr val="accent4">
                <a:lumMod val="60000"/>
                <a:lumOff val="40000"/>
              </a:schemeClr>
            </a:solidFill>
          </p:spPr>
          <p:txBody>
            <a:bodyPr wrap="square" rtlCol="0">
              <a:spAutoFit/>
            </a:bodyPr>
            <a:lstStyle/>
            <a:p>
              <a:pPr algn="ctr"/>
              <a:r>
                <a:rPr lang="en-US" dirty="0" smtClean="0"/>
                <a:t>Roll</a:t>
              </a:r>
              <a:endParaRPr lang="en-US" dirty="0"/>
            </a:p>
          </p:txBody>
        </p:sp>
      </p:grpSp>
      <p:sp>
        <p:nvSpPr>
          <p:cNvPr id="54" name="Pentagon 53"/>
          <p:cNvSpPr/>
          <p:nvPr/>
        </p:nvSpPr>
        <p:spPr>
          <a:xfrm>
            <a:off x="605927" y="627962"/>
            <a:ext cx="2170324" cy="484632"/>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Search</a:t>
            </a:r>
            <a:endParaRPr lang="en-US" sz="2400" dirty="0">
              <a:solidFill>
                <a:schemeClr val="tx1"/>
              </a:solidFill>
            </a:endParaRPr>
          </a:p>
        </p:txBody>
      </p:sp>
    </p:spTree>
    <p:custDataLst>
      <p:tags r:id="rId1"/>
    </p:custDataLst>
    <p:extLst>
      <p:ext uri="{BB962C8B-B14F-4D97-AF65-F5344CB8AC3E}">
        <p14:creationId xmlns:p14="http://schemas.microsoft.com/office/powerpoint/2010/main" val="4154565488"/>
      </p:ext>
    </p:extLst>
  </p:cSld>
  <p:clrMapOvr>
    <a:masterClrMapping/>
  </p:clrMapOvr>
  <p:transition advTm="155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45" name="Group 44"/>
          <p:cNvGrpSpPr/>
          <p:nvPr/>
        </p:nvGrpSpPr>
        <p:grpSpPr>
          <a:xfrm>
            <a:off x="3810329" y="1435387"/>
            <a:ext cx="5272846" cy="4776854"/>
            <a:chOff x="1343802" y="918552"/>
            <a:chExt cx="5272846" cy="4776854"/>
          </a:xfrm>
        </p:grpSpPr>
        <p:sp>
          <p:nvSpPr>
            <p:cNvPr id="46" name="Rounded Rectangle 45"/>
            <p:cNvSpPr/>
            <p:nvPr/>
          </p:nvSpPr>
          <p:spPr>
            <a:xfrm>
              <a:off x="2886891" y="918552"/>
              <a:ext cx="2246812" cy="613856"/>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350622" y="1035706"/>
              <a:ext cx="1384663" cy="369332"/>
            </a:xfrm>
            <a:prstGeom prst="rect">
              <a:avLst/>
            </a:prstGeom>
            <a:noFill/>
          </p:spPr>
          <p:txBody>
            <a:bodyPr wrap="square" rtlCol="0">
              <a:spAutoFit/>
            </a:bodyPr>
            <a:lstStyle/>
            <a:p>
              <a:pPr algn="ctr"/>
              <a:r>
                <a:rPr lang="en-US" dirty="0" smtClean="0"/>
                <a:t>Deletion()</a:t>
              </a:r>
              <a:endParaRPr lang="en-US" dirty="0"/>
            </a:p>
          </p:txBody>
        </p:sp>
        <p:cxnSp>
          <p:nvCxnSpPr>
            <p:cNvPr id="48" name="Straight Arrow Connector 47"/>
            <p:cNvCxnSpPr>
              <a:stCxn id="46" idx="2"/>
            </p:cNvCxnSpPr>
            <p:nvPr/>
          </p:nvCxnSpPr>
          <p:spPr>
            <a:xfrm>
              <a:off x="4010297" y="1532408"/>
              <a:ext cx="0" cy="72746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043646" y="2259874"/>
              <a:ext cx="1998617" cy="53984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540032" y="2348668"/>
              <a:ext cx="1123406" cy="369332"/>
            </a:xfrm>
            <a:prstGeom prst="rect">
              <a:avLst/>
            </a:prstGeom>
            <a:noFill/>
          </p:spPr>
          <p:txBody>
            <a:bodyPr wrap="square" rtlCol="0">
              <a:spAutoFit/>
            </a:bodyPr>
            <a:lstStyle/>
            <a:p>
              <a:r>
                <a:rPr lang="en-US" dirty="0" smtClean="0"/>
                <a:t>Search()</a:t>
              </a:r>
              <a:endParaRPr lang="en-US" dirty="0"/>
            </a:p>
          </p:txBody>
        </p:sp>
        <p:cxnSp>
          <p:nvCxnSpPr>
            <p:cNvPr id="51" name="Straight Arrow Connector 50"/>
            <p:cNvCxnSpPr>
              <a:stCxn id="49" idx="2"/>
            </p:cNvCxnSpPr>
            <p:nvPr/>
          </p:nvCxnSpPr>
          <p:spPr>
            <a:xfrm flipH="1">
              <a:off x="2299063" y="2799718"/>
              <a:ext cx="1743892" cy="84536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1343802" y="3654248"/>
              <a:ext cx="1543089" cy="574217"/>
              <a:chOff x="5684741" y="3837970"/>
              <a:chExt cx="1543089" cy="574217"/>
            </a:xfrm>
          </p:grpSpPr>
          <p:sp>
            <p:nvSpPr>
              <p:cNvPr id="81" name="Rounded Rectangle 80"/>
              <p:cNvSpPr/>
              <p:nvPr/>
            </p:nvSpPr>
            <p:spPr>
              <a:xfrm>
                <a:off x="5684741" y="3837970"/>
                <a:ext cx="1543089" cy="57421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5894584" y="3936229"/>
                <a:ext cx="1123405" cy="377700"/>
              </a:xfrm>
              <a:prstGeom prst="rect">
                <a:avLst/>
              </a:prstGeom>
              <a:noFill/>
            </p:spPr>
            <p:txBody>
              <a:bodyPr wrap="square" rtlCol="0">
                <a:spAutoFit/>
              </a:bodyPr>
              <a:lstStyle/>
              <a:p>
                <a:pPr algn="ctr"/>
                <a:r>
                  <a:rPr lang="en-US" dirty="0" smtClean="0"/>
                  <a:t>Roll</a:t>
                </a:r>
                <a:endParaRPr lang="en-US" dirty="0"/>
              </a:p>
            </p:txBody>
          </p:sp>
        </p:grpSp>
        <p:grpSp>
          <p:nvGrpSpPr>
            <p:cNvPr id="53" name="Group 52"/>
            <p:cNvGrpSpPr/>
            <p:nvPr/>
          </p:nvGrpSpPr>
          <p:grpSpPr>
            <a:xfrm>
              <a:off x="5073559" y="3654248"/>
              <a:ext cx="1543089" cy="574217"/>
              <a:chOff x="5684741" y="3837970"/>
              <a:chExt cx="1543089" cy="574217"/>
            </a:xfrm>
          </p:grpSpPr>
          <p:sp>
            <p:nvSpPr>
              <p:cNvPr id="79" name="Rounded Rectangle 78"/>
              <p:cNvSpPr/>
              <p:nvPr/>
            </p:nvSpPr>
            <p:spPr>
              <a:xfrm>
                <a:off x="5684741" y="3837970"/>
                <a:ext cx="1543089" cy="57421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5894584" y="3936229"/>
                <a:ext cx="1123405" cy="377700"/>
              </a:xfrm>
              <a:prstGeom prst="rect">
                <a:avLst/>
              </a:prstGeom>
              <a:noFill/>
            </p:spPr>
            <p:txBody>
              <a:bodyPr wrap="square" rtlCol="0">
                <a:spAutoFit/>
              </a:bodyPr>
              <a:lstStyle/>
              <a:p>
                <a:pPr algn="ctr"/>
                <a:r>
                  <a:rPr lang="en-US" dirty="0" smtClean="0"/>
                  <a:t>Name</a:t>
                </a:r>
                <a:endParaRPr lang="en-US" dirty="0"/>
              </a:p>
            </p:txBody>
          </p:sp>
        </p:grpSp>
        <p:cxnSp>
          <p:nvCxnSpPr>
            <p:cNvPr id="54" name="Straight Arrow Connector 53"/>
            <p:cNvCxnSpPr>
              <a:stCxn id="49" idx="2"/>
            </p:cNvCxnSpPr>
            <p:nvPr/>
          </p:nvCxnSpPr>
          <p:spPr>
            <a:xfrm>
              <a:off x="4042955" y="2799718"/>
              <a:ext cx="1417319" cy="84536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9" idx="2"/>
            </p:cNvCxnSpPr>
            <p:nvPr/>
          </p:nvCxnSpPr>
          <p:spPr>
            <a:xfrm>
              <a:off x="5845104" y="4228465"/>
              <a:ext cx="20119" cy="86084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5133703" y="5089311"/>
              <a:ext cx="1482945" cy="60609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401908" y="5207692"/>
              <a:ext cx="946533" cy="369332"/>
            </a:xfrm>
            <a:prstGeom prst="rect">
              <a:avLst/>
            </a:prstGeom>
            <a:noFill/>
          </p:spPr>
          <p:txBody>
            <a:bodyPr wrap="square" rtlCol="0">
              <a:spAutoFit/>
            </a:bodyPr>
            <a:lstStyle/>
            <a:p>
              <a:pPr algn="ctr"/>
              <a:r>
                <a:rPr lang="en-US" dirty="0" smtClean="0"/>
                <a:t>Delete</a:t>
              </a:r>
            </a:p>
          </p:txBody>
        </p:sp>
        <p:sp>
          <p:nvSpPr>
            <p:cNvPr id="58" name="Rounded Rectangle 57"/>
            <p:cNvSpPr/>
            <p:nvPr/>
          </p:nvSpPr>
          <p:spPr>
            <a:xfrm>
              <a:off x="1343802" y="5089311"/>
              <a:ext cx="1482945" cy="60609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553645" y="5207692"/>
              <a:ext cx="980549" cy="369332"/>
            </a:xfrm>
            <a:prstGeom prst="rect">
              <a:avLst/>
            </a:prstGeom>
            <a:noFill/>
          </p:spPr>
          <p:txBody>
            <a:bodyPr wrap="square" rtlCol="0">
              <a:spAutoFit/>
            </a:bodyPr>
            <a:lstStyle/>
            <a:p>
              <a:pPr algn="ctr"/>
              <a:r>
                <a:rPr lang="en-US" dirty="0" smtClean="0"/>
                <a:t>Delete</a:t>
              </a:r>
              <a:endParaRPr lang="en-US" dirty="0"/>
            </a:p>
          </p:txBody>
        </p:sp>
        <p:cxnSp>
          <p:nvCxnSpPr>
            <p:cNvPr id="60" name="Straight Arrow Connector 59"/>
            <p:cNvCxnSpPr>
              <a:stCxn id="81" idx="2"/>
              <a:endCxn id="58" idx="0"/>
            </p:cNvCxnSpPr>
            <p:nvPr/>
          </p:nvCxnSpPr>
          <p:spPr>
            <a:xfrm flipH="1">
              <a:off x="2085275" y="4228465"/>
              <a:ext cx="30072" cy="86084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3" name="Pentagon 82"/>
          <p:cNvSpPr/>
          <p:nvPr/>
        </p:nvSpPr>
        <p:spPr>
          <a:xfrm>
            <a:off x="550844" y="793214"/>
            <a:ext cx="2082188" cy="484632"/>
          </a:xfrm>
          <a:prstGeom prst="homePlat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Deletion</a:t>
            </a:r>
            <a:endParaRPr lang="en-US" sz="2400" dirty="0">
              <a:solidFill>
                <a:schemeClr val="tx1"/>
              </a:solidFill>
            </a:endParaRPr>
          </a:p>
        </p:txBody>
      </p:sp>
    </p:spTree>
    <p:custDataLst>
      <p:tags r:id="rId1"/>
    </p:custDataLst>
    <p:extLst>
      <p:ext uri="{BB962C8B-B14F-4D97-AF65-F5344CB8AC3E}">
        <p14:creationId xmlns:p14="http://schemas.microsoft.com/office/powerpoint/2010/main" val="2037196755"/>
      </p:ext>
    </p:extLst>
  </p:cSld>
  <p:clrMapOvr>
    <a:masterClrMapping/>
  </p:clrMapOvr>
  <p:transition advTm="22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45" name="Group 44"/>
          <p:cNvGrpSpPr/>
          <p:nvPr/>
        </p:nvGrpSpPr>
        <p:grpSpPr>
          <a:xfrm>
            <a:off x="3332497" y="2338001"/>
            <a:ext cx="4990012" cy="2181695"/>
            <a:chOff x="522514" y="1162594"/>
            <a:chExt cx="4990012" cy="2181695"/>
          </a:xfrm>
        </p:grpSpPr>
        <p:sp>
          <p:nvSpPr>
            <p:cNvPr id="46" name="Rounded Rectangle 45"/>
            <p:cNvSpPr/>
            <p:nvPr/>
          </p:nvSpPr>
          <p:spPr>
            <a:xfrm>
              <a:off x="2116183" y="1162594"/>
              <a:ext cx="1802674" cy="601298"/>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403566" y="1214846"/>
              <a:ext cx="1136468" cy="369332"/>
            </a:xfrm>
            <a:prstGeom prst="rect">
              <a:avLst/>
            </a:prstGeom>
            <a:noFill/>
          </p:spPr>
          <p:txBody>
            <a:bodyPr wrap="square" rtlCol="0">
              <a:spAutoFit/>
            </a:bodyPr>
            <a:lstStyle/>
            <a:p>
              <a:pPr algn="ctr"/>
              <a:r>
                <a:rPr lang="en-US" dirty="0" smtClean="0"/>
                <a:t>Sort()</a:t>
              </a:r>
              <a:endParaRPr lang="en-US" dirty="0"/>
            </a:p>
          </p:txBody>
        </p:sp>
        <p:sp>
          <p:nvSpPr>
            <p:cNvPr id="48" name="Rounded Rectangle 47"/>
            <p:cNvSpPr/>
            <p:nvPr/>
          </p:nvSpPr>
          <p:spPr>
            <a:xfrm>
              <a:off x="522514" y="2753460"/>
              <a:ext cx="1593669" cy="56971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3918857" y="2774574"/>
              <a:ext cx="1593669" cy="56971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stCxn id="46" idx="2"/>
            </p:cNvCxnSpPr>
            <p:nvPr/>
          </p:nvCxnSpPr>
          <p:spPr>
            <a:xfrm flipH="1">
              <a:off x="1776549" y="1763892"/>
              <a:ext cx="1240971" cy="1005353"/>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6" idx="2"/>
            </p:cNvCxnSpPr>
            <p:nvPr/>
          </p:nvCxnSpPr>
          <p:spPr>
            <a:xfrm>
              <a:off x="3017520" y="1763892"/>
              <a:ext cx="1142488" cy="10053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795372" y="2853651"/>
              <a:ext cx="836023" cy="369332"/>
            </a:xfrm>
            <a:prstGeom prst="rect">
              <a:avLst/>
            </a:prstGeom>
            <a:noFill/>
          </p:spPr>
          <p:txBody>
            <a:bodyPr wrap="square" rtlCol="0">
              <a:spAutoFit/>
            </a:bodyPr>
            <a:lstStyle/>
            <a:p>
              <a:pPr algn="ctr"/>
              <a:r>
                <a:rPr lang="en-US" dirty="0" smtClean="0"/>
                <a:t>Roll</a:t>
              </a:r>
              <a:endParaRPr lang="en-US" dirty="0"/>
            </a:p>
          </p:txBody>
        </p:sp>
        <p:sp>
          <p:nvSpPr>
            <p:cNvPr id="53" name="TextBox 52"/>
            <p:cNvSpPr txBox="1"/>
            <p:nvPr/>
          </p:nvSpPr>
          <p:spPr>
            <a:xfrm>
              <a:off x="4270464" y="2853651"/>
              <a:ext cx="889296" cy="369332"/>
            </a:xfrm>
            <a:prstGeom prst="rect">
              <a:avLst/>
            </a:prstGeom>
            <a:noFill/>
          </p:spPr>
          <p:txBody>
            <a:bodyPr wrap="square" rtlCol="0">
              <a:spAutoFit/>
            </a:bodyPr>
            <a:lstStyle/>
            <a:p>
              <a:pPr algn="ctr"/>
              <a:r>
                <a:rPr lang="en-US" dirty="0" smtClean="0"/>
                <a:t>CGPA</a:t>
              </a:r>
              <a:endParaRPr lang="en-US" dirty="0"/>
            </a:p>
          </p:txBody>
        </p:sp>
      </p:grpSp>
      <p:sp>
        <p:nvSpPr>
          <p:cNvPr id="54" name="Pentagon 53"/>
          <p:cNvSpPr/>
          <p:nvPr/>
        </p:nvSpPr>
        <p:spPr>
          <a:xfrm>
            <a:off x="661013" y="451694"/>
            <a:ext cx="2027104" cy="484632"/>
          </a:xfrm>
          <a:prstGeom prst="homePlat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Sort</a:t>
            </a:r>
            <a:endParaRPr lang="en-US" sz="2400" dirty="0">
              <a:solidFill>
                <a:schemeClr val="tx1"/>
              </a:solidFill>
            </a:endParaRPr>
          </a:p>
        </p:txBody>
      </p:sp>
    </p:spTree>
    <p:custDataLst>
      <p:tags r:id="rId1"/>
    </p:custDataLst>
    <p:extLst>
      <p:ext uri="{BB962C8B-B14F-4D97-AF65-F5344CB8AC3E}">
        <p14:creationId xmlns:p14="http://schemas.microsoft.com/office/powerpoint/2010/main" val="552641313"/>
      </p:ext>
    </p:extLst>
  </p:cSld>
  <p:clrMapOvr>
    <a:masterClrMapping/>
  </p:clrMapOvr>
  <p:transition advTm="199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88" name="TextBox 87"/>
          <p:cNvSpPr txBox="1"/>
          <p:nvPr/>
        </p:nvSpPr>
        <p:spPr>
          <a:xfrm rot="16200000">
            <a:off x="6722193" y="5071218"/>
            <a:ext cx="1535497" cy="407031"/>
          </a:xfrm>
          <a:prstGeom prst="rect">
            <a:avLst/>
          </a:prstGeom>
          <a:noFill/>
        </p:spPr>
        <p:txBody>
          <a:bodyPr wrap="square" rtlCol="0">
            <a:spAutoFit/>
          </a:bodyPr>
          <a:lstStyle/>
          <a:p>
            <a:pPr algn="ctr"/>
            <a:endParaRPr lang="en-US" sz="2400" dirty="0"/>
          </a:p>
        </p:txBody>
      </p:sp>
      <p:grpSp>
        <p:nvGrpSpPr>
          <p:cNvPr id="57" name="Group 56"/>
          <p:cNvGrpSpPr/>
          <p:nvPr/>
        </p:nvGrpSpPr>
        <p:grpSpPr>
          <a:xfrm>
            <a:off x="2609947" y="1716258"/>
            <a:ext cx="5734594" cy="3649697"/>
            <a:chOff x="2525676" y="1139483"/>
            <a:chExt cx="5734594" cy="3649697"/>
          </a:xfrm>
        </p:grpSpPr>
        <p:grpSp>
          <p:nvGrpSpPr>
            <p:cNvPr id="58" name="Group 57"/>
            <p:cNvGrpSpPr/>
            <p:nvPr/>
          </p:nvGrpSpPr>
          <p:grpSpPr>
            <a:xfrm>
              <a:off x="2525676" y="2443090"/>
              <a:ext cx="5734594" cy="2346090"/>
              <a:chOff x="1109475" y="1036112"/>
              <a:chExt cx="5734594" cy="2346090"/>
            </a:xfrm>
          </p:grpSpPr>
          <p:sp>
            <p:nvSpPr>
              <p:cNvPr id="80" name="Rounded Rectangle 79"/>
              <p:cNvSpPr/>
              <p:nvPr/>
            </p:nvSpPr>
            <p:spPr>
              <a:xfrm>
                <a:off x="3224791" y="1036112"/>
                <a:ext cx="1554480" cy="57706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3199532" y="2799718"/>
                <a:ext cx="1554480" cy="57706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5289589" y="2799718"/>
                <a:ext cx="1554480" cy="57706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1109475" y="2805135"/>
                <a:ext cx="1554480" cy="57706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441194" y="1139979"/>
                <a:ext cx="1071155" cy="369332"/>
              </a:xfrm>
              <a:prstGeom prst="rect">
                <a:avLst/>
              </a:prstGeom>
              <a:noFill/>
            </p:spPr>
            <p:txBody>
              <a:bodyPr wrap="square" rtlCol="0">
                <a:spAutoFit/>
              </a:bodyPr>
              <a:lstStyle/>
              <a:p>
                <a:pPr algn="ctr"/>
                <a:r>
                  <a:rPr lang="en-US" dirty="0" smtClean="0"/>
                  <a:t>Search()</a:t>
                </a:r>
                <a:endParaRPr lang="en-US" dirty="0"/>
              </a:p>
            </p:txBody>
          </p:sp>
          <p:sp>
            <p:nvSpPr>
              <p:cNvPr id="102" name="TextBox 101"/>
              <p:cNvSpPr txBox="1"/>
              <p:nvPr/>
            </p:nvSpPr>
            <p:spPr>
              <a:xfrm>
                <a:off x="1422983" y="2903585"/>
                <a:ext cx="927463" cy="369332"/>
              </a:xfrm>
              <a:prstGeom prst="rect">
                <a:avLst/>
              </a:prstGeom>
              <a:noFill/>
            </p:spPr>
            <p:txBody>
              <a:bodyPr wrap="square" rtlCol="0">
                <a:spAutoFit/>
              </a:bodyPr>
              <a:lstStyle/>
              <a:p>
                <a:pPr algn="ctr"/>
                <a:r>
                  <a:rPr lang="en-US" dirty="0" smtClean="0"/>
                  <a:t>Name</a:t>
                </a:r>
                <a:endParaRPr lang="en-US" dirty="0"/>
              </a:p>
            </p:txBody>
          </p:sp>
          <p:sp>
            <p:nvSpPr>
              <p:cNvPr id="103" name="TextBox 102"/>
              <p:cNvSpPr txBox="1"/>
              <p:nvPr/>
            </p:nvSpPr>
            <p:spPr>
              <a:xfrm>
                <a:off x="3441194" y="2903585"/>
                <a:ext cx="1071155" cy="369332"/>
              </a:xfrm>
              <a:prstGeom prst="rect">
                <a:avLst/>
              </a:prstGeom>
              <a:noFill/>
            </p:spPr>
            <p:txBody>
              <a:bodyPr wrap="square" rtlCol="0">
                <a:spAutoFit/>
              </a:bodyPr>
              <a:lstStyle/>
              <a:p>
                <a:pPr algn="ctr"/>
                <a:r>
                  <a:rPr lang="en-US" dirty="0" smtClean="0"/>
                  <a:t>Roll</a:t>
                </a:r>
                <a:endParaRPr lang="en-US" dirty="0"/>
              </a:p>
            </p:txBody>
          </p:sp>
          <p:sp>
            <p:nvSpPr>
              <p:cNvPr id="104" name="TextBox 103"/>
              <p:cNvSpPr txBox="1"/>
              <p:nvPr/>
            </p:nvSpPr>
            <p:spPr>
              <a:xfrm>
                <a:off x="5630091" y="2903585"/>
                <a:ext cx="875212" cy="369332"/>
              </a:xfrm>
              <a:prstGeom prst="rect">
                <a:avLst/>
              </a:prstGeom>
              <a:noFill/>
            </p:spPr>
            <p:txBody>
              <a:bodyPr wrap="square" rtlCol="0">
                <a:spAutoFit/>
              </a:bodyPr>
              <a:lstStyle/>
              <a:p>
                <a:pPr algn="ctr"/>
                <a:r>
                  <a:rPr lang="en-US" dirty="0" smtClean="0"/>
                  <a:t>GPA</a:t>
                </a:r>
                <a:endParaRPr lang="en-US" dirty="0"/>
              </a:p>
            </p:txBody>
          </p:sp>
          <p:cxnSp>
            <p:nvCxnSpPr>
              <p:cNvPr id="105" name="Straight Arrow Connector 104"/>
              <p:cNvCxnSpPr>
                <a:endCxn id="83" idx="0"/>
              </p:cNvCxnSpPr>
              <p:nvPr/>
            </p:nvCxnSpPr>
            <p:spPr>
              <a:xfrm flipH="1">
                <a:off x="1886715" y="1613179"/>
                <a:ext cx="1554479" cy="11919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6" name="Straight Arrow Connector 105"/>
              <p:cNvCxnSpPr>
                <a:stCxn id="80" idx="2"/>
                <a:endCxn id="81" idx="0"/>
              </p:cNvCxnSpPr>
              <p:nvPr/>
            </p:nvCxnSpPr>
            <p:spPr>
              <a:xfrm flipH="1">
                <a:off x="3976772" y="1613179"/>
                <a:ext cx="25259" cy="11865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7" name="Straight Arrow Connector 106"/>
              <p:cNvCxnSpPr/>
              <p:nvPr/>
            </p:nvCxnSpPr>
            <p:spPr>
              <a:xfrm>
                <a:off x="4656906" y="1607760"/>
                <a:ext cx="1409923" cy="119195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Rounded Rectangle 58"/>
            <p:cNvSpPr/>
            <p:nvPr/>
          </p:nvSpPr>
          <p:spPr>
            <a:xfrm>
              <a:off x="4640992" y="1139483"/>
              <a:ext cx="1529221" cy="50643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7395" y="1153551"/>
              <a:ext cx="1071155" cy="369332"/>
            </a:xfrm>
            <a:prstGeom prst="rect">
              <a:avLst/>
            </a:prstGeom>
            <a:noFill/>
          </p:spPr>
          <p:txBody>
            <a:bodyPr wrap="square" rtlCol="0">
              <a:spAutoFit/>
            </a:bodyPr>
            <a:lstStyle/>
            <a:p>
              <a:pPr algn="ctr"/>
              <a:r>
                <a:rPr lang="en-US" dirty="0" smtClean="0"/>
                <a:t>Update()</a:t>
              </a:r>
              <a:endParaRPr lang="en-US" dirty="0"/>
            </a:p>
          </p:txBody>
        </p:sp>
        <p:cxnSp>
          <p:nvCxnSpPr>
            <p:cNvPr id="79" name="Straight Arrow Connector 78"/>
            <p:cNvCxnSpPr>
              <a:stCxn id="59" idx="2"/>
              <a:endCxn id="80" idx="0"/>
            </p:cNvCxnSpPr>
            <p:nvPr/>
          </p:nvCxnSpPr>
          <p:spPr>
            <a:xfrm>
              <a:off x="5405603" y="1645920"/>
              <a:ext cx="12629" cy="7971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108" name="Pentagon 107"/>
          <p:cNvSpPr/>
          <p:nvPr/>
        </p:nvSpPr>
        <p:spPr>
          <a:xfrm>
            <a:off x="374574" y="341523"/>
            <a:ext cx="2236424" cy="484632"/>
          </a:xfrm>
          <a:prstGeom prst="homePlat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Update</a:t>
            </a:r>
            <a:endParaRPr lang="en-US" sz="2400" dirty="0">
              <a:solidFill>
                <a:schemeClr val="tx1"/>
              </a:solidFill>
            </a:endParaRPr>
          </a:p>
        </p:txBody>
      </p:sp>
    </p:spTree>
    <p:custDataLst>
      <p:tags r:id="rId1"/>
    </p:custDataLst>
    <p:extLst>
      <p:ext uri="{BB962C8B-B14F-4D97-AF65-F5344CB8AC3E}">
        <p14:creationId xmlns:p14="http://schemas.microsoft.com/office/powerpoint/2010/main" val="1808998086"/>
      </p:ext>
    </p:extLst>
  </p:cSld>
  <p:clrMapOvr>
    <a:masterClrMapping/>
  </p:clrMapOvr>
  <p:transition advTm="311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45" name="Group 44"/>
          <p:cNvGrpSpPr/>
          <p:nvPr/>
        </p:nvGrpSpPr>
        <p:grpSpPr>
          <a:xfrm>
            <a:off x="3131461" y="2394700"/>
            <a:ext cx="3526971" cy="2068567"/>
            <a:chOff x="1737360" y="1550508"/>
            <a:chExt cx="3526971" cy="2068567"/>
          </a:xfrm>
        </p:grpSpPr>
        <p:sp>
          <p:nvSpPr>
            <p:cNvPr id="46" name="Rounded Rectangle 45"/>
            <p:cNvSpPr/>
            <p:nvPr/>
          </p:nvSpPr>
          <p:spPr>
            <a:xfrm>
              <a:off x="2508069" y="1550508"/>
              <a:ext cx="1985554" cy="591801"/>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873829" y="1604371"/>
              <a:ext cx="1254034" cy="369332"/>
            </a:xfrm>
            <a:prstGeom prst="rect">
              <a:avLst/>
            </a:prstGeom>
            <a:noFill/>
          </p:spPr>
          <p:txBody>
            <a:bodyPr wrap="square" rtlCol="0">
              <a:spAutoFit/>
            </a:bodyPr>
            <a:lstStyle/>
            <a:p>
              <a:pPr algn="ctr"/>
              <a:r>
                <a:rPr lang="en-US" dirty="0" smtClean="0"/>
                <a:t>Display()</a:t>
              </a:r>
              <a:endParaRPr lang="en-US" dirty="0"/>
            </a:p>
          </p:txBody>
        </p:sp>
        <p:sp>
          <p:nvSpPr>
            <p:cNvPr id="48" name="Rounded Rectangle 47"/>
            <p:cNvSpPr/>
            <p:nvPr/>
          </p:nvSpPr>
          <p:spPr>
            <a:xfrm>
              <a:off x="1737360" y="3027274"/>
              <a:ext cx="3526971" cy="591801"/>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881051" y="3139728"/>
              <a:ext cx="3200400" cy="366894"/>
            </a:xfrm>
            <a:prstGeom prst="rect">
              <a:avLst/>
            </a:prstGeom>
            <a:noFill/>
          </p:spPr>
          <p:txBody>
            <a:bodyPr wrap="square" rtlCol="0">
              <a:spAutoFit/>
            </a:bodyPr>
            <a:lstStyle/>
            <a:p>
              <a:pPr algn="ctr"/>
              <a:r>
                <a:rPr lang="en-US" dirty="0" smtClean="0"/>
                <a:t>Shows output in file</a:t>
              </a:r>
              <a:endParaRPr lang="en-US" dirty="0"/>
            </a:p>
          </p:txBody>
        </p:sp>
        <p:cxnSp>
          <p:nvCxnSpPr>
            <p:cNvPr id="50" name="Straight Arrow Connector 49"/>
            <p:cNvCxnSpPr>
              <a:stCxn id="46" idx="2"/>
              <a:endCxn id="48" idx="0"/>
            </p:cNvCxnSpPr>
            <p:nvPr/>
          </p:nvCxnSpPr>
          <p:spPr>
            <a:xfrm>
              <a:off x="3500846" y="2142309"/>
              <a:ext cx="0" cy="88496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Pentagon 50"/>
          <p:cNvSpPr/>
          <p:nvPr/>
        </p:nvSpPr>
        <p:spPr>
          <a:xfrm>
            <a:off x="429657" y="319489"/>
            <a:ext cx="2688116" cy="484632"/>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Display</a:t>
            </a:r>
            <a:endParaRPr lang="en-US" sz="2400" dirty="0">
              <a:solidFill>
                <a:schemeClr val="tx1"/>
              </a:solidFill>
            </a:endParaRPr>
          </a:p>
        </p:txBody>
      </p:sp>
    </p:spTree>
    <p:custDataLst>
      <p:tags r:id="rId1"/>
    </p:custDataLst>
    <p:extLst>
      <p:ext uri="{BB962C8B-B14F-4D97-AF65-F5344CB8AC3E}">
        <p14:creationId xmlns:p14="http://schemas.microsoft.com/office/powerpoint/2010/main" val="3128855558"/>
      </p:ext>
    </p:extLst>
  </p:cSld>
  <p:clrMapOvr>
    <a:masterClrMapping/>
  </p:clrMapOvr>
  <p:transition advTm="123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6"/>
</p:tagLst>
</file>

<file path=ppt/tags/tag2.xml><?xml version="1.0" encoding="utf-8"?>
<p:tagLst xmlns:a="http://schemas.openxmlformats.org/drawingml/2006/main" xmlns:r="http://schemas.openxmlformats.org/officeDocument/2006/relationships" xmlns:p="http://schemas.openxmlformats.org/presentationml/2006/main">
  <p:tag name="TIMING" val="|1.2|0.9"/>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
</p:tagLst>
</file>

<file path=ppt/tags/tag5.xml><?xml version="1.0" encoding="utf-8"?>
<p:tagLst xmlns:a="http://schemas.openxmlformats.org/drawingml/2006/main" xmlns:r="http://schemas.openxmlformats.org/officeDocument/2006/relationships" xmlns:p="http://schemas.openxmlformats.org/presentationml/2006/main">
  <p:tag name="TIMING" val="|0.6"/>
</p:tagLst>
</file>

<file path=ppt/tags/tag6.xml><?xml version="1.0" encoding="utf-8"?>
<p:tagLst xmlns:a="http://schemas.openxmlformats.org/drawingml/2006/main" xmlns:r="http://schemas.openxmlformats.org/officeDocument/2006/relationships" xmlns:p="http://schemas.openxmlformats.org/presentationml/2006/main">
  <p:tag name="TIMING" val="|0"/>
</p:tagLst>
</file>

<file path=ppt/tags/tag7.xml><?xml version="1.0" encoding="utf-8"?>
<p:tagLst xmlns:a="http://schemas.openxmlformats.org/drawingml/2006/main" xmlns:r="http://schemas.openxmlformats.org/officeDocument/2006/relationships" xmlns:p="http://schemas.openxmlformats.org/presentationml/2006/main">
  <p:tag name="TIMING" val="|1.4"/>
</p:tagLst>
</file>

<file path=ppt/tags/tag8.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155</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Adobe Gothic Std 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Saikan</cp:lastModifiedBy>
  <cp:revision>48</cp:revision>
  <dcterms:created xsi:type="dcterms:W3CDTF">2018-06-23T08:58:20Z</dcterms:created>
  <dcterms:modified xsi:type="dcterms:W3CDTF">2019-03-20T18:49:49Z</dcterms:modified>
</cp:coreProperties>
</file>