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874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71174" y="2053077"/>
            <a:ext cx="8001650" cy="6502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ACACA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10/22/2022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10/22/2022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10/22/2022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81" y="5143489"/>
                </a:moveTo>
                <a:lnTo>
                  <a:pt x="0" y="5143489"/>
                </a:lnTo>
                <a:lnTo>
                  <a:pt x="0" y="0"/>
                </a:lnTo>
                <a:lnTo>
                  <a:pt x="9143981" y="0"/>
                </a:lnTo>
                <a:lnTo>
                  <a:pt x="9143981" y="5143489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4724" y="348125"/>
            <a:ext cx="8374551" cy="452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87621" y="1217219"/>
            <a:ext cx="8168756" cy="31870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rgbClr val="ACACA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8266" y="2114550"/>
            <a:ext cx="8420426" cy="64376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100" dirty="0">
                <a:solidFill>
                  <a:srgbClr val="FFFFFF"/>
                </a:solidFill>
                <a:latin typeface="Arial"/>
                <a:cs typeface="Arial"/>
              </a:rPr>
              <a:t>ML </a:t>
            </a:r>
            <a:r>
              <a:rPr sz="4100" spc="-5" dirty="0">
                <a:solidFill>
                  <a:srgbClr val="FFFFFF"/>
                </a:solidFill>
                <a:latin typeface="Arial"/>
                <a:cs typeface="Arial"/>
              </a:rPr>
              <a:t>LAB </a:t>
            </a:r>
            <a:r>
              <a:rPr sz="4100" dirty="0">
                <a:solidFill>
                  <a:srgbClr val="FFFFFF"/>
                </a:solidFill>
                <a:latin typeface="Arial"/>
                <a:cs typeface="Arial"/>
              </a:rPr>
              <a:t>1 | </a:t>
            </a:r>
            <a:r>
              <a:rPr sz="4100" spc="-10" dirty="0">
                <a:solidFill>
                  <a:srgbClr val="FFFFFF"/>
                </a:solidFill>
                <a:latin typeface="Arial"/>
                <a:cs typeface="Arial"/>
              </a:rPr>
              <a:t>Find </a:t>
            </a:r>
            <a:r>
              <a:rPr sz="4100" dirty="0">
                <a:solidFill>
                  <a:srgbClr val="FFFFFF"/>
                </a:solidFill>
                <a:latin typeface="Arial"/>
                <a:cs typeface="Arial"/>
              </a:rPr>
              <a:t>S </a:t>
            </a:r>
            <a:r>
              <a:rPr sz="4100" spc="-10" dirty="0">
                <a:solidFill>
                  <a:srgbClr val="FFFFFF"/>
                </a:solidFill>
                <a:latin typeface="Arial"/>
                <a:cs typeface="Arial"/>
              </a:rPr>
              <a:t>Algorithm </a:t>
            </a:r>
            <a:r>
              <a:rPr sz="4100" dirty="0">
                <a:solidFill>
                  <a:srgbClr val="FFFFFF"/>
                </a:solidFill>
                <a:latin typeface="Arial"/>
                <a:cs typeface="Arial"/>
              </a:rPr>
              <a:t>|</a:t>
            </a:r>
            <a:r>
              <a:rPr sz="4100" spc="-50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4100" spc="-10" dirty="0">
                <a:solidFill>
                  <a:srgbClr val="FFFFFF"/>
                </a:solidFill>
                <a:latin typeface="Arial"/>
                <a:cs typeface="Arial"/>
              </a:rPr>
              <a:t>VMEG</a:t>
            </a:r>
            <a:endParaRPr sz="41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116869" y="2892921"/>
            <a:ext cx="29032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ACACAC"/>
                </a:solidFill>
                <a:latin typeface="Arial"/>
                <a:cs typeface="Arial"/>
              </a:rPr>
              <a:t>By </a:t>
            </a:r>
            <a:r>
              <a:rPr lang="en-US" sz="2800" spc="-10" dirty="0">
                <a:solidFill>
                  <a:srgbClr val="ACACAC"/>
                </a:solidFill>
                <a:latin typeface="Arial"/>
                <a:cs typeface="Arial"/>
              </a:rPr>
              <a:t>K. Sai Karthik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325684"/>
            <a:ext cx="281051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/>
              <a:t>Find </a:t>
            </a:r>
            <a:r>
              <a:rPr sz="3000" dirty="0"/>
              <a:t>S</a:t>
            </a:r>
            <a:r>
              <a:rPr sz="3000" spc="-270" dirty="0"/>
              <a:t> </a:t>
            </a:r>
            <a:r>
              <a:rPr sz="3000" spc="-10" dirty="0"/>
              <a:t>Algorithm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475248" y="1175208"/>
            <a:ext cx="8220709" cy="286512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420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ACACAC"/>
                </a:solidFill>
                <a:latin typeface="Arial"/>
                <a:cs typeface="Arial"/>
              </a:rPr>
              <a:t>Find-S algorithm is </a:t>
            </a:r>
            <a:r>
              <a:rPr sz="1800" dirty="0">
                <a:solidFill>
                  <a:srgbClr val="ACACAC"/>
                </a:solidFill>
                <a:latin typeface="Arial"/>
                <a:cs typeface="Arial"/>
              </a:rPr>
              <a:t>a </a:t>
            </a:r>
            <a:r>
              <a:rPr sz="1800" spc="-5" dirty="0">
                <a:solidFill>
                  <a:srgbClr val="ACACAC"/>
                </a:solidFill>
                <a:latin typeface="Arial"/>
                <a:cs typeface="Arial"/>
              </a:rPr>
              <a:t>basic </a:t>
            </a:r>
            <a:r>
              <a:rPr sz="1800" dirty="0">
                <a:solidFill>
                  <a:srgbClr val="ACACAC"/>
                </a:solidFill>
                <a:latin typeface="Arial"/>
                <a:cs typeface="Arial"/>
              </a:rPr>
              <a:t>concept </a:t>
            </a:r>
            <a:r>
              <a:rPr sz="1800" spc="-5" dirty="0">
                <a:solidFill>
                  <a:srgbClr val="ACACAC"/>
                </a:solidFill>
                <a:latin typeface="Arial"/>
                <a:cs typeface="Arial"/>
              </a:rPr>
              <a:t>learning algorithm in </a:t>
            </a:r>
            <a:r>
              <a:rPr sz="1800" dirty="0">
                <a:solidFill>
                  <a:srgbClr val="ACACAC"/>
                </a:solidFill>
                <a:latin typeface="Arial"/>
                <a:cs typeface="Arial"/>
              </a:rPr>
              <a:t>machine</a:t>
            </a:r>
            <a:r>
              <a:rPr sz="1800" spc="-60" dirty="0">
                <a:solidFill>
                  <a:srgbClr val="ACACAC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ACACAC"/>
                </a:solidFill>
                <a:latin typeface="Arial"/>
                <a:cs typeface="Arial"/>
              </a:rPr>
              <a:t>learning</a:t>
            </a:r>
            <a:endParaRPr sz="1800">
              <a:latin typeface="Arial"/>
              <a:cs typeface="Arial"/>
            </a:endParaRPr>
          </a:p>
          <a:p>
            <a:pPr marL="379095" marR="388620" indent="-367030">
              <a:lnSpc>
                <a:spcPct val="114999"/>
              </a:lnSpc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ACACAC"/>
                </a:solidFill>
                <a:latin typeface="Arial"/>
                <a:cs typeface="Arial"/>
              </a:rPr>
              <a:t>Find-S algorithm finds the </a:t>
            </a:r>
            <a:r>
              <a:rPr sz="1800" dirty="0">
                <a:solidFill>
                  <a:srgbClr val="ACACAC"/>
                </a:solidFill>
                <a:latin typeface="Arial"/>
                <a:cs typeface="Arial"/>
              </a:rPr>
              <a:t>most specific </a:t>
            </a:r>
            <a:r>
              <a:rPr sz="1800" spc="-5" dirty="0">
                <a:solidFill>
                  <a:srgbClr val="ACACAC"/>
                </a:solidFill>
                <a:latin typeface="Arial"/>
                <a:cs typeface="Arial"/>
              </a:rPr>
              <a:t>hypothesis that fits all the positive  examples</a:t>
            </a:r>
            <a:endParaRPr sz="1800">
              <a:latin typeface="Arial"/>
              <a:cs typeface="Arial"/>
            </a:endParaRPr>
          </a:p>
          <a:p>
            <a:pPr marL="379095" marR="35560" indent="-367030">
              <a:lnSpc>
                <a:spcPct val="114999"/>
              </a:lnSpc>
              <a:buChar char="●"/>
              <a:tabLst>
                <a:tab pos="379095" algn="l"/>
                <a:tab pos="379730" algn="l"/>
              </a:tabLst>
            </a:pPr>
            <a:r>
              <a:rPr sz="1800" spc="-20" dirty="0">
                <a:solidFill>
                  <a:srgbClr val="ACACAC"/>
                </a:solidFill>
                <a:latin typeface="Arial"/>
                <a:cs typeface="Arial"/>
              </a:rPr>
              <a:t>We </a:t>
            </a:r>
            <a:r>
              <a:rPr sz="1800" spc="-5" dirty="0">
                <a:solidFill>
                  <a:srgbClr val="ACACAC"/>
                </a:solidFill>
                <a:latin typeface="Arial"/>
                <a:cs typeface="Arial"/>
              </a:rPr>
              <a:t>have to note here that the algorithm </a:t>
            </a:r>
            <a:r>
              <a:rPr sz="1800" dirty="0">
                <a:solidFill>
                  <a:srgbClr val="ACACAC"/>
                </a:solidFill>
                <a:latin typeface="Arial"/>
                <a:cs typeface="Arial"/>
              </a:rPr>
              <a:t>considers </a:t>
            </a:r>
            <a:r>
              <a:rPr sz="1800" spc="-5" dirty="0">
                <a:solidFill>
                  <a:srgbClr val="ACACAC"/>
                </a:solidFill>
                <a:latin typeface="Arial"/>
                <a:cs typeface="Arial"/>
              </a:rPr>
              <a:t>only those positive training  example.</a:t>
            </a:r>
            <a:endParaRPr sz="1800">
              <a:latin typeface="Arial"/>
              <a:cs typeface="Arial"/>
            </a:endParaRPr>
          </a:p>
          <a:p>
            <a:pPr marL="379095" marR="53975" indent="-367030">
              <a:lnSpc>
                <a:spcPct val="114999"/>
              </a:lnSpc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ACACAC"/>
                </a:solidFill>
                <a:latin typeface="Arial"/>
                <a:cs typeface="Arial"/>
              </a:rPr>
              <a:t>Find-S algorithm </a:t>
            </a:r>
            <a:r>
              <a:rPr sz="1800" dirty="0">
                <a:solidFill>
                  <a:srgbClr val="ACACAC"/>
                </a:solidFill>
                <a:latin typeface="Arial"/>
                <a:cs typeface="Arial"/>
              </a:rPr>
              <a:t>starts </a:t>
            </a:r>
            <a:r>
              <a:rPr sz="1800" spc="-5" dirty="0">
                <a:solidFill>
                  <a:srgbClr val="ACACAC"/>
                </a:solidFill>
                <a:latin typeface="Arial"/>
                <a:cs typeface="Arial"/>
              </a:rPr>
              <a:t>with the </a:t>
            </a:r>
            <a:r>
              <a:rPr sz="1800" dirty="0">
                <a:solidFill>
                  <a:srgbClr val="ACACAC"/>
                </a:solidFill>
                <a:latin typeface="Arial"/>
                <a:cs typeface="Arial"/>
              </a:rPr>
              <a:t>most specific </a:t>
            </a:r>
            <a:r>
              <a:rPr sz="1800" spc="-5" dirty="0">
                <a:solidFill>
                  <a:srgbClr val="ACACAC"/>
                </a:solidFill>
                <a:latin typeface="Arial"/>
                <a:cs typeface="Arial"/>
              </a:rPr>
              <a:t>hypothesis and generalizes this  hypothesis each time it fails to </a:t>
            </a:r>
            <a:r>
              <a:rPr sz="1800" dirty="0">
                <a:solidFill>
                  <a:srgbClr val="ACACAC"/>
                </a:solidFill>
                <a:latin typeface="Arial"/>
                <a:cs typeface="Arial"/>
              </a:rPr>
              <a:t>classify </a:t>
            </a:r>
            <a:r>
              <a:rPr sz="1800" spc="-5" dirty="0">
                <a:solidFill>
                  <a:srgbClr val="ACACAC"/>
                </a:solidFill>
                <a:latin typeface="Arial"/>
                <a:cs typeface="Arial"/>
              </a:rPr>
              <a:t>an observed positive training</a:t>
            </a:r>
            <a:r>
              <a:rPr sz="1800" spc="-45" dirty="0">
                <a:solidFill>
                  <a:srgbClr val="ACACAC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ACACAC"/>
                </a:solidFill>
                <a:latin typeface="Arial"/>
                <a:cs typeface="Arial"/>
              </a:rPr>
              <a:t>data.</a:t>
            </a:r>
            <a:endParaRPr sz="1800">
              <a:latin typeface="Arial"/>
              <a:cs typeface="Arial"/>
            </a:endParaRPr>
          </a:p>
          <a:p>
            <a:pPr marL="379095" marR="5080" indent="-367030">
              <a:lnSpc>
                <a:spcPct val="114999"/>
              </a:lnSpc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ACACAC"/>
                </a:solidFill>
                <a:latin typeface="Arial"/>
                <a:cs typeface="Arial"/>
              </a:rPr>
              <a:t>Hence, Find-S algorithm </a:t>
            </a:r>
            <a:r>
              <a:rPr sz="1800" dirty="0">
                <a:solidFill>
                  <a:srgbClr val="ACACAC"/>
                </a:solidFill>
                <a:latin typeface="Arial"/>
                <a:cs typeface="Arial"/>
              </a:rPr>
              <a:t>moves </a:t>
            </a:r>
            <a:r>
              <a:rPr sz="1800" spc="-5" dirty="0">
                <a:solidFill>
                  <a:srgbClr val="ACACAC"/>
                </a:solidFill>
                <a:latin typeface="Arial"/>
                <a:cs typeface="Arial"/>
              </a:rPr>
              <a:t>from the </a:t>
            </a:r>
            <a:r>
              <a:rPr sz="1800" dirty="0">
                <a:solidFill>
                  <a:srgbClr val="ACACAC"/>
                </a:solidFill>
                <a:latin typeface="Arial"/>
                <a:cs typeface="Arial"/>
              </a:rPr>
              <a:t>most specific </a:t>
            </a:r>
            <a:r>
              <a:rPr sz="1800" spc="-5" dirty="0">
                <a:solidFill>
                  <a:srgbClr val="ACACAC"/>
                </a:solidFill>
                <a:latin typeface="Arial"/>
                <a:cs typeface="Arial"/>
              </a:rPr>
              <a:t>hypothesis to the </a:t>
            </a:r>
            <a:r>
              <a:rPr sz="1800" dirty="0">
                <a:solidFill>
                  <a:srgbClr val="ACACAC"/>
                </a:solidFill>
                <a:latin typeface="Arial"/>
                <a:cs typeface="Arial"/>
              </a:rPr>
              <a:t>most  </a:t>
            </a:r>
            <a:r>
              <a:rPr sz="1800" spc="-5" dirty="0">
                <a:solidFill>
                  <a:srgbClr val="ACACAC"/>
                </a:solidFill>
                <a:latin typeface="Arial"/>
                <a:cs typeface="Arial"/>
              </a:rPr>
              <a:t>general</a:t>
            </a:r>
            <a:r>
              <a:rPr sz="1800" spc="-10" dirty="0">
                <a:solidFill>
                  <a:srgbClr val="ACACAC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ACACAC"/>
                </a:solidFill>
                <a:latin typeface="Arial"/>
                <a:cs typeface="Arial"/>
              </a:rPr>
              <a:t>hypothesis.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400684"/>
            <a:ext cx="452882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/>
              <a:t>Important Representation</a:t>
            </a:r>
            <a:r>
              <a:rPr sz="3000" spc="-95" dirty="0"/>
              <a:t> </a:t>
            </a:r>
            <a:r>
              <a:rPr sz="3000" dirty="0"/>
              <a:t>: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449898" y="1074058"/>
            <a:ext cx="8141970" cy="2753360"/>
          </a:xfrm>
          <a:prstGeom prst="rect">
            <a:avLst/>
          </a:prstGeom>
        </p:spPr>
        <p:txBody>
          <a:bodyPr vert="horz" wrap="square" lIns="0" tIns="146050" rIns="0" bIns="0" rtlCol="0">
            <a:spAutoFit/>
          </a:bodyPr>
          <a:lstStyle/>
          <a:p>
            <a:pPr marL="404495" indent="-392430">
              <a:lnSpc>
                <a:spcPct val="100000"/>
              </a:lnSpc>
              <a:spcBef>
                <a:spcPts val="1150"/>
              </a:spcBef>
              <a:buClr>
                <a:srgbClr val="ACACAC"/>
              </a:buClr>
              <a:buFont typeface="Arial"/>
              <a:buChar char="●"/>
              <a:tabLst>
                <a:tab pos="404495" algn="l"/>
                <a:tab pos="405130" algn="l"/>
              </a:tabLst>
            </a:pPr>
            <a:r>
              <a:rPr sz="2100" b="1" spc="15" dirty="0">
                <a:solidFill>
                  <a:srgbClr val="FFFFFF"/>
                </a:solidFill>
                <a:latin typeface="Arial"/>
                <a:cs typeface="Arial"/>
              </a:rPr>
              <a:t>? </a:t>
            </a:r>
            <a:r>
              <a:rPr sz="2100" spc="5" dirty="0">
                <a:solidFill>
                  <a:srgbClr val="ACACAC"/>
                </a:solidFill>
                <a:latin typeface="Arial"/>
                <a:cs typeface="Arial"/>
              </a:rPr>
              <a:t>indicates that </a:t>
            </a:r>
            <a:r>
              <a:rPr sz="2100" spc="10" dirty="0">
                <a:solidFill>
                  <a:srgbClr val="ACACAC"/>
                </a:solidFill>
                <a:latin typeface="Arial"/>
                <a:cs typeface="Arial"/>
              </a:rPr>
              <a:t>any value </a:t>
            </a:r>
            <a:r>
              <a:rPr sz="2100" spc="5" dirty="0">
                <a:solidFill>
                  <a:srgbClr val="ACACAC"/>
                </a:solidFill>
                <a:latin typeface="Arial"/>
                <a:cs typeface="Arial"/>
              </a:rPr>
              <a:t>is </a:t>
            </a:r>
            <a:r>
              <a:rPr sz="2100" spc="10" dirty="0">
                <a:solidFill>
                  <a:srgbClr val="ACACAC"/>
                </a:solidFill>
                <a:latin typeface="Arial"/>
                <a:cs typeface="Arial"/>
              </a:rPr>
              <a:t>acceptable </a:t>
            </a:r>
            <a:r>
              <a:rPr sz="2100" spc="5" dirty="0">
                <a:solidFill>
                  <a:srgbClr val="ACACAC"/>
                </a:solidFill>
                <a:latin typeface="Arial"/>
                <a:cs typeface="Arial"/>
              </a:rPr>
              <a:t>for </a:t>
            </a:r>
            <a:r>
              <a:rPr sz="2100" spc="10" dirty="0">
                <a:solidFill>
                  <a:srgbClr val="ACACAC"/>
                </a:solidFill>
                <a:latin typeface="Arial"/>
                <a:cs typeface="Arial"/>
              </a:rPr>
              <a:t>the</a:t>
            </a:r>
            <a:r>
              <a:rPr sz="2100" spc="-25" dirty="0">
                <a:solidFill>
                  <a:srgbClr val="ACACAC"/>
                </a:solidFill>
                <a:latin typeface="Arial"/>
                <a:cs typeface="Arial"/>
              </a:rPr>
              <a:t> </a:t>
            </a:r>
            <a:r>
              <a:rPr sz="2100" spc="5" dirty="0">
                <a:solidFill>
                  <a:srgbClr val="ACACAC"/>
                </a:solidFill>
                <a:latin typeface="Arial"/>
                <a:cs typeface="Arial"/>
              </a:rPr>
              <a:t>attribute.</a:t>
            </a:r>
            <a:endParaRPr sz="2100">
              <a:latin typeface="Arial"/>
              <a:cs typeface="Arial"/>
            </a:endParaRPr>
          </a:p>
          <a:p>
            <a:pPr marL="404495" indent="-392430">
              <a:lnSpc>
                <a:spcPct val="100000"/>
              </a:lnSpc>
              <a:spcBef>
                <a:spcPts val="1060"/>
              </a:spcBef>
              <a:buClr>
                <a:srgbClr val="ACACAC"/>
              </a:buClr>
              <a:buFont typeface="Arial"/>
              <a:buChar char="●"/>
              <a:tabLst>
                <a:tab pos="404495" algn="l"/>
                <a:tab pos="405130" algn="l"/>
              </a:tabLst>
            </a:pPr>
            <a:r>
              <a:rPr sz="2100" b="1" spc="15" dirty="0">
                <a:solidFill>
                  <a:srgbClr val="FFFFFF"/>
                </a:solidFill>
                <a:latin typeface="Arial"/>
                <a:cs typeface="Arial"/>
              </a:rPr>
              <a:t>0 </a:t>
            </a:r>
            <a:r>
              <a:rPr sz="2100" spc="5" dirty="0">
                <a:solidFill>
                  <a:srgbClr val="ACACAC"/>
                </a:solidFill>
                <a:latin typeface="Arial"/>
                <a:cs typeface="Arial"/>
              </a:rPr>
              <a:t>indicates that </a:t>
            </a:r>
            <a:r>
              <a:rPr sz="2100" spc="10" dirty="0">
                <a:solidFill>
                  <a:srgbClr val="ACACAC"/>
                </a:solidFill>
                <a:latin typeface="Arial"/>
                <a:cs typeface="Arial"/>
              </a:rPr>
              <a:t>no value </a:t>
            </a:r>
            <a:r>
              <a:rPr sz="2100" spc="5" dirty="0">
                <a:solidFill>
                  <a:srgbClr val="ACACAC"/>
                </a:solidFill>
                <a:latin typeface="Arial"/>
                <a:cs typeface="Arial"/>
              </a:rPr>
              <a:t>is</a:t>
            </a:r>
            <a:r>
              <a:rPr sz="2100" spc="-15" dirty="0">
                <a:solidFill>
                  <a:srgbClr val="ACACAC"/>
                </a:solidFill>
                <a:latin typeface="Arial"/>
                <a:cs typeface="Arial"/>
              </a:rPr>
              <a:t> </a:t>
            </a:r>
            <a:r>
              <a:rPr sz="2100" spc="5" dirty="0">
                <a:solidFill>
                  <a:srgbClr val="ACACAC"/>
                </a:solidFill>
                <a:latin typeface="Arial"/>
                <a:cs typeface="Arial"/>
              </a:rPr>
              <a:t>acceptable.</a:t>
            </a:r>
            <a:endParaRPr sz="2100">
              <a:latin typeface="Arial"/>
              <a:cs typeface="Arial"/>
            </a:endParaRPr>
          </a:p>
          <a:p>
            <a:pPr marL="404495" indent="-392430">
              <a:lnSpc>
                <a:spcPct val="100000"/>
              </a:lnSpc>
              <a:spcBef>
                <a:spcPts val="1060"/>
              </a:spcBef>
              <a:buChar char="●"/>
              <a:tabLst>
                <a:tab pos="404495" algn="l"/>
                <a:tab pos="405130" algn="l"/>
              </a:tabLst>
            </a:pPr>
            <a:r>
              <a:rPr sz="2100" spc="10" dirty="0">
                <a:solidFill>
                  <a:srgbClr val="ACACAC"/>
                </a:solidFill>
                <a:latin typeface="Arial"/>
                <a:cs typeface="Arial"/>
              </a:rPr>
              <a:t>The </a:t>
            </a:r>
            <a:r>
              <a:rPr sz="2100" spc="15" dirty="0">
                <a:solidFill>
                  <a:srgbClr val="ACACAC"/>
                </a:solidFill>
                <a:latin typeface="Arial"/>
                <a:cs typeface="Arial"/>
              </a:rPr>
              <a:t>most </a:t>
            </a:r>
            <a:r>
              <a:rPr sz="2100" spc="10" dirty="0">
                <a:solidFill>
                  <a:srgbClr val="ACACAC"/>
                </a:solidFill>
                <a:latin typeface="Arial"/>
                <a:cs typeface="Arial"/>
              </a:rPr>
              <a:t>general hypothesis </a:t>
            </a:r>
            <a:r>
              <a:rPr sz="2100" spc="5" dirty="0">
                <a:solidFill>
                  <a:srgbClr val="ACACAC"/>
                </a:solidFill>
                <a:latin typeface="Arial"/>
                <a:cs typeface="Arial"/>
              </a:rPr>
              <a:t>is </a:t>
            </a:r>
            <a:r>
              <a:rPr sz="2100" spc="10" dirty="0">
                <a:solidFill>
                  <a:srgbClr val="ACACAC"/>
                </a:solidFill>
                <a:latin typeface="Arial"/>
                <a:cs typeface="Arial"/>
              </a:rPr>
              <a:t>represented by: </a:t>
            </a:r>
            <a:r>
              <a:rPr sz="2100" b="1" spc="5" dirty="0">
                <a:solidFill>
                  <a:srgbClr val="FFFFFF"/>
                </a:solidFill>
                <a:latin typeface="Arial"/>
                <a:cs typeface="Arial"/>
              </a:rPr>
              <a:t>{?, </a:t>
            </a:r>
            <a:r>
              <a:rPr sz="2100" b="1" spc="10" dirty="0">
                <a:solidFill>
                  <a:srgbClr val="FFFFFF"/>
                </a:solidFill>
                <a:latin typeface="Arial"/>
                <a:cs typeface="Arial"/>
              </a:rPr>
              <a:t>?, ?, ?, ?,</a:t>
            </a:r>
            <a:r>
              <a:rPr sz="21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00" b="1" spc="10" dirty="0">
                <a:solidFill>
                  <a:srgbClr val="FFFFFF"/>
                </a:solidFill>
                <a:latin typeface="Arial"/>
                <a:cs typeface="Arial"/>
              </a:rPr>
              <a:t>?}</a:t>
            </a:r>
            <a:endParaRPr sz="2100">
              <a:latin typeface="Arial"/>
              <a:cs typeface="Arial"/>
            </a:endParaRPr>
          </a:p>
          <a:p>
            <a:pPr marL="404495" indent="-392430">
              <a:lnSpc>
                <a:spcPct val="100000"/>
              </a:lnSpc>
              <a:spcBef>
                <a:spcPts val="1060"/>
              </a:spcBef>
              <a:buChar char="●"/>
              <a:tabLst>
                <a:tab pos="404495" algn="l"/>
                <a:tab pos="405130" algn="l"/>
              </a:tabLst>
            </a:pPr>
            <a:r>
              <a:rPr sz="2100" spc="10" dirty="0">
                <a:solidFill>
                  <a:srgbClr val="ACACAC"/>
                </a:solidFill>
                <a:latin typeface="Arial"/>
                <a:cs typeface="Arial"/>
              </a:rPr>
              <a:t>The </a:t>
            </a:r>
            <a:r>
              <a:rPr sz="2100" spc="15" dirty="0">
                <a:solidFill>
                  <a:srgbClr val="ACACAC"/>
                </a:solidFill>
                <a:latin typeface="Arial"/>
                <a:cs typeface="Arial"/>
              </a:rPr>
              <a:t>most </a:t>
            </a:r>
            <a:r>
              <a:rPr sz="2100" spc="10" dirty="0">
                <a:solidFill>
                  <a:srgbClr val="ACACAC"/>
                </a:solidFill>
                <a:latin typeface="Arial"/>
                <a:cs typeface="Arial"/>
              </a:rPr>
              <a:t>specific hypothesis </a:t>
            </a:r>
            <a:r>
              <a:rPr sz="2100" spc="5" dirty="0">
                <a:solidFill>
                  <a:srgbClr val="ACACAC"/>
                </a:solidFill>
                <a:latin typeface="Arial"/>
                <a:cs typeface="Arial"/>
              </a:rPr>
              <a:t>is </a:t>
            </a:r>
            <a:r>
              <a:rPr sz="2100" spc="10" dirty="0">
                <a:solidFill>
                  <a:srgbClr val="ACACAC"/>
                </a:solidFill>
                <a:latin typeface="Arial"/>
                <a:cs typeface="Arial"/>
              </a:rPr>
              <a:t>represented by </a:t>
            </a:r>
            <a:r>
              <a:rPr sz="2100" spc="5" dirty="0">
                <a:solidFill>
                  <a:srgbClr val="ACACAC"/>
                </a:solidFill>
                <a:latin typeface="Arial"/>
                <a:cs typeface="Arial"/>
              </a:rPr>
              <a:t>: </a:t>
            </a:r>
            <a:r>
              <a:rPr sz="2100" b="1" spc="5" dirty="0">
                <a:solidFill>
                  <a:srgbClr val="FFFFFF"/>
                </a:solidFill>
                <a:latin typeface="Arial"/>
                <a:cs typeface="Arial"/>
              </a:rPr>
              <a:t>{0, </a:t>
            </a:r>
            <a:r>
              <a:rPr sz="2100" b="1" spc="10" dirty="0">
                <a:solidFill>
                  <a:srgbClr val="FFFFFF"/>
                </a:solidFill>
                <a:latin typeface="Arial"/>
                <a:cs typeface="Arial"/>
              </a:rPr>
              <a:t>0, 0, 0, 0,</a:t>
            </a:r>
            <a:r>
              <a:rPr sz="2100" b="1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00" b="1" spc="5" dirty="0">
                <a:solidFill>
                  <a:srgbClr val="FFFFFF"/>
                </a:solidFill>
                <a:latin typeface="Arial"/>
                <a:cs typeface="Arial"/>
              </a:rPr>
              <a:t>0}</a:t>
            </a:r>
            <a:endParaRPr sz="2100">
              <a:latin typeface="Arial"/>
              <a:cs typeface="Arial"/>
            </a:endParaRPr>
          </a:p>
          <a:p>
            <a:pPr marL="404495" marR="224154" indent="-392430">
              <a:lnSpc>
                <a:spcPts val="3579"/>
              </a:lnSpc>
              <a:spcBef>
                <a:spcPts val="295"/>
              </a:spcBef>
              <a:buChar char="●"/>
              <a:tabLst>
                <a:tab pos="404495" algn="l"/>
                <a:tab pos="405130" algn="l"/>
              </a:tabLst>
            </a:pPr>
            <a:r>
              <a:rPr sz="2100" spc="5" dirty="0">
                <a:solidFill>
                  <a:srgbClr val="ACACAC"/>
                </a:solidFill>
                <a:latin typeface="Arial"/>
                <a:cs typeface="Arial"/>
              </a:rPr>
              <a:t>Explicitly </a:t>
            </a:r>
            <a:r>
              <a:rPr sz="2100" spc="10" dirty="0">
                <a:solidFill>
                  <a:srgbClr val="ACACAC"/>
                </a:solidFill>
                <a:latin typeface="Arial"/>
                <a:cs typeface="Arial"/>
              </a:rPr>
              <a:t>specify the </a:t>
            </a:r>
            <a:r>
              <a:rPr sz="2100" spc="5" dirty="0">
                <a:solidFill>
                  <a:srgbClr val="ACACAC"/>
                </a:solidFill>
                <a:latin typeface="Arial"/>
                <a:cs typeface="Arial"/>
              </a:rPr>
              <a:t>attributes </a:t>
            </a:r>
            <a:r>
              <a:rPr sz="2100" spc="10" dirty="0">
                <a:solidFill>
                  <a:srgbClr val="ACACAC"/>
                </a:solidFill>
                <a:latin typeface="Arial"/>
                <a:cs typeface="Arial"/>
              </a:rPr>
              <a:t>or the </a:t>
            </a:r>
            <a:r>
              <a:rPr sz="2100" spc="5" dirty="0">
                <a:solidFill>
                  <a:srgbClr val="ACACAC"/>
                </a:solidFill>
                <a:latin typeface="Arial"/>
                <a:cs typeface="Arial"/>
              </a:rPr>
              <a:t>extract </a:t>
            </a:r>
            <a:r>
              <a:rPr sz="2100" spc="10" dirty="0">
                <a:solidFill>
                  <a:srgbClr val="ACACAC"/>
                </a:solidFill>
                <a:latin typeface="Arial"/>
                <a:cs typeface="Arial"/>
              </a:rPr>
              <a:t>the </a:t>
            </a:r>
            <a:r>
              <a:rPr sz="2100" spc="5" dirty="0">
                <a:solidFill>
                  <a:srgbClr val="ACACAC"/>
                </a:solidFill>
                <a:latin typeface="Arial"/>
                <a:cs typeface="Arial"/>
              </a:rPr>
              <a:t>attributes </a:t>
            </a:r>
            <a:r>
              <a:rPr sz="2100" spc="10" dirty="0">
                <a:solidFill>
                  <a:srgbClr val="ACACAC"/>
                </a:solidFill>
                <a:latin typeface="Arial"/>
                <a:cs typeface="Arial"/>
              </a:rPr>
              <a:t>from  the</a:t>
            </a:r>
            <a:r>
              <a:rPr sz="2100" spc="-5" dirty="0">
                <a:solidFill>
                  <a:srgbClr val="ACACAC"/>
                </a:solidFill>
                <a:latin typeface="Arial"/>
                <a:cs typeface="Arial"/>
              </a:rPr>
              <a:t> </a:t>
            </a:r>
            <a:r>
              <a:rPr sz="2100" spc="5" dirty="0">
                <a:solidFill>
                  <a:srgbClr val="ACACAC"/>
                </a:solidFill>
                <a:latin typeface="Arial"/>
                <a:cs typeface="Arial"/>
              </a:rPr>
              <a:t>datasets.</a:t>
            </a:r>
            <a:endParaRPr sz="2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336383"/>
            <a:ext cx="433578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10" dirty="0"/>
              <a:t>Steps </a:t>
            </a:r>
            <a:r>
              <a:rPr sz="3000" spc="-5" dirty="0"/>
              <a:t>involved in Find-S</a:t>
            </a:r>
            <a:r>
              <a:rPr sz="3000" spc="-85" dirty="0"/>
              <a:t> </a:t>
            </a:r>
            <a:r>
              <a:rPr sz="3000" dirty="0"/>
              <a:t>:</a:t>
            </a:r>
            <a:endParaRPr sz="30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66395" indent="-353695">
              <a:lnSpc>
                <a:spcPct val="100000"/>
              </a:lnSpc>
              <a:spcBef>
                <a:spcPts val="130"/>
              </a:spcBef>
              <a:buChar char="●"/>
              <a:tabLst>
                <a:tab pos="366395" algn="l"/>
                <a:tab pos="367030" algn="l"/>
              </a:tabLst>
            </a:pPr>
            <a:r>
              <a:rPr spc="5" dirty="0"/>
              <a:t>Start with </a:t>
            </a:r>
            <a:r>
              <a:rPr spc="10" dirty="0"/>
              <a:t>the </a:t>
            </a:r>
            <a:r>
              <a:rPr spc="15" dirty="0"/>
              <a:t>most </a:t>
            </a:r>
            <a:r>
              <a:rPr spc="10" dirty="0"/>
              <a:t>specific</a:t>
            </a:r>
            <a:r>
              <a:rPr spc="-20" dirty="0"/>
              <a:t> </a:t>
            </a:r>
            <a:r>
              <a:rPr spc="5" dirty="0"/>
              <a:t>hypothesis.</a:t>
            </a:r>
          </a:p>
          <a:p>
            <a:pPr marL="635">
              <a:lnSpc>
                <a:spcPct val="100000"/>
              </a:lnSpc>
              <a:spcBef>
                <a:spcPts val="25"/>
              </a:spcBef>
              <a:buClr>
                <a:srgbClr val="ACACAC"/>
              </a:buClr>
              <a:buFont typeface="Arial"/>
              <a:buChar char="●"/>
            </a:pPr>
            <a:endParaRPr sz="1900"/>
          </a:p>
          <a:p>
            <a:pPr marL="823594">
              <a:lnSpc>
                <a:spcPct val="100000"/>
              </a:lnSpc>
              <a:spcBef>
                <a:spcPts val="5"/>
              </a:spcBef>
            </a:pPr>
            <a:r>
              <a:rPr b="1" spc="15" dirty="0">
                <a:solidFill>
                  <a:srgbClr val="FFFFFF"/>
                </a:solidFill>
                <a:latin typeface="Arial"/>
                <a:cs typeface="Arial"/>
              </a:rPr>
              <a:t>h = </a:t>
            </a:r>
            <a:r>
              <a:rPr b="1" spc="5" dirty="0">
                <a:solidFill>
                  <a:srgbClr val="FFFFFF"/>
                </a:solidFill>
                <a:latin typeface="Arial"/>
                <a:cs typeface="Arial"/>
              </a:rPr>
              <a:t>{0, </a:t>
            </a:r>
            <a:r>
              <a:rPr b="1" spc="10" dirty="0">
                <a:solidFill>
                  <a:srgbClr val="FFFFFF"/>
                </a:solidFill>
                <a:latin typeface="Arial"/>
                <a:cs typeface="Arial"/>
              </a:rPr>
              <a:t>0, 0, 0, 0,</a:t>
            </a:r>
            <a:r>
              <a:rPr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b="1" spc="5" dirty="0">
                <a:solidFill>
                  <a:srgbClr val="FFFFFF"/>
                </a:solidFill>
                <a:latin typeface="Arial"/>
                <a:cs typeface="Arial"/>
              </a:rPr>
              <a:t>0}</a:t>
            </a:r>
          </a:p>
          <a:p>
            <a:pPr marL="635">
              <a:lnSpc>
                <a:spcPct val="100000"/>
              </a:lnSpc>
              <a:spcBef>
                <a:spcPts val="25"/>
              </a:spcBef>
            </a:pPr>
            <a:endParaRPr sz="1900">
              <a:latin typeface="Arial"/>
              <a:cs typeface="Arial"/>
            </a:endParaRPr>
          </a:p>
          <a:p>
            <a:pPr marL="366395" indent="-353695">
              <a:lnSpc>
                <a:spcPct val="100000"/>
              </a:lnSpc>
              <a:buChar char="●"/>
              <a:tabLst>
                <a:tab pos="366395" algn="l"/>
                <a:tab pos="367030" algn="l"/>
              </a:tabLst>
            </a:pPr>
            <a:r>
              <a:rPr spc="-35" dirty="0"/>
              <a:t>Take </a:t>
            </a:r>
            <a:r>
              <a:rPr spc="10" dirty="0"/>
              <a:t>the next example and </a:t>
            </a:r>
            <a:r>
              <a:rPr spc="5" dirty="0"/>
              <a:t>if it is negative, </a:t>
            </a:r>
            <a:r>
              <a:rPr spc="10" dirty="0"/>
              <a:t>then no </a:t>
            </a:r>
            <a:r>
              <a:rPr spc="15" dirty="0"/>
              <a:t>changes </a:t>
            </a:r>
            <a:r>
              <a:rPr spc="10" dirty="0"/>
              <a:t>occur to the</a:t>
            </a:r>
            <a:r>
              <a:rPr spc="15" dirty="0"/>
              <a:t> </a:t>
            </a:r>
            <a:r>
              <a:rPr spc="5" dirty="0"/>
              <a:t>hypothesis.</a:t>
            </a:r>
          </a:p>
          <a:p>
            <a:pPr marL="366395" marR="5080" indent="-353695">
              <a:lnSpc>
                <a:spcPct val="152800"/>
              </a:lnSpc>
              <a:buChar char="●"/>
              <a:tabLst>
                <a:tab pos="366395" algn="l"/>
                <a:tab pos="367030" algn="l"/>
              </a:tabLst>
            </a:pPr>
            <a:r>
              <a:rPr spc="5" dirty="0"/>
              <a:t>If </a:t>
            </a:r>
            <a:r>
              <a:rPr spc="10" dirty="0"/>
              <a:t>the example </a:t>
            </a:r>
            <a:r>
              <a:rPr spc="5" dirty="0"/>
              <a:t>is positive </a:t>
            </a:r>
            <a:r>
              <a:rPr spc="10" dirty="0"/>
              <a:t>and </a:t>
            </a:r>
            <a:r>
              <a:rPr spc="15" dirty="0"/>
              <a:t>we </a:t>
            </a:r>
            <a:r>
              <a:rPr spc="5" dirty="0"/>
              <a:t>find that </a:t>
            </a:r>
            <a:r>
              <a:rPr spc="10" dirty="0"/>
              <a:t>our </a:t>
            </a:r>
            <a:r>
              <a:rPr spc="5" dirty="0"/>
              <a:t>initial hypothesis is </a:t>
            </a:r>
            <a:r>
              <a:rPr spc="10" dirty="0"/>
              <a:t>too specific then we  update our current </a:t>
            </a:r>
            <a:r>
              <a:rPr spc="5" dirty="0"/>
              <a:t>hypothesis </a:t>
            </a:r>
            <a:r>
              <a:rPr spc="10" dirty="0"/>
              <a:t>to general</a:t>
            </a:r>
            <a:r>
              <a:rPr spc="-20" dirty="0"/>
              <a:t> </a:t>
            </a:r>
            <a:r>
              <a:rPr spc="10" dirty="0"/>
              <a:t>condition.</a:t>
            </a:r>
          </a:p>
          <a:p>
            <a:pPr marL="366395" indent="-353695">
              <a:lnSpc>
                <a:spcPct val="100000"/>
              </a:lnSpc>
              <a:spcBef>
                <a:spcPts val="1015"/>
              </a:spcBef>
              <a:buChar char="●"/>
              <a:tabLst>
                <a:tab pos="366395" algn="l"/>
                <a:tab pos="367030" algn="l"/>
              </a:tabLst>
            </a:pPr>
            <a:r>
              <a:rPr spc="10" dirty="0"/>
              <a:t>Keep repeating the above steps </a:t>
            </a:r>
            <a:r>
              <a:rPr dirty="0"/>
              <a:t>till </a:t>
            </a:r>
            <a:r>
              <a:rPr spc="5" dirty="0"/>
              <a:t>all </a:t>
            </a:r>
            <a:r>
              <a:rPr spc="10" dirty="0"/>
              <a:t>the </a:t>
            </a:r>
            <a:r>
              <a:rPr spc="5" dirty="0"/>
              <a:t>training </a:t>
            </a:r>
            <a:r>
              <a:rPr spc="10" dirty="0"/>
              <a:t>examples are</a:t>
            </a:r>
            <a:r>
              <a:rPr spc="-20" dirty="0"/>
              <a:t> </a:t>
            </a:r>
            <a:r>
              <a:rPr spc="10" dirty="0"/>
              <a:t>complete.</a:t>
            </a:r>
          </a:p>
          <a:p>
            <a:pPr marL="366395" marR="235585" indent="-353695">
              <a:lnSpc>
                <a:spcPct val="152800"/>
              </a:lnSpc>
              <a:buChar char="●"/>
              <a:tabLst>
                <a:tab pos="366395" algn="l"/>
                <a:tab pos="367030" algn="l"/>
              </a:tabLst>
            </a:pPr>
            <a:r>
              <a:rPr spc="5" dirty="0"/>
              <a:t>After </a:t>
            </a:r>
            <a:r>
              <a:rPr spc="15" dirty="0"/>
              <a:t>we </a:t>
            </a:r>
            <a:r>
              <a:rPr spc="10" dirty="0"/>
              <a:t>have </a:t>
            </a:r>
            <a:r>
              <a:rPr spc="15" dirty="0"/>
              <a:t>completed </a:t>
            </a:r>
            <a:r>
              <a:rPr spc="5" dirty="0"/>
              <a:t>all </a:t>
            </a:r>
            <a:r>
              <a:rPr spc="10" dirty="0"/>
              <a:t>the </a:t>
            </a:r>
            <a:r>
              <a:rPr spc="5" dirty="0"/>
              <a:t>training </a:t>
            </a:r>
            <a:r>
              <a:rPr spc="10" dirty="0"/>
              <a:t>examples </a:t>
            </a:r>
            <a:r>
              <a:rPr spc="15" dirty="0"/>
              <a:t>we </a:t>
            </a:r>
            <a:r>
              <a:rPr spc="5" dirty="0"/>
              <a:t>will </a:t>
            </a:r>
            <a:r>
              <a:rPr spc="10" dirty="0"/>
              <a:t>have the </a:t>
            </a:r>
            <a:r>
              <a:rPr spc="5" dirty="0"/>
              <a:t>final hypothesis  </a:t>
            </a:r>
            <a:r>
              <a:rPr spc="10" dirty="0"/>
              <a:t>when </a:t>
            </a:r>
            <a:r>
              <a:rPr spc="15" dirty="0"/>
              <a:t>can </a:t>
            </a:r>
            <a:r>
              <a:rPr spc="10" dirty="0"/>
              <a:t>used to classify the </a:t>
            </a:r>
            <a:r>
              <a:rPr spc="15" dirty="0"/>
              <a:t>new</a:t>
            </a:r>
            <a:r>
              <a:rPr spc="-45" dirty="0"/>
              <a:t> </a:t>
            </a:r>
            <a:r>
              <a:rPr spc="10" dirty="0"/>
              <a:t>examples.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432834"/>
            <a:ext cx="133794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/>
              <a:t>Dataset</a:t>
            </a:r>
            <a:endParaRPr sz="3000"/>
          </a:p>
        </p:txBody>
      </p:sp>
      <p:sp>
        <p:nvSpPr>
          <p:cNvPr id="3" name="object 3"/>
          <p:cNvSpPr/>
          <p:nvPr/>
        </p:nvSpPr>
        <p:spPr>
          <a:xfrm>
            <a:off x="0" y="1479747"/>
            <a:ext cx="9143981" cy="21839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411409"/>
            <a:ext cx="355536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10" dirty="0"/>
              <a:t>Steps </a:t>
            </a:r>
            <a:r>
              <a:rPr sz="3000" spc="-5" dirty="0"/>
              <a:t>for our</a:t>
            </a:r>
            <a:r>
              <a:rPr sz="3000" spc="-85" dirty="0"/>
              <a:t> </a:t>
            </a:r>
            <a:r>
              <a:rPr sz="3000" spc="-5" dirty="0"/>
              <a:t>dataset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384724" y="1215339"/>
            <a:ext cx="8271509" cy="2616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Step 1: </a:t>
            </a:r>
            <a:r>
              <a:rPr sz="2000" spc="-5" dirty="0">
                <a:solidFill>
                  <a:srgbClr val="ACACAC"/>
                </a:solidFill>
                <a:latin typeface="Arial"/>
                <a:cs typeface="Arial"/>
              </a:rPr>
              <a:t>Initial</a:t>
            </a:r>
            <a:r>
              <a:rPr sz="2000" dirty="0">
                <a:solidFill>
                  <a:srgbClr val="ACACAC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ACACAC"/>
                </a:solidFill>
                <a:latin typeface="Arial"/>
                <a:cs typeface="Arial"/>
              </a:rPr>
              <a:t>hypothesis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h =</a:t>
            </a:r>
            <a:r>
              <a:rPr sz="20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{0,0,0,0,0,0}</a:t>
            </a:r>
            <a:endParaRPr sz="2000">
              <a:latin typeface="Arial"/>
              <a:cs typeface="Arial"/>
            </a:endParaRPr>
          </a:p>
          <a:p>
            <a:pPr marL="12700" marR="5080">
              <a:lnSpc>
                <a:spcPct val="150000"/>
              </a:lnSpc>
              <a:spcBef>
                <a:spcPts val="1200"/>
              </a:spcBef>
            </a:pP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Step 2: </a:t>
            </a:r>
            <a:r>
              <a:rPr sz="2000" spc="-20" dirty="0">
                <a:solidFill>
                  <a:srgbClr val="ACACAC"/>
                </a:solidFill>
                <a:latin typeface="Arial"/>
                <a:cs typeface="Arial"/>
              </a:rPr>
              <a:t>We </a:t>
            </a:r>
            <a:r>
              <a:rPr sz="2000" dirty="0">
                <a:solidFill>
                  <a:srgbClr val="ACACAC"/>
                </a:solidFill>
                <a:latin typeface="Arial"/>
                <a:cs typeface="Arial"/>
              </a:rPr>
              <a:t>see </a:t>
            </a:r>
            <a:r>
              <a:rPr sz="2000" spc="-5" dirty="0">
                <a:solidFill>
                  <a:srgbClr val="ACACAC"/>
                </a:solidFill>
                <a:latin typeface="Arial"/>
                <a:cs typeface="Arial"/>
              </a:rPr>
              <a:t>that our initial hypothesis is </a:t>
            </a:r>
            <a:r>
              <a:rPr sz="2000" dirty="0">
                <a:solidFill>
                  <a:srgbClr val="ACACAC"/>
                </a:solidFill>
                <a:latin typeface="Arial"/>
                <a:cs typeface="Arial"/>
              </a:rPr>
              <a:t>more specific </a:t>
            </a:r>
            <a:r>
              <a:rPr sz="2000" spc="-5" dirty="0">
                <a:solidFill>
                  <a:srgbClr val="ACACAC"/>
                </a:solidFill>
                <a:latin typeface="Arial"/>
                <a:cs typeface="Arial"/>
              </a:rPr>
              <a:t>and we have to  generalize it for this example. Hence, the hypothesis</a:t>
            </a:r>
            <a:r>
              <a:rPr sz="2000" spc="-25" dirty="0">
                <a:solidFill>
                  <a:srgbClr val="ACACAC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ACACAC"/>
                </a:solidFill>
                <a:latin typeface="Arial"/>
                <a:cs typeface="Arial"/>
              </a:rPr>
              <a:t>becomes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h = </a:t>
            </a:r>
            <a:r>
              <a:rPr sz="2000" b="1" spc="-25" dirty="0">
                <a:solidFill>
                  <a:srgbClr val="FFFFFF"/>
                </a:solidFill>
                <a:latin typeface="Arial"/>
                <a:cs typeface="Arial"/>
              </a:rPr>
              <a:t>{sunny, </a:t>
            </a: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warm, normal, strong, warm,</a:t>
            </a:r>
            <a:r>
              <a:rPr sz="20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same}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4724" y="260187"/>
            <a:ext cx="8321675" cy="42208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30700"/>
              </a:lnSpc>
              <a:spcBef>
                <a:spcPts val="95"/>
              </a:spcBef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Step 3: </a:t>
            </a:r>
            <a:r>
              <a:rPr sz="2000" dirty="0">
                <a:solidFill>
                  <a:srgbClr val="ACACAC"/>
                </a:solidFill>
                <a:latin typeface="Arial"/>
                <a:cs typeface="Arial"/>
              </a:rPr>
              <a:t>Consider the next </a:t>
            </a:r>
            <a:r>
              <a:rPr sz="2000" spc="5" dirty="0">
                <a:solidFill>
                  <a:srgbClr val="ACACAC"/>
                </a:solidFill>
                <a:latin typeface="Arial"/>
                <a:cs typeface="Arial"/>
              </a:rPr>
              <a:t>sample </a:t>
            </a:r>
            <a:r>
              <a:rPr sz="2000" dirty="0">
                <a:solidFill>
                  <a:srgbClr val="ACACAC"/>
                </a:solidFill>
                <a:latin typeface="Arial"/>
                <a:cs typeface="Arial"/>
              </a:rPr>
              <a:t>we will </a:t>
            </a:r>
            <a:r>
              <a:rPr sz="2000" spc="5" dirty="0">
                <a:solidFill>
                  <a:srgbClr val="ACACAC"/>
                </a:solidFill>
                <a:latin typeface="Arial"/>
                <a:cs typeface="Arial"/>
              </a:rPr>
              <a:t>compare </a:t>
            </a:r>
            <a:r>
              <a:rPr sz="2000" dirty="0">
                <a:solidFill>
                  <a:srgbClr val="ACACAC"/>
                </a:solidFill>
                <a:latin typeface="Arial"/>
                <a:cs typeface="Arial"/>
              </a:rPr>
              <a:t>each attribute with the  </a:t>
            </a:r>
            <a:r>
              <a:rPr sz="2000" spc="-5" dirty="0">
                <a:solidFill>
                  <a:srgbClr val="ACACAC"/>
                </a:solidFill>
                <a:latin typeface="Arial"/>
                <a:cs typeface="Arial"/>
              </a:rPr>
              <a:t>initial </a:t>
            </a:r>
            <a:r>
              <a:rPr sz="2000" dirty="0">
                <a:solidFill>
                  <a:srgbClr val="ACACAC"/>
                </a:solidFill>
                <a:latin typeface="Arial"/>
                <a:cs typeface="Arial"/>
              </a:rPr>
              <a:t>data and if any </a:t>
            </a:r>
            <a:r>
              <a:rPr sz="2000" spc="5" dirty="0">
                <a:solidFill>
                  <a:srgbClr val="ACACAC"/>
                </a:solidFill>
                <a:latin typeface="Arial"/>
                <a:cs typeface="Arial"/>
              </a:rPr>
              <a:t>mismatch </a:t>
            </a:r>
            <a:r>
              <a:rPr sz="2000" dirty="0">
                <a:solidFill>
                  <a:srgbClr val="ACACAC"/>
                </a:solidFill>
                <a:latin typeface="Arial"/>
                <a:cs typeface="Arial"/>
              </a:rPr>
              <a:t>is found we </a:t>
            </a:r>
            <a:r>
              <a:rPr sz="2000" spc="5" dirty="0">
                <a:solidFill>
                  <a:srgbClr val="ACACAC"/>
                </a:solidFill>
                <a:latin typeface="Arial"/>
                <a:cs typeface="Arial"/>
              </a:rPr>
              <a:t>replace </a:t>
            </a:r>
            <a:r>
              <a:rPr sz="2000" dirty="0">
                <a:solidFill>
                  <a:srgbClr val="ACACAC"/>
                </a:solidFill>
                <a:latin typeface="Arial"/>
                <a:cs typeface="Arial"/>
              </a:rPr>
              <a:t>that </a:t>
            </a:r>
            <a:r>
              <a:rPr sz="2000" spc="-5" dirty="0">
                <a:solidFill>
                  <a:srgbClr val="ACACAC"/>
                </a:solidFill>
                <a:latin typeface="Arial"/>
                <a:cs typeface="Arial"/>
              </a:rPr>
              <a:t>particular  </a:t>
            </a:r>
            <a:r>
              <a:rPr sz="2000" dirty="0">
                <a:solidFill>
                  <a:srgbClr val="ACACAC"/>
                </a:solidFill>
                <a:latin typeface="Arial"/>
                <a:cs typeface="Arial"/>
              </a:rPr>
              <a:t>attribute with general </a:t>
            </a:r>
            <a:r>
              <a:rPr sz="2000" spc="5" dirty="0">
                <a:solidFill>
                  <a:srgbClr val="ACACAC"/>
                </a:solidFill>
                <a:latin typeface="Arial"/>
                <a:cs typeface="Arial"/>
              </a:rPr>
              <a:t>case </a:t>
            </a:r>
            <a:r>
              <a:rPr sz="2000" dirty="0">
                <a:solidFill>
                  <a:srgbClr val="ACACAC"/>
                </a:solidFill>
                <a:latin typeface="Arial"/>
                <a:cs typeface="Arial"/>
              </a:rPr>
              <a:t>( ” </a:t>
            </a:r>
            <a:r>
              <a:rPr sz="2000" b="1" spc="5" dirty="0">
                <a:solidFill>
                  <a:srgbClr val="FFFFFF"/>
                </a:solidFill>
                <a:latin typeface="Arial"/>
                <a:cs typeface="Arial"/>
              </a:rPr>
              <a:t>? </a:t>
            </a:r>
            <a:r>
              <a:rPr sz="2000" dirty="0">
                <a:solidFill>
                  <a:srgbClr val="ACACAC"/>
                </a:solidFill>
                <a:latin typeface="Arial"/>
                <a:cs typeface="Arial"/>
              </a:rPr>
              <a:t>” ). After doing the process the hypothesis  becomes</a:t>
            </a:r>
            <a:r>
              <a:rPr sz="2000" spc="-5" dirty="0">
                <a:solidFill>
                  <a:srgbClr val="ACACA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ACACAC"/>
                </a:solidFill>
                <a:latin typeface="Arial"/>
                <a:cs typeface="Arial"/>
              </a:rPr>
              <a:t>:</a:t>
            </a:r>
            <a:endParaRPr sz="200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  <a:spcBef>
                <a:spcPts val="1939"/>
              </a:spcBef>
            </a:pPr>
            <a:r>
              <a:rPr sz="2000" b="1" spc="5" dirty="0">
                <a:solidFill>
                  <a:srgbClr val="FFFFFF"/>
                </a:solidFill>
                <a:latin typeface="Arial"/>
                <a:cs typeface="Arial"/>
              </a:rPr>
              <a:t>h = </a:t>
            </a:r>
            <a:r>
              <a:rPr sz="2000" b="1" spc="-20" dirty="0">
                <a:solidFill>
                  <a:srgbClr val="FFFFFF"/>
                </a:solidFill>
                <a:latin typeface="Arial"/>
                <a:cs typeface="Arial"/>
              </a:rPr>
              <a:t>{sunny,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warm, ‘?’, strong, warm,</a:t>
            </a:r>
            <a:r>
              <a:rPr sz="20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same}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935"/>
              </a:spcBef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Step 4: </a:t>
            </a:r>
            <a:r>
              <a:rPr sz="2000" dirty="0">
                <a:solidFill>
                  <a:srgbClr val="ACACAC"/>
                </a:solidFill>
                <a:latin typeface="Arial"/>
                <a:cs typeface="Arial"/>
              </a:rPr>
              <a:t>Ignore next </a:t>
            </a:r>
            <a:r>
              <a:rPr sz="2000" spc="5" dirty="0">
                <a:solidFill>
                  <a:srgbClr val="ACACAC"/>
                </a:solidFill>
                <a:latin typeface="Arial"/>
                <a:cs typeface="Arial"/>
              </a:rPr>
              <a:t>sample </a:t>
            </a:r>
            <a:r>
              <a:rPr sz="2000" dirty="0">
                <a:solidFill>
                  <a:srgbClr val="ACACAC"/>
                </a:solidFill>
                <a:latin typeface="Arial"/>
                <a:cs typeface="Arial"/>
              </a:rPr>
              <a:t>because it has negative</a:t>
            </a:r>
            <a:r>
              <a:rPr sz="2000" spc="-15" dirty="0">
                <a:solidFill>
                  <a:srgbClr val="ACACA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ACACAC"/>
                </a:solidFill>
                <a:latin typeface="Arial"/>
                <a:cs typeface="Arial"/>
              </a:rPr>
              <a:t>outcome</a:t>
            </a:r>
            <a:endParaRPr sz="2000">
              <a:latin typeface="Arial"/>
              <a:cs typeface="Arial"/>
            </a:endParaRPr>
          </a:p>
          <a:p>
            <a:pPr marL="12700" marR="275590">
              <a:lnSpc>
                <a:spcPct val="130700"/>
              </a:lnSpc>
              <a:spcBef>
                <a:spcPts val="1200"/>
              </a:spcBef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Step 5: </a:t>
            </a:r>
            <a:r>
              <a:rPr sz="2000" dirty="0">
                <a:solidFill>
                  <a:srgbClr val="ACACAC"/>
                </a:solidFill>
                <a:latin typeface="Arial"/>
                <a:cs typeface="Arial"/>
              </a:rPr>
              <a:t>In the next </a:t>
            </a:r>
            <a:r>
              <a:rPr sz="2000" spc="5" dirty="0">
                <a:solidFill>
                  <a:srgbClr val="ACACAC"/>
                </a:solidFill>
                <a:latin typeface="Arial"/>
                <a:cs typeface="Arial"/>
              </a:rPr>
              <a:t>sample </a:t>
            </a:r>
            <a:r>
              <a:rPr sz="2000" dirty="0">
                <a:solidFill>
                  <a:srgbClr val="ACACAC"/>
                </a:solidFill>
                <a:latin typeface="Arial"/>
                <a:cs typeface="Arial"/>
              </a:rPr>
              <a:t>we will take it has </a:t>
            </a:r>
            <a:r>
              <a:rPr sz="2000" spc="5" dirty="0">
                <a:solidFill>
                  <a:srgbClr val="ACACAC"/>
                </a:solidFill>
                <a:latin typeface="Arial"/>
                <a:cs typeface="Arial"/>
              </a:rPr>
              <a:t>a </a:t>
            </a:r>
            <a:r>
              <a:rPr sz="2000" dirty="0">
                <a:solidFill>
                  <a:srgbClr val="ACACAC"/>
                </a:solidFill>
                <a:latin typeface="Arial"/>
                <a:cs typeface="Arial"/>
              </a:rPr>
              <a:t>example because it has  positive</a:t>
            </a:r>
            <a:r>
              <a:rPr sz="2000" spc="-5" dirty="0">
                <a:solidFill>
                  <a:srgbClr val="ACACAC"/>
                </a:solidFill>
                <a:latin typeface="Arial"/>
                <a:cs typeface="Arial"/>
              </a:rPr>
              <a:t> </a:t>
            </a:r>
            <a:r>
              <a:rPr sz="2000" spc="5" dirty="0">
                <a:solidFill>
                  <a:srgbClr val="ACACAC"/>
                </a:solidFill>
                <a:latin typeface="Arial"/>
                <a:cs typeface="Arial"/>
              </a:rPr>
              <a:t>value</a:t>
            </a:r>
            <a:endParaRPr sz="200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  <a:spcBef>
                <a:spcPts val="1939"/>
              </a:spcBef>
            </a:pPr>
            <a:r>
              <a:rPr sz="2000" b="1" spc="5" dirty="0">
                <a:solidFill>
                  <a:srgbClr val="FFFFFF"/>
                </a:solidFill>
                <a:latin typeface="Arial"/>
                <a:cs typeface="Arial"/>
              </a:rPr>
              <a:t>h = </a:t>
            </a:r>
            <a:r>
              <a:rPr sz="2000" b="1" spc="-20" dirty="0">
                <a:solidFill>
                  <a:srgbClr val="FFFFFF"/>
                </a:solidFill>
                <a:latin typeface="Arial"/>
                <a:cs typeface="Arial"/>
              </a:rPr>
              <a:t>{sunny,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warm, ‘?’, strong, ‘?’,</a:t>
            </a:r>
            <a:r>
              <a:rPr sz="20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‘?’}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348125"/>
            <a:ext cx="262445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Find </a:t>
            </a:r>
            <a:r>
              <a:rPr dirty="0"/>
              <a:t>S</a:t>
            </a:r>
            <a:r>
              <a:rPr spc="-260" dirty="0"/>
              <a:t> </a:t>
            </a:r>
            <a:r>
              <a:rPr spc="-10" dirty="0"/>
              <a:t>Algorithm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4" y="1049415"/>
            <a:ext cx="8280400" cy="3479800"/>
          </a:xfrm>
          <a:prstGeom prst="rect">
            <a:avLst/>
          </a:prstGeom>
        </p:spPr>
        <p:txBody>
          <a:bodyPr vert="horz" wrap="square" lIns="0" tIns="180975" rIns="0" bIns="0" rtlCol="0">
            <a:spAutoFit/>
          </a:bodyPr>
          <a:lstStyle/>
          <a:p>
            <a:pPr marL="275590" indent="-263525">
              <a:lnSpc>
                <a:spcPct val="100000"/>
              </a:lnSpc>
              <a:spcBef>
                <a:spcPts val="1425"/>
              </a:spcBef>
              <a:buAutoNum type="arabicPeriod"/>
              <a:tabLst>
                <a:tab pos="276225" algn="l"/>
              </a:tabLst>
            </a:pPr>
            <a:r>
              <a:rPr sz="1850" dirty="0">
                <a:solidFill>
                  <a:srgbClr val="ACACAC"/>
                </a:solidFill>
                <a:latin typeface="Arial"/>
                <a:cs typeface="Arial"/>
              </a:rPr>
              <a:t>Load Data</a:t>
            </a:r>
            <a:r>
              <a:rPr sz="1850" spc="-5" dirty="0">
                <a:solidFill>
                  <a:srgbClr val="ACACAC"/>
                </a:solidFill>
                <a:latin typeface="Arial"/>
                <a:cs typeface="Arial"/>
              </a:rPr>
              <a:t> </a:t>
            </a:r>
            <a:r>
              <a:rPr sz="1850" spc="5" dirty="0">
                <a:solidFill>
                  <a:srgbClr val="ACACAC"/>
                </a:solidFill>
                <a:latin typeface="Arial"/>
                <a:cs typeface="Arial"/>
              </a:rPr>
              <a:t>set</a:t>
            </a:r>
            <a:endParaRPr sz="1850">
              <a:latin typeface="Arial"/>
              <a:cs typeface="Arial"/>
            </a:endParaRPr>
          </a:p>
          <a:p>
            <a:pPr marL="275590" indent="-263525">
              <a:lnSpc>
                <a:spcPct val="100000"/>
              </a:lnSpc>
              <a:spcBef>
                <a:spcPts val="1330"/>
              </a:spcBef>
              <a:buAutoNum type="arabicPeriod"/>
              <a:tabLst>
                <a:tab pos="276225" algn="l"/>
              </a:tabLst>
            </a:pPr>
            <a:r>
              <a:rPr sz="1850" dirty="0">
                <a:solidFill>
                  <a:srgbClr val="ACACAC"/>
                </a:solidFill>
                <a:latin typeface="Arial"/>
                <a:cs typeface="Arial"/>
              </a:rPr>
              <a:t>Initialize </a:t>
            </a:r>
            <a:r>
              <a:rPr sz="1850" b="1" spc="5" dirty="0">
                <a:solidFill>
                  <a:srgbClr val="FFFFFF"/>
                </a:solidFill>
                <a:latin typeface="Arial"/>
                <a:cs typeface="Arial"/>
              </a:rPr>
              <a:t>h </a:t>
            </a:r>
            <a:r>
              <a:rPr sz="1850" dirty="0">
                <a:solidFill>
                  <a:srgbClr val="ACACAC"/>
                </a:solidFill>
                <a:latin typeface="Arial"/>
                <a:cs typeface="Arial"/>
              </a:rPr>
              <a:t>to the </a:t>
            </a:r>
            <a:r>
              <a:rPr sz="1850" spc="5" dirty="0">
                <a:solidFill>
                  <a:srgbClr val="ACACAC"/>
                </a:solidFill>
                <a:latin typeface="Arial"/>
                <a:cs typeface="Arial"/>
              </a:rPr>
              <a:t>most specific </a:t>
            </a:r>
            <a:r>
              <a:rPr sz="1850" dirty="0">
                <a:solidFill>
                  <a:srgbClr val="ACACAC"/>
                </a:solidFill>
                <a:latin typeface="Arial"/>
                <a:cs typeface="Arial"/>
              </a:rPr>
              <a:t>hypothesis in</a:t>
            </a:r>
            <a:r>
              <a:rPr sz="1850" spc="10" dirty="0">
                <a:solidFill>
                  <a:srgbClr val="ACACAC"/>
                </a:solidFill>
                <a:latin typeface="Arial"/>
                <a:cs typeface="Arial"/>
              </a:rPr>
              <a:t> </a:t>
            </a:r>
            <a:r>
              <a:rPr sz="1850" b="1" spc="10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endParaRPr sz="1850">
              <a:latin typeface="Arial"/>
              <a:cs typeface="Arial"/>
            </a:endParaRPr>
          </a:p>
          <a:p>
            <a:pPr marL="275590" indent="-263525">
              <a:lnSpc>
                <a:spcPct val="100000"/>
              </a:lnSpc>
              <a:spcBef>
                <a:spcPts val="1330"/>
              </a:spcBef>
              <a:buAutoNum type="arabicPeriod"/>
              <a:tabLst>
                <a:tab pos="276225" algn="l"/>
              </a:tabLst>
            </a:pPr>
            <a:r>
              <a:rPr sz="1850" dirty="0">
                <a:solidFill>
                  <a:srgbClr val="ACACAC"/>
                </a:solidFill>
                <a:latin typeface="Arial"/>
                <a:cs typeface="Arial"/>
              </a:rPr>
              <a:t>For each positive training instance</a:t>
            </a:r>
            <a:r>
              <a:rPr sz="1850" spc="30" dirty="0">
                <a:solidFill>
                  <a:srgbClr val="ACACAC"/>
                </a:solidFill>
                <a:latin typeface="Arial"/>
                <a:cs typeface="Arial"/>
              </a:rPr>
              <a:t> </a:t>
            </a:r>
            <a:r>
              <a:rPr sz="1850" b="1" spc="5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endParaRPr sz="185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  <a:spcBef>
                <a:spcPts val="1330"/>
              </a:spcBef>
            </a:pPr>
            <a:r>
              <a:rPr sz="1850" dirty="0">
                <a:solidFill>
                  <a:srgbClr val="ACACAC"/>
                </a:solidFill>
                <a:latin typeface="Arial"/>
                <a:cs typeface="Arial"/>
              </a:rPr>
              <a:t>For each attribute </a:t>
            </a:r>
            <a:r>
              <a:rPr sz="1850" spc="5" dirty="0">
                <a:solidFill>
                  <a:srgbClr val="ACACAC"/>
                </a:solidFill>
                <a:latin typeface="Arial"/>
                <a:cs typeface="Arial"/>
              </a:rPr>
              <a:t>constraint </a:t>
            </a:r>
            <a:r>
              <a:rPr sz="1850" b="1" spc="5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1850" dirty="0">
                <a:solidFill>
                  <a:srgbClr val="ACACAC"/>
                </a:solidFill>
                <a:latin typeface="Arial"/>
                <a:cs typeface="Arial"/>
              </a:rPr>
              <a:t>in </a:t>
            </a:r>
            <a:r>
              <a:rPr sz="1850" b="1" spc="5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endParaRPr sz="1850">
              <a:latin typeface="Arial"/>
              <a:cs typeface="Arial"/>
            </a:endParaRPr>
          </a:p>
          <a:p>
            <a:pPr marL="926465">
              <a:lnSpc>
                <a:spcPct val="100000"/>
              </a:lnSpc>
              <a:spcBef>
                <a:spcPts val="1330"/>
              </a:spcBef>
            </a:pPr>
            <a:r>
              <a:rPr sz="1850" dirty="0">
                <a:solidFill>
                  <a:srgbClr val="ACACAC"/>
                </a:solidFill>
                <a:latin typeface="Arial"/>
                <a:cs typeface="Arial"/>
              </a:rPr>
              <a:t>If the </a:t>
            </a:r>
            <a:r>
              <a:rPr sz="1850" spc="5" dirty="0">
                <a:solidFill>
                  <a:srgbClr val="ACACAC"/>
                </a:solidFill>
                <a:latin typeface="Arial"/>
                <a:cs typeface="Arial"/>
              </a:rPr>
              <a:t>constraint </a:t>
            </a:r>
            <a:r>
              <a:rPr sz="1850" b="1" spc="5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1850" dirty="0">
                <a:solidFill>
                  <a:srgbClr val="ACACAC"/>
                </a:solidFill>
                <a:latin typeface="Arial"/>
                <a:cs typeface="Arial"/>
              </a:rPr>
              <a:t>in </a:t>
            </a:r>
            <a:r>
              <a:rPr sz="1850" b="1" spc="5" dirty="0">
                <a:solidFill>
                  <a:srgbClr val="FFFFFF"/>
                </a:solidFill>
                <a:latin typeface="Arial"/>
                <a:cs typeface="Arial"/>
              </a:rPr>
              <a:t>h </a:t>
            </a:r>
            <a:r>
              <a:rPr sz="1850" dirty="0">
                <a:solidFill>
                  <a:srgbClr val="ACACAC"/>
                </a:solidFill>
                <a:latin typeface="Arial"/>
                <a:cs typeface="Arial"/>
              </a:rPr>
              <a:t>is </a:t>
            </a:r>
            <a:r>
              <a:rPr sz="1850" spc="5" dirty="0">
                <a:solidFill>
                  <a:srgbClr val="ACACAC"/>
                </a:solidFill>
                <a:latin typeface="Arial"/>
                <a:cs typeface="Arial"/>
              </a:rPr>
              <a:t>satisfied by </a:t>
            </a:r>
            <a:r>
              <a:rPr sz="1850" b="1" spc="5" dirty="0">
                <a:solidFill>
                  <a:srgbClr val="FFFFFF"/>
                </a:solidFill>
                <a:latin typeface="Arial"/>
                <a:cs typeface="Arial"/>
              </a:rPr>
              <a:t>x </a:t>
            </a:r>
            <a:r>
              <a:rPr sz="1850" dirty="0">
                <a:solidFill>
                  <a:srgbClr val="ACACAC"/>
                </a:solidFill>
                <a:latin typeface="Arial"/>
                <a:cs typeface="Arial"/>
              </a:rPr>
              <a:t>then </a:t>
            </a:r>
            <a:r>
              <a:rPr sz="1850" spc="5" dirty="0">
                <a:solidFill>
                  <a:srgbClr val="ACACAC"/>
                </a:solidFill>
                <a:latin typeface="Arial"/>
                <a:cs typeface="Arial"/>
              </a:rPr>
              <a:t>do</a:t>
            </a:r>
            <a:r>
              <a:rPr sz="1850" spc="-30" dirty="0">
                <a:solidFill>
                  <a:srgbClr val="ACACAC"/>
                </a:solidFill>
                <a:latin typeface="Arial"/>
                <a:cs typeface="Arial"/>
              </a:rPr>
              <a:t> </a:t>
            </a:r>
            <a:r>
              <a:rPr sz="1850" dirty="0">
                <a:solidFill>
                  <a:srgbClr val="ACACAC"/>
                </a:solidFill>
                <a:latin typeface="Arial"/>
                <a:cs typeface="Arial"/>
              </a:rPr>
              <a:t>nothing</a:t>
            </a:r>
            <a:endParaRPr sz="1850">
              <a:latin typeface="Arial"/>
              <a:cs typeface="Arial"/>
            </a:endParaRPr>
          </a:p>
          <a:p>
            <a:pPr marL="926465" marR="5080">
              <a:lnSpc>
                <a:spcPct val="105900"/>
              </a:lnSpc>
              <a:spcBef>
                <a:spcPts val="1200"/>
              </a:spcBef>
            </a:pPr>
            <a:r>
              <a:rPr sz="1850" dirty="0">
                <a:solidFill>
                  <a:srgbClr val="ACACAC"/>
                </a:solidFill>
                <a:latin typeface="Arial"/>
                <a:cs typeface="Arial"/>
              </a:rPr>
              <a:t>else </a:t>
            </a:r>
            <a:r>
              <a:rPr sz="1850" spc="5" dirty="0">
                <a:solidFill>
                  <a:srgbClr val="ACACAC"/>
                </a:solidFill>
                <a:latin typeface="Arial"/>
                <a:cs typeface="Arial"/>
              </a:rPr>
              <a:t>replace </a:t>
            </a:r>
            <a:r>
              <a:rPr sz="1850" b="1" spc="5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1850" dirty="0">
                <a:solidFill>
                  <a:srgbClr val="ACACAC"/>
                </a:solidFill>
                <a:latin typeface="Arial"/>
                <a:cs typeface="Arial"/>
              </a:rPr>
              <a:t>in </a:t>
            </a:r>
            <a:r>
              <a:rPr sz="1850" b="1" spc="5" dirty="0">
                <a:solidFill>
                  <a:srgbClr val="FFFFFF"/>
                </a:solidFill>
                <a:latin typeface="Arial"/>
                <a:cs typeface="Arial"/>
              </a:rPr>
              <a:t>h </a:t>
            </a:r>
            <a:r>
              <a:rPr sz="1850" spc="5" dirty="0">
                <a:solidFill>
                  <a:srgbClr val="ACACAC"/>
                </a:solidFill>
                <a:latin typeface="Arial"/>
                <a:cs typeface="Arial"/>
              </a:rPr>
              <a:t>by </a:t>
            </a:r>
            <a:r>
              <a:rPr sz="1850" dirty="0">
                <a:solidFill>
                  <a:srgbClr val="ACACAC"/>
                </a:solidFill>
                <a:latin typeface="Arial"/>
                <a:cs typeface="Arial"/>
              </a:rPr>
              <a:t>the next </a:t>
            </a:r>
            <a:r>
              <a:rPr sz="1850" spc="5" dirty="0">
                <a:solidFill>
                  <a:srgbClr val="ACACAC"/>
                </a:solidFill>
                <a:latin typeface="Arial"/>
                <a:cs typeface="Arial"/>
              </a:rPr>
              <a:t>more </a:t>
            </a:r>
            <a:r>
              <a:rPr sz="1850" dirty="0">
                <a:solidFill>
                  <a:srgbClr val="ACACAC"/>
                </a:solidFill>
                <a:latin typeface="Arial"/>
                <a:cs typeface="Arial"/>
              </a:rPr>
              <a:t>general </a:t>
            </a:r>
            <a:r>
              <a:rPr sz="1850" spc="5" dirty="0">
                <a:solidFill>
                  <a:srgbClr val="ACACAC"/>
                </a:solidFill>
                <a:latin typeface="Arial"/>
                <a:cs typeface="Arial"/>
              </a:rPr>
              <a:t>constraint </a:t>
            </a:r>
            <a:r>
              <a:rPr sz="1850" dirty="0">
                <a:solidFill>
                  <a:srgbClr val="ACACAC"/>
                </a:solidFill>
                <a:latin typeface="Arial"/>
                <a:cs typeface="Arial"/>
              </a:rPr>
              <a:t>that is </a:t>
            </a:r>
            <a:r>
              <a:rPr sz="1850" spc="5" dirty="0">
                <a:solidFill>
                  <a:srgbClr val="ACACAC"/>
                </a:solidFill>
                <a:latin typeface="Arial"/>
                <a:cs typeface="Arial"/>
              </a:rPr>
              <a:t>satisfied  by</a:t>
            </a:r>
            <a:r>
              <a:rPr sz="1850" spc="-5" dirty="0">
                <a:solidFill>
                  <a:srgbClr val="ACACAC"/>
                </a:solidFill>
                <a:latin typeface="Arial"/>
                <a:cs typeface="Arial"/>
              </a:rPr>
              <a:t> </a:t>
            </a:r>
            <a:r>
              <a:rPr sz="1850" b="1" spc="5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endParaRPr sz="1850">
              <a:latin typeface="Arial"/>
              <a:cs typeface="Arial"/>
            </a:endParaRPr>
          </a:p>
          <a:p>
            <a:pPr marL="275590" indent="-263525">
              <a:lnSpc>
                <a:spcPct val="100000"/>
              </a:lnSpc>
              <a:spcBef>
                <a:spcPts val="1330"/>
              </a:spcBef>
              <a:buAutoNum type="arabicPeriod" startAt="4"/>
              <a:tabLst>
                <a:tab pos="276225" algn="l"/>
              </a:tabLst>
            </a:pPr>
            <a:r>
              <a:rPr sz="1850" dirty="0">
                <a:solidFill>
                  <a:srgbClr val="ACACAC"/>
                </a:solidFill>
                <a:latin typeface="Arial"/>
                <a:cs typeface="Arial"/>
              </a:rPr>
              <a:t>Output hypothesis</a:t>
            </a:r>
            <a:r>
              <a:rPr sz="1850" spc="10" dirty="0">
                <a:solidFill>
                  <a:srgbClr val="ACACAC"/>
                </a:solidFill>
                <a:latin typeface="Arial"/>
                <a:cs typeface="Arial"/>
              </a:rPr>
              <a:t> </a:t>
            </a:r>
            <a:r>
              <a:rPr sz="1850" b="1" spc="5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endParaRPr sz="18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488</Words>
  <Application>Microsoft Office PowerPoint</Application>
  <PresentationFormat>On-screen Show (16:9)</PresentationFormat>
  <Paragraphs>44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PowerPoint Presentation</vt:lpstr>
      <vt:lpstr>Find S Algorithm</vt:lpstr>
      <vt:lpstr>Important Representation :</vt:lpstr>
      <vt:lpstr>Steps involved in Find-S :</vt:lpstr>
      <vt:lpstr>Dataset</vt:lpstr>
      <vt:lpstr>Steps for our dataset</vt:lpstr>
      <vt:lpstr>PowerPoint Presentation</vt:lpstr>
      <vt:lpstr>Find S Algorithm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Sai Karthik Kotala</cp:lastModifiedBy>
  <cp:revision>1</cp:revision>
  <dcterms:created xsi:type="dcterms:W3CDTF">2022-10-22T14:58:01Z</dcterms:created>
  <dcterms:modified xsi:type="dcterms:W3CDTF">2022-10-22T15:01:56Z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LastSaved">
    <vt:filetime>2022-10-22T00:00:00Z</vt:filetime>
  </property>
</Properties>
</file>