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3963" y="1974337"/>
            <a:ext cx="8196072" cy="726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ACACA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505247"/>
            <a:ext cx="8374551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5841" y="1130758"/>
            <a:ext cx="8332317" cy="3350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rgbClr val="ACACA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963" y="1974337"/>
            <a:ext cx="8176259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0" dirty="0">
                <a:solidFill>
                  <a:srgbClr val="FFFFFF"/>
                </a:solidFill>
                <a:latin typeface="Arial"/>
                <a:cs typeface="Arial"/>
              </a:rPr>
              <a:t>ID3 </a:t>
            </a:r>
            <a:r>
              <a:rPr sz="4600" spc="-10" dirty="0" err="1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r>
              <a:rPr sz="4600" dirty="0" err="1">
                <a:solidFill>
                  <a:srgbClr val="FFFFFF"/>
                </a:solidFill>
                <a:latin typeface="Arial"/>
                <a:cs typeface="Arial"/>
              </a:rPr>
              <a:t>|ML</a:t>
            </a:r>
            <a:r>
              <a:rPr sz="4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-5" dirty="0">
                <a:solidFill>
                  <a:srgbClr val="FFFFFF"/>
                </a:solidFill>
                <a:latin typeface="Arial"/>
                <a:cs typeface="Arial"/>
              </a:rPr>
              <a:t>LAB </a:t>
            </a:r>
            <a:r>
              <a:rPr sz="4600" dirty="0">
                <a:solidFill>
                  <a:srgbClr val="FFFFFF"/>
                </a:solidFill>
                <a:latin typeface="Arial"/>
                <a:cs typeface="Arial"/>
              </a:rPr>
              <a:t>3|</a:t>
            </a:r>
            <a:r>
              <a:rPr sz="4600" spc="-5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lang="en-IN" sz="4600" spc="-5" dirty="0">
                <a:solidFill>
                  <a:srgbClr val="FFFFFF"/>
                </a:solidFill>
                <a:latin typeface="Arial"/>
                <a:cs typeface="Arial"/>
              </a:rPr>
              <a:t>MEG</a:t>
            </a:r>
            <a:endParaRPr sz="4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1800" y="2892921"/>
            <a:ext cx="28809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ACACAC"/>
                </a:solidFill>
                <a:latin typeface="Arial"/>
                <a:cs typeface="Arial"/>
              </a:rPr>
              <a:t>By </a:t>
            </a:r>
            <a:r>
              <a:rPr lang="en-IN" sz="2800" spc="-10" dirty="0">
                <a:solidFill>
                  <a:srgbClr val="ACACAC"/>
                </a:solidFill>
                <a:latin typeface="Arial"/>
                <a:cs typeface="Arial"/>
              </a:rPr>
              <a:t>K. Sai Karthik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3472179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What </a:t>
            </a:r>
            <a:r>
              <a:rPr dirty="0"/>
              <a:t>is </a:t>
            </a:r>
            <a:r>
              <a:rPr spc="5" dirty="0"/>
              <a:t>Decision</a:t>
            </a:r>
            <a:r>
              <a:rPr spc="-110" dirty="0"/>
              <a:t> </a:t>
            </a:r>
            <a:r>
              <a:rPr spc="-10" dirty="0"/>
              <a:t>Trees?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95" y="1046684"/>
            <a:ext cx="8255000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50000"/>
              </a:lnSpc>
              <a:spcBef>
                <a:spcPts val="100"/>
              </a:spcBef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rgbClr val="ACACAC"/>
                </a:solidFill>
                <a:latin typeface="Arial"/>
                <a:cs typeface="Arial"/>
              </a:rPr>
              <a:t>In </a:t>
            </a:r>
            <a:r>
              <a:rPr sz="2200" dirty="0">
                <a:solidFill>
                  <a:srgbClr val="ACACAC"/>
                </a:solidFill>
                <a:latin typeface="Arial"/>
                <a:cs typeface="Arial"/>
              </a:rPr>
              <a:t>simple </a:t>
            </a:r>
            <a:r>
              <a:rPr sz="2200" spc="-5" dirty="0">
                <a:solidFill>
                  <a:srgbClr val="ACACAC"/>
                </a:solidFill>
                <a:latin typeface="Arial"/>
                <a:cs typeface="Arial"/>
              </a:rPr>
              <a:t>words, </a:t>
            </a:r>
            <a:r>
              <a:rPr sz="2200" dirty="0">
                <a:solidFill>
                  <a:srgbClr val="ACACAC"/>
                </a:solidFill>
                <a:latin typeface="Arial"/>
                <a:cs typeface="Arial"/>
              </a:rPr>
              <a:t>a </a:t>
            </a:r>
            <a:r>
              <a:rPr sz="2200" spc="-5" dirty="0">
                <a:solidFill>
                  <a:srgbClr val="ACACAC"/>
                </a:solidFill>
                <a:latin typeface="Arial"/>
                <a:cs typeface="Arial"/>
              </a:rPr>
              <a:t>decision tree is </a:t>
            </a:r>
            <a:r>
              <a:rPr sz="2200" dirty="0">
                <a:solidFill>
                  <a:srgbClr val="ACACAC"/>
                </a:solidFill>
                <a:latin typeface="Arial"/>
                <a:cs typeface="Arial"/>
              </a:rPr>
              <a:t>a structure </a:t>
            </a:r>
            <a:r>
              <a:rPr sz="2200" spc="-5" dirty="0">
                <a:solidFill>
                  <a:srgbClr val="ACACAC"/>
                </a:solidFill>
                <a:latin typeface="Arial"/>
                <a:cs typeface="Arial"/>
              </a:rPr>
              <a:t>that </a:t>
            </a:r>
            <a:r>
              <a:rPr sz="2200" dirty="0">
                <a:solidFill>
                  <a:srgbClr val="ACACAC"/>
                </a:solidFill>
                <a:latin typeface="Arial"/>
                <a:cs typeface="Arial"/>
              </a:rPr>
              <a:t>contains  </a:t>
            </a:r>
            <a:r>
              <a:rPr sz="2200" spc="-5" dirty="0">
                <a:solidFill>
                  <a:srgbClr val="ACACAC"/>
                </a:solidFill>
                <a:latin typeface="Arial"/>
                <a:cs typeface="Arial"/>
              </a:rPr>
              <a:t>nodes </a:t>
            </a:r>
            <a:r>
              <a:rPr sz="2200" dirty="0">
                <a:solidFill>
                  <a:srgbClr val="ACACAC"/>
                </a:solidFill>
                <a:latin typeface="Arial"/>
                <a:cs typeface="Arial"/>
              </a:rPr>
              <a:t>(rectangular </a:t>
            </a:r>
            <a:r>
              <a:rPr sz="2200" spc="-5" dirty="0">
                <a:solidFill>
                  <a:srgbClr val="ACACAC"/>
                </a:solidFill>
                <a:latin typeface="Arial"/>
                <a:cs typeface="Arial"/>
              </a:rPr>
              <a:t>boxes) and edges(arrows) and is built from  </a:t>
            </a:r>
            <a:r>
              <a:rPr sz="2200" dirty="0">
                <a:solidFill>
                  <a:srgbClr val="ACACAC"/>
                </a:solidFill>
                <a:latin typeface="Arial"/>
                <a:cs typeface="Arial"/>
              </a:rPr>
              <a:t>a </a:t>
            </a:r>
            <a:r>
              <a:rPr sz="2200" spc="-5" dirty="0">
                <a:solidFill>
                  <a:srgbClr val="ACACAC"/>
                </a:solidFill>
                <a:latin typeface="Arial"/>
                <a:cs typeface="Arial"/>
              </a:rPr>
              <a:t>dataset </a:t>
            </a:r>
            <a:r>
              <a:rPr sz="2200" dirty="0">
                <a:solidFill>
                  <a:srgbClr val="ACACAC"/>
                </a:solidFill>
                <a:latin typeface="Arial"/>
                <a:cs typeface="Arial"/>
              </a:rPr>
              <a:t>(table </a:t>
            </a:r>
            <a:r>
              <a:rPr sz="2200" spc="-5" dirty="0">
                <a:solidFill>
                  <a:srgbClr val="ACACAC"/>
                </a:solidFill>
                <a:latin typeface="Arial"/>
                <a:cs typeface="Arial"/>
              </a:rPr>
              <a:t>of </a:t>
            </a:r>
            <a:r>
              <a:rPr sz="2200" dirty="0">
                <a:solidFill>
                  <a:srgbClr val="ACACAC"/>
                </a:solidFill>
                <a:latin typeface="Arial"/>
                <a:cs typeface="Arial"/>
              </a:rPr>
              <a:t>columns representing </a:t>
            </a:r>
            <a:r>
              <a:rPr sz="2200" spc="-5" dirty="0">
                <a:solidFill>
                  <a:srgbClr val="ACACAC"/>
                </a:solidFill>
                <a:latin typeface="Arial"/>
                <a:cs typeface="Arial"/>
              </a:rPr>
              <a:t>features/attributes</a:t>
            </a:r>
            <a:r>
              <a:rPr sz="2200" spc="-114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CACAC"/>
                </a:solidFill>
                <a:latin typeface="Arial"/>
                <a:cs typeface="Arial"/>
              </a:rPr>
              <a:t>and  </a:t>
            </a:r>
            <a:r>
              <a:rPr sz="2200" dirty="0">
                <a:solidFill>
                  <a:srgbClr val="ACACAC"/>
                </a:solidFill>
                <a:latin typeface="Arial"/>
                <a:cs typeface="Arial"/>
              </a:rPr>
              <a:t>rows corresponds </a:t>
            </a:r>
            <a:r>
              <a:rPr sz="2200" spc="-5" dirty="0">
                <a:solidFill>
                  <a:srgbClr val="ACACAC"/>
                </a:solidFill>
                <a:latin typeface="Arial"/>
                <a:cs typeface="Arial"/>
              </a:rPr>
              <a:t>to</a:t>
            </a:r>
            <a:r>
              <a:rPr sz="2200" spc="-2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ACACAC"/>
                </a:solidFill>
                <a:latin typeface="Arial"/>
                <a:cs typeface="Arial"/>
              </a:rPr>
              <a:t>records).</a:t>
            </a:r>
            <a:endParaRPr sz="2200">
              <a:latin typeface="Arial"/>
              <a:cs typeface="Arial"/>
            </a:endParaRPr>
          </a:p>
          <a:p>
            <a:pPr marL="409575" marR="153670" indent="-397510">
              <a:lnSpc>
                <a:spcPct val="150000"/>
              </a:lnSpc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rgbClr val="ACACAC"/>
                </a:solidFill>
                <a:latin typeface="Arial"/>
                <a:cs typeface="Arial"/>
              </a:rPr>
              <a:t>Each node is either used to </a:t>
            </a:r>
            <a:r>
              <a:rPr sz="2200" dirty="0">
                <a:solidFill>
                  <a:srgbClr val="ACACAC"/>
                </a:solidFill>
                <a:latin typeface="Arial"/>
                <a:cs typeface="Arial"/>
              </a:rPr>
              <a:t>make a </a:t>
            </a:r>
            <a:r>
              <a:rPr sz="2200" spc="-5" dirty="0">
                <a:solidFill>
                  <a:srgbClr val="ACACAC"/>
                </a:solidFill>
                <a:latin typeface="Arial"/>
                <a:cs typeface="Arial"/>
              </a:rPr>
              <a:t>decision </a:t>
            </a:r>
            <a:r>
              <a:rPr sz="2200" dirty="0">
                <a:solidFill>
                  <a:srgbClr val="ACACAC"/>
                </a:solidFill>
                <a:latin typeface="Arial"/>
                <a:cs typeface="Arial"/>
              </a:rPr>
              <a:t>(known </a:t>
            </a:r>
            <a:r>
              <a:rPr sz="2200" spc="-5" dirty="0">
                <a:solidFill>
                  <a:srgbClr val="ACACAC"/>
                </a:solidFill>
                <a:latin typeface="Arial"/>
                <a:cs typeface="Arial"/>
              </a:rPr>
              <a:t>as  decision node) or </a:t>
            </a:r>
            <a:r>
              <a:rPr sz="2200" dirty="0">
                <a:solidFill>
                  <a:srgbClr val="ACACAC"/>
                </a:solidFill>
                <a:latin typeface="Arial"/>
                <a:cs typeface="Arial"/>
              </a:rPr>
              <a:t>represent </a:t>
            </a:r>
            <a:r>
              <a:rPr sz="2200" spc="-5" dirty="0">
                <a:solidFill>
                  <a:srgbClr val="ACACAC"/>
                </a:solidFill>
                <a:latin typeface="Arial"/>
                <a:cs typeface="Arial"/>
              </a:rPr>
              <a:t>an outcome </a:t>
            </a:r>
            <a:r>
              <a:rPr sz="2200" dirty="0">
                <a:solidFill>
                  <a:srgbClr val="ACACAC"/>
                </a:solidFill>
                <a:latin typeface="Arial"/>
                <a:cs typeface="Arial"/>
              </a:rPr>
              <a:t>(known </a:t>
            </a:r>
            <a:r>
              <a:rPr sz="2200" spc="-5" dirty="0">
                <a:solidFill>
                  <a:srgbClr val="ACACAC"/>
                </a:solidFill>
                <a:latin typeface="Arial"/>
                <a:cs typeface="Arial"/>
              </a:rPr>
              <a:t>as leaf</a:t>
            </a:r>
            <a:r>
              <a:rPr sz="2200" spc="-8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CACAC"/>
                </a:solidFill>
                <a:latin typeface="Arial"/>
                <a:cs typeface="Arial"/>
              </a:rPr>
              <a:t>node).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707"/>
            <a:ext cx="4408170" cy="485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0" dirty="0"/>
              <a:t>Example </a:t>
            </a:r>
            <a:r>
              <a:rPr sz="3000" spc="5" dirty="0"/>
              <a:t>of </a:t>
            </a:r>
            <a:r>
              <a:rPr sz="3000" dirty="0"/>
              <a:t>decision</a:t>
            </a:r>
            <a:r>
              <a:rPr sz="3000" spc="-35" dirty="0"/>
              <a:t> </a:t>
            </a:r>
            <a:r>
              <a:rPr sz="3000" dirty="0"/>
              <a:t>trees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1407752" y="1430452"/>
            <a:ext cx="6328482" cy="2646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707"/>
            <a:ext cx="2216150" cy="485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0" dirty="0"/>
              <a:t>What is</a:t>
            </a:r>
            <a:r>
              <a:rPr sz="3000" spc="-75" dirty="0"/>
              <a:t> </a:t>
            </a:r>
            <a:r>
              <a:rPr sz="3000" spc="5" dirty="0"/>
              <a:t>ID3?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52236" y="1054812"/>
            <a:ext cx="7832090" cy="3385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955" marR="5080" indent="-389890">
              <a:lnSpc>
                <a:spcPct val="150000"/>
              </a:lnSpc>
              <a:spcBef>
                <a:spcPts val="100"/>
              </a:spcBef>
              <a:buChar char="●"/>
              <a:tabLst>
                <a:tab pos="401955" algn="l"/>
                <a:tab pos="402590" algn="l"/>
              </a:tabLst>
            </a:pPr>
            <a:r>
              <a:rPr sz="2100" spc="-5" dirty="0">
                <a:solidFill>
                  <a:srgbClr val="ACACAC"/>
                </a:solidFill>
                <a:latin typeface="Arial"/>
                <a:cs typeface="Arial"/>
              </a:rPr>
              <a:t>ID3 </a:t>
            </a:r>
            <a:r>
              <a:rPr sz="2100" dirty="0">
                <a:solidFill>
                  <a:srgbClr val="ACACAC"/>
                </a:solidFill>
                <a:latin typeface="Arial"/>
                <a:cs typeface="Arial"/>
              </a:rPr>
              <a:t>stands </a:t>
            </a:r>
            <a:r>
              <a:rPr sz="2100" spc="-5" dirty="0">
                <a:solidFill>
                  <a:srgbClr val="ACACAC"/>
                </a:solidFill>
                <a:latin typeface="Arial"/>
                <a:cs typeface="Arial"/>
              </a:rPr>
              <a:t>for Iterative Dichotomiser </a:t>
            </a:r>
            <a:r>
              <a:rPr sz="2100" dirty="0">
                <a:solidFill>
                  <a:srgbClr val="ACACAC"/>
                </a:solidFill>
                <a:latin typeface="Arial"/>
                <a:cs typeface="Arial"/>
              </a:rPr>
              <a:t>3 </a:t>
            </a:r>
            <a:r>
              <a:rPr sz="2100" spc="-5" dirty="0">
                <a:solidFill>
                  <a:srgbClr val="ACACAC"/>
                </a:solidFill>
                <a:latin typeface="Arial"/>
                <a:cs typeface="Arial"/>
              </a:rPr>
              <a:t>and is named </a:t>
            </a:r>
            <a:r>
              <a:rPr sz="2100" dirty="0">
                <a:solidFill>
                  <a:srgbClr val="ACACAC"/>
                </a:solidFill>
                <a:latin typeface="Arial"/>
                <a:cs typeface="Arial"/>
              </a:rPr>
              <a:t>such  </a:t>
            </a:r>
            <a:r>
              <a:rPr sz="2100" spc="-5" dirty="0">
                <a:solidFill>
                  <a:srgbClr val="ACACAC"/>
                </a:solidFill>
                <a:latin typeface="Arial"/>
                <a:cs typeface="Arial"/>
              </a:rPr>
              <a:t>because the algorithm iteratively </a:t>
            </a:r>
            <a:r>
              <a:rPr sz="2100" dirty="0">
                <a:solidFill>
                  <a:srgbClr val="ACACAC"/>
                </a:solidFill>
                <a:latin typeface="Arial"/>
                <a:cs typeface="Arial"/>
              </a:rPr>
              <a:t>(repeatedly)  </a:t>
            </a:r>
            <a:r>
              <a:rPr sz="2100" spc="-5" dirty="0">
                <a:solidFill>
                  <a:srgbClr val="ACACAC"/>
                </a:solidFill>
                <a:latin typeface="Arial"/>
                <a:cs typeface="Arial"/>
              </a:rPr>
              <a:t>dichotomizes(divides) features into two or </a:t>
            </a:r>
            <a:r>
              <a:rPr sz="2100" dirty="0">
                <a:solidFill>
                  <a:srgbClr val="ACACAC"/>
                </a:solidFill>
                <a:latin typeface="Arial"/>
                <a:cs typeface="Arial"/>
              </a:rPr>
              <a:t>more </a:t>
            </a:r>
            <a:r>
              <a:rPr sz="2100" spc="-5" dirty="0">
                <a:solidFill>
                  <a:srgbClr val="ACACAC"/>
                </a:solidFill>
                <a:latin typeface="Arial"/>
                <a:cs typeface="Arial"/>
              </a:rPr>
              <a:t>groups at each  </a:t>
            </a:r>
            <a:r>
              <a:rPr sz="2100" dirty="0">
                <a:solidFill>
                  <a:srgbClr val="ACACAC"/>
                </a:solidFill>
                <a:latin typeface="Arial"/>
                <a:cs typeface="Arial"/>
              </a:rPr>
              <a:t>step.</a:t>
            </a:r>
            <a:endParaRPr sz="2100">
              <a:latin typeface="Arial"/>
              <a:cs typeface="Arial"/>
            </a:endParaRPr>
          </a:p>
          <a:p>
            <a:pPr marL="401955" indent="-389890">
              <a:lnSpc>
                <a:spcPct val="100000"/>
              </a:lnSpc>
              <a:spcBef>
                <a:spcPts val="1260"/>
              </a:spcBef>
              <a:buChar char="●"/>
              <a:tabLst>
                <a:tab pos="401955" algn="l"/>
                <a:tab pos="402590" algn="l"/>
              </a:tabLst>
            </a:pPr>
            <a:r>
              <a:rPr sz="2100" spc="-5" dirty="0">
                <a:solidFill>
                  <a:srgbClr val="ACACAC"/>
                </a:solidFill>
                <a:latin typeface="Arial"/>
                <a:cs typeface="Arial"/>
              </a:rPr>
              <a:t>ID3 uses </a:t>
            </a:r>
            <a:r>
              <a:rPr sz="2100" dirty="0">
                <a:solidFill>
                  <a:srgbClr val="ACACAC"/>
                </a:solidFill>
                <a:latin typeface="Arial"/>
                <a:cs typeface="Arial"/>
              </a:rPr>
              <a:t>a </a:t>
            </a:r>
            <a:r>
              <a:rPr sz="2100" spc="-5" dirty="0">
                <a:solidFill>
                  <a:srgbClr val="ACACAC"/>
                </a:solidFill>
                <a:latin typeface="Arial"/>
                <a:cs typeface="Arial"/>
              </a:rPr>
              <a:t>top-down greedy approach to build </a:t>
            </a:r>
            <a:r>
              <a:rPr sz="2100" dirty="0">
                <a:solidFill>
                  <a:srgbClr val="ACACAC"/>
                </a:solidFill>
                <a:latin typeface="Arial"/>
                <a:cs typeface="Arial"/>
              </a:rPr>
              <a:t>a </a:t>
            </a:r>
            <a:r>
              <a:rPr sz="2100" spc="-5" dirty="0">
                <a:solidFill>
                  <a:srgbClr val="ACACAC"/>
                </a:solidFill>
                <a:latin typeface="Arial"/>
                <a:cs typeface="Arial"/>
              </a:rPr>
              <a:t>decision</a:t>
            </a:r>
            <a:r>
              <a:rPr sz="2100" spc="-8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ACACAC"/>
                </a:solidFill>
                <a:latin typeface="Arial"/>
                <a:cs typeface="Arial"/>
              </a:rPr>
              <a:t>tree.</a:t>
            </a:r>
            <a:endParaRPr sz="2100">
              <a:latin typeface="Arial"/>
              <a:cs typeface="Arial"/>
            </a:endParaRPr>
          </a:p>
          <a:p>
            <a:pPr marL="401955" marR="32384" indent="-389890">
              <a:lnSpc>
                <a:spcPct val="150000"/>
              </a:lnSpc>
              <a:buChar char="●"/>
              <a:tabLst>
                <a:tab pos="401955" algn="l"/>
                <a:tab pos="402590" algn="l"/>
              </a:tabLst>
            </a:pPr>
            <a:r>
              <a:rPr sz="2100" dirty="0">
                <a:solidFill>
                  <a:srgbClr val="ACACAC"/>
                </a:solidFill>
                <a:latin typeface="Arial"/>
                <a:cs typeface="Arial"/>
              </a:rPr>
              <a:t>Most </a:t>
            </a:r>
            <a:r>
              <a:rPr sz="2100" spc="-5" dirty="0">
                <a:solidFill>
                  <a:srgbClr val="ACACAC"/>
                </a:solidFill>
                <a:latin typeface="Arial"/>
                <a:cs typeface="Arial"/>
              </a:rPr>
              <a:t>generally ID3 is only used for </a:t>
            </a:r>
            <a:r>
              <a:rPr sz="2100" dirty="0">
                <a:solidFill>
                  <a:srgbClr val="ACACAC"/>
                </a:solidFill>
                <a:latin typeface="Arial"/>
                <a:cs typeface="Arial"/>
              </a:rPr>
              <a:t>classification </a:t>
            </a:r>
            <a:r>
              <a:rPr sz="2100" spc="-5" dirty="0">
                <a:solidFill>
                  <a:srgbClr val="ACACAC"/>
                </a:solidFill>
                <a:latin typeface="Arial"/>
                <a:cs typeface="Arial"/>
              </a:rPr>
              <a:t>problems with  nominal features</a:t>
            </a:r>
            <a:r>
              <a:rPr sz="2100" spc="-1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2100" spc="-35" dirty="0">
                <a:solidFill>
                  <a:srgbClr val="ACACAC"/>
                </a:solidFill>
                <a:latin typeface="Arial"/>
                <a:cs typeface="Arial"/>
              </a:rPr>
              <a:t>only.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707"/>
            <a:ext cx="6518909" cy="485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0" spc="10" dirty="0"/>
              <a:t>How </a:t>
            </a:r>
            <a:r>
              <a:rPr sz="3000" spc="5" dirty="0"/>
              <a:t>does ID3 select the best</a:t>
            </a:r>
            <a:r>
              <a:rPr sz="3000" spc="-65" dirty="0"/>
              <a:t> </a:t>
            </a:r>
            <a:r>
              <a:rPr sz="3000" dirty="0"/>
              <a:t>feature?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8" y="1079196"/>
            <a:ext cx="7980045" cy="249428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8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ID3 uses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Information Gain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or just Gain to find the best</a:t>
            </a:r>
            <a:r>
              <a:rPr sz="1800" spc="3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feature.</a:t>
            </a:r>
            <a:endParaRPr sz="1800">
              <a:latin typeface="Arial"/>
              <a:cs typeface="Arial"/>
            </a:endParaRPr>
          </a:p>
          <a:p>
            <a:pPr marL="379095" marR="5080" indent="-367030">
              <a:lnSpc>
                <a:spcPct val="15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Information Gain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calculates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reduction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in the entropy and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measures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how  well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given feature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separates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or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classifies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the target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classes.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The feature  with the highest Information Gain is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selected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as the best</a:t>
            </a:r>
            <a:r>
              <a:rPr sz="1800" spc="-3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one.</a:t>
            </a:r>
            <a:endParaRPr sz="1800">
              <a:latin typeface="Arial"/>
              <a:cs typeface="Arial"/>
            </a:endParaRPr>
          </a:p>
          <a:p>
            <a:pPr marL="379095" marR="488315" indent="-367030">
              <a:lnSpc>
                <a:spcPct val="150000"/>
              </a:lnSpc>
              <a:buClr>
                <a:srgbClr val="ACACAC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Entropy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is the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measure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of disorder and the Entropy of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dataset is the 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measure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of disorder in the target feature of the</a:t>
            </a:r>
            <a:r>
              <a:rPr sz="1800" spc="-3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0486" y="3745417"/>
            <a:ext cx="7983009" cy="868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707"/>
            <a:ext cx="3326129" cy="485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0" spc="5" dirty="0"/>
              <a:t>ID3 </a:t>
            </a:r>
            <a:r>
              <a:rPr sz="3000" dirty="0"/>
              <a:t>algorithm</a:t>
            </a:r>
            <a:r>
              <a:rPr sz="3000" spc="-40" dirty="0"/>
              <a:t> </a:t>
            </a:r>
            <a:r>
              <a:rPr sz="3000" spc="5" dirty="0"/>
              <a:t>steps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447675" indent="-426084">
              <a:lnSpc>
                <a:spcPct val="100000"/>
              </a:lnSpc>
              <a:spcBef>
                <a:spcPts val="785"/>
              </a:spcBef>
              <a:buAutoNum type="arabicPeriod"/>
              <a:tabLst>
                <a:tab pos="448309" algn="l"/>
                <a:tab pos="448945" algn="l"/>
              </a:tabLst>
            </a:pPr>
            <a:r>
              <a:rPr dirty="0"/>
              <a:t>Calculate the Information Gain of each</a:t>
            </a:r>
            <a:r>
              <a:rPr spc="-15" dirty="0"/>
              <a:t> </a:t>
            </a:r>
            <a:r>
              <a:rPr dirty="0"/>
              <a:t>feature.</a:t>
            </a:r>
          </a:p>
          <a:p>
            <a:pPr marL="447675" indent="-426084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448309" algn="l"/>
                <a:tab pos="448945" algn="l"/>
              </a:tabLst>
            </a:pPr>
            <a:r>
              <a:rPr dirty="0"/>
              <a:t>Considering that all </a:t>
            </a:r>
            <a:r>
              <a:rPr spc="5" dirty="0"/>
              <a:t>rows </a:t>
            </a:r>
            <a:r>
              <a:rPr dirty="0"/>
              <a:t>don’t belong to the </a:t>
            </a:r>
            <a:r>
              <a:rPr spc="5" dirty="0"/>
              <a:t>same class, split </a:t>
            </a:r>
            <a:r>
              <a:rPr dirty="0"/>
              <a:t>the dataset</a:t>
            </a:r>
            <a:r>
              <a:rPr spc="75" dirty="0"/>
              <a:t> </a:t>
            </a:r>
            <a:r>
              <a:rPr b="1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</a:p>
          <a:p>
            <a:pPr marL="447675">
              <a:lnSpc>
                <a:spcPct val="100000"/>
              </a:lnSpc>
              <a:spcBef>
                <a:spcPts val="690"/>
              </a:spcBef>
            </a:pPr>
            <a:r>
              <a:rPr dirty="0"/>
              <a:t>into </a:t>
            </a:r>
            <a:r>
              <a:rPr spc="5" dirty="0"/>
              <a:t>subsets </a:t>
            </a:r>
            <a:r>
              <a:rPr dirty="0"/>
              <a:t>using the feature for which the Information Gain is</a:t>
            </a:r>
            <a:r>
              <a:rPr spc="25" dirty="0"/>
              <a:t> </a:t>
            </a:r>
            <a:r>
              <a:rPr spc="5" dirty="0"/>
              <a:t>maximum.</a:t>
            </a:r>
          </a:p>
          <a:p>
            <a:pPr marL="447675" marR="57150" indent="-426084">
              <a:lnSpc>
                <a:spcPts val="2910"/>
              </a:lnSpc>
              <a:spcBef>
                <a:spcPts val="210"/>
              </a:spcBef>
              <a:buAutoNum type="arabicPeriod" startAt="3"/>
              <a:tabLst>
                <a:tab pos="448309" algn="l"/>
                <a:tab pos="448945" algn="l"/>
              </a:tabLst>
            </a:pPr>
            <a:r>
              <a:rPr spc="5" dirty="0"/>
              <a:t>Make a </a:t>
            </a:r>
            <a:r>
              <a:rPr dirty="0"/>
              <a:t>decision tree node using the feature with the </a:t>
            </a:r>
            <a:r>
              <a:rPr spc="5" dirty="0"/>
              <a:t>maximum </a:t>
            </a:r>
            <a:r>
              <a:rPr dirty="0"/>
              <a:t>Information  gain.</a:t>
            </a:r>
          </a:p>
          <a:p>
            <a:pPr marL="447675" indent="-426084">
              <a:lnSpc>
                <a:spcPct val="100000"/>
              </a:lnSpc>
              <a:spcBef>
                <a:spcPts val="475"/>
              </a:spcBef>
              <a:buAutoNum type="arabicPeriod" startAt="3"/>
              <a:tabLst>
                <a:tab pos="448309" algn="l"/>
                <a:tab pos="448945" algn="l"/>
              </a:tabLst>
            </a:pPr>
            <a:r>
              <a:rPr dirty="0"/>
              <a:t>If all </a:t>
            </a:r>
            <a:r>
              <a:rPr spc="5" dirty="0"/>
              <a:t>rows </a:t>
            </a:r>
            <a:r>
              <a:rPr dirty="0"/>
              <a:t>belong to the </a:t>
            </a:r>
            <a:r>
              <a:rPr spc="5" dirty="0"/>
              <a:t>same class, make </a:t>
            </a:r>
            <a:r>
              <a:rPr dirty="0"/>
              <a:t>the </a:t>
            </a:r>
            <a:r>
              <a:rPr spc="5" dirty="0"/>
              <a:t>current </a:t>
            </a:r>
            <a:r>
              <a:rPr dirty="0"/>
              <a:t>node </a:t>
            </a:r>
            <a:r>
              <a:rPr spc="5" dirty="0"/>
              <a:t>as a </a:t>
            </a:r>
            <a:r>
              <a:rPr dirty="0"/>
              <a:t>leaf node</a:t>
            </a:r>
          </a:p>
          <a:p>
            <a:pPr marL="447675">
              <a:lnSpc>
                <a:spcPct val="100000"/>
              </a:lnSpc>
              <a:spcBef>
                <a:spcPts val="690"/>
              </a:spcBef>
            </a:pPr>
            <a:r>
              <a:rPr dirty="0"/>
              <a:t>with the </a:t>
            </a:r>
            <a:r>
              <a:rPr spc="5" dirty="0"/>
              <a:t>class as </a:t>
            </a:r>
            <a:r>
              <a:rPr dirty="0"/>
              <a:t>its</a:t>
            </a:r>
            <a:r>
              <a:rPr spc="-20" dirty="0"/>
              <a:t> </a:t>
            </a:r>
            <a:r>
              <a:rPr dirty="0"/>
              <a:t>label.</a:t>
            </a:r>
          </a:p>
          <a:p>
            <a:pPr marL="447675" marR="464184" indent="-426084">
              <a:lnSpc>
                <a:spcPts val="2910"/>
              </a:lnSpc>
              <a:spcBef>
                <a:spcPts val="215"/>
              </a:spcBef>
              <a:buAutoNum type="arabicPeriod" startAt="5"/>
              <a:tabLst>
                <a:tab pos="448309" algn="l"/>
                <a:tab pos="448945" algn="l"/>
              </a:tabLst>
            </a:pPr>
            <a:r>
              <a:rPr dirty="0"/>
              <a:t>Repeat for the </a:t>
            </a:r>
            <a:r>
              <a:rPr spc="5" dirty="0"/>
              <a:t>remaining </a:t>
            </a:r>
            <a:r>
              <a:rPr dirty="0"/>
              <a:t>features until </a:t>
            </a:r>
            <a:r>
              <a:rPr spc="5" dirty="0"/>
              <a:t>we run </a:t>
            </a:r>
            <a:r>
              <a:rPr dirty="0"/>
              <a:t>out of all features, or the  decision tree has all leaf</a:t>
            </a:r>
            <a:r>
              <a:rPr spc="-10" dirty="0"/>
              <a:t> </a:t>
            </a:r>
            <a:r>
              <a:rPr dirty="0"/>
              <a:t>nodes.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419608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Entropy and </a:t>
            </a:r>
            <a:r>
              <a:rPr dirty="0"/>
              <a:t>info </a:t>
            </a:r>
            <a:r>
              <a:rPr spc="5" dirty="0"/>
              <a:t>gain</a:t>
            </a:r>
            <a:r>
              <a:rPr spc="-50" dirty="0"/>
              <a:t> </a:t>
            </a:r>
            <a:r>
              <a:rPr dirty="0"/>
              <a:t>formula</a:t>
            </a:r>
          </a:p>
        </p:txBody>
      </p:sp>
      <p:sp>
        <p:nvSpPr>
          <p:cNvPr id="3" name="object 3"/>
          <p:cNvSpPr/>
          <p:nvPr/>
        </p:nvSpPr>
        <p:spPr>
          <a:xfrm>
            <a:off x="720548" y="1806246"/>
            <a:ext cx="4248141" cy="990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96392" y="3399993"/>
            <a:ext cx="3866242" cy="5726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1850" y="1376511"/>
            <a:ext cx="8991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Entropy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6618" y="2843191"/>
            <a:ext cx="1369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info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gain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340</Words>
  <Application>Microsoft Office PowerPoint</Application>
  <PresentationFormat>On-screen Show (16:9)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What is Decision Trees?</vt:lpstr>
      <vt:lpstr>Example of decision trees</vt:lpstr>
      <vt:lpstr>What is ID3?</vt:lpstr>
      <vt:lpstr>How does ID3 select the best feature?</vt:lpstr>
      <vt:lpstr>ID3 algorithm steps</vt:lpstr>
      <vt:lpstr>Entropy and info gain formula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Sai Karthik Kotala</cp:lastModifiedBy>
  <cp:revision>1</cp:revision>
  <dcterms:created xsi:type="dcterms:W3CDTF">2022-10-27T15:57:15Z</dcterms:created>
  <dcterms:modified xsi:type="dcterms:W3CDTF">2022-10-27T16:00:40Z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2022-10-27T00:00:00Z</vt:filetime>
  </property>
</Properties>
</file>