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738" y="1954170"/>
            <a:ext cx="8474522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400684"/>
            <a:ext cx="83745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218387"/>
            <a:ext cx="8374551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 marR="5080" indent="-36893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Candidate </a:t>
            </a:r>
            <a:r>
              <a:rPr spc="-10" dirty="0"/>
              <a:t>Elimination Algorithm </a:t>
            </a:r>
            <a:r>
              <a:rPr dirty="0"/>
              <a:t>| ML </a:t>
            </a:r>
            <a:r>
              <a:rPr spc="-5" dirty="0"/>
              <a:t>LAB </a:t>
            </a:r>
            <a:r>
              <a:rPr dirty="0"/>
              <a:t>2</a:t>
            </a:r>
            <a:r>
              <a:rPr spc="-229" dirty="0"/>
              <a:t> </a:t>
            </a:r>
            <a:r>
              <a:rPr dirty="0"/>
              <a:t>|  </a:t>
            </a:r>
            <a:r>
              <a:rPr spc="-5" dirty="0"/>
              <a:t>V</a:t>
            </a:r>
            <a:r>
              <a:rPr lang="en-IN" spc="-5" dirty="0"/>
              <a:t>MEG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16869" y="3217294"/>
            <a:ext cx="2903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5" dirty="0">
                <a:solidFill>
                  <a:srgbClr val="ACACAC"/>
                </a:solidFill>
                <a:latin typeface="Arial"/>
                <a:cs typeface="Arial"/>
              </a:rPr>
              <a:t>K. Sai Karthik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11409"/>
            <a:ext cx="5412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Candidate </a:t>
            </a:r>
            <a:r>
              <a:rPr spc="-10" dirty="0"/>
              <a:t>Elimination</a:t>
            </a:r>
            <a:r>
              <a:rPr spc="-254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079196"/>
            <a:ext cx="8041005" cy="29057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8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candidate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elimination algorithm incrementally builds the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379095" algn="just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given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hypothesis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space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set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examples.</a:t>
            </a:r>
            <a:endParaRPr sz="1800">
              <a:latin typeface="Arial"/>
              <a:cs typeface="Arial"/>
            </a:endParaRPr>
          </a:p>
          <a:p>
            <a:pPr marL="379095" marR="328295" indent="-367030" algn="just">
              <a:lnSpc>
                <a:spcPct val="150000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examples are added one by one; each example possibly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shrinks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version space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removing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hypotheses that are inconsistent with the  example</a:t>
            </a:r>
            <a:endParaRPr sz="1800">
              <a:latin typeface="Arial"/>
              <a:cs typeface="Arial"/>
            </a:endParaRPr>
          </a:p>
          <a:p>
            <a:pPr marL="379095" marR="177165" indent="-367030" algn="just">
              <a:lnSpc>
                <a:spcPct val="150000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candidate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elimination algorithm does this by updating the general and 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specific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boundary for each new</a:t>
            </a: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example.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9959"/>
            <a:ext cx="8274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Resemblance and </a:t>
            </a:r>
            <a:r>
              <a:rPr dirty="0"/>
              <a:t>contrast </a:t>
            </a:r>
            <a:r>
              <a:rPr spc="-5" dirty="0"/>
              <a:t>with Find</a:t>
            </a:r>
            <a:r>
              <a:rPr spc="-95" dirty="0"/>
              <a:t> </a:t>
            </a:r>
            <a:r>
              <a:rPr spc="-5" dirty="0"/>
              <a:t>S-Algorithm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95" y="1046684"/>
            <a:ext cx="8198484" cy="2540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420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70" dirty="0">
                <a:solidFill>
                  <a:srgbClr val="ACACAC"/>
                </a:solidFill>
                <a:latin typeface="Arial"/>
                <a:cs typeface="Arial"/>
              </a:rPr>
              <a:t>You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can consider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this as an extended form of Find-S</a:t>
            </a:r>
            <a:r>
              <a:rPr sz="220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algorithm.</a:t>
            </a:r>
            <a:endParaRPr sz="220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1320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Consider both positive and negative</a:t>
            </a:r>
            <a:r>
              <a:rPr sz="2200" spc="-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examples.</a:t>
            </a:r>
            <a:endParaRPr sz="2200">
              <a:latin typeface="Arial"/>
              <a:cs typeface="Arial"/>
            </a:endParaRPr>
          </a:p>
          <a:p>
            <a:pPr marL="409575" marR="155575" indent="-397510">
              <a:lnSpc>
                <a:spcPct val="150000"/>
              </a:lnSpc>
              <a:buChar char="●"/>
              <a:tabLst>
                <a:tab pos="409575" algn="l"/>
                <a:tab pos="410209" algn="l"/>
              </a:tabLst>
            </a:pPr>
            <a:r>
              <a:rPr sz="2200" spc="-25" dirty="0">
                <a:solidFill>
                  <a:srgbClr val="ACACAC"/>
                </a:solidFill>
                <a:latin typeface="Arial"/>
                <a:cs typeface="Arial"/>
              </a:rPr>
              <a:t>Actually,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positive examples are used here as Find-S algorithm 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(basically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they are generalizing from the</a:t>
            </a:r>
            <a:r>
              <a:rPr sz="2200" spc="-5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specification).</a:t>
            </a:r>
            <a:endParaRPr sz="2200">
              <a:latin typeface="Arial"/>
              <a:cs typeface="Arial"/>
            </a:endParaRPr>
          </a:p>
          <a:p>
            <a:pPr marL="409575" indent="-397510">
              <a:lnSpc>
                <a:spcPct val="100000"/>
              </a:lnSpc>
              <a:spcBef>
                <a:spcPts val="1320"/>
              </a:spcBef>
              <a:buChar char="●"/>
              <a:tabLst>
                <a:tab pos="409575" algn="l"/>
                <a:tab pos="410209" algn="l"/>
              </a:tabLst>
            </a:pP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While the negative example is </a:t>
            </a:r>
            <a:r>
              <a:rPr sz="2200" dirty="0">
                <a:solidFill>
                  <a:srgbClr val="ACACAC"/>
                </a:solidFill>
                <a:latin typeface="Arial"/>
                <a:cs typeface="Arial"/>
              </a:rPr>
              <a:t>specified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from generalize</a:t>
            </a:r>
            <a:r>
              <a:rPr sz="2200" spc="-7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CACAC"/>
                </a:solidFill>
                <a:latin typeface="Arial"/>
                <a:cs typeface="Arial"/>
              </a:rPr>
              <a:t>form.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11307"/>
            <a:ext cx="2006600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Terms</a:t>
            </a:r>
            <a:r>
              <a:rPr spc="-80" dirty="0"/>
              <a:t> </a:t>
            </a:r>
            <a:r>
              <a:rPr spc="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7164"/>
            <a:ext cx="8236584" cy="3516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Concept 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learning: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Concept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learning is basically learning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task of the </a:t>
            </a:r>
            <a:r>
              <a:rPr sz="1700" spc="15" dirty="0">
                <a:solidFill>
                  <a:srgbClr val="ACACAC"/>
                </a:solidFill>
                <a:latin typeface="Arial"/>
                <a:cs typeface="Arial"/>
              </a:rPr>
              <a:t>machine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(Learn  by </a:t>
            </a:r>
            <a:r>
              <a:rPr sz="1700" spc="-5" dirty="0">
                <a:solidFill>
                  <a:srgbClr val="ACACAC"/>
                </a:solidFill>
                <a:latin typeface="Arial"/>
                <a:cs typeface="Arial"/>
              </a:rPr>
              <a:t>Train</a:t>
            </a:r>
            <a:r>
              <a:rPr sz="1700" spc="-3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data)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General Hypothesis: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Not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Specifying features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learn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ACACAC"/>
                </a:solidFill>
                <a:latin typeface="Arial"/>
                <a:cs typeface="Arial"/>
              </a:rPr>
              <a:t>machine.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700" b="1" spc="2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{‘?’, ‘?’,’?’,’?’…}: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Number of</a:t>
            </a:r>
            <a:r>
              <a:rPr sz="17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attributes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Specific Hypothesis: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Specifying features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to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learn </a:t>
            </a:r>
            <a:r>
              <a:rPr sz="1700" spc="15" dirty="0">
                <a:solidFill>
                  <a:srgbClr val="ACACAC"/>
                </a:solidFill>
                <a:latin typeface="Arial"/>
                <a:cs typeface="Arial"/>
              </a:rPr>
              <a:t>machine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(Specific</a:t>
            </a:r>
            <a:r>
              <a:rPr sz="1700" spc="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feature)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S= 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{‘pi’,’pi’,’pi’…}: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Number of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pi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depends on number of</a:t>
            </a:r>
            <a:r>
              <a:rPr sz="17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attributes.</a:t>
            </a:r>
            <a:endParaRPr sz="1700">
              <a:latin typeface="Arial"/>
              <a:cs typeface="Arial"/>
            </a:endParaRPr>
          </a:p>
          <a:p>
            <a:pPr marL="12700" marR="214629">
              <a:lnSpc>
                <a:spcPct val="117000"/>
              </a:lnSpc>
              <a:spcBef>
                <a:spcPts val="1200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Version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Space: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It is intermediate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of general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hypothesis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and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Specific hypothesis. </a:t>
            </a:r>
            <a:r>
              <a:rPr sz="1700" dirty="0">
                <a:solidFill>
                  <a:srgbClr val="ACACAC"/>
                </a:solidFill>
                <a:latin typeface="Arial"/>
                <a:cs typeface="Arial"/>
              </a:rPr>
              <a:t>It 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not only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just written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one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hypothesis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but </a:t>
            </a:r>
            <a:r>
              <a:rPr sz="1700" spc="15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set of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all possible hypothesis </a:t>
            </a:r>
            <a:r>
              <a:rPr sz="1700" spc="10" dirty="0">
                <a:solidFill>
                  <a:srgbClr val="ACACAC"/>
                </a:solidFill>
                <a:latin typeface="Arial"/>
                <a:cs typeface="Arial"/>
              </a:rPr>
              <a:t>based on 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training</a:t>
            </a:r>
            <a:r>
              <a:rPr sz="1700" spc="-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ACACAC"/>
                </a:solidFill>
                <a:latin typeface="Arial"/>
                <a:cs typeface="Arial"/>
              </a:rPr>
              <a:t>data-set.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337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Dataset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79747"/>
            <a:ext cx="9143981" cy="2183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32834"/>
            <a:ext cx="3555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Steps </a:t>
            </a:r>
            <a:r>
              <a:rPr spc="-5" dirty="0"/>
              <a:t>for our</a:t>
            </a:r>
            <a:r>
              <a:rPr spc="-85" dirty="0"/>
              <a:t> </a:t>
            </a:r>
            <a:r>
              <a:rPr spc="-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826008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Initially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 = [[?,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?, ?, ?, ?],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[?,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?, ?, ?, ?],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[?,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?, ?, ?,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?],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0890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[?,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?, ?, ?, ?],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[?,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?, ?, ?, ?],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[?,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?, ?, ?,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?]]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96202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 = [Null,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Null, Null, Null, Null,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Null]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For instance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1 :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&lt;'sunny','warm','normal','strong','warm ','same'&gt;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</a:t>
            </a:r>
            <a:r>
              <a:rPr sz="1800" spc="9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G1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7721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S1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['sunny','warm','normal','strong','warm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','same']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97516"/>
            <a:ext cx="8283575" cy="43440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900" dirty="0">
                <a:solidFill>
                  <a:srgbClr val="ACACAC"/>
                </a:solidFill>
                <a:latin typeface="Arial"/>
                <a:cs typeface="Arial"/>
              </a:rPr>
              <a:t>For </a:t>
            </a:r>
            <a:r>
              <a:rPr sz="1900" spc="-5" dirty="0">
                <a:solidFill>
                  <a:srgbClr val="ACACAC"/>
                </a:solidFill>
                <a:latin typeface="Arial"/>
                <a:cs typeface="Arial"/>
              </a:rPr>
              <a:t>instance </a:t>
            </a:r>
            <a:r>
              <a:rPr sz="1900" spc="5" dirty="0">
                <a:solidFill>
                  <a:srgbClr val="ACACAC"/>
                </a:solidFill>
                <a:latin typeface="Arial"/>
                <a:cs typeface="Arial"/>
              </a:rPr>
              <a:t>2 </a:t>
            </a:r>
            <a:r>
              <a:rPr sz="1900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&lt;'sunny','warm','high','strong','warm ','same'&gt;</a:t>
            </a:r>
            <a:r>
              <a:rPr sz="19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ACACAC"/>
                </a:solidFill>
                <a:latin typeface="Arial"/>
                <a:cs typeface="Arial"/>
              </a:rPr>
              <a:t>and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CACAC"/>
                </a:solidFill>
                <a:latin typeface="Arial"/>
                <a:cs typeface="Arial"/>
              </a:rPr>
              <a:t>output.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G2 </a:t>
            </a:r>
            <a:r>
              <a:rPr sz="1900" b="1" spc="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9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818515">
              <a:lnSpc>
                <a:spcPct val="100000"/>
              </a:lnSpc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S2 </a:t>
            </a:r>
            <a:r>
              <a:rPr sz="1900" b="1" spc="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['sunny','warm',?,'strong','warm</a:t>
            </a: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','same']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ACACAC"/>
                </a:solidFill>
                <a:latin typeface="Arial"/>
                <a:cs typeface="Arial"/>
              </a:rPr>
              <a:t>For </a:t>
            </a:r>
            <a:r>
              <a:rPr sz="1900" spc="-5" dirty="0">
                <a:solidFill>
                  <a:srgbClr val="ACACAC"/>
                </a:solidFill>
                <a:latin typeface="Arial"/>
                <a:cs typeface="Arial"/>
              </a:rPr>
              <a:t>instance </a:t>
            </a:r>
            <a:r>
              <a:rPr sz="1900" spc="5" dirty="0">
                <a:solidFill>
                  <a:srgbClr val="ACACAC"/>
                </a:solidFill>
                <a:latin typeface="Arial"/>
                <a:cs typeface="Arial"/>
              </a:rPr>
              <a:t>3 </a:t>
            </a:r>
            <a:r>
              <a:rPr sz="1900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&lt;'rainy','cold','high','strong','warm ','change'&gt;</a:t>
            </a:r>
            <a:r>
              <a:rPr sz="1900" b="1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ACACAC"/>
                </a:solidFill>
                <a:latin typeface="Arial"/>
                <a:cs typeface="Arial"/>
              </a:rPr>
              <a:t>and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1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CACAC"/>
                </a:solidFill>
                <a:latin typeface="Arial"/>
                <a:cs typeface="Arial"/>
              </a:rPr>
              <a:t>output.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G3 </a:t>
            </a:r>
            <a:r>
              <a:rPr sz="1900" b="1" spc="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[['sunny', ?, ?, ?, ?, ?], [?, 'warm', ?, ?, ?, ?], [?, ?, ?, ?, ?,</a:t>
            </a:r>
            <a:r>
              <a:rPr sz="19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?],</a:t>
            </a:r>
            <a:endParaRPr sz="1900">
              <a:latin typeface="Arial"/>
              <a:cs typeface="Arial"/>
            </a:endParaRPr>
          </a:p>
          <a:p>
            <a:pPr marL="818515" marR="962660" indent="402590">
              <a:lnSpc>
                <a:spcPct val="183300"/>
              </a:lnSpc>
            </a:pP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[?, ?, ?, ?, ?, ?], [?, ?, ?, ?, ?, ?], [?, ?, ?, ?, ?, </a:t>
            </a: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'same']] 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S3 </a:t>
            </a:r>
            <a:r>
              <a:rPr sz="1900" b="1" spc="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9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S2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367358"/>
            <a:ext cx="8006715" cy="1757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For instance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4 :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&lt;'sunny','warm','high','strong','cool','change'&gt;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and</a:t>
            </a:r>
            <a:r>
              <a:rPr sz="1800" spc="2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7740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G4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G3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7721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S4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['sunny','warm',?,'strong',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2842330"/>
            <a:ext cx="5189220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 = [['sunny',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 ?, ?, ?, ?],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[?,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'warm', ?, ?, ?,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?]]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 = ['sunny','warm',?,'strong',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?,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?]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00684"/>
            <a:ext cx="5412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Candidate </a:t>
            </a:r>
            <a:r>
              <a:rPr spc="-10" dirty="0"/>
              <a:t>Elimination</a:t>
            </a:r>
            <a:r>
              <a:rPr spc="-254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18387"/>
            <a:ext cx="602424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Step1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: Load Data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Step2: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Initialize General Hypothesis and Specific Hypothesis.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Step3: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For each training example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Step4: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If example is positive</a:t>
            </a:r>
            <a:r>
              <a:rPr sz="14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975994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if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attribute_value ==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hypothesis_value:</a:t>
            </a:r>
            <a:endParaRPr sz="1400">
              <a:latin typeface="Arial"/>
              <a:cs typeface="Arial"/>
            </a:endParaRPr>
          </a:p>
          <a:p>
            <a:pPr marL="1482725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nothing</a:t>
            </a:r>
            <a:endParaRPr sz="140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else:</a:t>
            </a:r>
            <a:endParaRPr sz="1400">
              <a:latin typeface="Arial"/>
              <a:cs typeface="Arial"/>
            </a:endParaRPr>
          </a:p>
          <a:p>
            <a:pPr marL="1482725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replace attribute value with '?' </a:t>
            </a: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(basically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generalizing</a:t>
            </a:r>
            <a:r>
              <a:rPr sz="1400" spc="-6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Step5: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If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example is Negative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ACACAC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solidFill>
                  <a:srgbClr val="ACACAC"/>
                </a:solidFill>
                <a:latin typeface="Arial"/>
                <a:cs typeface="Arial"/>
              </a:rPr>
              <a:t>Make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generalize hypothesis more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specific.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Candidate Elimination Algorithm | ML LAB 2 |  VMEG</vt:lpstr>
      <vt:lpstr>Candidate Elimination Algorithm</vt:lpstr>
      <vt:lpstr>Resemblance and contrast with Find S-Algorithm</vt:lpstr>
      <vt:lpstr>Terms used</vt:lpstr>
      <vt:lpstr>Dataset</vt:lpstr>
      <vt:lpstr>Steps for our dataset</vt:lpstr>
      <vt:lpstr>PowerPoint Presentation</vt:lpstr>
      <vt:lpstr>PowerPoint Presentation</vt:lpstr>
      <vt:lpstr>Candidate Elimination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Elimination Algorithm | ML LAB 2 |  VMEG</dc:title>
  <cp:lastModifiedBy>Sai Karthik Kotala</cp:lastModifiedBy>
  <cp:revision>1</cp:revision>
  <dcterms:created xsi:type="dcterms:W3CDTF">2022-10-22T14:22:31Z</dcterms:created>
  <dcterms:modified xsi:type="dcterms:W3CDTF">2022-10-25T15:30:11Z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2022-10-22T00:00:00Z</vt:filetime>
  </property>
</Properties>
</file>