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itha Konidena" userId="61f40b8e942da796" providerId="LiveId" clId="{673C8A86-1A15-48B8-9D8C-6C5842C789BC}"/>
    <pc:docChg chg="modSld">
      <pc:chgData name="Lohitha Konidena" userId="61f40b8e942da796" providerId="LiveId" clId="{673C8A86-1A15-48B8-9D8C-6C5842C789BC}" dt="2025-04-10T03:18:55.071" v="36" actId="20577"/>
      <pc:docMkLst>
        <pc:docMk/>
      </pc:docMkLst>
      <pc:sldChg chg="modSp mod">
        <pc:chgData name="Lohitha Konidena" userId="61f40b8e942da796" providerId="LiveId" clId="{673C8A86-1A15-48B8-9D8C-6C5842C789BC}" dt="2025-04-10T03:18:55.071" v="36" actId="20577"/>
        <pc:sldMkLst>
          <pc:docMk/>
          <pc:sldMk cId="1750370268" sldId="264"/>
        </pc:sldMkLst>
        <pc:spChg chg="mod">
          <ac:chgData name="Lohitha Konidena" userId="61f40b8e942da796" providerId="LiveId" clId="{673C8A86-1A15-48B8-9D8C-6C5842C789BC}" dt="2025-04-10T03:18:55.071" v="36" actId="20577"/>
          <ac:spMkLst>
            <pc:docMk/>
            <pc:sldMk cId="1750370268" sldId="264"/>
            <ac:spMk id="3" creationId="{05503294-A9CA-149A-2DA3-96068B6BE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D79B-816C-F794-2F41-298E64241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3D935-BC25-8CE5-79CF-AFC6417B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0D3E-8DE5-C849-22C7-EE19BE59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D3D8-ED51-01A7-8D1D-CC255C70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659F-1D96-30A6-5B2B-88BDE25A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81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7966-81EF-9250-B356-9ECA0BE2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E4926-4B4F-7CB5-977B-DF94FAF5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7CE5B-F808-39BA-FD80-855AD398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2306-20F1-C3A0-A202-60A9FF5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E03D-64D1-3691-B5EF-EC528BFA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2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710BA-31DA-273D-F7A4-14FFAE126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DAE2-6C4B-8DAA-4FD3-E4B1DE18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CDCC-BE17-9A65-52CC-F3A6EF41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557D-9B4A-A26B-C3CB-93A4A2FB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89C2-CD45-E946-CFE1-92FEA08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7EDC-6C76-A0C6-77D8-5E789F06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24A1-9A60-C6C5-CF1B-361EFB27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2EB1-1317-E8BF-787F-A48E8D6C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7F095-5BC3-B710-95D2-C75EED2C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9923-1D0B-D132-CEFB-6AB40C96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4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903F-0762-7836-1B48-C9E2D16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F51B-5BAD-0F34-0DA9-6FAA25AD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C1B1-6D2C-D5BF-7CA1-49620EFC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8A59-66A9-1F3F-479C-F5AB4C31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DB686-13B1-1099-C45D-990EFA57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28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8D32-5496-CA81-0AE8-91C5CB2F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A974-A079-01D2-C406-43522EFDE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0FAF-506A-14F9-62DC-72032DDF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8162-5143-1E62-FB5C-40E40F8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0BC5D-F819-1967-758F-DA767A4E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511AF-8D8A-650A-1695-93CB5616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6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49C7-07E9-58C6-3BD5-A67C375B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BAF9-BFCF-2BA3-68EA-97C551E6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8D1F-3D40-16BB-4E24-99FAE4181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4DF3B-6552-C1C9-268E-3E449BB41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FE544-367F-E27A-1969-B44B3714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3B574-B093-352C-4C29-8DBD007E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7A290-478C-EAF8-9552-5AAF999E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3DA2E-2F67-9EAF-03A4-6D1D3DA8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9D54-91E5-D27B-6E0E-F0306CF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F270A-5B88-3F7B-3416-AC9CA501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F6BBB-65DC-CF27-F861-1ECC4B70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176DD-FD04-E583-DF61-98EF5520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8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E4FB6-6E22-076D-EA37-FDF5E1F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CD459-77FB-07E3-F940-2F60DF4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0156-D846-CE23-EE50-D4A002B7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4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D59E-49BA-DFB2-6A7A-33A1E5AF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8939-A620-ED6A-DF42-28A2B91B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749A9-A59E-F868-2A73-A12D39AC7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B3928-E894-A952-6493-6A7ACEA2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EC27-DBFD-AD1E-46D9-425DB97E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B0A3E-AF57-2BC5-E947-F9B28DDF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5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4413-5B4E-9E29-C9B6-056457ED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24083-9C84-45BE-52FD-948DDE41D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AB19F-B52F-2B13-3CE1-BC39F23FE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967D5-319F-8292-55ED-2E34765D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D9F19-3891-ADAA-C5FE-584237DE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38D8E-CF4C-8CED-D225-0240442A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2097B-E409-0C59-413C-73473D25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0643F-192F-7ADA-18B5-B078A55C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5F06-5B78-803F-BABD-19FFDC266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9E37-EBF4-46C8-B0FF-01D20AAEB46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E52A-0D05-088B-4579-3AC77C80A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E780-DD34-4AE6-1D7E-68597041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329C4-5961-41E3-885C-0166DF368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4E57-EE15-9F18-B8AA-719D6F4B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647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Team_10: Social Media Sentiment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5F772-FE90-5BDE-FE09-40642AAA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0288"/>
            <a:ext cx="9144000" cy="29575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Twitter and News Headlines using Power BI &amp; Python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CSCE 5320 Scientific Data Visualization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Lohitha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Konidena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Sai Sathvika Potluri, Sai Karthik Nimmagadda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Department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3FCFF4AE-3A7A-4E05-43CF-E412ADCA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45C4-B9E3-3992-E0EF-2D58D841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9861-A5D9-1FA4-F912-25326003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&amp; Visualization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study aims to analyze the sentiments that differ between Twitter and news media platforms.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investigates the time-based variations of sentiment differences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Twitter and News platforms and establishes patterns within the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understanding of both emotional trends and media tone and societal opinions can benefit from this idea.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FE7FF7C2-8C78-0E1C-0266-6C4F0E81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07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0FA-2B26-572F-7562-21123491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Workflow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FA91-2972-01A9-571F-0EB45028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Twitter (Kaggle) &amp; News (open-source)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involves preprocessing through cleaning operations while adding labels along with date formatting.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Mapping – Mapping 0/4 to Negative/Positive (Twitter); rule-based tagging (News)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datasets were connected by creating unified columns and getting them appended together.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Power BI and Python tools with Seaborn, Matplotlib,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were used for visualization purposes.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Extraction – Trends, sentiment shifts, keyword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3E3F0195-19F9-F391-EF11-BF9211B31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54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9376-4727-C848-D774-DE40BCE3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88"/>
            <a:ext cx="10515600" cy="75111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&amp; Transformation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CA3-D3F6-729B-DCD2-C9264668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615042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1: Sentiment140 (Twitter)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million tweets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three main attributes: date, text, and sentiment with a scale from negative to positive (0 to 4).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2: News Headlines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15,000 records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publish_date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headline_text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Applied: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nulls/duplicates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column structure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was added to the data set while sentiment values received their corresponding mappings.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used the merged data from both sources in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df_combined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unified investigation.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4E864CDA-D022-ACE9-E829-9BAF44AFB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4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DB02-3DAB-F559-1C6E-61829BBF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286"/>
            <a:ext cx="10515600" cy="8926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Abstraction &amp;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C5FC-2997-07A3-F9C3-E7D21A92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09927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 evaluation of sentiment distribution together with its time-based evolution across different platforms.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how emotional operations transform throughout time intervals.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most frequently occurring words present in the text content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aggregate data while filtering displays data visually through lines, bars, stacked bars, and extracted keywords.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dashboard creation, along with filtering operations and interactive visual creation, is made possible through Power BI.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time-series analysis, heatmaps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741F2BB7-6756-078C-6F3B-CC77B399B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0E6B-A1B8-BFBD-F701-29C58C6A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Visualizations (Summary of Key Graphs)</a:t>
            </a:r>
            <a:endParaRPr lang="en-IN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CEFF-F88D-0390-1C1B-247C01CA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114" y="3516313"/>
            <a:ext cx="7372047" cy="2886235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Sentiment by Date (Twitter)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Daily emotion spikes across the timeline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Sentiment Trend Comparison (Twitter vs News)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Time-series line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Sentiment Count per Source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Bar chart comparing volume by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100% Stacked Column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proportional sentiment share by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Monthly Sentiment Trends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Highlights emotional tone fluctuations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News Sentiment 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Year-wise evolution of news sentiment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ABC970B6-FAD0-C4CA-2E20-C791F2AB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BC64D82-A51E-4B1B-D3B3-34308552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14" y="1690688"/>
            <a:ext cx="7211785" cy="480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9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04089-67AB-2BE6-B7BF-03BA3C59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37" y="-211818"/>
            <a:ext cx="4851990" cy="2068086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Visualizations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738D90D2-7B50-5FA8-E31C-8B229334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 r="3" b="9475"/>
          <a:stretch/>
        </p:blipFill>
        <p:spPr bwMode="auto">
          <a:xfrm>
            <a:off x="9773184" y="0"/>
            <a:ext cx="2357732" cy="2068086"/>
          </a:xfrm>
          <a:custGeom>
            <a:avLst/>
            <a:gdLst/>
            <a:ahLst/>
            <a:cxnLst/>
            <a:rect l="l" t="t" r="r" b="b"/>
            <a:pathLst>
              <a:path w="2873113" h="2520153">
                <a:moveTo>
                  <a:pt x="0" y="0"/>
                </a:moveTo>
                <a:lnTo>
                  <a:pt x="2863050" y="0"/>
                </a:lnTo>
                <a:lnTo>
                  <a:pt x="2860357" y="23417"/>
                </a:lnTo>
                <a:cubicBezTo>
                  <a:pt x="2854714" y="58297"/>
                  <a:pt x="2848787" y="93209"/>
                  <a:pt x="2846577" y="128562"/>
                </a:cubicBezTo>
                <a:cubicBezTo>
                  <a:pt x="2835325" y="313204"/>
                  <a:pt x="2844701" y="497594"/>
                  <a:pt x="2857292" y="681606"/>
                </a:cubicBezTo>
                <a:cubicBezTo>
                  <a:pt x="2874974" y="930009"/>
                  <a:pt x="2873501" y="1179283"/>
                  <a:pt x="2852872" y="1427485"/>
                </a:cubicBezTo>
                <a:cubicBezTo>
                  <a:pt x="2831655" y="1647555"/>
                  <a:pt x="2835660" y="1869138"/>
                  <a:pt x="2864794" y="2088415"/>
                </a:cubicBezTo>
                <a:cubicBezTo>
                  <a:pt x="2882609" y="2212685"/>
                  <a:pt x="2866535" y="2338091"/>
                  <a:pt x="2864794" y="2462992"/>
                </a:cubicBezTo>
                <a:lnTo>
                  <a:pt x="2863832" y="2503401"/>
                </a:lnTo>
                <a:lnTo>
                  <a:pt x="2759379" y="2506812"/>
                </a:lnTo>
                <a:cubicBezTo>
                  <a:pt x="2718815" y="2505399"/>
                  <a:pt x="2678327" y="2501250"/>
                  <a:pt x="2638141" y="2494371"/>
                </a:cubicBezTo>
                <a:cubicBezTo>
                  <a:pt x="2542898" y="2477013"/>
                  <a:pt x="2447655" y="2484775"/>
                  <a:pt x="2352412" y="2491125"/>
                </a:cubicBezTo>
                <a:cubicBezTo>
                  <a:pt x="2090938" y="2508483"/>
                  <a:pt x="1829464" y="2529652"/>
                  <a:pt x="1567101" y="2515539"/>
                </a:cubicBezTo>
                <a:cubicBezTo>
                  <a:pt x="1511098" y="2512576"/>
                  <a:pt x="1456492" y="2499593"/>
                  <a:pt x="1400871" y="2494229"/>
                </a:cubicBezTo>
                <a:cubicBezTo>
                  <a:pt x="1239211" y="2478564"/>
                  <a:pt x="1078187" y="2496912"/>
                  <a:pt x="916909" y="2504391"/>
                </a:cubicBezTo>
                <a:cubicBezTo>
                  <a:pt x="738423" y="2515144"/>
                  <a:pt x="559493" y="2512971"/>
                  <a:pt x="381262" y="2497899"/>
                </a:cubicBezTo>
                <a:cubicBezTo>
                  <a:pt x="284495" y="2488444"/>
                  <a:pt x="187601" y="2485233"/>
                  <a:pt x="90675" y="2486397"/>
                </a:cubicBezTo>
                <a:lnTo>
                  <a:pt x="0" y="249099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showing the number of different colored bars&#10;&#10;AI-generated content may be incorrect.">
            <a:extLst>
              <a:ext uri="{FF2B5EF4-FFF2-40B4-BE49-F238E27FC236}">
                <a16:creationId xmlns:a16="http://schemas.microsoft.com/office/drawing/2014/main" id="{0714AF6E-28CF-95A6-F3E9-5005B7838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r="24067"/>
          <a:stretch/>
        </p:blipFill>
        <p:spPr>
          <a:xfrm>
            <a:off x="-16986" y="1980226"/>
            <a:ext cx="5909625" cy="4141924"/>
          </a:xfrm>
          <a:custGeom>
            <a:avLst/>
            <a:gdLst/>
            <a:ahLst/>
            <a:cxnLst/>
            <a:rect l="l" t="t" r="r" b="b"/>
            <a:pathLst>
              <a:path w="5909625" h="4141924">
                <a:moveTo>
                  <a:pt x="1823444" y="1329"/>
                </a:moveTo>
                <a:cubicBezTo>
                  <a:pt x="1893960" y="3895"/>
                  <a:pt x="1964367" y="10183"/>
                  <a:pt x="2034428" y="20181"/>
                </a:cubicBezTo>
                <a:cubicBezTo>
                  <a:pt x="2139449" y="36834"/>
                  <a:pt x="2245360" y="26532"/>
                  <a:pt x="2350889" y="19476"/>
                </a:cubicBezTo>
                <a:cubicBezTo>
                  <a:pt x="2478642" y="10867"/>
                  <a:pt x="2606268" y="6210"/>
                  <a:pt x="2734275" y="20323"/>
                </a:cubicBezTo>
                <a:cubicBezTo>
                  <a:pt x="2825326" y="30483"/>
                  <a:pt x="2916886" y="21029"/>
                  <a:pt x="3008193" y="15383"/>
                </a:cubicBezTo>
                <a:cubicBezTo>
                  <a:pt x="3103486" y="8045"/>
                  <a:pt x="3199137" y="8045"/>
                  <a:pt x="3294430" y="15383"/>
                </a:cubicBezTo>
                <a:cubicBezTo>
                  <a:pt x="3381546" y="22750"/>
                  <a:pt x="3469080" y="21000"/>
                  <a:pt x="3555904" y="10161"/>
                </a:cubicBezTo>
                <a:cubicBezTo>
                  <a:pt x="3657497" y="-1693"/>
                  <a:pt x="3759089" y="7480"/>
                  <a:pt x="3860682" y="16089"/>
                </a:cubicBezTo>
                <a:cubicBezTo>
                  <a:pt x="4039485" y="31472"/>
                  <a:pt x="4218161" y="24557"/>
                  <a:pt x="4396583" y="13266"/>
                </a:cubicBezTo>
                <a:cubicBezTo>
                  <a:pt x="4519422" y="6041"/>
                  <a:pt x="4642589" y="10007"/>
                  <a:pt x="4764856" y="25121"/>
                </a:cubicBezTo>
                <a:cubicBezTo>
                  <a:pt x="4813493" y="30483"/>
                  <a:pt x="4862258" y="29496"/>
                  <a:pt x="4911023" y="30483"/>
                </a:cubicBezTo>
                <a:cubicBezTo>
                  <a:pt x="4915721" y="30625"/>
                  <a:pt x="4920801" y="29108"/>
                  <a:pt x="4925690" y="28984"/>
                </a:cubicBezTo>
                <a:lnTo>
                  <a:pt x="4927821" y="30065"/>
                </a:lnTo>
                <a:lnTo>
                  <a:pt x="4960258" y="27641"/>
                </a:lnTo>
                <a:lnTo>
                  <a:pt x="4964870" y="27986"/>
                </a:lnTo>
                <a:lnTo>
                  <a:pt x="4964882" y="27978"/>
                </a:lnTo>
                <a:cubicBezTo>
                  <a:pt x="4969755" y="27908"/>
                  <a:pt x="4974899" y="29284"/>
                  <a:pt x="4979471" y="28790"/>
                </a:cubicBezTo>
                <a:cubicBezTo>
                  <a:pt x="5154578" y="12123"/>
                  <a:pt x="5330536" y="9611"/>
                  <a:pt x="5505974" y="21310"/>
                </a:cubicBezTo>
                <a:cubicBezTo>
                  <a:pt x="5586740" y="25614"/>
                  <a:pt x="5667442" y="25544"/>
                  <a:pt x="5748129" y="23092"/>
                </a:cubicBezTo>
                <a:lnTo>
                  <a:pt x="5892006" y="15658"/>
                </a:lnTo>
                <a:lnTo>
                  <a:pt x="5894187" y="91357"/>
                </a:lnTo>
                <a:cubicBezTo>
                  <a:pt x="5891252" y="119679"/>
                  <a:pt x="5887042" y="148001"/>
                  <a:pt x="5881429" y="176068"/>
                </a:cubicBezTo>
                <a:cubicBezTo>
                  <a:pt x="5868671" y="240494"/>
                  <a:pt x="5878112" y="303645"/>
                  <a:pt x="5888063" y="367433"/>
                </a:cubicBezTo>
                <a:cubicBezTo>
                  <a:pt x="5896291" y="414790"/>
                  <a:pt x="5896291" y="463218"/>
                  <a:pt x="5888063" y="510574"/>
                </a:cubicBezTo>
                <a:cubicBezTo>
                  <a:pt x="5868926" y="612636"/>
                  <a:pt x="5879515" y="714697"/>
                  <a:pt x="5889083" y="815610"/>
                </a:cubicBezTo>
                <a:cubicBezTo>
                  <a:pt x="5901841" y="951224"/>
                  <a:pt x="5908220" y="1085690"/>
                  <a:pt x="5876326" y="1220284"/>
                </a:cubicBezTo>
                <a:cubicBezTo>
                  <a:pt x="5856296" y="1304994"/>
                  <a:pt x="5872754" y="1390981"/>
                  <a:pt x="5883342" y="1475437"/>
                </a:cubicBezTo>
                <a:cubicBezTo>
                  <a:pt x="5891354" y="1538243"/>
                  <a:pt x="5892298" y="1601751"/>
                  <a:pt x="5886149" y="1664761"/>
                </a:cubicBezTo>
                <a:cubicBezTo>
                  <a:pt x="5876836" y="1760329"/>
                  <a:pt x="5880140" y="1856713"/>
                  <a:pt x="5895972" y="1951426"/>
                </a:cubicBezTo>
                <a:cubicBezTo>
                  <a:pt x="5905362" y="2004791"/>
                  <a:pt x="5901727" y="2059623"/>
                  <a:pt x="5885384" y="2111279"/>
                </a:cubicBezTo>
                <a:cubicBezTo>
                  <a:pt x="5861527" y="2185401"/>
                  <a:pt x="5875943" y="2261054"/>
                  <a:pt x="5885384" y="2335942"/>
                </a:cubicBezTo>
                <a:cubicBezTo>
                  <a:pt x="5899545" y="2453440"/>
                  <a:pt x="5916513" y="2570683"/>
                  <a:pt x="5906434" y="2689584"/>
                </a:cubicBezTo>
                <a:cubicBezTo>
                  <a:pt x="5904839" y="2722155"/>
                  <a:pt x="5900310" y="2754521"/>
                  <a:pt x="5892910" y="2786288"/>
                </a:cubicBezTo>
                <a:cubicBezTo>
                  <a:pt x="5859473" y="2908978"/>
                  <a:pt x="5857980" y="3038188"/>
                  <a:pt x="5888573" y="3161618"/>
                </a:cubicBezTo>
                <a:cubicBezTo>
                  <a:pt x="5920978" y="3294426"/>
                  <a:pt x="5914089" y="3426468"/>
                  <a:pt x="5880791" y="3558127"/>
                </a:cubicBezTo>
                <a:cubicBezTo>
                  <a:pt x="5844074" y="3697862"/>
                  <a:pt x="5840847" y="3844294"/>
                  <a:pt x="5871350" y="3985509"/>
                </a:cubicBezTo>
                <a:lnTo>
                  <a:pt x="5884107" y="4141924"/>
                </a:lnTo>
                <a:lnTo>
                  <a:pt x="0" y="4141924"/>
                </a:lnTo>
                <a:lnTo>
                  <a:pt x="0" y="18996"/>
                </a:lnTo>
                <a:lnTo>
                  <a:pt x="114789" y="16636"/>
                </a:lnTo>
                <a:cubicBezTo>
                  <a:pt x="229350" y="12949"/>
                  <a:pt x="343737" y="7904"/>
                  <a:pt x="457838" y="9315"/>
                </a:cubicBezTo>
                <a:cubicBezTo>
                  <a:pt x="553081" y="10444"/>
                  <a:pt x="648070" y="31612"/>
                  <a:pt x="743567" y="27661"/>
                </a:cubicBezTo>
                <a:cubicBezTo>
                  <a:pt x="1032979" y="16089"/>
                  <a:pt x="1322518" y="19899"/>
                  <a:pt x="1611803" y="4799"/>
                </a:cubicBezTo>
                <a:cubicBezTo>
                  <a:pt x="1682301" y="-85"/>
                  <a:pt x="1752927" y="-1238"/>
                  <a:pt x="1823444" y="1329"/>
                </a:cubicBezTo>
                <a:close/>
              </a:path>
            </a:pathLst>
          </a:custGeom>
        </p:spPr>
      </p:pic>
      <p:sp>
        <p:nvSpPr>
          <p:cNvPr id="5" name="AutoShape 2" descr="Generated image">
            <a:extLst>
              <a:ext uri="{FF2B5EF4-FFF2-40B4-BE49-F238E27FC236}">
                <a16:creationId xmlns:a16="http://schemas.microsoft.com/office/drawing/2014/main" id="{BF736488-2C9D-DC02-E037-3BC4E984EC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B14DFEB-654D-25A3-1712-B390BA8882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08F401-075E-6DF1-07B5-C689BCCEC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26" y="1980226"/>
            <a:ext cx="6241863" cy="350714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50C71-FDFF-EFAD-0AE5-621F98C25A10}"/>
              </a:ext>
            </a:extLst>
          </p:cNvPr>
          <p:cNvSpPr txBox="1"/>
          <p:nvPr/>
        </p:nvSpPr>
        <p:spPr>
          <a:xfrm>
            <a:off x="6034916" y="57474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WordCloud</a:t>
            </a:r>
            <a:r>
              <a:rPr lang="en-US" dirty="0"/>
              <a:t> revealed topic relevance and public emotion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plots supported additional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261669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B7E5-997F-0CA8-DB49-5B1CCBEA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830"/>
            <a:ext cx="10515600" cy="8926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Results, Insights, &amp; Work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9E4B-ED26-E232-BCF8-2FCBCD11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631"/>
            <a:ext cx="10515600" cy="5377540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Gained: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of Twitter content remained balanced while the News platform showed mainly negative sentiment.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Event-related spikes observed in timelines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contained regularly repeated keywords, which helped identify emotions expressed by users.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Contributions: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Lohitha: Power BI Visuals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Sathvika: Dataset preparation &amp; integration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 developed graphs with Python while preparing the reports.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activities for dataset preparation and analysis and visualization tasks have been finished.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and presentation finalized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59A2812A-1D67-DD68-632A-52E8C264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B6E8-37FB-C791-67E5-23FE5261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9942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&amp; Submission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3294-A9CA-149A-2DA3-96068B6B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Autofit/>
          </a:bodyPr>
          <a:lstStyle/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Project 2: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Reddit/YouTube sentiment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D3.js/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visual storytelling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machine learning-based sentiment classification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HTML/CSS/JS webpage that contains embedded dashboards for hosting</a:t>
            </a:r>
          </a:p>
        </p:txBody>
      </p:sp>
      <p:pic>
        <p:nvPicPr>
          <p:cNvPr id="4" name="Picture 2" descr="University of North Texas Mean Green Block UNT With Diving Eagle Logo Car  Decal - Etsy">
            <a:extLst>
              <a:ext uri="{FF2B5EF4-FFF2-40B4-BE49-F238E27FC236}">
                <a16:creationId xmlns:a16="http://schemas.microsoft.com/office/drawing/2014/main" id="{8A903035-FC66-9C09-A8FF-C37A9933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2" y="105911"/>
            <a:ext cx="1382485" cy="138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37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646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Team_10: Social Media Sentiment Dashboard</vt:lpstr>
      <vt:lpstr>Introduction &amp; Problem Statement</vt:lpstr>
      <vt:lpstr>Methodology &amp; Workflow</vt:lpstr>
      <vt:lpstr>Dataset Overview &amp; Transformation</vt:lpstr>
      <vt:lpstr>Task Abstraction &amp; Tools</vt:lpstr>
      <vt:lpstr>Power BI Visualizations (Summary of Key Graphs)</vt:lpstr>
      <vt:lpstr>Python Visualizations</vt:lpstr>
      <vt:lpstr>Results, Insights, &amp; Work Management</vt:lpstr>
      <vt:lpstr>Next Steps &amp; Submission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Nimmagadda, Sai Karthik</dc:creator>
  <cp:lastModifiedBy>Lohitha Konidena</cp:lastModifiedBy>
  <cp:revision>6</cp:revision>
  <dcterms:created xsi:type="dcterms:W3CDTF">2025-04-09T18:35:29Z</dcterms:created>
  <dcterms:modified xsi:type="dcterms:W3CDTF">2025-04-10T03:18:57Z</dcterms:modified>
</cp:coreProperties>
</file>