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3"/>
  </p:notesMasterIdLst>
  <p:sldIdLst>
    <p:sldId id="278" r:id="rId5"/>
    <p:sldId id="282" r:id="rId6"/>
    <p:sldId id="280" r:id="rId7"/>
    <p:sldId id="283" r:id="rId8"/>
    <p:sldId id="284" r:id="rId9"/>
    <p:sldId id="281" r:id="rId10"/>
    <p:sldId id="285"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19" autoAdjust="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6/1/2020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98772"/>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3" y="1673524"/>
            <a:ext cx="3209126" cy="1598438"/>
          </a:xfrm>
        </p:spPr>
        <p:txBody>
          <a:bodyPr>
            <a:normAutofit fontScale="90000"/>
          </a:bodyPr>
          <a:lstStyle/>
          <a:p>
            <a:pPr algn="l"/>
            <a:r>
              <a:rPr lang="en-US" sz="4000" dirty="0"/>
              <a:t>Predictive Analytics For Retail Banking</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3" y="3677920"/>
            <a:ext cx="3034197" cy="1759596"/>
          </a:xfrm>
        </p:spPr>
        <p:txBody>
          <a:bodyPr>
            <a:normAutofit fontScale="92500" lnSpcReduction="20000"/>
          </a:bodyPr>
          <a:lstStyle/>
          <a:p>
            <a:pPr algn="l"/>
            <a:r>
              <a:rPr lang="en-US" sz="1600" dirty="0"/>
              <a:t>Team Details:</a:t>
            </a:r>
          </a:p>
          <a:p>
            <a:pPr algn="l"/>
            <a:r>
              <a:rPr lang="en-US" sz="1600" dirty="0"/>
              <a:t>Praveesha Gongura</a:t>
            </a:r>
          </a:p>
          <a:p>
            <a:pPr algn="l"/>
            <a:r>
              <a:rPr lang="en-US" sz="1600" dirty="0"/>
              <a:t>G. Sai Karthik Goud</a:t>
            </a:r>
          </a:p>
          <a:p>
            <a:pPr algn="l"/>
            <a:r>
              <a:rPr lang="en-US" sz="1600" dirty="0"/>
              <a:t>Sathu Tharun</a:t>
            </a:r>
          </a:p>
          <a:p>
            <a:pPr algn="l"/>
            <a:r>
              <a:rPr lang="en-US" sz="1600" dirty="0"/>
              <a:t>Ponugoti Shree Ram</a:t>
            </a:r>
          </a:p>
          <a:p>
            <a:pPr algn="l"/>
            <a:endParaRPr lang="en-US" sz="1600" dirty="0"/>
          </a:p>
          <a:p>
            <a:pPr algn="l"/>
            <a:endParaRPr lang="en-US" sz="2300" dirty="0"/>
          </a:p>
          <a:p>
            <a:pPr algn="l"/>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389B-CC8F-41D4-8712-C2D6C2F25523}"/>
              </a:ext>
            </a:extLst>
          </p:cNvPr>
          <p:cNvSpPr>
            <a:spLocks noGrp="1"/>
          </p:cNvSpPr>
          <p:nvPr>
            <p:ph type="title"/>
          </p:nvPr>
        </p:nvSpPr>
        <p:spPr>
          <a:xfrm>
            <a:off x="919119" y="2800350"/>
            <a:ext cx="10353762" cy="1257300"/>
          </a:xfrm>
        </p:spPr>
        <p:txBody>
          <a:bodyPr>
            <a:normAutofit/>
          </a:bodyPr>
          <a:lstStyle/>
          <a:p>
            <a:r>
              <a:rPr lang="en-US" sz="7200" b="1" dirty="0"/>
              <a:t>Why this Application?</a:t>
            </a:r>
            <a:endParaRPr lang="en-IN" sz="7200" b="1" dirty="0"/>
          </a:p>
        </p:txBody>
      </p:sp>
    </p:spTree>
    <p:extLst>
      <p:ext uri="{BB962C8B-B14F-4D97-AF65-F5344CB8AC3E}">
        <p14:creationId xmlns:p14="http://schemas.microsoft.com/office/powerpoint/2010/main" val="37885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A4F74-0A7C-4E97-A12B-F8A1DC7F791D}"/>
              </a:ext>
            </a:extLst>
          </p:cNvPr>
          <p:cNvSpPr>
            <a:spLocks noGrp="1"/>
          </p:cNvSpPr>
          <p:nvPr>
            <p:ph type="title"/>
          </p:nvPr>
        </p:nvSpPr>
        <p:spPr>
          <a:xfrm>
            <a:off x="883921" y="763701"/>
            <a:ext cx="5737774" cy="658699"/>
          </a:xfrm>
        </p:spPr>
        <p:txBody>
          <a:bodyPr/>
          <a:lstStyle/>
          <a:p>
            <a:r>
              <a:rPr lang="en-US" sz="3600" b="1" dirty="0"/>
              <a:t>Challenges Faced </a:t>
            </a:r>
            <a:endParaRPr lang="en-IN" sz="3600" dirty="0"/>
          </a:p>
        </p:txBody>
      </p:sp>
      <p:pic>
        <p:nvPicPr>
          <p:cNvPr id="6" name="Picture Placeholder 5">
            <a:extLst>
              <a:ext uri="{FF2B5EF4-FFF2-40B4-BE49-F238E27FC236}">
                <a16:creationId xmlns:a16="http://schemas.microsoft.com/office/drawing/2014/main" id="{D443E521-98A5-47E2-A680-A4F62BEDC002}"/>
              </a:ext>
            </a:extLst>
          </p:cNvPr>
          <p:cNvPicPr>
            <a:picLocks noGrp="1" noChangeAspect="1"/>
          </p:cNvPicPr>
          <p:nvPr>
            <p:ph type="pic" idx="1"/>
          </p:nvPr>
        </p:nvPicPr>
        <p:blipFill>
          <a:blip r:embed="rId2"/>
          <a:srcRect l="31286" r="31286"/>
          <a:stretch>
            <a:fillRect/>
          </a:stretch>
        </p:blipFill>
        <p:spPr>
          <a:xfrm>
            <a:off x="7487921" y="763703"/>
            <a:ext cx="3230382" cy="466494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Text Placeholder 3">
            <a:extLst>
              <a:ext uri="{FF2B5EF4-FFF2-40B4-BE49-F238E27FC236}">
                <a16:creationId xmlns:a16="http://schemas.microsoft.com/office/drawing/2014/main" id="{549C39ED-27D8-4A13-AC3B-FB9612C25E29}"/>
              </a:ext>
            </a:extLst>
          </p:cNvPr>
          <p:cNvSpPr>
            <a:spLocks noGrp="1"/>
          </p:cNvSpPr>
          <p:nvPr>
            <p:ph type="body" sz="half" idx="2"/>
          </p:nvPr>
        </p:nvSpPr>
        <p:spPr>
          <a:xfrm>
            <a:off x="1361440" y="1737361"/>
            <a:ext cx="4700352" cy="4078034"/>
          </a:xfrm>
        </p:spPr>
        <p:txBody>
          <a:bodyPr/>
          <a:lstStyle/>
          <a:p>
            <a:pPr marL="342900" indent="-342900" algn="l">
              <a:buFont typeface="Wingdings" panose="05000000000000000000" pitchFamily="2" charset="2"/>
              <a:buChar char="q"/>
            </a:pPr>
            <a:r>
              <a:rPr lang="en-US" sz="2400" dirty="0">
                <a:effectLst/>
              </a:rPr>
              <a:t>Marketing spending in bank is massive.</a:t>
            </a:r>
          </a:p>
          <a:p>
            <a:pPr marL="285750" indent="-285750" algn="l">
              <a:buFont typeface="Wingdings" panose="05000000000000000000" pitchFamily="2" charset="2"/>
              <a:buChar char="q"/>
            </a:pPr>
            <a:r>
              <a:rPr lang="en-US" sz="2400" dirty="0">
                <a:effectLst/>
              </a:rPr>
              <a:t>Lack of customer's interaction leading to not knowing the future term deposits.</a:t>
            </a:r>
          </a:p>
          <a:p>
            <a:pPr marL="285750" indent="-285750" algn="l">
              <a:buFont typeface="Wingdings" panose="05000000000000000000" pitchFamily="2" charset="2"/>
              <a:buChar char="q"/>
            </a:pPr>
            <a:r>
              <a:rPr lang="en-IN" sz="2400" dirty="0">
                <a:effectLst/>
              </a:rPr>
              <a:t>Decision making support.</a:t>
            </a:r>
          </a:p>
          <a:p>
            <a:pPr marL="285750" indent="-285750" algn="l">
              <a:buFont typeface="Wingdings" panose="05000000000000000000" pitchFamily="2" charset="2"/>
              <a:buChar char="q"/>
            </a:pPr>
            <a:r>
              <a:rPr lang="en-IN" sz="2400" dirty="0">
                <a:effectLst/>
              </a:rPr>
              <a:t>Time Consuming.</a:t>
            </a:r>
          </a:p>
          <a:p>
            <a:pPr marL="285750" indent="-285750" algn="l">
              <a:buFont typeface="Wingdings" panose="05000000000000000000" pitchFamily="2" charset="2"/>
              <a:buChar char="q"/>
            </a:pPr>
            <a:r>
              <a:rPr lang="en-IN" sz="2400" dirty="0">
                <a:effectLst/>
              </a:rPr>
              <a:t>Need more workers.</a:t>
            </a:r>
          </a:p>
          <a:p>
            <a:pPr algn="l"/>
            <a:endParaRPr lang="en-US" dirty="0">
              <a:effectLst/>
            </a:endParaRPr>
          </a:p>
          <a:p>
            <a:pPr marL="285750" indent="-285750" algn="l">
              <a:buFont typeface="Wingdings" panose="05000000000000000000" pitchFamily="2" charset="2"/>
              <a:buChar char="q"/>
            </a:pPr>
            <a:endParaRPr lang="en-IN" dirty="0"/>
          </a:p>
        </p:txBody>
      </p:sp>
    </p:spTree>
    <p:extLst>
      <p:ext uri="{BB962C8B-B14F-4D97-AF65-F5344CB8AC3E}">
        <p14:creationId xmlns:p14="http://schemas.microsoft.com/office/powerpoint/2010/main" val="678857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BF2C-71BB-430B-BEA8-8F2D43BAD558}"/>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62DB8BCB-43A2-4F7A-B493-D6F796839024}"/>
              </a:ext>
            </a:extLst>
          </p:cNvPr>
          <p:cNvSpPr>
            <a:spLocks noGrp="1"/>
          </p:cNvSpPr>
          <p:nvPr>
            <p:ph idx="1"/>
          </p:nvPr>
        </p:nvSpPr>
        <p:spPr/>
        <p:txBody>
          <a:bodyPr/>
          <a:lstStyle/>
          <a:p>
            <a:r>
              <a:rPr lang="en-US" dirty="0">
                <a:effectLst/>
              </a:rPr>
              <a:t>It is easy to identify regular depositors so that more benefits can be </a:t>
            </a:r>
            <a:r>
              <a:rPr lang="en-US" dirty="0" err="1">
                <a:effectLst/>
              </a:rPr>
              <a:t>given.Marketing</a:t>
            </a:r>
            <a:r>
              <a:rPr lang="en-US" dirty="0">
                <a:effectLst/>
              </a:rPr>
              <a:t> strategies and effectiveness.</a:t>
            </a:r>
          </a:p>
          <a:p>
            <a:r>
              <a:rPr lang="en-US" dirty="0">
                <a:effectLst/>
              </a:rPr>
              <a:t>Understanding the customer's base for greater satisfaction.</a:t>
            </a:r>
          </a:p>
          <a:p>
            <a:r>
              <a:rPr lang="en-US" dirty="0">
                <a:effectLst/>
              </a:rPr>
              <a:t>Marketing spending by the bank will be reduced.</a:t>
            </a:r>
          </a:p>
          <a:p>
            <a:r>
              <a:rPr lang="en-IN" dirty="0">
                <a:effectLst/>
              </a:rPr>
              <a:t>Helps in taking decisions.</a:t>
            </a:r>
          </a:p>
          <a:p>
            <a:r>
              <a:rPr lang="en-IN" dirty="0">
                <a:effectLst/>
              </a:rPr>
              <a:t>Customer's behaviour recognition.</a:t>
            </a:r>
          </a:p>
          <a:p>
            <a:r>
              <a:rPr lang="en-IN" dirty="0">
                <a:effectLst/>
              </a:rPr>
              <a:t>Immediate Response &amp; Support.</a:t>
            </a:r>
            <a:endParaRPr lang="en-US" dirty="0">
              <a:effectLst/>
            </a:endParaRPr>
          </a:p>
          <a:p>
            <a:endParaRPr lang="en-IN" dirty="0"/>
          </a:p>
        </p:txBody>
      </p:sp>
    </p:spTree>
    <p:extLst>
      <p:ext uri="{BB962C8B-B14F-4D97-AF65-F5344CB8AC3E}">
        <p14:creationId xmlns:p14="http://schemas.microsoft.com/office/powerpoint/2010/main" val="348716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96-90A7-4840-B2E4-F7F82D325FDE}"/>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CF90E52D-4F21-429C-8B68-B27C8872095C}"/>
              </a:ext>
            </a:extLst>
          </p:cNvPr>
          <p:cNvSpPr>
            <a:spLocks noGrp="1"/>
          </p:cNvSpPr>
          <p:nvPr>
            <p:ph idx="1"/>
          </p:nvPr>
        </p:nvSpPr>
        <p:spPr/>
        <p:txBody>
          <a:bodyPr/>
          <a:lstStyle/>
          <a:p>
            <a:r>
              <a:rPr lang="en-IN" dirty="0">
                <a:effectLst/>
              </a:rPr>
              <a:t>Accuracy deficiency.</a:t>
            </a:r>
          </a:p>
          <a:p>
            <a:r>
              <a:rPr lang="en-US" dirty="0">
                <a:effectLst/>
              </a:rPr>
              <a:t>Collection of data (Massive Data).</a:t>
            </a:r>
          </a:p>
          <a:p>
            <a:r>
              <a:rPr lang="en-US" dirty="0">
                <a:effectLst/>
              </a:rPr>
              <a:t>Marketing the Web Application is not such easy.</a:t>
            </a:r>
          </a:p>
          <a:p>
            <a:endParaRPr lang="en-IN" dirty="0"/>
          </a:p>
        </p:txBody>
      </p:sp>
    </p:spTree>
    <p:extLst>
      <p:ext uri="{BB962C8B-B14F-4D97-AF65-F5344CB8AC3E}">
        <p14:creationId xmlns:p14="http://schemas.microsoft.com/office/powerpoint/2010/main" val="168014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1915388-A78E-47A7-9B3F-1D0BFA5ABE64}"/>
              </a:ext>
            </a:extLst>
          </p:cNvPr>
          <p:cNvSpPr>
            <a:spLocks noGrp="1"/>
          </p:cNvSpPr>
          <p:nvPr>
            <p:ph type="title"/>
          </p:nvPr>
        </p:nvSpPr>
        <p:spPr>
          <a:xfrm>
            <a:off x="1295401" y="562187"/>
            <a:ext cx="9590550" cy="1002453"/>
          </a:xfrm>
        </p:spPr>
        <p:txBody>
          <a:bodyPr>
            <a:normAutofit/>
          </a:bodyPr>
          <a:lstStyle/>
          <a:p>
            <a:r>
              <a:rPr lang="en-US" sz="5400" b="1" dirty="0"/>
              <a:t>Solution </a:t>
            </a:r>
            <a:endParaRPr lang="en-IN" sz="5400" b="1" dirty="0"/>
          </a:p>
        </p:txBody>
      </p:sp>
      <p:sp>
        <p:nvSpPr>
          <p:cNvPr id="9" name="Text Placeholder 8">
            <a:extLst>
              <a:ext uri="{FF2B5EF4-FFF2-40B4-BE49-F238E27FC236}">
                <a16:creationId xmlns:a16="http://schemas.microsoft.com/office/drawing/2014/main" id="{33CC99FA-79CC-407C-B36D-3B512A9D1320}"/>
              </a:ext>
            </a:extLst>
          </p:cNvPr>
          <p:cNvSpPr>
            <a:spLocks noGrp="1"/>
          </p:cNvSpPr>
          <p:nvPr>
            <p:ph type="body" idx="1"/>
          </p:nvPr>
        </p:nvSpPr>
        <p:spPr>
          <a:xfrm>
            <a:off x="1295401" y="1808480"/>
            <a:ext cx="9590550" cy="3288453"/>
          </a:xfrm>
        </p:spPr>
        <p:txBody>
          <a:bodyPr>
            <a:normAutofit fontScale="92500" lnSpcReduction="10000"/>
          </a:bodyPr>
          <a:lstStyle/>
          <a:p>
            <a:pPr algn="l"/>
            <a:r>
              <a:rPr lang="en-US" sz="2800" dirty="0">
                <a:effectLst/>
              </a:rPr>
              <a:t>By using simple open software methods we can build a model to observe the customer's features.</a:t>
            </a:r>
          </a:p>
          <a:p>
            <a:pPr algn="l"/>
            <a:r>
              <a:rPr lang="en-US" sz="2800" dirty="0">
                <a:effectLst/>
              </a:rPr>
              <a:t>From the given data, analyzing the customer base such as age, loan, Poutcomes, housing, job etc., the bank will be able to predict the customer behaviors and will be able to predict which customer is more likely to make term deposit so that the bank can focus more on those customers.</a:t>
            </a:r>
          </a:p>
          <a:p>
            <a:pPr algn="l"/>
            <a:endParaRPr lang="en-US" dirty="0">
              <a:effectLst/>
            </a:endParaRPr>
          </a:p>
          <a:p>
            <a:pPr algn="l"/>
            <a:endParaRPr lang="en-IN" dirty="0"/>
          </a:p>
        </p:txBody>
      </p:sp>
    </p:spTree>
    <p:extLst>
      <p:ext uri="{BB962C8B-B14F-4D97-AF65-F5344CB8AC3E}">
        <p14:creationId xmlns:p14="http://schemas.microsoft.com/office/powerpoint/2010/main" val="3958407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840ED-0D57-4A63-AA73-C7477A3BC40F}"/>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040F9CB1-1FDD-40F4-ACC0-47CF470B982A}"/>
              </a:ext>
            </a:extLst>
          </p:cNvPr>
          <p:cNvSpPr>
            <a:spLocks noGrp="1"/>
          </p:cNvSpPr>
          <p:nvPr>
            <p:ph idx="1"/>
          </p:nvPr>
        </p:nvSpPr>
        <p:spPr/>
        <p:txBody>
          <a:bodyPr/>
          <a:lstStyle/>
          <a:p>
            <a:r>
              <a:rPr lang="en-US" dirty="0">
                <a:effectLst/>
              </a:rPr>
              <a:t>Predictive analytics to extract actionable insights and quantifiable predictions can help the banks to gain insights that comprise of all types of customer behavior.</a:t>
            </a:r>
          </a:p>
          <a:p>
            <a:r>
              <a:rPr lang="en-US" dirty="0">
                <a:effectLst/>
              </a:rPr>
              <a:t>Since this reduces the unnecessary work and saves time which is main factor for every sector, this model can be used.</a:t>
            </a:r>
          </a:p>
          <a:p>
            <a:r>
              <a:rPr lang="en-US" dirty="0">
                <a:effectLst/>
              </a:rPr>
              <a:t>With the steady increase in the growing demand for the analytics, which has successfully managed to produce more sophisticated and accurate results, many more banks are deploying a range of analytics today.</a:t>
            </a:r>
            <a:endParaRPr lang="en-IN" dirty="0"/>
          </a:p>
        </p:txBody>
      </p:sp>
    </p:spTree>
    <p:extLst>
      <p:ext uri="{BB962C8B-B14F-4D97-AF65-F5344CB8AC3E}">
        <p14:creationId xmlns:p14="http://schemas.microsoft.com/office/powerpoint/2010/main" val="185445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55450" y="2943775"/>
            <a:ext cx="4538124" cy="970450"/>
          </a:xfrm>
        </p:spPr>
        <p:txBody>
          <a:bodyPr anchor="b">
            <a:normAutofit/>
          </a:bodyPr>
          <a:lstStyle/>
          <a:p>
            <a:r>
              <a:rPr lang="en-US" sz="6000" b="1" dirty="0"/>
              <a:t>Thank You!</a:t>
            </a:r>
          </a:p>
        </p:txBody>
      </p:sp>
    </p:spTree>
    <p:extLst>
      <p:ext uri="{BB962C8B-B14F-4D97-AF65-F5344CB8AC3E}">
        <p14:creationId xmlns:p14="http://schemas.microsoft.com/office/powerpoint/2010/main" val="3220235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{E6AF109B-FCB1-47ED-BD38-F577E4529803}tf55705232</Template>
  <TotalTime>0</TotalTime>
  <Words>294</Words>
  <Application>Microsoft Office PowerPoint</Application>
  <PresentationFormat>Widescreen</PresentationFormat>
  <Paragraphs>34</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Goudy Old Style</vt:lpstr>
      <vt:lpstr>Wingdings</vt:lpstr>
      <vt:lpstr>Wingdings 2</vt:lpstr>
      <vt:lpstr>SlateVTI</vt:lpstr>
      <vt:lpstr>Predictive Analytics For Retail Banking</vt:lpstr>
      <vt:lpstr>Why this Application?</vt:lpstr>
      <vt:lpstr>Challenges Faced </vt:lpstr>
      <vt:lpstr>Advantages</vt:lpstr>
      <vt:lpstr>Disadvantages</vt:lpstr>
      <vt:lpstr>Solution </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2020-05-30T10:58:13Z</dcterms:created>
  <dcterms:modified xsi:type="dcterms:W3CDTF">2020-06-01T06:54:51Z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