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2" r:id="rId7"/>
    <p:sldId id="289" r:id="rId8"/>
    <p:sldId id="291" r:id="rId9"/>
    <p:sldId id="292" r:id="rId10"/>
    <p:sldId id="290" r:id="rId11"/>
    <p:sldId id="264" r:id="rId12"/>
    <p:sldId id="258" r:id="rId13"/>
    <p:sldId id="27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3"/>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numRef>
              <c:f>Sheet1!$A$2:$A$5</c:f>
              <c:numCache>
                <c:formatCode>General</c:formatCode>
                <c:ptCount val="4"/>
                <c:pt idx="0">
                  <c:v>2020</c:v>
                </c:pt>
                <c:pt idx="1">
                  <c:v>2021</c:v>
                </c:pt>
                <c:pt idx="2">
                  <c:v>2022</c:v>
                </c:pt>
                <c:pt idx="3">
                  <c:v>2023</c:v>
                </c:pt>
              </c:numCache>
            </c:numRef>
          </c:cat>
          <c:val>
            <c:numRef>
              <c:f>Sheet1!$B$2:$B$5</c:f>
              <c:numCache>
                <c:formatCode>[$$-409]#,##0</c:formatCode>
                <c:ptCount val="4"/>
                <c:pt idx="0">
                  <c:v>5</c:v>
                </c:pt>
                <c:pt idx="1">
                  <c:v>5.2</c:v>
                </c:pt>
                <c:pt idx="2">
                  <c:v>5.5</c:v>
                </c:pt>
                <c:pt idx="3">
                  <c:v>6</c:v>
                </c:pt>
              </c:numCache>
            </c:numRef>
          </c:val>
          <c:extLst>
            <c:ext xmlns:c16="http://schemas.microsoft.com/office/drawing/2014/chart" uri="{C3380CC4-5D6E-409C-BE32-E72D297353CC}">
              <c16:uniqueId val="{00000000-69A6-4F1D-BF42-7D98D818CBB2}"/>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6.5"/>
          <c:min val="4"/>
        </c:scaling>
        <c:delete val="0"/>
        <c:axPos val="l"/>
        <c:majorGridlines>
          <c:spPr>
            <a:ln w="9525" cap="flat" cmpd="sng" algn="ctr">
              <a:solidFill>
                <a:schemeClr val="accent1">
                  <a:lumMod val="7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53461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9573991" TargetMode="External"/><Relationship Id="rId2" Type="http://schemas.openxmlformats.org/officeDocument/2006/relationships/hyperlink" Target="https://ieeexplore.ieee.org/document/8967109" TargetMode="External"/><Relationship Id="rId1" Type="http://schemas.openxmlformats.org/officeDocument/2006/relationships/slideLayout" Target="../slideLayouts/slideLayout18.xml"/><Relationship Id="rId4" Type="http://schemas.openxmlformats.org/officeDocument/2006/relationships/hyperlink" Target="https://ieeexplore.ieee.org/document/99361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94187" y="1773747"/>
            <a:ext cx="10803624" cy="2249243"/>
          </a:xfrm>
        </p:spPr>
        <p:txBody>
          <a:bodyPr/>
          <a:lstStyle/>
          <a:p>
            <a:pPr algn="ctr"/>
            <a:r>
              <a:rPr lang="en-US" sz="3200" cap="none" dirty="0"/>
              <a:t>MINI PROJECT REVIEW</a:t>
            </a:r>
            <a:br>
              <a:rPr lang="en-US" sz="3200" cap="none" dirty="0"/>
            </a:br>
            <a:br>
              <a:rPr lang="en-US" sz="3200" cap="none" dirty="0"/>
            </a:br>
            <a:r>
              <a:rPr lang="en-US" sz="3200" cap="none" dirty="0"/>
              <a:t>Title: </a:t>
            </a:r>
            <a:r>
              <a:rPr lang="en-US" sz="2400" cap="none" dirty="0">
                <a:latin typeface="+mn-lt"/>
              </a:rPr>
              <a:t>Comprehensive Malware Identification: Bridging Executables And Image Files</a:t>
            </a:r>
            <a:endParaRPr lang="en-US" dirty="0">
              <a:latin typeface="+mn-lt"/>
            </a:endParaRPr>
          </a:p>
        </p:txBody>
      </p:sp>
      <p:sp>
        <p:nvSpPr>
          <p:cNvPr id="7" name="TextBox 6">
            <a:extLst>
              <a:ext uri="{FF2B5EF4-FFF2-40B4-BE49-F238E27FC236}">
                <a16:creationId xmlns:a16="http://schemas.microsoft.com/office/drawing/2014/main" id="{9A482890-E37F-8679-2929-18DF2B4EBA21}"/>
              </a:ext>
            </a:extLst>
          </p:cNvPr>
          <p:cNvSpPr txBox="1"/>
          <p:nvPr/>
        </p:nvSpPr>
        <p:spPr>
          <a:xfrm>
            <a:off x="3333135" y="2713703"/>
            <a:ext cx="184731"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D460A71D-074E-8FD7-0124-C25A37160F19}"/>
              </a:ext>
            </a:extLst>
          </p:cNvPr>
          <p:cNvSpPr txBox="1"/>
          <p:nvPr/>
        </p:nvSpPr>
        <p:spPr>
          <a:xfrm>
            <a:off x="894735" y="4178711"/>
            <a:ext cx="4001356" cy="1384995"/>
          </a:xfrm>
          <a:prstGeom prst="rect">
            <a:avLst/>
          </a:prstGeom>
          <a:noFill/>
        </p:spPr>
        <p:txBody>
          <a:bodyPr wrap="square">
            <a:spAutoFit/>
          </a:bodyPr>
          <a:lstStyle/>
          <a:p>
            <a:r>
              <a:rPr lang="en-US" sz="2800" u="sng" dirty="0">
                <a:solidFill>
                  <a:schemeClr val="tx1">
                    <a:lumMod val="75000"/>
                    <a:lumOff val="25000"/>
                  </a:schemeClr>
                </a:solidFill>
              </a:rPr>
              <a:t>GUIDE</a:t>
            </a:r>
            <a:endParaRPr lang="en-US" sz="2800" u="sng" cap="none" dirty="0">
              <a:solidFill>
                <a:schemeClr val="tx1">
                  <a:lumMod val="75000"/>
                  <a:lumOff val="25000"/>
                </a:schemeClr>
              </a:solidFill>
            </a:endParaRPr>
          </a:p>
          <a:p>
            <a:r>
              <a:rPr lang="en-US" sz="2800" dirty="0">
                <a:solidFill>
                  <a:schemeClr val="tx1">
                    <a:lumMod val="75000"/>
                    <a:lumOff val="25000"/>
                  </a:schemeClr>
                </a:solidFill>
              </a:rPr>
              <a:t>Mrs. Sandya </a:t>
            </a:r>
            <a:r>
              <a:rPr lang="en-US" sz="2800" dirty="0" err="1">
                <a:solidFill>
                  <a:schemeClr val="tx1">
                    <a:lumMod val="75000"/>
                    <a:lumOff val="25000"/>
                  </a:schemeClr>
                </a:solidFill>
              </a:rPr>
              <a:t>Kanugu</a:t>
            </a:r>
            <a:br>
              <a:rPr lang="en-US" sz="2800" cap="none" dirty="0"/>
            </a:br>
            <a:endParaRPr lang="en-IN" sz="2800" dirty="0"/>
          </a:p>
        </p:txBody>
      </p:sp>
      <p:sp>
        <p:nvSpPr>
          <p:cNvPr id="14" name="TextBox 13">
            <a:extLst>
              <a:ext uri="{FF2B5EF4-FFF2-40B4-BE49-F238E27FC236}">
                <a16:creationId xmlns:a16="http://schemas.microsoft.com/office/drawing/2014/main" id="{43E45369-F8F4-F66E-4DEF-A8257E9C9380}"/>
              </a:ext>
            </a:extLst>
          </p:cNvPr>
          <p:cNvSpPr txBox="1"/>
          <p:nvPr/>
        </p:nvSpPr>
        <p:spPr>
          <a:xfrm>
            <a:off x="5729681" y="4178711"/>
            <a:ext cx="5937421" cy="1815882"/>
          </a:xfrm>
          <a:prstGeom prst="rect">
            <a:avLst/>
          </a:prstGeom>
          <a:noFill/>
        </p:spPr>
        <p:txBody>
          <a:bodyPr wrap="square">
            <a:spAutoFit/>
          </a:bodyPr>
          <a:lstStyle/>
          <a:p>
            <a:r>
              <a:rPr lang="en-US" sz="2800" u="sng" cap="none" dirty="0">
                <a:solidFill>
                  <a:schemeClr val="tx1">
                    <a:lumMod val="75000"/>
                    <a:lumOff val="25000"/>
                  </a:schemeClr>
                </a:solidFill>
              </a:rPr>
              <a:t>TEAM</a:t>
            </a:r>
            <a:r>
              <a:rPr lang="en-US" sz="2800" cap="none" dirty="0">
                <a:solidFill>
                  <a:schemeClr val="tx1">
                    <a:lumMod val="75000"/>
                    <a:lumOff val="25000"/>
                  </a:schemeClr>
                </a:solidFill>
              </a:rPr>
              <a:t> </a:t>
            </a:r>
            <a:r>
              <a:rPr lang="en-US" sz="2800" u="sng" cap="none" dirty="0">
                <a:solidFill>
                  <a:schemeClr val="tx1">
                    <a:lumMod val="75000"/>
                    <a:lumOff val="25000"/>
                  </a:schemeClr>
                </a:solidFill>
              </a:rPr>
              <a:t>MEMBERS</a:t>
            </a:r>
          </a:p>
          <a:p>
            <a:r>
              <a:rPr lang="en-US" sz="2800" dirty="0">
                <a:solidFill>
                  <a:schemeClr val="tx1">
                    <a:lumMod val="75000"/>
                    <a:lumOff val="25000"/>
                  </a:schemeClr>
                </a:solidFill>
              </a:rPr>
              <a:t>T. SAI KARTIK SHARMA(21891A66C5)</a:t>
            </a:r>
          </a:p>
          <a:p>
            <a:r>
              <a:rPr lang="en-US" sz="2800" dirty="0">
                <a:solidFill>
                  <a:schemeClr val="tx1">
                    <a:lumMod val="75000"/>
                    <a:lumOff val="25000"/>
                  </a:schemeClr>
                </a:solidFill>
              </a:rPr>
              <a:t>G. VIDYESH REDDY (21891A6677)</a:t>
            </a:r>
          </a:p>
          <a:p>
            <a:r>
              <a:rPr lang="en-US" sz="2800" dirty="0">
                <a:solidFill>
                  <a:schemeClr val="tx1">
                    <a:lumMod val="75000"/>
                    <a:lumOff val="25000"/>
                  </a:schemeClr>
                </a:solidFill>
              </a:rPr>
              <a:t>M. HEMANTH KUMAR (21891A6698)</a:t>
            </a:r>
            <a:endParaRPr lang="en-IN"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C58A3891-695B-18FB-9BCB-FD6C9676C1CB}"/>
              </a:ext>
            </a:extLst>
          </p:cNvPr>
          <p:cNvPicPr>
            <a:picLocks noChangeAspect="1"/>
          </p:cNvPicPr>
          <p:nvPr/>
        </p:nvPicPr>
        <p:blipFill>
          <a:blip r:embed="rId2"/>
          <a:stretch>
            <a:fillRect/>
          </a:stretch>
        </p:blipFill>
        <p:spPr>
          <a:xfrm>
            <a:off x="694188" y="0"/>
            <a:ext cx="10803623" cy="1371579"/>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p:txBody>
          <a:bodyPr/>
          <a:lstStyle/>
          <a:p>
            <a:fld id="{19B51A1E-902D-48AF-9020-955120F399B6}" type="slidenum">
              <a:rPr lang="en-US" smtClean="0"/>
              <a:pPr/>
              <a:t>10</a:t>
            </a:fld>
            <a:endParaRPr lang="en-US" dirty="0"/>
          </a:p>
        </p:txBody>
      </p:sp>
      <p:pic>
        <p:nvPicPr>
          <p:cNvPr id="3" name="Picture 2">
            <a:extLst>
              <a:ext uri="{FF2B5EF4-FFF2-40B4-BE49-F238E27FC236}">
                <a16:creationId xmlns:a16="http://schemas.microsoft.com/office/drawing/2014/main" id="{B36A1CD1-AF70-7C7D-A749-4F14AE0D15C8}"/>
              </a:ext>
            </a:extLst>
          </p:cNvPr>
          <p:cNvPicPr>
            <a:picLocks noChangeAspect="1"/>
          </p:cNvPicPr>
          <p:nvPr/>
        </p:nvPicPr>
        <p:blipFill>
          <a:blip r:embed="rId2"/>
          <a:srcRect/>
          <a:stretch/>
        </p:blipFill>
        <p:spPr>
          <a:xfrm>
            <a:off x="0" y="0"/>
            <a:ext cx="12192000" cy="6858000"/>
          </a:xfrm>
          <a:prstGeom prst="rect">
            <a:avLst/>
          </a:prstGeom>
        </p:spPr>
      </p:pic>
      <p:sp>
        <p:nvSpPr>
          <p:cNvPr id="25" name="TextBox 24">
            <a:extLst>
              <a:ext uri="{FF2B5EF4-FFF2-40B4-BE49-F238E27FC236}">
                <a16:creationId xmlns:a16="http://schemas.microsoft.com/office/drawing/2014/main" id="{967399E5-2B2F-B62F-27EA-F38EDE92E6F7}"/>
              </a:ext>
            </a:extLst>
          </p:cNvPr>
          <p:cNvSpPr txBox="1"/>
          <p:nvPr/>
        </p:nvSpPr>
        <p:spPr>
          <a:xfrm>
            <a:off x="226143" y="0"/>
            <a:ext cx="6723187" cy="707886"/>
          </a:xfrm>
          <a:prstGeom prst="rect">
            <a:avLst/>
          </a:prstGeom>
          <a:noFill/>
        </p:spPr>
        <p:txBody>
          <a:bodyPr wrap="none" rtlCol="0">
            <a:spAutoFit/>
          </a:bodyPr>
          <a:lstStyle/>
          <a:p>
            <a:r>
              <a:rPr lang="en-US" sz="4000" dirty="0">
                <a:solidFill>
                  <a:schemeClr val="tx1">
                    <a:lumMod val="75000"/>
                    <a:lumOff val="25000"/>
                  </a:schemeClr>
                </a:solidFill>
                <a:latin typeface="+mj-lt"/>
              </a:rPr>
              <a:t>Architecture and Components</a:t>
            </a:r>
            <a:endParaRPr lang="en-IN" dirty="0">
              <a:solidFill>
                <a:schemeClr val="tx1">
                  <a:lumMod val="75000"/>
                  <a:lumOff val="25000"/>
                </a:schemeClr>
              </a:solidFill>
              <a:latin typeface="+mj-lt"/>
            </a:endParaRPr>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31249" y="314788"/>
            <a:ext cx="5111750" cy="599612"/>
          </a:xfrm>
        </p:spPr>
        <p:txBody>
          <a:bodyPr>
            <a:normAutofit fontScale="90000"/>
          </a:bodyPr>
          <a:lstStyle/>
          <a:p>
            <a:br>
              <a:rPr lang="en-US" dirty="0"/>
            </a:br>
            <a:r>
              <a:rPr lang="en-US" dirty="0"/>
              <a:t>references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7" name="Subtitle 2">
            <a:extLst>
              <a:ext uri="{FF2B5EF4-FFF2-40B4-BE49-F238E27FC236}">
                <a16:creationId xmlns:a16="http://schemas.microsoft.com/office/drawing/2014/main" id="{748F0048-1AA2-CE42-372D-06EFD2B0D5AC}"/>
              </a:ext>
              <a:ext uri="{C183D7F6-B498-43B3-948B-1728B52AA6E4}">
                <adec:decorative xmlns:adec="http://schemas.microsoft.com/office/drawing/2017/decorative" val="0"/>
              </a:ext>
            </a:extLst>
          </p:cNvPr>
          <p:cNvSpPr txBox="1">
            <a:spLocks/>
          </p:cNvSpPr>
          <p:nvPr/>
        </p:nvSpPr>
        <p:spPr>
          <a:xfrm>
            <a:off x="531249" y="1353062"/>
            <a:ext cx="11015561" cy="53684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50" dirty="0"/>
          </a:p>
          <a:p>
            <a:endParaRPr lang="en-US" sz="2400" dirty="0"/>
          </a:p>
        </p:txBody>
      </p:sp>
      <p:sp>
        <p:nvSpPr>
          <p:cNvPr id="3" name="TextBox 2">
            <a:extLst>
              <a:ext uri="{FF2B5EF4-FFF2-40B4-BE49-F238E27FC236}">
                <a16:creationId xmlns:a16="http://schemas.microsoft.com/office/drawing/2014/main" id="{511B253D-A40B-DE86-F81B-7DE2E5F432D1}"/>
              </a:ext>
            </a:extLst>
          </p:cNvPr>
          <p:cNvSpPr txBox="1"/>
          <p:nvPr/>
        </p:nvSpPr>
        <p:spPr>
          <a:xfrm>
            <a:off x="531249" y="1280160"/>
            <a:ext cx="10784810" cy="2585323"/>
          </a:xfrm>
          <a:prstGeom prst="rect">
            <a:avLst/>
          </a:prstGeom>
          <a:noFill/>
        </p:spPr>
        <p:txBody>
          <a:bodyPr wrap="square" rtlCol="0">
            <a:spAutoFit/>
          </a:bodyPr>
          <a:lstStyle/>
          <a:p>
            <a:r>
              <a:rPr lang="en-US" dirty="0" err="1">
                <a:hlinkClick r:id="rId2"/>
              </a:rPr>
              <a:t>MalJPEG</a:t>
            </a:r>
            <a:r>
              <a:rPr lang="en-US" dirty="0">
                <a:hlinkClick r:id="rId2"/>
              </a:rPr>
              <a:t>: Machine Learning Based Solution for the Detection of Malicious JPEG Images | IEEE Journals &amp; Magazine | IEEE Xplore</a:t>
            </a:r>
            <a:endParaRPr lang="en-US" dirty="0"/>
          </a:p>
          <a:p>
            <a:endParaRPr lang="en-US" dirty="0"/>
          </a:p>
          <a:p>
            <a:r>
              <a:rPr lang="en-US" dirty="0">
                <a:hlinkClick r:id="rId3"/>
              </a:rPr>
              <a:t>Detection of Malware Using Deep Learning | IEEE Conference Publication | IEEE Xplore</a:t>
            </a:r>
            <a:endParaRPr lang="en-US" dirty="0"/>
          </a:p>
          <a:p>
            <a:endParaRPr lang="en-US" dirty="0"/>
          </a:p>
          <a:p>
            <a:r>
              <a:rPr lang="en-US" dirty="0">
                <a:hlinkClick r:id="rId4"/>
              </a:rPr>
              <a:t>Feature Extraction and Analysis of Portable Executable Malicious File | IEEE Conference Publication | IEEE Xplore</a:t>
            </a:r>
            <a:endParaRPr lang="en-US" dirty="0"/>
          </a:p>
          <a:p>
            <a:endParaRPr lang="en-US" dirty="0"/>
          </a:p>
          <a:p>
            <a:endParaRPr lang="en-IN"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2362552" y="1270951"/>
            <a:ext cx="7216876" cy="1832929"/>
          </a:xfrm>
        </p:spPr>
        <p:txBody>
          <a:bodyPr/>
          <a:lstStyle/>
          <a:p>
            <a:r>
              <a:rPr lang="en-US" sz="9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3446663" y="3346304"/>
            <a:ext cx="4851634" cy="2483142"/>
          </a:xfrm>
        </p:spPr>
        <p:txBody>
          <a:bodyPr>
            <a:normAutofit/>
          </a:bodyPr>
          <a:lstStyle/>
          <a:p>
            <a:pPr algn="ctr"/>
            <a:r>
              <a:rPr lang="en-US" sz="2000" u="sng" cap="none" dirty="0">
                <a:solidFill>
                  <a:schemeClr val="tx1">
                    <a:lumMod val="75000"/>
                    <a:lumOff val="25000"/>
                  </a:schemeClr>
                </a:solidFill>
              </a:rPr>
              <a:t>TEAM</a:t>
            </a:r>
            <a:r>
              <a:rPr lang="en-US" sz="2000" cap="none" dirty="0">
                <a:solidFill>
                  <a:schemeClr val="tx1">
                    <a:lumMod val="75000"/>
                    <a:lumOff val="25000"/>
                  </a:schemeClr>
                </a:solidFill>
              </a:rPr>
              <a:t> </a:t>
            </a:r>
            <a:r>
              <a:rPr lang="en-US" sz="2000" u="sng" cap="none" dirty="0">
                <a:solidFill>
                  <a:schemeClr val="tx1">
                    <a:lumMod val="75000"/>
                    <a:lumOff val="25000"/>
                  </a:schemeClr>
                </a:solidFill>
              </a:rPr>
              <a:t>MEMBERS</a:t>
            </a:r>
          </a:p>
          <a:p>
            <a:r>
              <a:rPr lang="en-US" sz="2000" dirty="0">
                <a:solidFill>
                  <a:schemeClr val="tx1">
                    <a:lumMod val="75000"/>
                    <a:lumOff val="25000"/>
                  </a:schemeClr>
                </a:solidFill>
              </a:rPr>
              <a:t>T. SAI KARTIK SHARMA(21891A66C5)</a:t>
            </a:r>
          </a:p>
          <a:p>
            <a:r>
              <a:rPr lang="en-US" sz="2000" dirty="0">
                <a:solidFill>
                  <a:schemeClr val="tx1">
                    <a:lumMod val="75000"/>
                    <a:lumOff val="25000"/>
                  </a:schemeClr>
                </a:solidFill>
              </a:rPr>
              <a:t>G. VIDYESH REDDY (21891A6677)</a:t>
            </a:r>
          </a:p>
          <a:p>
            <a:r>
              <a:rPr lang="en-US" sz="2000" dirty="0">
                <a:solidFill>
                  <a:schemeClr val="tx1">
                    <a:lumMod val="75000"/>
                    <a:lumOff val="25000"/>
                  </a:schemeClr>
                </a:solidFill>
              </a:rPr>
              <a:t>M. HEMANTH KUMAR (21891A6698)</a:t>
            </a:r>
            <a:endParaRPr lang="en-IN" sz="2000" dirty="0">
              <a:solidFill>
                <a:schemeClr val="tx1">
                  <a:lumMod val="75000"/>
                  <a:lumOff val="25000"/>
                </a:schemeClr>
              </a:solidFill>
            </a:endParaRP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20378" y="279666"/>
            <a:ext cx="3546508" cy="681034"/>
          </a:xfrm>
        </p:spPr>
        <p:txBody>
          <a:bodyPr>
            <a:normAutofit/>
          </a:bodyPr>
          <a:lstStyle/>
          <a:p>
            <a:r>
              <a:rPr lang="en-US" sz="3200"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32743" y="1176398"/>
            <a:ext cx="11015561" cy="2087912"/>
          </a:xfrm>
        </p:spPr>
        <p:txBody>
          <a:bodyPr>
            <a:normAutofit/>
          </a:bodyPr>
          <a:lstStyle/>
          <a:p>
            <a:pPr marL="285750" indent="-285750">
              <a:buFont typeface="Arial" panose="020B0604020202020204" pitchFamily="34" charset="0"/>
              <a:buChar char="•"/>
            </a:pPr>
            <a:r>
              <a:rPr lang="en-US" sz="1800" dirty="0"/>
              <a:t>Malware (malicious software) refers to any software intentionally designed to cause damage to a computer, server, client, or computer network. Types of malware include viruses, worms, trojans, ransomware, spyware, adware, and rootkits.</a:t>
            </a:r>
          </a:p>
          <a:p>
            <a:pPr marL="285750" indent="-285750">
              <a:buFont typeface="Arial" panose="020B0604020202020204" pitchFamily="34" charset="0"/>
              <a:buChar char="•"/>
            </a:pPr>
            <a:r>
              <a:rPr lang="en-US" sz="1800" dirty="0"/>
              <a:t>PE files and images  are a common file format for executables, DLLs, and other binaries in Windows operating systems. Due to their widespread use, PE files are a popular target for malware authors.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7" name="Subtitle 2">
            <a:extLst>
              <a:ext uri="{FF2B5EF4-FFF2-40B4-BE49-F238E27FC236}">
                <a16:creationId xmlns:a16="http://schemas.microsoft.com/office/drawing/2014/main" id="{BE52151A-5674-9201-9AF2-15BB9AC5E9D3}"/>
              </a:ext>
              <a:ext uri="{C183D7F6-B498-43B3-948B-1728B52AA6E4}">
                <adec:decorative xmlns:adec="http://schemas.microsoft.com/office/drawing/2017/decorative" val="0"/>
              </a:ext>
            </a:extLst>
          </p:cNvPr>
          <p:cNvSpPr txBox="1">
            <a:spLocks/>
          </p:cNvSpPr>
          <p:nvPr/>
        </p:nvSpPr>
        <p:spPr>
          <a:xfrm>
            <a:off x="732744" y="3192140"/>
            <a:ext cx="6964422" cy="316420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Malware Detection</a:t>
            </a:r>
            <a:endParaRPr lang="en-US" sz="1800" dirty="0"/>
          </a:p>
          <a:p>
            <a:r>
              <a:rPr lang="en-US" sz="1800" dirty="0"/>
              <a:t>Malware detection aims to identify and eliminate malicious software (malware) from computer systems. Malware can take various forms, including viruses, worms, trojans, spyware, and ransomware.</a:t>
            </a:r>
          </a:p>
          <a:p>
            <a:pPr marL="285750" indent="-285750">
              <a:buFont typeface="Arial" panose="020B0604020202020204" pitchFamily="34" charset="0"/>
              <a:buChar char="•"/>
            </a:pPr>
            <a:r>
              <a:rPr lang="en-US" sz="1800" dirty="0"/>
              <a:t>Traditional Methods</a:t>
            </a:r>
          </a:p>
          <a:p>
            <a:pPr marL="285750" indent="-285750">
              <a:buFont typeface="Arial" panose="020B0604020202020204" pitchFamily="34" charset="0"/>
              <a:buChar char="•"/>
            </a:pPr>
            <a:r>
              <a:rPr lang="en-US" sz="1800" dirty="0"/>
              <a:t>ML based Detection</a:t>
            </a:r>
          </a:p>
          <a:p>
            <a:endParaRPr lang="en-US" dirty="0"/>
          </a:p>
        </p:txBody>
      </p:sp>
      <p:graphicFrame>
        <p:nvGraphicFramePr>
          <p:cNvPr id="9" name="Content Placeholder 13" descr="Chart">
            <a:extLst>
              <a:ext uri="{FF2B5EF4-FFF2-40B4-BE49-F238E27FC236}">
                <a16:creationId xmlns:a16="http://schemas.microsoft.com/office/drawing/2014/main" id="{18D8AF7D-45DB-AEE0-0307-03851FA69EFA}"/>
              </a:ext>
            </a:extLst>
          </p:cNvPr>
          <p:cNvGraphicFramePr>
            <a:graphicFrameLocks/>
          </p:cNvGraphicFramePr>
          <p:nvPr>
            <p:extLst>
              <p:ext uri="{D42A27DB-BD31-4B8C-83A1-F6EECF244321}">
                <p14:modId xmlns:p14="http://schemas.microsoft.com/office/powerpoint/2010/main" val="4118777265"/>
              </p:ext>
            </p:extLst>
          </p:nvPr>
        </p:nvGraphicFramePr>
        <p:xfrm>
          <a:off x="8080743" y="3429000"/>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6B057BD-B827-6F8B-2CAA-3CF86AB4D9CF}"/>
              </a:ext>
            </a:extLst>
          </p:cNvPr>
          <p:cNvSpPr txBox="1"/>
          <p:nvPr/>
        </p:nvSpPr>
        <p:spPr>
          <a:xfrm>
            <a:off x="8462756" y="3805300"/>
            <a:ext cx="2383986" cy="246221"/>
          </a:xfrm>
          <a:prstGeom prst="rect">
            <a:avLst/>
          </a:prstGeom>
          <a:noFill/>
        </p:spPr>
        <p:txBody>
          <a:bodyPr wrap="none" rtlCol="0">
            <a:spAutoFit/>
          </a:bodyPr>
          <a:lstStyle/>
          <a:p>
            <a:r>
              <a:rPr lang="en-US" sz="1000" dirty="0">
                <a:solidFill>
                  <a:schemeClr val="tx1">
                    <a:lumMod val="75000"/>
                    <a:lumOff val="25000"/>
                  </a:schemeClr>
                </a:solidFill>
              </a:rPr>
              <a:t>Malware attacks worldwide (in billions)</a:t>
            </a:r>
            <a:endParaRPr lang="en-IN" sz="1000" dirty="0">
              <a:solidFill>
                <a:schemeClr val="tx1">
                  <a:lumMod val="75000"/>
                  <a:lumOff val="25000"/>
                </a:schemeClr>
              </a:solidFill>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9016" y="520388"/>
            <a:ext cx="8421688" cy="1325563"/>
          </a:xfrm>
        </p:spPr>
        <p:txBody>
          <a:bodyPr>
            <a:normAutofit/>
          </a:bodyPr>
          <a:lstStyle/>
          <a:p>
            <a:pPr algn="l"/>
            <a:r>
              <a:rPr lang="en-US" sz="3200" dirty="0"/>
              <a:t>Traditional Methods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7" name="Subtitle 2">
            <a:extLst>
              <a:ext uri="{FF2B5EF4-FFF2-40B4-BE49-F238E27FC236}">
                <a16:creationId xmlns:a16="http://schemas.microsoft.com/office/drawing/2014/main" id="{A5E52B22-BF34-877B-C611-F32F176028F4}"/>
              </a:ext>
              <a:ext uri="{C183D7F6-B498-43B3-948B-1728B52AA6E4}">
                <adec:decorative xmlns:adec="http://schemas.microsoft.com/office/drawing/2017/decorative" val="0"/>
              </a:ext>
            </a:extLst>
          </p:cNvPr>
          <p:cNvSpPr txBox="1">
            <a:spLocks/>
          </p:cNvSpPr>
          <p:nvPr/>
        </p:nvSpPr>
        <p:spPr>
          <a:xfrm>
            <a:off x="588219" y="1845951"/>
            <a:ext cx="11015561" cy="46415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Signature-Based Detection</a:t>
            </a:r>
          </a:p>
          <a:p>
            <a:pPr marL="285750" indent="-285750"/>
            <a:r>
              <a:rPr lang="en-US" sz="1800" dirty="0"/>
              <a:t>Relies on known patterns of malware (signatures) to identify threats.</a:t>
            </a:r>
          </a:p>
          <a:p>
            <a:pPr marL="285750" indent="-285750"/>
            <a:r>
              <a:rPr lang="en-US" sz="1800" dirty="0"/>
              <a:t>Pros: High accuracy for known malware, low false positives.</a:t>
            </a:r>
          </a:p>
          <a:p>
            <a:pPr marL="285750" indent="-285750"/>
            <a:r>
              <a:rPr lang="en-US" sz="1800" dirty="0"/>
              <a:t>Cons: Ineffective against new, unknown malware (zero-day threats), requires frequent updates.</a:t>
            </a:r>
          </a:p>
          <a:p>
            <a:pPr marL="285750" indent="-285750"/>
            <a:endParaRPr lang="en-US" sz="1800" dirty="0"/>
          </a:p>
          <a:p>
            <a:pPr marL="0" indent="0">
              <a:buNone/>
            </a:pPr>
            <a:r>
              <a:rPr lang="en-US" sz="2600" dirty="0"/>
              <a:t>Behavior-Based Detection</a:t>
            </a:r>
          </a:p>
          <a:p>
            <a:r>
              <a:rPr lang="en-US" sz="1800" dirty="0"/>
              <a:t>Monitors the behavior of programs at runtime to identify malicious activities.</a:t>
            </a:r>
          </a:p>
          <a:p>
            <a:r>
              <a:rPr lang="en-US" sz="1800" dirty="0"/>
              <a:t>Pros: Effective against unknown and polymorphic malware, dynamic analysis.</a:t>
            </a:r>
          </a:p>
          <a:p>
            <a:r>
              <a:rPr lang="en-US" sz="1800" dirty="0"/>
              <a:t>Cons: Resource-intensive, may not detect malware until after execution.</a:t>
            </a:r>
          </a:p>
          <a:p>
            <a:pPr marL="285750" indent="-285750"/>
            <a:endParaRPr lang="en-US" sz="1800" dirty="0"/>
          </a:p>
          <a:p>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39642" y="906575"/>
            <a:ext cx="7796014" cy="733529"/>
          </a:xfrm>
        </p:spPr>
        <p:txBody>
          <a:bodyPr>
            <a:normAutofit/>
          </a:bodyPr>
          <a:lstStyle/>
          <a:p>
            <a:r>
              <a:rPr lang="en-US" sz="3600" dirty="0"/>
              <a:t>Machine Learning approach</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30" name="Subtitle 2">
            <a:extLst>
              <a:ext uri="{FF2B5EF4-FFF2-40B4-BE49-F238E27FC236}">
                <a16:creationId xmlns:a16="http://schemas.microsoft.com/office/drawing/2014/main" id="{1DF52CDD-3F14-CDC1-9D9E-990DA70BF6E9}"/>
              </a:ext>
              <a:ext uri="{C183D7F6-B498-43B3-948B-1728B52AA6E4}">
                <adec:decorative xmlns:adec="http://schemas.microsoft.com/office/drawing/2017/decorative" val="0"/>
              </a:ext>
            </a:extLst>
          </p:cNvPr>
          <p:cNvSpPr txBox="1">
            <a:spLocks/>
          </p:cNvSpPr>
          <p:nvPr/>
        </p:nvSpPr>
        <p:spPr>
          <a:xfrm>
            <a:off x="588219" y="1845951"/>
            <a:ext cx="11015561" cy="46415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sz="1800" dirty="0"/>
          </a:p>
          <a:p>
            <a:endParaRPr lang="en-US" dirty="0"/>
          </a:p>
        </p:txBody>
      </p:sp>
      <p:sp>
        <p:nvSpPr>
          <p:cNvPr id="33" name="TextBox 32">
            <a:extLst>
              <a:ext uri="{FF2B5EF4-FFF2-40B4-BE49-F238E27FC236}">
                <a16:creationId xmlns:a16="http://schemas.microsoft.com/office/drawing/2014/main" id="{C47FAC95-A729-F666-D56E-C9CC8882E885}"/>
              </a:ext>
            </a:extLst>
          </p:cNvPr>
          <p:cNvSpPr txBox="1"/>
          <p:nvPr/>
        </p:nvSpPr>
        <p:spPr>
          <a:xfrm>
            <a:off x="541046" y="1991313"/>
            <a:ext cx="11109905"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tx1">
                    <a:lumMod val="75000"/>
                    <a:lumOff val="25000"/>
                  </a:schemeClr>
                </a:solidFill>
              </a:rPr>
              <a:t>Machine learning has revolutionized malware detection by providing adaptive and predictive capabilities.</a:t>
            </a:r>
          </a:p>
          <a:p>
            <a:pPr marL="285750" indent="-285750">
              <a:buFont typeface="Arial" panose="020B0604020202020204" pitchFamily="34" charset="0"/>
              <a:buChar char="•"/>
            </a:pPr>
            <a:r>
              <a:rPr lang="en-US" sz="2400" dirty="0">
                <a:solidFill>
                  <a:schemeClr val="tx1">
                    <a:lumMod val="75000"/>
                    <a:lumOff val="25000"/>
                  </a:schemeClr>
                </a:solidFill>
              </a:rPr>
              <a:t>ML algorithms can learn from vast amounts of data to identify patterns and anomalies associated with malware.</a:t>
            </a:r>
          </a:p>
          <a:p>
            <a:pPr marL="285750" indent="-285750">
              <a:buFont typeface="Arial" panose="020B0604020202020204" pitchFamily="34" charset="0"/>
              <a:buChar char="•"/>
            </a:pPr>
            <a:r>
              <a:rPr lang="en-US" sz="2400" dirty="0">
                <a:solidFill>
                  <a:schemeClr val="tx1">
                    <a:lumMod val="75000"/>
                    <a:lumOff val="25000"/>
                  </a:schemeClr>
                </a:solidFill>
              </a:rPr>
              <a:t>Techniques such as supervised learning, unsupervised learning, and deep learning have been applied to enhance detection accuracy.</a:t>
            </a:r>
          </a:p>
          <a:p>
            <a:pPr marL="285750" indent="-285750">
              <a:buFont typeface="Arial" panose="020B0604020202020204" pitchFamily="34" charset="0"/>
              <a:buChar char="•"/>
            </a:pPr>
            <a:r>
              <a:rPr lang="en-US" sz="2400" dirty="0">
                <a:solidFill>
                  <a:schemeClr val="tx1">
                    <a:lumMod val="75000"/>
                    <a:lumOff val="25000"/>
                  </a:schemeClr>
                </a:solidFill>
              </a:rPr>
              <a:t>ML models can handle large datasets, and helps in predicting the malware efficiently.</a:t>
            </a:r>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65BB5A-0AB0-8E8F-6ADF-C2F14C71C0F5}"/>
              </a:ext>
            </a:extLst>
          </p:cNvPr>
          <p:cNvSpPr>
            <a:spLocks noGrp="1"/>
          </p:cNvSpPr>
          <p:nvPr>
            <p:ph type="sldNum" sz="quarter" idx="12"/>
          </p:nvPr>
        </p:nvSpPr>
        <p:spPr>
          <a:xfrm>
            <a:off x="10835892" y="6336685"/>
            <a:ext cx="987552" cy="365125"/>
          </a:xfrm>
        </p:spPr>
        <p:txBody>
          <a:bodyPr/>
          <a:lstStyle/>
          <a:p>
            <a:fld id="{B5CEABB6-07DC-46E8-9B57-56EC44A396E5}" type="slidenum">
              <a:rPr lang="en-US" smtClean="0"/>
              <a:t>5</a:t>
            </a:fld>
            <a:endParaRPr lang="en-US" dirty="0"/>
          </a:p>
        </p:txBody>
      </p:sp>
      <p:graphicFrame>
        <p:nvGraphicFramePr>
          <p:cNvPr id="7" name="Google Shape;60;p14">
            <a:extLst>
              <a:ext uri="{FF2B5EF4-FFF2-40B4-BE49-F238E27FC236}">
                <a16:creationId xmlns:a16="http://schemas.microsoft.com/office/drawing/2014/main" id="{57F4103B-4643-0830-0C7A-99849DDA412C}"/>
              </a:ext>
            </a:extLst>
          </p:cNvPr>
          <p:cNvGraphicFramePr/>
          <p:nvPr>
            <p:extLst>
              <p:ext uri="{D42A27DB-BD31-4B8C-83A1-F6EECF244321}">
                <p14:modId xmlns:p14="http://schemas.microsoft.com/office/powerpoint/2010/main" val="17045108"/>
              </p:ext>
            </p:extLst>
          </p:nvPr>
        </p:nvGraphicFramePr>
        <p:xfrm>
          <a:off x="567813" y="843108"/>
          <a:ext cx="10709786" cy="2470363"/>
        </p:xfrm>
        <a:graphic>
          <a:graphicData uri="http://schemas.openxmlformats.org/drawingml/2006/table">
            <a:tbl>
              <a:tblPr>
                <a:noFill/>
              </a:tblPr>
              <a:tblGrid>
                <a:gridCol w="824973">
                  <a:extLst>
                    <a:ext uri="{9D8B030D-6E8A-4147-A177-3AD203B41FA5}">
                      <a16:colId xmlns:a16="http://schemas.microsoft.com/office/drawing/2014/main" val="20000"/>
                    </a:ext>
                  </a:extLst>
                </a:gridCol>
                <a:gridCol w="798921">
                  <a:extLst>
                    <a:ext uri="{9D8B030D-6E8A-4147-A177-3AD203B41FA5}">
                      <a16:colId xmlns:a16="http://schemas.microsoft.com/office/drawing/2014/main" val="20001"/>
                    </a:ext>
                  </a:extLst>
                </a:gridCol>
                <a:gridCol w="1389428">
                  <a:extLst>
                    <a:ext uri="{9D8B030D-6E8A-4147-A177-3AD203B41FA5}">
                      <a16:colId xmlns:a16="http://schemas.microsoft.com/office/drawing/2014/main" val="20002"/>
                    </a:ext>
                  </a:extLst>
                </a:gridCol>
                <a:gridCol w="1597845">
                  <a:extLst>
                    <a:ext uri="{9D8B030D-6E8A-4147-A177-3AD203B41FA5}">
                      <a16:colId xmlns:a16="http://schemas.microsoft.com/office/drawing/2014/main" val="20003"/>
                    </a:ext>
                  </a:extLst>
                </a:gridCol>
                <a:gridCol w="1910465">
                  <a:extLst>
                    <a:ext uri="{9D8B030D-6E8A-4147-A177-3AD203B41FA5}">
                      <a16:colId xmlns:a16="http://schemas.microsoft.com/office/drawing/2014/main" val="20004"/>
                    </a:ext>
                  </a:extLst>
                </a:gridCol>
                <a:gridCol w="1875008">
                  <a:extLst>
                    <a:ext uri="{9D8B030D-6E8A-4147-A177-3AD203B41FA5}">
                      <a16:colId xmlns:a16="http://schemas.microsoft.com/office/drawing/2014/main" val="20006"/>
                    </a:ext>
                  </a:extLst>
                </a:gridCol>
                <a:gridCol w="2313146">
                  <a:extLst>
                    <a:ext uri="{9D8B030D-6E8A-4147-A177-3AD203B41FA5}">
                      <a16:colId xmlns:a16="http://schemas.microsoft.com/office/drawing/2014/main" val="20007"/>
                    </a:ext>
                  </a:extLst>
                </a:gridCol>
              </a:tblGrid>
              <a:tr h="442350">
                <a:tc>
                  <a:txBody>
                    <a:bodyPr/>
                    <a:lstStyle/>
                    <a:p>
                      <a:pPr marL="0" lvl="0" indent="0" algn="ctr" rtl="0">
                        <a:lnSpc>
                          <a:spcPct val="115000"/>
                        </a:lnSpc>
                        <a:spcBef>
                          <a:spcPts val="0"/>
                        </a:spcBef>
                        <a:spcAft>
                          <a:spcPts val="0"/>
                        </a:spcAft>
                        <a:buNone/>
                      </a:pPr>
                      <a:r>
                        <a:rPr lang="en" b="1" dirty="0">
                          <a:latin typeface="Arial" panose="020B0604020202020204" pitchFamily="34" charset="0"/>
                          <a:ea typeface="Times New Roman"/>
                          <a:cs typeface="Arial" panose="020B0604020202020204" pitchFamily="34" charset="0"/>
                          <a:sym typeface="Times New Roman"/>
                        </a:rPr>
                        <a:t>S.No</a:t>
                      </a:r>
                      <a:endParaRPr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dirty="0">
                          <a:latin typeface="Arial" panose="020B0604020202020204" pitchFamily="34" charset="0"/>
                          <a:ea typeface="Times New Roman"/>
                          <a:cs typeface="Arial" panose="020B0604020202020204" pitchFamily="34" charset="0"/>
                          <a:sym typeface="Times New Roman"/>
                        </a:rPr>
                        <a:t>Year</a:t>
                      </a:r>
                      <a:endParaRPr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latin typeface="Arial" panose="020B0604020202020204" pitchFamily="34" charset="0"/>
                          <a:ea typeface="Times New Roman"/>
                          <a:cs typeface="Arial" panose="020B0604020202020204" pitchFamily="34" charset="0"/>
                          <a:sym typeface="Times New Roman"/>
                        </a:rPr>
                        <a:t>Author(s)</a:t>
                      </a:r>
                      <a:endParaRPr>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latin typeface="Arial" panose="020B0604020202020204" pitchFamily="34" charset="0"/>
                          <a:ea typeface="Times New Roman"/>
                          <a:cs typeface="Arial" panose="020B0604020202020204" pitchFamily="34" charset="0"/>
                          <a:sym typeface="Times New Roman"/>
                        </a:rPr>
                        <a:t>Title</a:t>
                      </a:r>
                      <a:endParaRPr>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latin typeface="Arial" panose="020B0604020202020204" pitchFamily="34" charset="0"/>
                          <a:ea typeface="Times New Roman"/>
                          <a:cs typeface="Arial" panose="020B0604020202020204" pitchFamily="34" charset="0"/>
                          <a:sym typeface="Times New Roman"/>
                        </a:rPr>
                        <a:t>Methodology</a:t>
                      </a:r>
                      <a:endParaRPr>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dirty="0">
                          <a:latin typeface="Arial" panose="020B0604020202020204" pitchFamily="34" charset="0"/>
                          <a:ea typeface="Times New Roman"/>
                          <a:cs typeface="Arial" panose="020B0604020202020204" pitchFamily="34" charset="0"/>
                          <a:sym typeface="Times New Roman"/>
                        </a:rPr>
                        <a:t>Merits</a:t>
                      </a:r>
                      <a:endParaRPr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dirty="0">
                          <a:latin typeface="Arial" panose="020B0604020202020204" pitchFamily="34" charset="0"/>
                          <a:ea typeface="Times New Roman"/>
                          <a:cs typeface="Arial" panose="020B0604020202020204" pitchFamily="34" charset="0"/>
                          <a:sym typeface="Times New Roman"/>
                        </a:rPr>
                        <a:t>Demerits</a:t>
                      </a:r>
                      <a:endParaRPr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28013">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1</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2020</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300" dirty="0">
                          <a:latin typeface="Arial" panose="020B0604020202020204" pitchFamily="34" charset="0"/>
                          <a:ea typeface="Times New Roman"/>
                          <a:cs typeface="Arial" panose="020B0604020202020204" pitchFamily="34" charset="0"/>
                          <a:sym typeface="Times New Roman"/>
                        </a:rPr>
                        <a:t>Garminla Sampath Kumar, Pooja Bagan</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400" dirty="0">
                          <a:latin typeface="Arial" panose="020B0604020202020204" pitchFamily="34" charset="0"/>
                          <a:cs typeface="Arial" panose="020B0604020202020204" pitchFamily="34" charset="0"/>
                        </a:rPr>
                        <a:t>Detection Of Malware Using Deep Learning Techniques</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ML, DL models are used in detection of Malware by converting them into images.</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The Model primarily focuses of representing the MALWARE in files.</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The detection primarily focuses on static analysis of MALWARE file structures. It may miss malware hidden using dynamic techniques </a:t>
                      </a:r>
                      <a:endParaRPr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 name="Google Shape;60;p14">
            <a:extLst>
              <a:ext uri="{FF2B5EF4-FFF2-40B4-BE49-F238E27FC236}">
                <a16:creationId xmlns:a16="http://schemas.microsoft.com/office/drawing/2014/main" id="{33E8C680-2742-2F13-BE4A-F02451BE5726}"/>
              </a:ext>
            </a:extLst>
          </p:cNvPr>
          <p:cNvGraphicFramePr/>
          <p:nvPr>
            <p:extLst>
              <p:ext uri="{D42A27DB-BD31-4B8C-83A1-F6EECF244321}">
                <p14:modId xmlns:p14="http://schemas.microsoft.com/office/powerpoint/2010/main" val="809534534"/>
              </p:ext>
            </p:extLst>
          </p:nvPr>
        </p:nvGraphicFramePr>
        <p:xfrm>
          <a:off x="567812" y="3693521"/>
          <a:ext cx="10709786" cy="2643164"/>
        </p:xfrm>
        <a:graphic>
          <a:graphicData uri="http://schemas.openxmlformats.org/drawingml/2006/table">
            <a:tbl>
              <a:tblPr>
                <a:noFill/>
              </a:tblPr>
              <a:tblGrid>
                <a:gridCol w="824973">
                  <a:extLst>
                    <a:ext uri="{9D8B030D-6E8A-4147-A177-3AD203B41FA5}">
                      <a16:colId xmlns:a16="http://schemas.microsoft.com/office/drawing/2014/main" val="20000"/>
                    </a:ext>
                  </a:extLst>
                </a:gridCol>
                <a:gridCol w="798921">
                  <a:extLst>
                    <a:ext uri="{9D8B030D-6E8A-4147-A177-3AD203B41FA5}">
                      <a16:colId xmlns:a16="http://schemas.microsoft.com/office/drawing/2014/main" val="20001"/>
                    </a:ext>
                  </a:extLst>
                </a:gridCol>
                <a:gridCol w="1389428">
                  <a:extLst>
                    <a:ext uri="{9D8B030D-6E8A-4147-A177-3AD203B41FA5}">
                      <a16:colId xmlns:a16="http://schemas.microsoft.com/office/drawing/2014/main" val="20002"/>
                    </a:ext>
                  </a:extLst>
                </a:gridCol>
                <a:gridCol w="1597845">
                  <a:extLst>
                    <a:ext uri="{9D8B030D-6E8A-4147-A177-3AD203B41FA5}">
                      <a16:colId xmlns:a16="http://schemas.microsoft.com/office/drawing/2014/main" val="20003"/>
                    </a:ext>
                  </a:extLst>
                </a:gridCol>
                <a:gridCol w="1910465">
                  <a:extLst>
                    <a:ext uri="{9D8B030D-6E8A-4147-A177-3AD203B41FA5}">
                      <a16:colId xmlns:a16="http://schemas.microsoft.com/office/drawing/2014/main" val="20004"/>
                    </a:ext>
                  </a:extLst>
                </a:gridCol>
                <a:gridCol w="1875008">
                  <a:extLst>
                    <a:ext uri="{9D8B030D-6E8A-4147-A177-3AD203B41FA5}">
                      <a16:colId xmlns:a16="http://schemas.microsoft.com/office/drawing/2014/main" val="20006"/>
                    </a:ext>
                  </a:extLst>
                </a:gridCol>
                <a:gridCol w="2313146">
                  <a:extLst>
                    <a:ext uri="{9D8B030D-6E8A-4147-A177-3AD203B41FA5}">
                      <a16:colId xmlns:a16="http://schemas.microsoft.com/office/drawing/2014/main" val="20007"/>
                    </a:ext>
                  </a:extLst>
                </a:gridCol>
              </a:tblGrid>
              <a:tr h="474716">
                <a:tc>
                  <a:txBody>
                    <a:bodyPr/>
                    <a:lstStyle/>
                    <a:p>
                      <a:pPr marL="0" lvl="0" indent="0" algn="ctr" rtl="0">
                        <a:lnSpc>
                          <a:spcPct val="115000"/>
                        </a:lnSpc>
                        <a:spcBef>
                          <a:spcPts val="0"/>
                        </a:spcBef>
                        <a:spcAft>
                          <a:spcPts val="0"/>
                        </a:spcAft>
                        <a:buNone/>
                      </a:pPr>
                      <a:r>
                        <a:rPr lang="en-IN" b="1" dirty="0" err="1">
                          <a:latin typeface="Arial" panose="020B0604020202020204" pitchFamily="34" charset="0"/>
                          <a:ea typeface="Times New Roman"/>
                          <a:cs typeface="Arial" panose="020B0604020202020204" pitchFamily="34" charset="0"/>
                          <a:sym typeface="Times New Roman"/>
                        </a:rPr>
                        <a:t>S.No</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Year</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Author(s)</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Title</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Methodology</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dirty="0">
                          <a:latin typeface="Arial" panose="020B0604020202020204" pitchFamily="34" charset="0"/>
                          <a:ea typeface="Times New Roman"/>
                          <a:cs typeface="Arial" panose="020B0604020202020204" pitchFamily="34" charset="0"/>
                          <a:sym typeface="Times New Roman"/>
                        </a:rPr>
                        <a:t>Merits</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dirty="0">
                          <a:latin typeface="Arial" panose="020B0604020202020204" pitchFamily="34" charset="0"/>
                          <a:ea typeface="Times New Roman"/>
                          <a:cs typeface="Arial" panose="020B0604020202020204" pitchFamily="34" charset="0"/>
                          <a:sym typeface="Times New Roman"/>
                        </a:rPr>
                        <a:t>Demerits</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168448">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2</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Arial" panose="020B0604020202020204" pitchFamily="34" charset="0"/>
                          <a:ea typeface="Times New Roman"/>
                          <a:cs typeface="Arial" panose="020B0604020202020204" pitchFamily="34" charset="0"/>
                          <a:sym typeface="Times New Roman"/>
                        </a:rPr>
                        <a:t>2020</a:t>
                      </a:r>
                      <a:endParaRPr lang="en"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400" dirty="0">
                          <a:latin typeface="Arial" panose="020B0604020202020204" pitchFamily="34" charset="0"/>
                          <a:cs typeface="Arial" panose="020B0604020202020204" pitchFamily="34" charset="0"/>
                        </a:rPr>
                        <a:t>AVIAD COHEN, NIR NISSIM, AND YUVAL ELOVICI</a:t>
                      </a:r>
                      <a:endParaRPr lang="en-IN"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a:latin typeface="Arial" panose="020B0604020202020204" pitchFamily="34" charset="0"/>
                          <a:ea typeface="Times New Roman"/>
                          <a:cs typeface="Arial" panose="020B0604020202020204" pitchFamily="34" charset="0"/>
                          <a:sym typeface="Times New Roman"/>
                        </a:rPr>
                        <a:t>MalJPEG: Machine Learning Based Solution for</a:t>
                      </a:r>
                    </a:p>
                    <a:p>
                      <a:pPr marL="0" lvl="0" indent="0" algn="l" rtl="0">
                        <a:lnSpc>
                          <a:spcPct val="115000"/>
                        </a:lnSpc>
                        <a:spcBef>
                          <a:spcPts val="0"/>
                        </a:spcBef>
                        <a:spcAft>
                          <a:spcPts val="0"/>
                        </a:spcAft>
                        <a:buNone/>
                      </a:pPr>
                      <a:r>
                        <a:rPr lang="en-US" sz="1300">
                          <a:latin typeface="Arial" panose="020B0604020202020204" pitchFamily="34" charset="0"/>
                          <a:ea typeface="Times New Roman"/>
                          <a:cs typeface="Arial" panose="020B0604020202020204" pitchFamily="34" charset="0"/>
                          <a:sym typeface="Times New Roman"/>
                        </a:rPr>
                        <a:t>the Detection of Malicious JPEG Images</a:t>
                      </a:r>
                      <a:endParaRPr lang="en-US"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ML model is trained on the datasets only and only works with JPEG format</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Works with high accuracy for MALWARE JPEG files.</a:t>
                      </a:r>
                      <a:endParaRPr lang="en-IN"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The system is designed specifically for JPEG files, meaning it cannot detect malware in other image formats like PNG, BMP, or GIF, which are also common attack vectors</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D12D39D-9209-ED3E-5AAB-476BC894139C}"/>
              </a:ext>
            </a:extLst>
          </p:cNvPr>
          <p:cNvSpPr txBox="1"/>
          <p:nvPr/>
        </p:nvSpPr>
        <p:spPr>
          <a:xfrm>
            <a:off x="530940" y="129463"/>
            <a:ext cx="4424518" cy="523220"/>
          </a:xfrm>
          <a:prstGeom prst="rect">
            <a:avLst/>
          </a:prstGeom>
          <a:noFill/>
        </p:spPr>
        <p:txBody>
          <a:bodyPr wrap="square" rtlCol="0">
            <a:spAutoFit/>
          </a:bodyPr>
          <a:lstStyle/>
          <a:p>
            <a:r>
              <a:rPr lang="en-US" sz="2800" dirty="0"/>
              <a:t>LITERATURE SURVEY</a:t>
            </a:r>
            <a:endParaRPr lang="en-IN" sz="2800" dirty="0"/>
          </a:p>
        </p:txBody>
      </p:sp>
    </p:spTree>
    <p:extLst>
      <p:ext uri="{BB962C8B-B14F-4D97-AF65-F5344CB8AC3E}">
        <p14:creationId xmlns:p14="http://schemas.microsoft.com/office/powerpoint/2010/main" val="35269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185940-7126-E4EC-1367-5EB2F213025E}"/>
              </a:ext>
            </a:extLst>
          </p:cNvPr>
          <p:cNvSpPr>
            <a:spLocks noGrp="1"/>
          </p:cNvSpPr>
          <p:nvPr>
            <p:ph type="sldNum" sz="quarter" idx="12"/>
          </p:nvPr>
        </p:nvSpPr>
        <p:spPr>
          <a:xfrm>
            <a:off x="11042370" y="6492875"/>
            <a:ext cx="987552" cy="365125"/>
          </a:xfrm>
        </p:spPr>
        <p:txBody>
          <a:bodyPr/>
          <a:lstStyle/>
          <a:p>
            <a:fld id="{B5CEABB6-07DC-46E8-9B57-56EC44A396E5}" type="slidenum">
              <a:rPr lang="en-US" smtClean="0"/>
              <a:t>6</a:t>
            </a:fld>
            <a:endParaRPr lang="en-US" dirty="0"/>
          </a:p>
        </p:txBody>
      </p:sp>
      <p:graphicFrame>
        <p:nvGraphicFramePr>
          <p:cNvPr id="7" name="Google Shape;60;p14">
            <a:extLst>
              <a:ext uri="{FF2B5EF4-FFF2-40B4-BE49-F238E27FC236}">
                <a16:creationId xmlns:a16="http://schemas.microsoft.com/office/drawing/2014/main" id="{1033E457-A982-A319-3B85-DC291F133176}"/>
              </a:ext>
            </a:extLst>
          </p:cNvPr>
          <p:cNvGraphicFramePr/>
          <p:nvPr>
            <p:extLst>
              <p:ext uri="{D42A27DB-BD31-4B8C-83A1-F6EECF244321}">
                <p14:modId xmlns:p14="http://schemas.microsoft.com/office/powerpoint/2010/main" val="1662864608"/>
              </p:ext>
            </p:extLst>
          </p:nvPr>
        </p:nvGraphicFramePr>
        <p:xfrm>
          <a:off x="650274" y="1075202"/>
          <a:ext cx="10891451" cy="2756017"/>
        </p:xfrm>
        <a:graphic>
          <a:graphicData uri="http://schemas.openxmlformats.org/drawingml/2006/table">
            <a:tbl>
              <a:tblPr>
                <a:noFill/>
              </a:tblPr>
              <a:tblGrid>
                <a:gridCol w="838967">
                  <a:extLst>
                    <a:ext uri="{9D8B030D-6E8A-4147-A177-3AD203B41FA5}">
                      <a16:colId xmlns:a16="http://schemas.microsoft.com/office/drawing/2014/main" val="20000"/>
                    </a:ext>
                  </a:extLst>
                </a:gridCol>
                <a:gridCol w="812473">
                  <a:extLst>
                    <a:ext uri="{9D8B030D-6E8A-4147-A177-3AD203B41FA5}">
                      <a16:colId xmlns:a16="http://schemas.microsoft.com/office/drawing/2014/main" val="20001"/>
                    </a:ext>
                  </a:extLst>
                </a:gridCol>
                <a:gridCol w="1412996">
                  <a:extLst>
                    <a:ext uri="{9D8B030D-6E8A-4147-A177-3AD203B41FA5}">
                      <a16:colId xmlns:a16="http://schemas.microsoft.com/office/drawing/2014/main" val="20002"/>
                    </a:ext>
                  </a:extLst>
                </a:gridCol>
                <a:gridCol w="1624948">
                  <a:extLst>
                    <a:ext uri="{9D8B030D-6E8A-4147-A177-3AD203B41FA5}">
                      <a16:colId xmlns:a16="http://schemas.microsoft.com/office/drawing/2014/main" val="20003"/>
                    </a:ext>
                  </a:extLst>
                </a:gridCol>
                <a:gridCol w="1942871">
                  <a:extLst>
                    <a:ext uri="{9D8B030D-6E8A-4147-A177-3AD203B41FA5}">
                      <a16:colId xmlns:a16="http://schemas.microsoft.com/office/drawing/2014/main" val="20004"/>
                    </a:ext>
                  </a:extLst>
                </a:gridCol>
                <a:gridCol w="1906813">
                  <a:extLst>
                    <a:ext uri="{9D8B030D-6E8A-4147-A177-3AD203B41FA5}">
                      <a16:colId xmlns:a16="http://schemas.microsoft.com/office/drawing/2014/main" val="20006"/>
                    </a:ext>
                  </a:extLst>
                </a:gridCol>
                <a:gridCol w="2352383">
                  <a:extLst>
                    <a:ext uri="{9D8B030D-6E8A-4147-A177-3AD203B41FA5}">
                      <a16:colId xmlns:a16="http://schemas.microsoft.com/office/drawing/2014/main" val="20007"/>
                    </a:ext>
                  </a:extLst>
                </a:gridCol>
              </a:tblGrid>
              <a:tr h="494985">
                <a:tc>
                  <a:txBody>
                    <a:bodyPr/>
                    <a:lstStyle/>
                    <a:p>
                      <a:pPr marL="0" lvl="0" indent="0" algn="ctr" rtl="0">
                        <a:lnSpc>
                          <a:spcPct val="115000"/>
                        </a:lnSpc>
                        <a:spcBef>
                          <a:spcPts val="0"/>
                        </a:spcBef>
                        <a:spcAft>
                          <a:spcPts val="0"/>
                        </a:spcAft>
                        <a:buNone/>
                      </a:pPr>
                      <a:r>
                        <a:rPr lang="en-IN" b="1" dirty="0" err="1">
                          <a:latin typeface="Arial" panose="020B0604020202020204" pitchFamily="34" charset="0"/>
                          <a:ea typeface="Times New Roman"/>
                          <a:cs typeface="Arial" panose="020B0604020202020204" pitchFamily="34" charset="0"/>
                          <a:sym typeface="Times New Roman"/>
                        </a:rPr>
                        <a:t>S.No</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Year</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Author(s)</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Title</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latin typeface="Arial" panose="020B0604020202020204" pitchFamily="34" charset="0"/>
                          <a:ea typeface="Times New Roman"/>
                          <a:cs typeface="Arial" panose="020B0604020202020204" pitchFamily="34" charset="0"/>
                          <a:sym typeface="Times New Roman"/>
                        </a:rPr>
                        <a:t>Methodology</a:t>
                      </a:r>
                      <a:endParaRPr lang="en-IN">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dirty="0">
                          <a:latin typeface="Arial" panose="020B0604020202020204" pitchFamily="34" charset="0"/>
                          <a:ea typeface="Times New Roman"/>
                          <a:cs typeface="Arial" panose="020B0604020202020204" pitchFamily="34" charset="0"/>
                          <a:sym typeface="Times New Roman"/>
                        </a:rPr>
                        <a:t>Merits</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dirty="0">
                          <a:latin typeface="Arial" panose="020B0604020202020204" pitchFamily="34" charset="0"/>
                          <a:ea typeface="Times New Roman"/>
                          <a:cs typeface="Arial" panose="020B0604020202020204" pitchFamily="34" charset="0"/>
                          <a:sym typeface="Times New Roman"/>
                        </a:rPr>
                        <a:t>Demerits</a:t>
                      </a:r>
                      <a:endParaRPr lang="en-IN"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61032">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3</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latin typeface="Arial" panose="020B0604020202020204" pitchFamily="34" charset="0"/>
                          <a:ea typeface="Times New Roman"/>
                          <a:cs typeface="Arial" panose="020B0604020202020204" pitchFamily="34" charset="0"/>
                          <a:sym typeface="Times New Roman"/>
                        </a:rPr>
                        <a:t>2020</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400" dirty="0">
                          <a:latin typeface="Arial" panose="020B0604020202020204" pitchFamily="34" charset="0"/>
                          <a:cs typeface="Arial" panose="020B0604020202020204" pitchFamily="34" charset="0"/>
                        </a:rPr>
                        <a:t>AKRAM M. RADWAN</a:t>
                      </a:r>
                      <a:endParaRPr lang="en-IN"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Machine Learning Techniques to Detect Maliciousness of </a:t>
                      </a:r>
                    </a:p>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Portable Executable Files</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ML model is trained on the datasets only and only works with Portable Executables (.exe)</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Works with high accuracy for known .exe files.</a:t>
                      </a:r>
                      <a:endParaRPr lang="en-IN" sz="1300" dirty="0">
                        <a:latin typeface="Arial" panose="020B0604020202020204" pitchFamily="34" charset="0"/>
                        <a:ea typeface="Times New Roman"/>
                        <a:cs typeface="Arial" panose="020B0604020202020204" pitchFamily="34" charset="0"/>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00" dirty="0">
                          <a:latin typeface="Arial" panose="020B0604020202020204" pitchFamily="34" charset="0"/>
                          <a:ea typeface="Times New Roman"/>
                          <a:cs typeface="Arial" panose="020B0604020202020204" pitchFamily="34" charset="0"/>
                          <a:sym typeface="Times New Roman"/>
                        </a:rPr>
                        <a:t>The system is limited to Portable Executable files and does not support other file formats (e.g., PDF, DOCX, or ZIP files etc. ), which limits the system's applicability to other types of malware that exploit different file types.</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71D8EE8A-B121-105E-5F2D-685E61158C7C}"/>
              </a:ext>
            </a:extLst>
          </p:cNvPr>
          <p:cNvSpPr txBox="1"/>
          <p:nvPr/>
        </p:nvSpPr>
        <p:spPr>
          <a:xfrm>
            <a:off x="650274" y="268359"/>
            <a:ext cx="4424518" cy="523220"/>
          </a:xfrm>
          <a:prstGeom prst="rect">
            <a:avLst/>
          </a:prstGeom>
          <a:noFill/>
        </p:spPr>
        <p:txBody>
          <a:bodyPr wrap="square" rtlCol="0">
            <a:spAutoFit/>
          </a:bodyPr>
          <a:lstStyle/>
          <a:p>
            <a:r>
              <a:rPr lang="en-US" sz="2800" dirty="0"/>
              <a:t>LITERATURE SURVEY</a:t>
            </a:r>
            <a:endParaRPr lang="en-IN" sz="2800" dirty="0"/>
          </a:p>
        </p:txBody>
      </p:sp>
    </p:spTree>
    <p:extLst>
      <p:ext uri="{BB962C8B-B14F-4D97-AF65-F5344CB8AC3E}">
        <p14:creationId xmlns:p14="http://schemas.microsoft.com/office/powerpoint/2010/main" val="357378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DEA7C6D-0832-9E8D-3EBF-AC7D6C4499F1}"/>
              </a:ext>
            </a:extLst>
          </p:cNvPr>
          <p:cNvSpPr>
            <a:spLocks noGrp="1"/>
          </p:cNvSpPr>
          <p:nvPr>
            <p:ph type="sldNum" sz="quarter" idx="22"/>
          </p:nvPr>
        </p:nvSpPr>
        <p:spPr/>
        <p:txBody>
          <a:bodyPr/>
          <a:lstStyle/>
          <a:p>
            <a:fld id="{B5CEABB6-07DC-46E8-9B57-56EC44A396E5}" type="slidenum">
              <a:rPr lang="en-US" smtClean="0"/>
              <a:pPr/>
              <a:t>7</a:t>
            </a:fld>
            <a:endParaRPr lang="en-US" dirty="0"/>
          </a:p>
        </p:txBody>
      </p:sp>
      <p:sp>
        <p:nvSpPr>
          <p:cNvPr id="15" name="TextBox 14">
            <a:extLst>
              <a:ext uri="{FF2B5EF4-FFF2-40B4-BE49-F238E27FC236}">
                <a16:creationId xmlns:a16="http://schemas.microsoft.com/office/drawing/2014/main" id="{EAAF0115-65E1-14D6-1F4A-78DE52E5264F}"/>
              </a:ext>
            </a:extLst>
          </p:cNvPr>
          <p:cNvSpPr txBox="1"/>
          <p:nvPr/>
        </p:nvSpPr>
        <p:spPr>
          <a:xfrm>
            <a:off x="691418" y="854280"/>
            <a:ext cx="10488560" cy="584775"/>
          </a:xfrm>
          <a:prstGeom prst="rect">
            <a:avLst/>
          </a:prstGeom>
          <a:noFill/>
        </p:spPr>
        <p:txBody>
          <a:bodyPr wrap="square" rtlCol="0">
            <a:spAutoFit/>
          </a:bodyPr>
          <a:lstStyle/>
          <a:p>
            <a:r>
              <a:rPr lang="en-US" sz="3200" dirty="0">
                <a:solidFill>
                  <a:schemeClr val="tx1">
                    <a:lumMod val="75000"/>
                    <a:lumOff val="25000"/>
                  </a:schemeClr>
                </a:solidFill>
              </a:rPr>
              <a:t>PROBLEMS IN EXISTING SYSTEM</a:t>
            </a:r>
          </a:p>
        </p:txBody>
      </p:sp>
      <p:sp>
        <p:nvSpPr>
          <p:cNvPr id="17" name="TextBox 16">
            <a:extLst>
              <a:ext uri="{FF2B5EF4-FFF2-40B4-BE49-F238E27FC236}">
                <a16:creationId xmlns:a16="http://schemas.microsoft.com/office/drawing/2014/main" id="{95A0F1EB-89B0-589F-8BD1-FB69E6737B21}"/>
              </a:ext>
            </a:extLst>
          </p:cNvPr>
          <p:cNvSpPr txBox="1"/>
          <p:nvPr/>
        </p:nvSpPr>
        <p:spPr>
          <a:xfrm>
            <a:off x="675398" y="1614222"/>
            <a:ext cx="10652680" cy="369332"/>
          </a:xfrm>
          <a:prstGeom prst="rect">
            <a:avLst/>
          </a:prstGeom>
          <a:noFill/>
        </p:spPr>
        <p:txBody>
          <a:bodyPr wrap="square" rtlCol="0">
            <a:spAutoFit/>
          </a:bodyPr>
          <a:lstStyle/>
          <a:p>
            <a:r>
              <a:rPr lang="en-IN" b="1" dirty="0"/>
              <a:t>File Format Limitation (Only JPEG)</a:t>
            </a:r>
            <a:endParaRPr lang="en-IN" dirty="0"/>
          </a:p>
        </p:txBody>
      </p:sp>
      <p:sp>
        <p:nvSpPr>
          <p:cNvPr id="21" name="Rectangle 2">
            <a:extLst>
              <a:ext uri="{FF2B5EF4-FFF2-40B4-BE49-F238E27FC236}">
                <a16:creationId xmlns:a16="http://schemas.microsoft.com/office/drawing/2014/main" id="{9BBEAB7D-3BEA-CA97-D082-2275BEF190FD}"/>
              </a:ext>
            </a:extLst>
          </p:cNvPr>
          <p:cNvSpPr>
            <a:spLocks noChangeArrowheads="1"/>
          </p:cNvSpPr>
          <p:nvPr/>
        </p:nvSpPr>
        <p:spPr bwMode="auto">
          <a:xfrm>
            <a:off x="675398" y="2048940"/>
            <a:ext cx="104885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Issue</a:t>
            </a:r>
            <a:r>
              <a:rPr kumimoji="0" lang="en-US" altLang="en-US" sz="1800" b="0" i="0" u="none" strike="noStrike" cap="none" normalizeH="0" baseline="0" dirty="0">
                <a:ln>
                  <a:noFill/>
                </a:ln>
                <a:solidFill>
                  <a:schemeClr val="tx1"/>
                </a:solidFill>
                <a:effectLst/>
                <a:latin typeface="Arial" panose="020B0604020202020204" pitchFamily="34" charset="0"/>
              </a:rPr>
              <a:t>: The system is designed specifically for JPEG files, meaning it cannot detect malware in other image formats like PNG, BMP, or GIF, which are also common attack vectors.</a:t>
            </a:r>
          </a:p>
        </p:txBody>
      </p:sp>
      <p:sp>
        <p:nvSpPr>
          <p:cNvPr id="22" name="TextBox 21">
            <a:extLst>
              <a:ext uri="{FF2B5EF4-FFF2-40B4-BE49-F238E27FC236}">
                <a16:creationId xmlns:a16="http://schemas.microsoft.com/office/drawing/2014/main" id="{B984053F-68A8-931E-C9CA-740E22125195}"/>
              </a:ext>
            </a:extLst>
          </p:cNvPr>
          <p:cNvSpPr txBox="1"/>
          <p:nvPr/>
        </p:nvSpPr>
        <p:spPr>
          <a:xfrm>
            <a:off x="691418" y="2945323"/>
            <a:ext cx="10009238" cy="923330"/>
          </a:xfrm>
          <a:prstGeom prst="rect">
            <a:avLst/>
          </a:prstGeom>
          <a:noFill/>
        </p:spPr>
        <p:txBody>
          <a:bodyPr wrap="square" rtlCol="0">
            <a:spAutoFit/>
          </a:bodyPr>
          <a:lstStyle/>
          <a:p>
            <a:r>
              <a:rPr lang="en-US" b="1" dirty="0"/>
              <a:t>Generalization to Future Malware</a:t>
            </a:r>
            <a:r>
              <a:rPr lang="en-US" dirty="0"/>
              <a:t>:</a:t>
            </a:r>
          </a:p>
          <a:p>
            <a:pPr>
              <a:buFont typeface="Arial" panose="020B0604020202020204" pitchFamily="34" charset="0"/>
              <a:buChar char="•"/>
            </a:pPr>
            <a:r>
              <a:rPr lang="en-US" b="1" dirty="0"/>
              <a:t>Issue</a:t>
            </a:r>
            <a:r>
              <a:rPr lang="en-US" dirty="0"/>
              <a:t>: The system might struggle with detecting novel malware that uses advanced techniques or other image formats to evade detection.</a:t>
            </a:r>
          </a:p>
        </p:txBody>
      </p:sp>
      <p:sp>
        <p:nvSpPr>
          <p:cNvPr id="23" name="TextBox 22">
            <a:extLst>
              <a:ext uri="{FF2B5EF4-FFF2-40B4-BE49-F238E27FC236}">
                <a16:creationId xmlns:a16="http://schemas.microsoft.com/office/drawing/2014/main" id="{C5991476-D00C-6F68-63DF-102712814F84}"/>
              </a:ext>
            </a:extLst>
          </p:cNvPr>
          <p:cNvSpPr txBox="1"/>
          <p:nvPr/>
        </p:nvSpPr>
        <p:spPr>
          <a:xfrm>
            <a:off x="675398" y="4064145"/>
            <a:ext cx="10347882" cy="923330"/>
          </a:xfrm>
          <a:prstGeom prst="rect">
            <a:avLst/>
          </a:prstGeom>
          <a:noFill/>
        </p:spPr>
        <p:txBody>
          <a:bodyPr wrap="square" rtlCol="0">
            <a:spAutoFit/>
          </a:bodyPr>
          <a:lstStyle/>
          <a:p>
            <a:r>
              <a:rPr lang="en-US" b="1" dirty="0"/>
              <a:t>Focus on Static Analysis (JPEG Structure)</a:t>
            </a:r>
            <a:r>
              <a:rPr lang="en-US" dirty="0"/>
              <a:t>:</a:t>
            </a:r>
          </a:p>
          <a:p>
            <a:pPr>
              <a:buFont typeface="Arial" panose="020B0604020202020204" pitchFamily="34" charset="0"/>
              <a:buChar char="•"/>
            </a:pPr>
            <a:r>
              <a:rPr lang="en-US" b="1" dirty="0"/>
              <a:t>Issue</a:t>
            </a:r>
            <a:r>
              <a:rPr lang="en-US" dirty="0"/>
              <a:t>: The detection primarily focuses on static analysis of JPEG file structures. It may miss malware hidden using dynamic techniques (e.g., payloads activated upon execution).</a:t>
            </a:r>
          </a:p>
        </p:txBody>
      </p:sp>
      <p:sp>
        <p:nvSpPr>
          <p:cNvPr id="24" name="TextBox 23">
            <a:extLst>
              <a:ext uri="{FF2B5EF4-FFF2-40B4-BE49-F238E27FC236}">
                <a16:creationId xmlns:a16="http://schemas.microsoft.com/office/drawing/2014/main" id="{BD72D3C9-D559-F949-5F77-0F1A88963F64}"/>
              </a:ext>
            </a:extLst>
          </p:cNvPr>
          <p:cNvSpPr txBox="1"/>
          <p:nvPr/>
        </p:nvSpPr>
        <p:spPr>
          <a:xfrm>
            <a:off x="675398" y="5218469"/>
            <a:ext cx="9923908" cy="923330"/>
          </a:xfrm>
          <a:prstGeom prst="rect">
            <a:avLst/>
          </a:prstGeom>
          <a:noFill/>
        </p:spPr>
        <p:txBody>
          <a:bodyPr wrap="square" rtlCol="0">
            <a:spAutoFit/>
          </a:bodyPr>
          <a:lstStyle/>
          <a:p>
            <a:r>
              <a:rPr lang="en-US" b="1" dirty="0"/>
              <a:t>No Handling of Other Non-Executable Files</a:t>
            </a:r>
            <a:r>
              <a:rPr lang="en-US" dirty="0"/>
              <a:t>:</a:t>
            </a:r>
          </a:p>
          <a:p>
            <a:pPr>
              <a:buFont typeface="Arial" panose="020B0604020202020204" pitchFamily="34" charset="0"/>
              <a:buChar char="•"/>
            </a:pPr>
            <a:r>
              <a:rPr lang="en-US" b="1" dirty="0"/>
              <a:t>Issue</a:t>
            </a:r>
            <a:r>
              <a:rPr lang="en-US" dirty="0"/>
              <a:t>: The model currently handles .exe, .</a:t>
            </a:r>
            <a:r>
              <a:rPr lang="en-US" dirty="0" err="1"/>
              <a:t>msi</a:t>
            </a:r>
            <a:r>
              <a:rPr lang="en-US" dirty="0"/>
              <a:t> files only. Other non-executable files like PDFs, DOCX, and ZIPs are not analyzed, limiting the scope of detection to just images.</a:t>
            </a:r>
          </a:p>
        </p:txBody>
      </p:sp>
    </p:spTree>
    <p:extLst>
      <p:ext uri="{BB962C8B-B14F-4D97-AF65-F5344CB8AC3E}">
        <p14:creationId xmlns:p14="http://schemas.microsoft.com/office/powerpoint/2010/main" val="374940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670560" y="574425"/>
            <a:ext cx="10520680" cy="5145655"/>
          </a:xfrm>
        </p:spPr>
        <p:txBody>
          <a:bodyPr vert="horz" lIns="91440" tIns="45720" rIns="91440" bIns="45720" rtlCol="0" anchor="t">
            <a:normAutofit lnSpcReduction="10000"/>
          </a:bodyPr>
          <a:lstStyle/>
          <a:p>
            <a:r>
              <a:rPr lang="en-US" sz="3600" dirty="0"/>
              <a:t>PROPOSED SOLUTION</a:t>
            </a:r>
          </a:p>
          <a:p>
            <a:pPr marL="742950" lvl="1" indent="-285750">
              <a:buFont typeface="Arial" panose="020B0604020202020204" pitchFamily="34" charset="0"/>
              <a:buChar char="•"/>
            </a:pPr>
            <a:r>
              <a:rPr lang="en-US" sz="2600" dirty="0">
                <a:solidFill>
                  <a:schemeClr val="tx1">
                    <a:lumMod val="75000"/>
                    <a:lumOff val="25000"/>
                  </a:schemeClr>
                </a:solidFill>
              </a:rPr>
              <a:t>Our proposed methodology leverages machine learning to detect malware in Portable Executable (PE) files and also images.</a:t>
            </a:r>
          </a:p>
          <a:p>
            <a:pPr marL="742950" lvl="1" indent="-285750">
              <a:buFont typeface="Arial" panose="020B0604020202020204" pitchFamily="34" charset="0"/>
              <a:buChar char="•"/>
            </a:pPr>
            <a:endParaRPr lang="en-US" sz="2600" dirty="0">
              <a:solidFill>
                <a:schemeClr val="tx1">
                  <a:lumMod val="75000"/>
                  <a:lumOff val="25000"/>
                </a:schemeClr>
              </a:solidFill>
            </a:endParaRPr>
          </a:p>
          <a:p>
            <a:pPr marL="742950" lvl="1" indent="-285750">
              <a:buFont typeface="Arial" panose="020B0604020202020204" pitchFamily="34" charset="0"/>
              <a:buChar char="•"/>
            </a:pPr>
            <a:r>
              <a:rPr lang="en-US" sz="2600" dirty="0">
                <a:solidFill>
                  <a:schemeClr val="tx1">
                    <a:lumMod val="75000"/>
                    <a:lumOff val="25000"/>
                  </a:schemeClr>
                </a:solidFill>
              </a:rPr>
              <a:t>The process involves collecting a dataset of PE files and image files, extracting relevant features, training machine learning models, and evaluating their performance to identify malicious files with high accuracy.</a:t>
            </a:r>
          </a:p>
          <a:p>
            <a:pPr marL="742950" lvl="1" indent="-285750">
              <a:buFont typeface="Arial" panose="020B0604020202020204" pitchFamily="34" charset="0"/>
              <a:buChar char="•"/>
            </a:pPr>
            <a:endParaRPr lang="en-US" altLang="en-US" sz="2600" dirty="0">
              <a:solidFill>
                <a:schemeClr val="tx1"/>
              </a:solidFill>
            </a:endParaRPr>
          </a:p>
          <a:p>
            <a:pPr marL="742950" lvl="1" indent="-285750">
              <a:buFont typeface="Arial" panose="020B0604020202020204" pitchFamily="34" charset="0"/>
              <a:buChar char="•"/>
            </a:pPr>
            <a:r>
              <a:rPr lang="en-US" altLang="en-US" sz="2600" dirty="0">
                <a:solidFill>
                  <a:schemeClr val="tx1"/>
                </a:solidFill>
              </a:rPr>
              <a:t>Develop a comprehensive framework that supports various image formats (e.g., PNG, BMP) by adapting the feature extraction methods used for JPEG to accommodate the structures of these other formats.</a:t>
            </a:r>
          </a:p>
          <a:p>
            <a:pPr lvl="0" eaLnBrk="0" fontAlgn="base" hangingPunct="0">
              <a:spcBef>
                <a:spcPct val="0"/>
              </a:spcBef>
              <a:spcAft>
                <a:spcPct val="0"/>
              </a:spcAft>
            </a:pPr>
            <a:endParaRPr lang="en-US" altLang="en-US" sz="1800" dirty="0">
              <a:solidFill>
                <a:schemeClr val="tx1"/>
              </a:solidFill>
              <a:latin typeface="Arial" panose="020B0604020202020204" pitchFamily="34" charset="0"/>
            </a:endParaRPr>
          </a:p>
          <a:p>
            <a:pPr marL="742950" lvl="1" indent="-285750">
              <a:buFont typeface="Arial" panose="020B0604020202020204" pitchFamily="34" charset="0"/>
              <a:buChar char="•"/>
            </a:pPr>
            <a:endParaRPr lang="en-US" dirty="0">
              <a:solidFill>
                <a:schemeClr val="tx1">
                  <a:lumMod val="75000"/>
                  <a:lumOff val="25000"/>
                </a:schemeClr>
              </a:solidFill>
            </a:endParaRP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1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D26CCF-54A5-B514-0BBB-702FAC0470C0}"/>
              </a:ext>
              <a:ext uri="{C183D7F6-B498-43B3-948B-1728B52AA6E4}">
                <adec:decorative xmlns:adec="http://schemas.microsoft.com/office/drawing/2017/decorative" val="0"/>
              </a:ext>
            </a:extLst>
          </p:cNvPr>
          <p:cNvSpPr txBox="1">
            <a:spLocks/>
          </p:cNvSpPr>
          <p:nvPr/>
        </p:nvSpPr>
        <p:spPr>
          <a:xfrm>
            <a:off x="588219" y="648929"/>
            <a:ext cx="11015561" cy="53684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SOFTWARE REQUIREMENTS</a:t>
            </a:r>
          </a:p>
          <a:p>
            <a:pPr marL="514350" indent="-514350">
              <a:buAutoNum type="arabicPeriod"/>
            </a:pPr>
            <a:r>
              <a:rPr lang="en-US" dirty="0"/>
              <a:t>Python Version Python 3.7 or higher: Recommended for compatibility with the latest libraries and frameworks.</a:t>
            </a:r>
          </a:p>
          <a:p>
            <a:pPr marL="514350" indent="-514350">
              <a:buAutoNum type="arabicPeriod"/>
            </a:pPr>
            <a:r>
              <a:rPr lang="en-US" dirty="0"/>
              <a:t>Libraries or Frameworks Machine Learning: TensorFlow or </a:t>
            </a:r>
            <a:r>
              <a:rPr lang="en-US" dirty="0" err="1"/>
              <a:t>PyTorch</a:t>
            </a:r>
            <a:endParaRPr lang="en-US" dirty="0"/>
          </a:p>
          <a:p>
            <a:pPr marL="514350" indent="-514350">
              <a:buAutoNum type="arabicPeriod"/>
            </a:pPr>
            <a:r>
              <a:rPr lang="en-US" dirty="0"/>
              <a:t>Data Manipulation: Pandas, NumPy</a:t>
            </a:r>
          </a:p>
          <a:p>
            <a:pPr marL="514350" indent="-514350">
              <a:buAutoNum type="arabicPeriod"/>
            </a:pPr>
            <a:r>
              <a:rPr lang="en-US" dirty="0"/>
              <a:t>Image Processing:  Pillow</a:t>
            </a:r>
          </a:p>
          <a:p>
            <a:pPr marL="514350" indent="-514350">
              <a:buAutoNum type="arabicPeriod"/>
            </a:pPr>
            <a:r>
              <a:rPr lang="en-US" dirty="0"/>
              <a:t>PE File Analysis: </a:t>
            </a:r>
            <a:r>
              <a:rPr lang="en-US" dirty="0" err="1"/>
              <a:t>Pefile</a:t>
            </a:r>
            <a:endParaRPr lang="en-US" dirty="0"/>
          </a:p>
          <a:p>
            <a:pPr marL="514350" indent="-514350">
              <a:buAutoNum type="arabicPeriod"/>
            </a:pPr>
            <a:r>
              <a:rPr lang="en-US" dirty="0"/>
              <a:t>Steganography Detection: Libraries such as </a:t>
            </a:r>
            <a:r>
              <a:rPr lang="en-US" dirty="0" err="1"/>
              <a:t>Stegano</a:t>
            </a:r>
            <a:endParaRPr lang="en-US" dirty="0"/>
          </a:p>
        </p:txBody>
      </p:sp>
      <p:sp>
        <p:nvSpPr>
          <p:cNvPr id="7" name="TextBox 6">
            <a:extLst>
              <a:ext uri="{FF2B5EF4-FFF2-40B4-BE49-F238E27FC236}">
                <a16:creationId xmlns:a16="http://schemas.microsoft.com/office/drawing/2014/main" id="{CC23C8EB-54E6-CFE8-1AFF-F55EB3E1DFD6}"/>
              </a:ext>
            </a:extLst>
          </p:cNvPr>
          <p:cNvSpPr txBox="1"/>
          <p:nvPr/>
        </p:nvSpPr>
        <p:spPr>
          <a:xfrm>
            <a:off x="5368413" y="6245942"/>
            <a:ext cx="6096000" cy="23083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2431</TotalTime>
  <Words>993</Words>
  <Application>Microsoft Office PowerPoint</Application>
  <PresentationFormat>Widescreen</PresentationFormat>
  <Paragraphs>123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MINI PROJECT REVIEW  Title: Comprehensive Malware Identification: Bridging Executables And Image Files</vt:lpstr>
      <vt:lpstr>Introduction</vt:lpstr>
      <vt:lpstr>Traditional Methods</vt:lpstr>
      <vt:lpstr>Machine Learning approach</vt:lpstr>
      <vt:lpstr>PowerPoint Presentation</vt:lpstr>
      <vt:lpstr>PowerPoint Presentation</vt:lpstr>
      <vt:lpstr>PowerPoint Presentation</vt:lpstr>
      <vt:lpstr>PowerPoint Presentation</vt:lpstr>
      <vt:lpstr>PowerPoint Presentation</vt:lpstr>
      <vt:lpstr>PowerPoint Presentation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dc:creator>
  <cp:lastModifiedBy>Sai Kartik Sharma</cp:lastModifiedBy>
  <cp:revision>7</cp:revision>
  <dcterms:created xsi:type="dcterms:W3CDTF">2024-07-07T04:54:35Z</dcterms:created>
  <dcterms:modified xsi:type="dcterms:W3CDTF">2024-10-05T11:51:29Z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