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66" r:id="rId5"/>
    <p:sldId id="259" r:id="rId6"/>
    <p:sldId id="261" r:id="rId7"/>
    <p:sldId id="278" r:id="rId8"/>
    <p:sldId id="279" r:id="rId9"/>
    <p:sldId id="281" r:id="rId10"/>
    <p:sldId id="274" r:id="rId11"/>
    <p:sldId id="280" r:id="rId12"/>
    <p:sldId id="277" r:id="rId13"/>
    <p:sldId id="282" r:id="rId14"/>
    <p:sldId id="283" r:id="rId15"/>
    <p:sldId id="286" r:id="rId16"/>
    <p:sldId id="290" r:id="rId17"/>
    <p:sldId id="285" r:id="rId18"/>
    <p:sldId id="291" r:id="rId19"/>
    <p:sldId id="284" r:id="rId20"/>
    <p:sldId id="292" r:id="rId21"/>
    <p:sldId id="287" r:id="rId22"/>
    <p:sldId id="288" r:id="rId23"/>
    <p:sldId id="289"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p:scale>
          <a:sx n="100" d="100"/>
          <a:sy n="100" d="100"/>
        </p:scale>
        <p:origin x="154"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t>15-Apr-21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15-Apr-21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15-Apr-21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15-Apr-21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15-Apr-21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15-Apr-21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15-Apr-21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15-Apr-21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15-Apr-21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pSp>
        <p:nvGrpSpPr>
          <p:cNvPr id="12" name="Group 11"/>
          <p:cNvGrpSpPr>
            <a:grpSpLocks noGrp="1" noUngrp="1" noRot="1" noChangeAspect="1" noMove="1" noResize="1"/>
          </p:cNvGrpSpPr>
          <p:nvPr/>
        </p:nvGrpSpPr>
        <p:grpSpPr>
          <a:xfrm>
            <a:off x="-16934" y="0"/>
            <a:ext cx="12231160" cy="6856214"/>
            <a:chOff x="-16934" y="0"/>
            <a:chExt cx="12231160" cy="6856214"/>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cxnSp>
        <p:nvCxnSpPr>
          <p:cNvPr id="18" name="Straight Connector 17"/>
          <p:cNvCxnSpPr>
            <a:cxnSpLocks noGrp="1" noRot="1" noChangeAspect="1" noMove="1" noResize="1" noEditPoints="1" noAdjustHandles="1" noChangeArrowheads="1" noChangeShapeType="1"/>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nvSpPr>
        <p:spPr>
          <a:xfrm>
            <a:off x="2202616" y="1411015"/>
            <a:ext cx="7808159" cy="4103960"/>
          </a:xfrm>
          <a:prstGeom prst="rect">
            <a:avLst/>
          </a:prstGeom>
          <a:blipFill dpi="0" rotWithShape="1">
            <a:blip r:embed="rId5">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24" name="Group 23"/>
          <p:cNvGrpSpPr>
            <a:grpSpLocks noGrp="1" noUngrp="1" noRot="1" noChangeAspect="1" noMove="1" noResize="1"/>
          </p:cNvGrpSpPr>
          <p:nvPr/>
        </p:nvGrpSpPr>
        <p:grpSpPr>
          <a:xfrm>
            <a:off x="0" y="3123631"/>
            <a:ext cx="12231160" cy="659658"/>
            <a:chOff x="-16934" y="3123631"/>
            <a:chExt cx="12231160" cy="659658"/>
          </a:xfrm>
        </p:grpSpPr>
        <p:sp>
          <p:nvSpPr>
            <p:cNvPr id="25" name="Rounded Rectangle 17"/>
            <p:cNvSpPr/>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16934" y="3145536"/>
              <a:ext cx="2478024" cy="612648"/>
            </a:xfrm>
            <a:prstGeom prst="rect">
              <a:avLst/>
            </a:prstGeom>
          </p:spPr>
        </p:pic>
        <p:sp>
          <p:nvSpPr>
            <p:cNvPr id="27" name="Rounded Rectangle 20"/>
            <p:cNvSpPr/>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9736202" y="3145536"/>
              <a:ext cx="2478024" cy="612648"/>
            </a:xfrm>
            <a:prstGeom prst="rect">
              <a:avLst/>
            </a:prstGeom>
          </p:spPr>
        </p:pic>
      </p:grpSp>
      <p:sp>
        <p:nvSpPr>
          <p:cNvPr id="7" name="TextBox 6"/>
          <p:cNvSpPr txBox="1"/>
          <p:nvPr/>
        </p:nvSpPr>
        <p:spPr>
          <a:xfrm>
            <a:off x="2692398" y="1871131"/>
            <a:ext cx="6815669" cy="151553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b="1" dirty="0">
                <a:effectLst/>
                <a:latin typeface="Garamond (Headings)"/>
                <a:ea typeface="Times New Roman" panose="02020603050405020304" pitchFamily="18" charset="0"/>
                <a:cs typeface="Times New Roman" panose="02020603050405020304" pitchFamily="18" charset="0"/>
              </a:rPr>
              <a:t>DATABASE MANAGEMENT SYSTEMS</a:t>
            </a:r>
            <a:endParaRPr lang="en-US" sz="2800" dirty="0">
              <a:effectLst/>
              <a:latin typeface="Garamond (Headings)"/>
              <a:ea typeface="Times New Roman" panose="02020603050405020304" pitchFamily="18" charset="0"/>
            </a:endParaRPr>
          </a:p>
          <a:p>
            <a:pPr marL="0" marR="0" algn="ctr">
              <a:lnSpc>
                <a:spcPct val="150000"/>
              </a:lnSpc>
              <a:spcBef>
                <a:spcPts val="0"/>
              </a:spcBef>
              <a:spcAft>
                <a:spcPts val="0"/>
              </a:spcAft>
            </a:pPr>
            <a:r>
              <a:rPr lang="en-US" sz="2800" b="1" dirty="0">
                <a:effectLst/>
                <a:latin typeface="Garamond (Headings)"/>
                <a:ea typeface="Times New Roman" panose="02020603050405020304" pitchFamily="18" charset="0"/>
                <a:cs typeface="Times New Roman" panose="02020603050405020304" pitchFamily="18" charset="0"/>
              </a:rPr>
              <a:t>TERM PROJECT – SPRING 2021</a:t>
            </a:r>
            <a:endParaRPr lang="en-US" sz="2800" dirty="0">
              <a:effectLst/>
              <a:latin typeface="Garamond (Headings)"/>
              <a:ea typeface="Times New Roman" panose="02020603050405020304" pitchFamily="18" charset="0"/>
            </a:endParaRPr>
          </a:p>
        </p:txBody>
      </p:sp>
      <p:cxnSp>
        <p:nvCxnSpPr>
          <p:cNvPr id="30" name="Straight Connector 29"/>
          <p:cNvCxnSpPr>
            <a:cxnSpLocks noGrp="1" noRot="1" noChangeAspect="1" noMove="1" noResize="1" noEditPoints="1" noAdjustHandles="1" noChangeArrowheads="1" noChangeShapeType="1"/>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3A255E-99E0-44E4-AD5C-DC2CB50C1174}"/>
              </a:ext>
            </a:extLst>
          </p:cNvPr>
          <p:cNvPicPr/>
          <p:nvPr/>
        </p:nvPicPr>
        <p:blipFill>
          <a:blip r:embed="rId2"/>
          <a:srcRect/>
          <a:stretch>
            <a:fillRect/>
          </a:stretch>
        </p:blipFill>
        <p:spPr bwMode="auto">
          <a:xfrm>
            <a:off x="3124200" y="1223665"/>
            <a:ext cx="5943600" cy="4829810"/>
          </a:xfrm>
          <a:prstGeom prst="rect">
            <a:avLst/>
          </a:prstGeom>
          <a:noFill/>
          <a:ln w="9525">
            <a:gradFill>
              <a:gsLst>
                <a:gs pos="0">
                  <a:schemeClr val="tx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headEnd/>
            <a:tailEnd/>
          </a:ln>
        </p:spPr>
      </p:pic>
      <p:sp>
        <p:nvSpPr>
          <p:cNvPr id="4" name="TextBox 3">
            <a:extLst>
              <a:ext uri="{FF2B5EF4-FFF2-40B4-BE49-F238E27FC236}">
                <a16:creationId xmlns:a16="http://schemas.microsoft.com/office/drawing/2014/main" id="{10AE3471-0399-4A95-BA4F-CD9F0B2E918E}"/>
              </a:ext>
            </a:extLst>
          </p:cNvPr>
          <p:cNvSpPr txBox="1"/>
          <p:nvPr/>
        </p:nvSpPr>
        <p:spPr>
          <a:xfrm>
            <a:off x="784860" y="693420"/>
            <a:ext cx="4351020" cy="461665"/>
          </a:xfrm>
          <a:prstGeom prst="rect">
            <a:avLst/>
          </a:prstGeom>
          <a:noFill/>
        </p:spPr>
        <p:txBody>
          <a:bodyPr wrap="square" rtlCol="0">
            <a:spAutoFit/>
          </a:bodyPr>
          <a:lstStyle/>
          <a:p>
            <a:r>
              <a:rPr lang="en-US" sz="2400" b="1" dirty="0"/>
              <a:t>Entity Relationship Diagram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95780E-C6E6-4967-B4E0-1730F6670D95}"/>
              </a:ext>
            </a:extLst>
          </p:cNvPr>
          <p:cNvSpPr txBox="1"/>
          <p:nvPr/>
        </p:nvSpPr>
        <p:spPr>
          <a:xfrm>
            <a:off x="1059180" y="1043940"/>
            <a:ext cx="3360420" cy="523220"/>
          </a:xfrm>
          <a:prstGeom prst="rect">
            <a:avLst/>
          </a:prstGeom>
          <a:noFill/>
        </p:spPr>
        <p:txBody>
          <a:bodyPr wrap="square" rtlCol="0">
            <a:spAutoFit/>
          </a:bodyPr>
          <a:lstStyle/>
          <a:p>
            <a:r>
              <a:rPr lang="en-US" sz="2800" b="1" dirty="0"/>
              <a:t>Relational Diagram -</a:t>
            </a:r>
          </a:p>
        </p:txBody>
      </p:sp>
      <p:pic>
        <p:nvPicPr>
          <p:cNvPr id="3" name="Picture 2">
            <a:extLst>
              <a:ext uri="{FF2B5EF4-FFF2-40B4-BE49-F238E27FC236}">
                <a16:creationId xmlns:a16="http://schemas.microsoft.com/office/drawing/2014/main" id="{BA6FAB06-CFD7-49DC-827B-A5AC1B0E5E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72790" y="1734800"/>
            <a:ext cx="5265420" cy="4177030"/>
          </a:xfrm>
          <a:prstGeom prst="rect">
            <a:avLst/>
          </a:prstGeom>
          <a:noFill/>
          <a:ln>
            <a:noFill/>
          </a:ln>
        </p:spPr>
      </p:pic>
    </p:spTree>
    <p:extLst>
      <p:ext uri="{BB962C8B-B14F-4D97-AF65-F5344CB8AC3E}">
        <p14:creationId xmlns:p14="http://schemas.microsoft.com/office/powerpoint/2010/main" val="29199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60" y="1638300"/>
            <a:ext cx="499872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Create Query for Employee Table</a:t>
            </a:r>
          </a:p>
        </p:txBody>
      </p:sp>
      <p:pic>
        <p:nvPicPr>
          <p:cNvPr id="4" name="Picture 3">
            <a:extLst>
              <a:ext uri="{FF2B5EF4-FFF2-40B4-BE49-F238E27FC236}">
                <a16:creationId xmlns:a16="http://schemas.microsoft.com/office/drawing/2014/main" id="{35897F85-3F4B-4039-87F6-795B4C649D27}"/>
              </a:ext>
            </a:extLst>
          </p:cNvPr>
          <p:cNvPicPr/>
          <p:nvPr/>
        </p:nvPicPr>
        <p:blipFill>
          <a:blip r:embed="rId2"/>
          <a:stretch>
            <a:fillRect/>
          </a:stretch>
        </p:blipFill>
        <p:spPr>
          <a:xfrm>
            <a:off x="2004060" y="2308265"/>
            <a:ext cx="8023860" cy="3726775"/>
          </a:xfrm>
          <a:prstGeom prst="rect">
            <a:avLst/>
          </a:prstGeom>
        </p:spPr>
      </p:pic>
    </p:spTree>
    <p:extLst>
      <p:ext uri="{BB962C8B-B14F-4D97-AF65-F5344CB8AC3E}">
        <p14:creationId xmlns:p14="http://schemas.microsoft.com/office/powerpoint/2010/main" val="284744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60" y="1638300"/>
            <a:ext cx="499872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Create Query for Physician Table</a:t>
            </a:r>
          </a:p>
        </p:txBody>
      </p:sp>
      <p:pic>
        <p:nvPicPr>
          <p:cNvPr id="5" name="Picture 4">
            <a:extLst>
              <a:ext uri="{FF2B5EF4-FFF2-40B4-BE49-F238E27FC236}">
                <a16:creationId xmlns:a16="http://schemas.microsoft.com/office/drawing/2014/main" id="{22F2A467-8200-48BE-98D0-07F77A509917}"/>
              </a:ext>
            </a:extLst>
          </p:cNvPr>
          <p:cNvPicPr/>
          <p:nvPr/>
        </p:nvPicPr>
        <p:blipFill>
          <a:blip r:embed="rId2"/>
          <a:stretch>
            <a:fillRect/>
          </a:stretch>
        </p:blipFill>
        <p:spPr>
          <a:xfrm>
            <a:off x="2110740" y="2293937"/>
            <a:ext cx="7871460" cy="3718243"/>
          </a:xfrm>
          <a:prstGeom prst="rect">
            <a:avLst/>
          </a:prstGeom>
        </p:spPr>
      </p:pic>
    </p:spTree>
    <p:extLst>
      <p:ext uri="{BB962C8B-B14F-4D97-AF65-F5344CB8AC3E}">
        <p14:creationId xmlns:p14="http://schemas.microsoft.com/office/powerpoint/2010/main" val="340525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60" y="1638300"/>
            <a:ext cx="499872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Create Query for Patient Table</a:t>
            </a:r>
          </a:p>
        </p:txBody>
      </p:sp>
      <p:pic>
        <p:nvPicPr>
          <p:cNvPr id="6" name="Picture 5">
            <a:extLst>
              <a:ext uri="{FF2B5EF4-FFF2-40B4-BE49-F238E27FC236}">
                <a16:creationId xmlns:a16="http://schemas.microsoft.com/office/drawing/2014/main" id="{489B55C3-28F1-4577-95CA-731AA028D21C}"/>
              </a:ext>
            </a:extLst>
          </p:cNvPr>
          <p:cNvPicPr/>
          <p:nvPr/>
        </p:nvPicPr>
        <p:blipFill>
          <a:blip r:embed="rId2"/>
          <a:stretch>
            <a:fillRect/>
          </a:stretch>
        </p:blipFill>
        <p:spPr>
          <a:xfrm>
            <a:off x="2366010" y="2259647"/>
            <a:ext cx="7951470" cy="3752533"/>
          </a:xfrm>
          <a:prstGeom prst="rect">
            <a:avLst/>
          </a:prstGeom>
        </p:spPr>
      </p:pic>
    </p:spTree>
    <p:extLst>
      <p:ext uri="{BB962C8B-B14F-4D97-AF65-F5344CB8AC3E}">
        <p14:creationId xmlns:p14="http://schemas.microsoft.com/office/powerpoint/2010/main" val="124363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60" y="1638300"/>
            <a:ext cx="499872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Insert Queries for Employee Table</a:t>
            </a:r>
          </a:p>
        </p:txBody>
      </p:sp>
      <p:pic>
        <p:nvPicPr>
          <p:cNvPr id="6" name="Picture 5">
            <a:extLst>
              <a:ext uri="{FF2B5EF4-FFF2-40B4-BE49-F238E27FC236}">
                <a16:creationId xmlns:a16="http://schemas.microsoft.com/office/drawing/2014/main" id="{B5610F34-39FD-45F2-BDA1-BA308FD92A2D}"/>
              </a:ext>
            </a:extLst>
          </p:cNvPr>
          <p:cNvPicPr/>
          <p:nvPr/>
        </p:nvPicPr>
        <p:blipFill>
          <a:blip r:embed="rId2"/>
          <a:stretch>
            <a:fillRect/>
          </a:stretch>
        </p:blipFill>
        <p:spPr>
          <a:xfrm>
            <a:off x="2263140" y="2201585"/>
            <a:ext cx="7955280" cy="3863935"/>
          </a:xfrm>
          <a:prstGeom prst="rect">
            <a:avLst/>
          </a:prstGeom>
        </p:spPr>
      </p:pic>
    </p:spTree>
    <p:extLst>
      <p:ext uri="{BB962C8B-B14F-4D97-AF65-F5344CB8AC3E}">
        <p14:creationId xmlns:p14="http://schemas.microsoft.com/office/powerpoint/2010/main" val="93226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60" y="1638300"/>
            <a:ext cx="499872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Employee Table</a:t>
            </a:r>
          </a:p>
        </p:txBody>
      </p:sp>
      <p:pic>
        <p:nvPicPr>
          <p:cNvPr id="5" name="Picture 4">
            <a:extLst>
              <a:ext uri="{FF2B5EF4-FFF2-40B4-BE49-F238E27FC236}">
                <a16:creationId xmlns:a16="http://schemas.microsoft.com/office/drawing/2014/main" id="{3F6AC329-5706-452D-88C0-EF2613B26C01}"/>
              </a:ext>
            </a:extLst>
          </p:cNvPr>
          <p:cNvPicPr>
            <a:picLocks noChangeAspect="1"/>
          </p:cNvPicPr>
          <p:nvPr/>
        </p:nvPicPr>
        <p:blipFill>
          <a:blip r:embed="rId2"/>
          <a:stretch>
            <a:fillRect/>
          </a:stretch>
        </p:blipFill>
        <p:spPr>
          <a:xfrm>
            <a:off x="2072640" y="2201585"/>
            <a:ext cx="8420100" cy="3946083"/>
          </a:xfrm>
          <a:prstGeom prst="rect">
            <a:avLst/>
          </a:prstGeom>
        </p:spPr>
      </p:pic>
    </p:spTree>
    <p:extLst>
      <p:ext uri="{BB962C8B-B14F-4D97-AF65-F5344CB8AC3E}">
        <p14:creationId xmlns:p14="http://schemas.microsoft.com/office/powerpoint/2010/main" val="4158448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60" y="1638300"/>
            <a:ext cx="499872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Insert Queries for Physician Table</a:t>
            </a:r>
          </a:p>
        </p:txBody>
      </p:sp>
      <p:pic>
        <p:nvPicPr>
          <p:cNvPr id="5" name="Picture 4">
            <a:extLst>
              <a:ext uri="{FF2B5EF4-FFF2-40B4-BE49-F238E27FC236}">
                <a16:creationId xmlns:a16="http://schemas.microsoft.com/office/drawing/2014/main" id="{3DF1B00F-E872-41DD-8585-E5748B92F5B8}"/>
              </a:ext>
            </a:extLst>
          </p:cNvPr>
          <p:cNvPicPr/>
          <p:nvPr/>
        </p:nvPicPr>
        <p:blipFill>
          <a:blip r:embed="rId2"/>
          <a:stretch>
            <a:fillRect/>
          </a:stretch>
        </p:blipFill>
        <p:spPr>
          <a:xfrm>
            <a:off x="2301240" y="2310764"/>
            <a:ext cx="7787640" cy="3709036"/>
          </a:xfrm>
          <a:prstGeom prst="rect">
            <a:avLst/>
          </a:prstGeom>
        </p:spPr>
      </p:pic>
    </p:spTree>
    <p:extLst>
      <p:ext uri="{BB962C8B-B14F-4D97-AF65-F5344CB8AC3E}">
        <p14:creationId xmlns:p14="http://schemas.microsoft.com/office/powerpoint/2010/main" val="237926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60" y="1638300"/>
            <a:ext cx="499872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Physician Table</a:t>
            </a:r>
          </a:p>
        </p:txBody>
      </p:sp>
      <p:pic>
        <p:nvPicPr>
          <p:cNvPr id="6" name="Picture 5">
            <a:extLst>
              <a:ext uri="{FF2B5EF4-FFF2-40B4-BE49-F238E27FC236}">
                <a16:creationId xmlns:a16="http://schemas.microsoft.com/office/drawing/2014/main" id="{B772A58F-1D52-48EB-B6EA-EECAE1A5A37A}"/>
              </a:ext>
            </a:extLst>
          </p:cNvPr>
          <p:cNvPicPr>
            <a:picLocks noChangeAspect="1"/>
          </p:cNvPicPr>
          <p:nvPr/>
        </p:nvPicPr>
        <p:blipFill>
          <a:blip r:embed="rId2"/>
          <a:stretch>
            <a:fillRect/>
          </a:stretch>
        </p:blipFill>
        <p:spPr>
          <a:xfrm>
            <a:off x="1943100" y="2103121"/>
            <a:ext cx="9166860" cy="3923085"/>
          </a:xfrm>
          <a:prstGeom prst="rect">
            <a:avLst/>
          </a:prstGeom>
        </p:spPr>
      </p:pic>
    </p:spTree>
    <p:extLst>
      <p:ext uri="{BB962C8B-B14F-4D97-AF65-F5344CB8AC3E}">
        <p14:creationId xmlns:p14="http://schemas.microsoft.com/office/powerpoint/2010/main" val="381051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60" y="1638300"/>
            <a:ext cx="499872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Insert Queries for Patient Table</a:t>
            </a:r>
          </a:p>
        </p:txBody>
      </p:sp>
      <p:pic>
        <p:nvPicPr>
          <p:cNvPr id="7" name="Picture 6">
            <a:extLst>
              <a:ext uri="{FF2B5EF4-FFF2-40B4-BE49-F238E27FC236}">
                <a16:creationId xmlns:a16="http://schemas.microsoft.com/office/drawing/2014/main" id="{6E3841E7-1959-4FD8-8B48-BEF84F54D0B3}"/>
              </a:ext>
            </a:extLst>
          </p:cNvPr>
          <p:cNvPicPr>
            <a:picLocks noChangeAspect="1"/>
          </p:cNvPicPr>
          <p:nvPr/>
        </p:nvPicPr>
        <p:blipFill>
          <a:blip r:embed="rId2"/>
          <a:stretch>
            <a:fillRect/>
          </a:stretch>
        </p:blipFill>
        <p:spPr>
          <a:xfrm>
            <a:off x="2077148" y="2201585"/>
            <a:ext cx="8037703" cy="3765947"/>
          </a:xfrm>
          <a:prstGeom prst="rect">
            <a:avLst/>
          </a:prstGeom>
        </p:spPr>
      </p:pic>
    </p:spTree>
    <p:extLst>
      <p:ext uri="{BB962C8B-B14F-4D97-AF65-F5344CB8AC3E}">
        <p14:creationId xmlns:p14="http://schemas.microsoft.com/office/powerpoint/2010/main" val="337049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88617" y="2385911"/>
            <a:ext cx="6115050" cy="2246769"/>
          </a:xfrm>
          <a:prstGeom prst="rect">
            <a:avLst/>
          </a:prstGeom>
          <a:noFill/>
        </p:spPr>
        <p:txBody>
          <a:bodyPr wrap="square">
            <a:spAutoFit/>
          </a:bodyPr>
          <a:lstStyle/>
          <a:p>
            <a:pPr marL="742950" indent="-742950">
              <a:buAutoNum type="arabicPeriod"/>
            </a:pPr>
            <a:r>
              <a:rPr lang="en-US" sz="2800" dirty="0"/>
              <a:t>Sai Karun </a:t>
            </a:r>
            <a:r>
              <a:rPr lang="en-US" sz="2800" dirty="0" err="1"/>
              <a:t>Sandugula</a:t>
            </a:r>
            <a:r>
              <a:rPr lang="en-US" sz="2800" dirty="0"/>
              <a:t>(101691752)</a:t>
            </a:r>
          </a:p>
          <a:p>
            <a:pPr marL="742950" indent="-742950">
              <a:buAutoNum type="arabicPeriod"/>
            </a:pPr>
            <a:r>
              <a:rPr lang="en-US" sz="2800" dirty="0" err="1"/>
              <a:t>Revanth</a:t>
            </a:r>
            <a:r>
              <a:rPr lang="en-US" sz="2800" dirty="0"/>
              <a:t> </a:t>
            </a:r>
            <a:r>
              <a:rPr lang="en-US" sz="2800" dirty="0" err="1"/>
              <a:t>keshaboina</a:t>
            </a:r>
            <a:r>
              <a:rPr lang="en-US" sz="2800" dirty="0"/>
              <a:t>(101697266)</a:t>
            </a:r>
          </a:p>
          <a:p>
            <a:pPr marL="742950" indent="-742950">
              <a:buAutoNum type="arabicPeriod"/>
            </a:pPr>
            <a:r>
              <a:rPr lang="en-US" sz="2800" dirty="0"/>
              <a:t>Mahaveer Sai </a:t>
            </a:r>
            <a:r>
              <a:rPr lang="en-US" sz="2800" dirty="0" err="1"/>
              <a:t>Marapally</a:t>
            </a:r>
            <a:r>
              <a:rPr lang="en-US" sz="2800" dirty="0"/>
              <a:t>(101698112)</a:t>
            </a:r>
          </a:p>
          <a:p>
            <a:pPr marL="742950" indent="-742950">
              <a:buAutoNum type="arabicPeriod"/>
            </a:pPr>
            <a:r>
              <a:rPr lang="en-US" sz="2800" dirty="0" err="1"/>
              <a:t>Akshay</a:t>
            </a:r>
            <a:r>
              <a:rPr lang="en-US" sz="2800" dirty="0"/>
              <a:t> Kumar </a:t>
            </a:r>
            <a:r>
              <a:rPr lang="en-US" sz="2800" dirty="0" err="1"/>
              <a:t>Erati</a:t>
            </a:r>
            <a:r>
              <a:rPr lang="en-US" sz="2800" dirty="0"/>
              <a:t>(101699139)</a:t>
            </a:r>
          </a:p>
          <a:p>
            <a:pPr marL="742950" indent="-742950">
              <a:buAutoNum type="arabicPeriod"/>
            </a:pPr>
            <a:r>
              <a:rPr lang="en-US" sz="2800" dirty="0"/>
              <a:t>Kalyan </a:t>
            </a:r>
            <a:r>
              <a:rPr lang="en-US" sz="2800" dirty="0" err="1"/>
              <a:t>Bankiti</a:t>
            </a:r>
            <a:r>
              <a:rPr lang="en-US" sz="2800" dirty="0"/>
              <a:t>(101680324)</a:t>
            </a:r>
          </a:p>
        </p:txBody>
      </p:sp>
      <p:sp>
        <p:nvSpPr>
          <p:cNvPr id="2" name="TextBox 1">
            <a:extLst>
              <a:ext uri="{FF2B5EF4-FFF2-40B4-BE49-F238E27FC236}">
                <a16:creationId xmlns:a16="http://schemas.microsoft.com/office/drawing/2014/main" id="{C2CE5566-8BCE-4425-8754-B2C8B361AB57}"/>
              </a:ext>
            </a:extLst>
          </p:cNvPr>
          <p:cNvSpPr txBox="1"/>
          <p:nvPr/>
        </p:nvSpPr>
        <p:spPr>
          <a:xfrm>
            <a:off x="1539240" y="1287780"/>
            <a:ext cx="2842260" cy="523220"/>
          </a:xfrm>
          <a:prstGeom prst="rect">
            <a:avLst/>
          </a:prstGeom>
          <a:noFill/>
        </p:spPr>
        <p:txBody>
          <a:bodyPr wrap="square" rtlCol="0">
            <a:spAutoFit/>
          </a:bodyPr>
          <a:lstStyle/>
          <a:p>
            <a:r>
              <a:rPr lang="en-US" sz="2800" b="1" dirty="0"/>
              <a:t>Group Members: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60" y="1638300"/>
            <a:ext cx="499872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Patient Table</a:t>
            </a:r>
          </a:p>
        </p:txBody>
      </p:sp>
      <p:pic>
        <p:nvPicPr>
          <p:cNvPr id="5" name="Picture 4">
            <a:extLst>
              <a:ext uri="{FF2B5EF4-FFF2-40B4-BE49-F238E27FC236}">
                <a16:creationId xmlns:a16="http://schemas.microsoft.com/office/drawing/2014/main" id="{12243590-F849-44EF-859A-262B9E3BE591}"/>
              </a:ext>
            </a:extLst>
          </p:cNvPr>
          <p:cNvPicPr>
            <a:picLocks noChangeAspect="1"/>
          </p:cNvPicPr>
          <p:nvPr/>
        </p:nvPicPr>
        <p:blipFill>
          <a:blip r:embed="rId2"/>
          <a:stretch>
            <a:fillRect/>
          </a:stretch>
        </p:blipFill>
        <p:spPr>
          <a:xfrm>
            <a:off x="1950719" y="2148840"/>
            <a:ext cx="8751399" cy="3825239"/>
          </a:xfrm>
          <a:prstGeom prst="rect">
            <a:avLst/>
          </a:prstGeom>
        </p:spPr>
      </p:pic>
    </p:spTree>
    <p:extLst>
      <p:ext uri="{BB962C8B-B14F-4D97-AF65-F5344CB8AC3E}">
        <p14:creationId xmlns:p14="http://schemas.microsoft.com/office/powerpoint/2010/main" val="97422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59" y="1638300"/>
            <a:ext cx="8758491" cy="272510"/>
          </a:xfrm>
          <a:prstGeom prst="rect">
            <a:avLst/>
          </a:prstGeom>
          <a:noFill/>
        </p:spPr>
        <p:txBody>
          <a:bodyPr wrap="square" rtlCol="0">
            <a:spAutoFit/>
          </a:bodyPr>
          <a:lstStyle/>
          <a:p>
            <a:pPr marL="342900" marR="0" lvl="0" indent="-342900" algn="just">
              <a:lnSpc>
                <a:spcPts val="1200"/>
              </a:lnSpc>
              <a:spcBef>
                <a:spcPts val="0"/>
              </a:spcBef>
              <a:spcAft>
                <a:spcPts val="0"/>
              </a:spcAft>
              <a:buFont typeface="+mj-lt"/>
              <a:buAutoNum type="arabicPeriod"/>
            </a:pPr>
            <a:r>
              <a:rPr lang="en-US" sz="1800" dirty="0">
                <a:effectLst/>
                <a:latin typeface="Garamond (Body)"/>
                <a:ea typeface="Times New Roman" panose="02020603050405020304" pitchFamily="18" charset="0"/>
                <a:cs typeface="Times New Roman" panose="02020603050405020304" pitchFamily="18" charset="0"/>
              </a:rPr>
              <a:t>List the last name, date of admission and date of discharge of patients who are from </a:t>
            </a:r>
            <a:r>
              <a:rPr lang="en-US" dirty="0">
                <a:latin typeface="Garamond (Body)"/>
                <a:ea typeface="Times New Roman" panose="02020603050405020304" pitchFamily="18" charset="0"/>
                <a:cs typeface="Times New Roman" panose="02020603050405020304" pitchFamily="18" charset="0"/>
              </a:rPr>
              <a:t>I</a:t>
            </a:r>
            <a:r>
              <a:rPr lang="en-US" sz="1800" dirty="0">
                <a:effectLst/>
                <a:latin typeface="Garamond (Body)"/>
                <a:ea typeface="Times New Roman" panose="02020603050405020304" pitchFamily="18" charset="0"/>
                <a:cs typeface="Times New Roman" panose="02020603050405020304" pitchFamily="18" charset="0"/>
              </a:rPr>
              <a:t>ndia.</a:t>
            </a:r>
          </a:p>
        </p:txBody>
      </p:sp>
      <p:pic>
        <p:nvPicPr>
          <p:cNvPr id="5" name="Picture 4">
            <a:extLst>
              <a:ext uri="{FF2B5EF4-FFF2-40B4-BE49-F238E27FC236}">
                <a16:creationId xmlns:a16="http://schemas.microsoft.com/office/drawing/2014/main" id="{BE220FCA-DAE9-4862-B567-4EF3561FEA62}"/>
              </a:ext>
            </a:extLst>
          </p:cNvPr>
          <p:cNvPicPr/>
          <p:nvPr/>
        </p:nvPicPr>
        <p:blipFill>
          <a:blip r:embed="rId2"/>
          <a:stretch>
            <a:fillRect/>
          </a:stretch>
        </p:blipFill>
        <p:spPr>
          <a:xfrm>
            <a:off x="2080260" y="2170117"/>
            <a:ext cx="7970520" cy="3803963"/>
          </a:xfrm>
          <a:prstGeom prst="rect">
            <a:avLst/>
          </a:prstGeom>
        </p:spPr>
      </p:pic>
    </p:spTree>
    <p:extLst>
      <p:ext uri="{BB962C8B-B14F-4D97-AF65-F5344CB8AC3E}">
        <p14:creationId xmlns:p14="http://schemas.microsoft.com/office/powerpoint/2010/main" val="1304403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59" y="1638300"/>
            <a:ext cx="8758491" cy="396006"/>
          </a:xfrm>
          <a:prstGeom prst="rect">
            <a:avLst/>
          </a:prstGeom>
          <a:noFill/>
        </p:spPr>
        <p:txBody>
          <a:bodyPr wrap="square" rtlCol="0">
            <a:spAutoFit/>
          </a:bodyPr>
          <a:lstStyle/>
          <a:p>
            <a:pPr marR="0" lvl="0">
              <a:lnSpc>
                <a:spcPct val="115000"/>
              </a:lnSpc>
              <a:spcBef>
                <a:spcPts val="0"/>
              </a:spcBef>
              <a:spcAft>
                <a:spcPts val="1000"/>
              </a:spcAft>
            </a:pPr>
            <a:r>
              <a:rPr lang="en-US" sz="1800" dirty="0">
                <a:effectLst/>
                <a:latin typeface="Garamond (Body)"/>
                <a:ea typeface="Times New Roman" panose="02020603050405020304" pitchFamily="18" charset="0"/>
                <a:cs typeface="Times New Roman" panose="02020603050405020304" pitchFamily="18" charset="0"/>
              </a:rPr>
              <a:t>2. Retrieve the name and salary of employees using physician id whose salary is above 25000.</a:t>
            </a:r>
          </a:p>
        </p:txBody>
      </p:sp>
      <p:pic>
        <p:nvPicPr>
          <p:cNvPr id="6" name="Picture 5">
            <a:extLst>
              <a:ext uri="{FF2B5EF4-FFF2-40B4-BE49-F238E27FC236}">
                <a16:creationId xmlns:a16="http://schemas.microsoft.com/office/drawing/2014/main" id="{D70BB370-9B12-4C90-94E8-C0A741ABB2BC}"/>
              </a:ext>
            </a:extLst>
          </p:cNvPr>
          <p:cNvPicPr/>
          <p:nvPr/>
        </p:nvPicPr>
        <p:blipFill>
          <a:blip r:embed="rId2"/>
          <a:stretch>
            <a:fillRect/>
          </a:stretch>
        </p:blipFill>
        <p:spPr>
          <a:xfrm>
            <a:off x="2031428" y="2234247"/>
            <a:ext cx="7920291" cy="3351213"/>
          </a:xfrm>
          <a:prstGeom prst="rect">
            <a:avLst/>
          </a:prstGeom>
        </p:spPr>
      </p:pic>
    </p:spTree>
    <p:extLst>
      <p:ext uri="{BB962C8B-B14F-4D97-AF65-F5344CB8AC3E}">
        <p14:creationId xmlns:p14="http://schemas.microsoft.com/office/powerpoint/2010/main" val="4000870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95FAE-C1C3-488D-A0B0-9D214FC9C47D}"/>
              </a:ext>
            </a:extLst>
          </p:cNvPr>
          <p:cNvSpPr txBox="1"/>
          <p:nvPr/>
        </p:nvSpPr>
        <p:spPr>
          <a:xfrm>
            <a:off x="952500" y="1013460"/>
            <a:ext cx="2827020" cy="523220"/>
          </a:xfrm>
          <a:prstGeom prst="rect">
            <a:avLst/>
          </a:prstGeom>
          <a:noFill/>
        </p:spPr>
        <p:txBody>
          <a:bodyPr wrap="square" rtlCol="0">
            <a:spAutoFit/>
          </a:bodyPr>
          <a:lstStyle/>
          <a:p>
            <a:r>
              <a:rPr lang="en-US" sz="2800" b="1" dirty="0"/>
              <a:t>SQL QUERIES -</a:t>
            </a:r>
          </a:p>
        </p:txBody>
      </p:sp>
      <p:sp>
        <p:nvSpPr>
          <p:cNvPr id="3" name="TextBox 2">
            <a:extLst>
              <a:ext uri="{FF2B5EF4-FFF2-40B4-BE49-F238E27FC236}">
                <a16:creationId xmlns:a16="http://schemas.microsoft.com/office/drawing/2014/main" id="{638A57EA-721F-42C9-9EEE-70335BB3BDDC}"/>
              </a:ext>
            </a:extLst>
          </p:cNvPr>
          <p:cNvSpPr txBox="1"/>
          <p:nvPr/>
        </p:nvSpPr>
        <p:spPr>
          <a:xfrm flipH="1">
            <a:off x="1356359" y="1638300"/>
            <a:ext cx="8758491" cy="842795"/>
          </a:xfrm>
          <a:prstGeom prst="rect">
            <a:avLst/>
          </a:prstGeom>
          <a:noFill/>
        </p:spPr>
        <p:txBody>
          <a:bodyPr wrap="square" rtlCol="0">
            <a:spAutoFit/>
          </a:bodyPr>
          <a:lstStyle/>
          <a:p>
            <a:pPr>
              <a:lnSpc>
                <a:spcPct val="115000"/>
              </a:lnSpc>
              <a:spcAft>
                <a:spcPts val="1000"/>
              </a:spcAft>
            </a:pPr>
            <a:r>
              <a:rPr lang="en-US" sz="1800" dirty="0">
                <a:effectLst/>
                <a:latin typeface="Garamond (Body)"/>
                <a:ea typeface="Times New Roman" panose="02020603050405020304" pitchFamily="18" charset="0"/>
                <a:cs typeface="Times New Roman" panose="02020603050405020304" pitchFamily="18" charset="0"/>
              </a:rPr>
              <a:t>3. List the average salary of employees who works as receptionists.</a:t>
            </a:r>
          </a:p>
          <a:p>
            <a:pPr marR="0" lvl="0">
              <a:lnSpc>
                <a:spcPct val="115000"/>
              </a:lnSpc>
              <a:spcBef>
                <a:spcPts val="0"/>
              </a:spcBef>
              <a:spcAft>
                <a:spcPts val="1000"/>
              </a:spcAft>
            </a:pPr>
            <a:endParaRPr lang="en-US" sz="1800" dirty="0">
              <a:effectLst/>
              <a:latin typeface="Garamond (Body)"/>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EEDC9BD-9B58-44F9-A434-8016F30EA738}"/>
              </a:ext>
            </a:extLst>
          </p:cNvPr>
          <p:cNvPicPr/>
          <p:nvPr/>
        </p:nvPicPr>
        <p:blipFill>
          <a:blip r:embed="rId2"/>
          <a:stretch>
            <a:fillRect/>
          </a:stretch>
        </p:blipFill>
        <p:spPr>
          <a:xfrm>
            <a:off x="1996440" y="2230754"/>
            <a:ext cx="7886700" cy="3667126"/>
          </a:xfrm>
          <a:prstGeom prst="rect">
            <a:avLst/>
          </a:prstGeom>
        </p:spPr>
      </p:pic>
    </p:spTree>
    <p:extLst>
      <p:ext uri="{BB962C8B-B14F-4D97-AF65-F5344CB8AC3E}">
        <p14:creationId xmlns:p14="http://schemas.microsoft.com/office/powerpoint/2010/main" val="1226140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1114" y="2952584"/>
            <a:ext cx="6182138" cy="584775"/>
          </a:xfrm>
          <a:prstGeom prst="rect">
            <a:avLst/>
          </a:prstGeom>
          <a:noFill/>
        </p:spPr>
        <p:txBody>
          <a:bodyPr wrap="square">
            <a:spAutoFit/>
          </a:bodyPr>
          <a:lstStyle/>
          <a:p>
            <a:r>
              <a:rPr lang="en-US" sz="32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833D3D-3A9F-48FE-BA52-915061CEDF20}"/>
              </a:ext>
            </a:extLst>
          </p:cNvPr>
          <p:cNvSpPr txBox="1"/>
          <p:nvPr/>
        </p:nvSpPr>
        <p:spPr>
          <a:xfrm flipH="1">
            <a:off x="1844040" y="2887980"/>
            <a:ext cx="8378190" cy="646331"/>
          </a:xfrm>
          <a:prstGeom prst="rect">
            <a:avLst/>
          </a:prstGeom>
          <a:noFill/>
        </p:spPr>
        <p:txBody>
          <a:bodyPr wrap="square" rtlCol="0">
            <a:spAutoFit/>
          </a:bodyPr>
          <a:lstStyle/>
          <a:p>
            <a:r>
              <a:rPr lang="en-US" sz="3600" b="1" dirty="0">
                <a:latin typeface="Garamond (Headings)"/>
              </a:rPr>
              <a:t>HOSPITAL MANAGEMENT SYSTEM</a:t>
            </a:r>
          </a:p>
        </p:txBody>
      </p:sp>
    </p:spTree>
    <p:extLst>
      <p:ext uri="{BB962C8B-B14F-4D97-AF65-F5344CB8AC3E}">
        <p14:creationId xmlns:p14="http://schemas.microsoft.com/office/powerpoint/2010/main" val="74933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26210" y="1276350"/>
            <a:ext cx="8385810" cy="523220"/>
          </a:xfrm>
          <a:prstGeom prst="rect">
            <a:avLst/>
          </a:prstGeom>
          <a:noFill/>
        </p:spPr>
        <p:txBody>
          <a:bodyPr wrap="square" rtlCol="0" anchor="t">
            <a:spAutoFit/>
          </a:bodyPr>
          <a:lstStyle/>
          <a:p>
            <a:r>
              <a:rPr lang="en-US" sz="2800" b="1" dirty="0">
                <a:latin typeface="Garamond (Headings)"/>
                <a:ea typeface="Yu Gothic UI Semibold" panose="020B0700000000000000" charset="-128"/>
              </a:rPr>
              <a:t>PURPOSE</a:t>
            </a:r>
            <a:r>
              <a:rPr lang="en-US" sz="2800" b="1" dirty="0">
                <a:latin typeface="Yu Gothic UI Semibold" panose="020B0700000000000000" charset="-128"/>
                <a:ea typeface="Yu Gothic UI Semibold" panose="020B0700000000000000" charset="-128"/>
              </a:rPr>
              <a:t> :</a:t>
            </a:r>
          </a:p>
        </p:txBody>
      </p:sp>
      <p:sp>
        <p:nvSpPr>
          <p:cNvPr id="3" name="TextBox 2">
            <a:extLst>
              <a:ext uri="{FF2B5EF4-FFF2-40B4-BE49-F238E27FC236}">
                <a16:creationId xmlns:a16="http://schemas.microsoft.com/office/drawing/2014/main" id="{F0ED6072-62B1-4645-9683-F97811E1DF4C}"/>
              </a:ext>
            </a:extLst>
          </p:cNvPr>
          <p:cNvSpPr txBox="1"/>
          <p:nvPr/>
        </p:nvSpPr>
        <p:spPr>
          <a:xfrm flipH="1">
            <a:off x="2392679" y="2026920"/>
            <a:ext cx="4274822"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The main purpose of “</a:t>
            </a:r>
            <a:r>
              <a:rPr lang="en-US" sz="1800" b="1" dirty="0">
                <a:solidFill>
                  <a:srgbClr val="000000"/>
                </a:solidFill>
              </a:rPr>
              <a:t>HOSPITAL MANAGEMENT SYSTEM</a:t>
            </a:r>
            <a:r>
              <a:rPr lang="en-US" sz="1800" dirty="0">
                <a:solidFill>
                  <a:srgbClr val="000000"/>
                </a:solidFill>
              </a:rPr>
              <a:t>” database is to easily maintain the information of doctor , patient ,room ,bill payment. It Includes electronic  business intelligent like revenue cycle management and health records.</a:t>
            </a:r>
          </a:p>
          <a:p>
            <a:r>
              <a:rPr lang="en-US" sz="1800" dirty="0">
                <a:solidFill>
                  <a:srgbClr val="000000"/>
                </a:solidFill>
              </a:rPr>
              <a:t> </a:t>
            </a:r>
          </a:p>
          <a:p>
            <a:pPr marL="285750" indent="-285750">
              <a:buFont typeface="Arial" panose="020B0604020202020204" pitchFamily="34" charset="0"/>
              <a:buChar char="•"/>
            </a:pPr>
            <a:r>
              <a:rPr lang="en-US" sz="1800" dirty="0">
                <a:solidFill>
                  <a:srgbClr val="000000"/>
                </a:solidFill>
              </a:rPr>
              <a:t>The main purpose of the project is to store and retrieve  the data of doctor  and patient when ever required.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D70903-730E-419F-8529-3B207079B5EA}"/>
              </a:ext>
            </a:extLst>
          </p:cNvPr>
          <p:cNvSpPr txBox="1"/>
          <p:nvPr/>
        </p:nvSpPr>
        <p:spPr>
          <a:xfrm>
            <a:off x="1287780" y="1280160"/>
            <a:ext cx="2583180" cy="523220"/>
          </a:xfrm>
          <a:prstGeom prst="rect">
            <a:avLst/>
          </a:prstGeom>
          <a:noFill/>
        </p:spPr>
        <p:txBody>
          <a:bodyPr wrap="square" rtlCol="0">
            <a:spAutoFit/>
          </a:bodyPr>
          <a:lstStyle/>
          <a:p>
            <a:r>
              <a:rPr lang="en-US" sz="2800" b="1" dirty="0"/>
              <a:t>Entities :</a:t>
            </a:r>
          </a:p>
        </p:txBody>
      </p:sp>
      <p:sp>
        <p:nvSpPr>
          <p:cNvPr id="4" name="TextBox 3">
            <a:extLst>
              <a:ext uri="{FF2B5EF4-FFF2-40B4-BE49-F238E27FC236}">
                <a16:creationId xmlns:a16="http://schemas.microsoft.com/office/drawing/2014/main" id="{32EF643D-9459-44C9-B480-DEEE2D110594}"/>
              </a:ext>
            </a:extLst>
          </p:cNvPr>
          <p:cNvSpPr txBox="1"/>
          <p:nvPr/>
        </p:nvSpPr>
        <p:spPr>
          <a:xfrm>
            <a:off x="1897380" y="2095500"/>
            <a:ext cx="2583180" cy="2862322"/>
          </a:xfrm>
          <a:prstGeom prst="rect">
            <a:avLst/>
          </a:prstGeom>
          <a:noFill/>
        </p:spPr>
        <p:txBody>
          <a:bodyPr wrap="square" rtlCol="0">
            <a:spAutoFit/>
          </a:bodyPr>
          <a:lstStyle/>
          <a:p>
            <a:pPr marL="342900" marR="0" lvl="0" indent="-342900">
              <a:spcBef>
                <a:spcPts val="0"/>
              </a:spcBef>
              <a:spcAft>
                <a:spcPts val="0"/>
              </a:spcAft>
              <a:buFont typeface="+mj-lt"/>
              <a:buAutoNum type="arabicPeriod"/>
            </a:pPr>
            <a:r>
              <a:rPr lang="en-US" sz="1800" dirty="0">
                <a:effectLst/>
                <a:latin typeface="Garamond (Body)"/>
                <a:ea typeface="Calibri" panose="020F0502020204030204" pitchFamily="34" charset="0"/>
                <a:cs typeface="Mangal" panose="02040503050203030202" pitchFamily="18" charset="0"/>
              </a:rPr>
              <a:t>Physician</a:t>
            </a:r>
          </a:p>
          <a:p>
            <a:pPr marL="342900" marR="0" lvl="0" indent="-342900">
              <a:spcBef>
                <a:spcPts val="0"/>
              </a:spcBef>
              <a:spcAft>
                <a:spcPts val="0"/>
              </a:spcAft>
              <a:buFont typeface="+mj-lt"/>
              <a:buAutoNum type="arabicPeriod"/>
            </a:pPr>
            <a:r>
              <a:rPr lang="en-US" sz="1800" dirty="0">
                <a:effectLst/>
                <a:latin typeface="Garamond (Body)"/>
                <a:ea typeface="Calibri" panose="020F0502020204030204" pitchFamily="34" charset="0"/>
                <a:cs typeface="Mangal" panose="02040503050203030202" pitchFamily="18" charset="0"/>
              </a:rPr>
              <a:t>Patient</a:t>
            </a:r>
          </a:p>
          <a:p>
            <a:pPr marL="342900" marR="0" lvl="0" indent="-342900">
              <a:spcBef>
                <a:spcPts val="0"/>
              </a:spcBef>
              <a:spcAft>
                <a:spcPts val="0"/>
              </a:spcAft>
              <a:buFont typeface="+mj-lt"/>
              <a:buAutoNum type="arabicPeriod"/>
            </a:pPr>
            <a:r>
              <a:rPr lang="en-US" sz="1800" dirty="0">
                <a:effectLst/>
                <a:latin typeface="Garamond (Body)"/>
                <a:ea typeface="Calibri" panose="020F0502020204030204" pitchFamily="34" charset="0"/>
                <a:cs typeface="Mangal" panose="02040503050203030202" pitchFamily="18" charset="0"/>
              </a:rPr>
              <a:t>Nurses</a:t>
            </a:r>
          </a:p>
          <a:p>
            <a:pPr marL="342900" marR="0" lvl="0" indent="-342900">
              <a:spcBef>
                <a:spcPts val="0"/>
              </a:spcBef>
              <a:spcAft>
                <a:spcPts val="0"/>
              </a:spcAft>
              <a:buFont typeface="+mj-lt"/>
              <a:buAutoNum type="arabicPeriod"/>
            </a:pPr>
            <a:r>
              <a:rPr lang="en-US" sz="1800" dirty="0">
                <a:effectLst/>
                <a:latin typeface="Garamond (Body)"/>
                <a:ea typeface="Calibri" panose="020F0502020204030204" pitchFamily="34" charset="0"/>
                <a:cs typeface="Mangal" panose="02040503050203030202" pitchFamily="18" charset="0"/>
              </a:rPr>
              <a:t>medicines</a:t>
            </a:r>
          </a:p>
          <a:p>
            <a:pPr marL="342900" marR="0" lvl="0" indent="-342900">
              <a:spcBef>
                <a:spcPts val="0"/>
              </a:spcBef>
              <a:spcAft>
                <a:spcPts val="0"/>
              </a:spcAft>
              <a:buFont typeface="+mj-lt"/>
              <a:buAutoNum type="arabicPeriod"/>
            </a:pPr>
            <a:r>
              <a:rPr lang="en-US" sz="1800" dirty="0">
                <a:effectLst/>
                <a:latin typeface="Garamond (Body)"/>
                <a:ea typeface="Calibri" panose="020F0502020204030204" pitchFamily="34" charset="0"/>
                <a:cs typeface="Mangal" panose="02040503050203030202" pitchFamily="18" charset="0"/>
              </a:rPr>
              <a:t>Pharmacy</a:t>
            </a:r>
          </a:p>
          <a:p>
            <a:pPr marL="342900" marR="0" lvl="0" indent="-342900">
              <a:spcBef>
                <a:spcPts val="0"/>
              </a:spcBef>
              <a:spcAft>
                <a:spcPts val="0"/>
              </a:spcAft>
              <a:buFont typeface="+mj-lt"/>
              <a:buAutoNum type="arabicPeriod"/>
            </a:pPr>
            <a:r>
              <a:rPr lang="en-US" sz="1800" dirty="0" err="1">
                <a:effectLst/>
                <a:latin typeface="Garamond (Body)"/>
                <a:ea typeface="Calibri" panose="020F0502020204030204" pitchFamily="34" charset="0"/>
                <a:cs typeface="Mangal" panose="02040503050203030202" pitchFamily="18" charset="0"/>
              </a:rPr>
              <a:t>Medical_receipts</a:t>
            </a:r>
            <a:endParaRPr lang="en-US" sz="1800" dirty="0">
              <a:effectLst/>
              <a:latin typeface="Garamond (Body)"/>
              <a:ea typeface="Calibri" panose="020F0502020204030204" pitchFamily="34" charset="0"/>
              <a:cs typeface="Mangal" panose="02040503050203030202" pitchFamily="18" charset="0"/>
            </a:endParaRPr>
          </a:p>
          <a:p>
            <a:pPr marL="342900" marR="0" lvl="0" indent="-342900">
              <a:spcBef>
                <a:spcPts val="0"/>
              </a:spcBef>
              <a:spcAft>
                <a:spcPts val="0"/>
              </a:spcAft>
              <a:buFont typeface="+mj-lt"/>
              <a:buAutoNum type="arabicPeriod"/>
            </a:pPr>
            <a:r>
              <a:rPr lang="en-US" sz="1800" dirty="0">
                <a:effectLst/>
                <a:latin typeface="Garamond (Body)"/>
                <a:ea typeface="Calibri" panose="020F0502020204030204" pitchFamily="34" charset="0"/>
                <a:cs typeface="Mangal" panose="02040503050203030202" pitchFamily="18" charset="0"/>
              </a:rPr>
              <a:t>Medical Branches </a:t>
            </a:r>
          </a:p>
          <a:p>
            <a:pPr marL="342900" marR="0" lvl="0" indent="-342900">
              <a:spcBef>
                <a:spcPts val="0"/>
              </a:spcBef>
              <a:spcAft>
                <a:spcPts val="0"/>
              </a:spcAft>
              <a:buFont typeface="+mj-lt"/>
              <a:buAutoNum type="arabicPeriod"/>
            </a:pPr>
            <a:r>
              <a:rPr lang="en-US" sz="1800" dirty="0">
                <a:effectLst/>
                <a:latin typeface="Garamond (Body)"/>
                <a:ea typeface="Calibri" panose="020F0502020204030204" pitchFamily="34" charset="0"/>
                <a:cs typeface="Mangal" panose="02040503050203030202" pitchFamily="18" charset="0"/>
              </a:rPr>
              <a:t>Wards</a:t>
            </a:r>
          </a:p>
          <a:p>
            <a:pPr marL="342900" marR="0" lvl="0" indent="-342900">
              <a:spcBef>
                <a:spcPts val="0"/>
              </a:spcBef>
              <a:spcAft>
                <a:spcPts val="0"/>
              </a:spcAft>
              <a:buFont typeface="+mj-lt"/>
              <a:buAutoNum type="arabicPeriod"/>
            </a:pPr>
            <a:r>
              <a:rPr lang="en-US" sz="1800" dirty="0">
                <a:effectLst/>
                <a:latin typeface="Garamond (Body)"/>
                <a:ea typeface="Calibri" panose="020F0502020204030204" pitchFamily="34" charset="0"/>
                <a:cs typeface="Mangal" panose="02040503050203030202" pitchFamily="18" charset="0"/>
              </a:rPr>
              <a:t>Schedules</a:t>
            </a:r>
          </a:p>
          <a:p>
            <a:r>
              <a:rPr lang="en-US" sz="1800" dirty="0">
                <a:effectLst/>
                <a:latin typeface="Garamond (Body)"/>
                <a:ea typeface="Calibri" panose="020F0502020204030204" pitchFamily="34" charset="0"/>
              </a:rPr>
              <a:t>10. Admin</a:t>
            </a:r>
            <a:endParaRPr lang="en-US" dirty="0">
              <a:latin typeface="Garamond (Bod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1374" y="3242346"/>
            <a:ext cx="6114552" cy="369332"/>
          </a:xfrm>
          <a:prstGeom prst="rect">
            <a:avLst/>
          </a:prstGeom>
          <a:noFill/>
        </p:spPr>
        <p:txBody>
          <a:bodyPr wrap="square">
            <a:spAutoFit/>
          </a:bodyPr>
          <a:lstStyle/>
          <a:p>
            <a:r>
              <a:rPr lang="en-US" dirty="0"/>
              <a:t>.</a:t>
            </a:r>
          </a:p>
        </p:txBody>
      </p:sp>
      <p:sp>
        <p:nvSpPr>
          <p:cNvPr id="7" name="TextBox 6"/>
          <p:cNvSpPr txBox="1"/>
          <p:nvPr/>
        </p:nvSpPr>
        <p:spPr>
          <a:xfrm flipH="1">
            <a:off x="9153276" y="4071068"/>
            <a:ext cx="478404" cy="923330"/>
          </a:xfrm>
          <a:prstGeom prst="rect">
            <a:avLst/>
          </a:prstGeom>
          <a:noFill/>
        </p:spPr>
        <p:txBody>
          <a:bodyPr wrap="square">
            <a:spAutoFit/>
          </a:bodyPr>
          <a:lstStyle/>
          <a:p>
            <a:endParaRPr lang="en-US" dirty="0"/>
          </a:p>
          <a:p>
            <a:endParaRPr lang="en-US" dirty="0"/>
          </a:p>
          <a:p>
            <a:endParaRPr lang="en-US" dirty="0"/>
          </a:p>
        </p:txBody>
      </p:sp>
      <p:sp>
        <p:nvSpPr>
          <p:cNvPr id="2" name="Text Box 1"/>
          <p:cNvSpPr txBox="1"/>
          <p:nvPr/>
        </p:nvSpPr>
        <p:spPr>
          <a:xfrm>
            <a:off x="1305560" y="1416685"/>
            <a:ext cx="8326120" cy="5078313"/>
          </a:xfrm>
          <a:prstGeom prst="rect">
            <a:avLst/>
          </a:prstGeom>
          <a:noFill/>
        </p:spPr>
        <p:txBody>
          <a:bodyPr wrap="square" rtlCol="0" anchor="t">
            <a:spAutoFit/>
          </a:bodyPr>
          <a:lstStyle/>
          <a:p>
            <a:pPr marL="0" marR="0" algn="just">
              <a:spcBef>
                <a:spcPts val="0"/>
              </a:spcBef>
              <a:spcAft>
                <a:spcPts val="0"/>
              </a:spcAft>
            </a:pPr>
            <a:r>
              <a:rPr lang="en-US" b="1" u="sng" dirty="0">
                <a:effectLst/>
                <a:latin typeface="Garamond (Body)"/>
                <a:ea typeface="Calibri" panose="020F0502020204030204" pitchFamily="34" charset="0"/>
                <a:cs typeface="Mangal" panose="02040503050203030202" pitchFamily="18" charset="0"/>
              </a:rPr>
              <a:t>Physician</a:t>
            </a:r>
            <a:endParaRPr lang="en-US" b="1" dirty="0">
              <a:effectLst/>
              <a:latin typeface="Garamond (Body)"/>
              <a:ea typeface="Calibri" panose="020F0502020204030204" pitchFamily="34" charset="0"/>
              <a:cs typeface="Mangal" panose="02040503050203030202" pitchFamily="18" charset="0"/>
            </a:endParaRPr>
          </a:p>
          <a:p>
            <a:pPr marL="0" marR="0" algn="just">
              <a:spcBef>
                <a:spcPts val="0"/>
              </a:spcBef>
              <a:spcAft>
                <a:spcPts val="0"/>
              </a:spcAft>
            </a:pPr>
            <a:r>
              <a:rPr lang="en-US" u="none" strike="noStrike" dirty="0">
                <a:effectLst/>
                <a:latin typeface="Garamond (Body)"/>
                <a:ea typeface="Calibri" panose="020F0502020204030204" pitchFamily="34" charset="0"/>
                <a:cs typeface="Mangal" panose="02040503050203030202" pitchFamily="18" charset="0"/>
              </a:rPr>
              <a:t> </a:t>
            </a:r>
            <a:endParaRPr lang="en-US" dirty="0">
              <a:effectLst/>
              <a:latin typeface="Garamond (Body)"/>
              <a:ea typeface="Calibri" panose="020F0502020204030204" pitchFamily="34" charset="0"/>
              <a:cs typeface="Mangal" panose="02040503050203030202" pitchFamily="18" charset="0"/>
            </a:endParaRPr>
          </a:p>
          <a:p>
            <a:pPr marL="0" marR="0" indent="457200" algn="just">
              <a:spcBef>
                <a:spcPts val="0"/>
              </a:spcBef>
              <a:spcAft>
                <a:spcPts val="0"/>
              </a:spcAft>
            </a:pPr>
            <a:r>
              <a:rPr lang="en-US" dirty="0">
                <a:effectLst/>
                <a:latin typeface="Garamond (Body)"/>
                <a:ea typeface="Calibri" panose="020F0502020204030204" pitchFamily="34" charset="0"/>
                <a:cs typeface="Mangal" panose="02040503050203030202" pitchFamily="18" charset="0"/>
              </a:rPr>
              <a:t>The physician entity consists of the physician id, physician name department of the physician, contact information, working hours. Using this, the database can retrieve the information easily depending upon the medical–branches the physicians work in.</a:t>
            </a:r>
          </a:p>
          <a:p>
            <a:pPr marL="0" marR="0" indent="457200" algn="just">
              <a:spcBef>
                <a:spcPts val="0"/>
              </a:spcBef>
              <a:spcAft>
                <a:spcPts val="0"/>
              </a:spcAft>
            </a:pPr>
            <a:r>
              <a:rPr lang="en-US" dirty="0">
                <a:effectLst/>
                <a:latin typeface="Garamond (Body)"/>
                <a:ea typeface="Calibri" panose="020F0502020204030204" pitchFamily="34" charset="0"/>
                <a:cs typeface="Mangal" panose="02040503050203030202" pitchFamily="18" charset="0"/>
              </a:rPr>
              <a:t> </a:t>
            </a:r>
          </a:p>
          <a:p>
            <a:pPr marL="0" marR="0" algn="just">
              <a:spcBef>
                <a:spcPts val="0"/>
              </a:spcBef>
              <a:spcAft>
                <a:spcPts val="0"/>
              </a:spcAft>
            </a:pPr>
            <a:r>
              <a:rPr lang="en-US" b="1" u="sng" dirty="0">
                <a:effectLst/>
                <a:latin typeface="Garamond (Body)"/>
                <a:ea typeface="Calibri" panose="020F0502020204030204" pitchFamily="34" charset="0"/>
                <a:cs typeface="Mangal" panose="02040503050203030202" pitchFamily="18" charset="0"/>
              </a:rPr>
              <a:t>Patient</a:t>
            </a:r>
            <a:endParaRPr lang="en-US" b="1" dirty="0">
              <a:effectLst/>
              <a:latin typeface="Garamond (Body)"/>
              <a:ea typeface="Calibri" panose="020F0502020204030204" pitchFamily="34" charset="0"/>
              <a:cs typeface="Mangal" panose="02040503050203030202" pitchFamily="18" charset="0"/>
            </a:endParaRPr>
          </a:p>
          <a:p>
            <a:pPr marL="0" marR="0" algn="just">
              <a:spcBef>
                <a:spcPts val="0"/>
              </a:spcBef>
              <a:spcAft>
                <a:spcPts val="0"/>
              </a:spcAft>
            </a:pPr>
            <a:r>
              <a:rPr lang="en-US" u="none" strike="noStrike" dirty="0">
                <a:effectLst/>
                <a:latin typeface="Garamond (Body)"/>
                <a:ea typeface="Calibri" panose="020F0502020204030204" pitchFamily="34" charset="0"/>
                <a:cs typeface="Mangal" panose="02040503050203030202" pitchFamily="18" charset="0"/>
              </a:rPr>
              <a:t> </a:t>
            </a:r>
            <a:endParaRPr lang="en-US" dirty="0">
              <a:effectLst/>
              <a:latin typeface="Garamond (Body)"/>
              <a:ea typeface="Calibri" panose="020F0502020204030204" pitchFamily="34" charset="0"/>
              <a:cs typeface="Mangal" panose="02040503050203030202" pitchFamily="18" charset="0"/>
            </a:endParaRPr>
          </a:p>
          <a:p>
            <a:pPr marL="0" marR="0" indent="457200" algn="just">
              <a:spcBef>
                <a:spcPts val="0"/>
              </a:spcBef>
              <a:spcAft>
                <a:spcPts val="0"/>
              </a:spcAft>
            </a:pPr>
            <a:r>
              <a:rPr lang="en-US" dirty="0">
                <a:effectLst/>
                <a:latin typeface="Garamond (Body)"/>
                <a:ea typeface="Calibri" panose="020F0502020204030204" pitchFamily="34" charset="0"/>
                <a:cs typeface="Mangal" panose="02040503050203030202" pitchFamily="18" charset="0"/>
              </a:rPr>
              <a:t>The patient’s entity contains the information about the patient such as patient registration id, patient medical info, and patient personal information which gives easy access to the physicians</a:t>
            </a:r>
          </a:p>
          <a:p>
            <a:pPr marL="0" marR="0" algn="just">
              <a:spcBef>
                <a:spcPts val="0"/>
              </a:spcBef>
              <a:spcAft>
                <a:spcPts val="0"/>
              </a:spcAft>
            </a:pPr>
            <a:r>
              <a:rPr lang="en-US" u="none" strike="noStrike" dirty="0">
                <a:effectLst/>
                <a:latin typeface="Garamond (Body)"/>
                <a:ea typeface="Calibri" panose="020F0502020204030204" pitchFamily="34" charset="0"/>
                <a:cs typeface="Mangal" panose="02040503050203030202" pitchFamily="18" charset="0"/>
              </a:rPr>
              <a:t> </a:t>
            </a:r>
            <a:endParaRPr lang="en-US" dirty="0">
              <a:effectLst/>
              <a:latin typeface="Garamond (Body)"/>
              <a:ea typeface="Calibri" panose="020F0502020204030204" pitchFamily="34" charset="0"/>
              <a:cs typeface="Mangal" panose="02040503050203030202" pitchFamily="18" charset="0"/>
            </a:endParaRPr>
          </a:p>
          <a:p>
            <a:pPr marL="0" marR="0" algn="just">
              <a:spcBef>
                <a:spcPts val="0"/>
              </a:spcBef>
              <a:spcAft>
                <a:spcPts val="0"/>
              </a:spcAft>
            </a:pPr>
            <a:r>
              <a:rPr lang="en-US" b="1" u="sng" dirty="0">
                <a:effectLst/>
                <a:latin typeface="Garamond (Body)"/>
                <a:ea typeface="Calibri" panose="020F0502020204030204" pitchFamily="34" charset="0"/>
                <a:cs typeface="Mangal" panose="02040503050203030202" pitchFamily="18" charset="0"/>
              </a:rPr>
              <a:t>Nurses</a:t>
            </a:r>
            <a:endParaRPr lang="en-US" b="1" dirty="0">
              <a:effectLst/>
              <a:latin typeface="Garamond (Body)"/>
              <a:ea typeface="Calibri" panose="020F0502020204030204" pitchFamily="34" charset="0"/>
              <a:cs typeface="Mangal" panose="02040503050203030202" pitchFamily="18" charset="0"/>
            </a:endParaRPr>
          </a:p>
          <a:p>
            <a:pPr marL="0" marR="0" algn="just">
              <a:spcBef>
                <a:spcPts val="0"/>
              </a:spcBef>
              <a:spcAft>
                <a:spcPts val="0"/>
              </a:spcAft>
            </a:pPr>
            <a:r>
              <a:rPr lang="en-US" u="none" strike="noStrike" dirty="0">
                <a:effectLst/>
                <a:latin typeface="Garamond (Body)"/>
                <a:ea typeface="Calibri" panose="020F0502020204030204" pitchFamily="34" charset="0"/>
                <a:cs typeface="Mangal" panose="02040503050203030202" pitchFamily="18" charset="0"/>
              </a:rPr>
              <a:t> </a:t>
            </a:r>
            <a:endParaRPr lang="en-US" dirty="0">
              <a:effectLst/>
              <a:latin typeface="Garamond (Body)"/>
              <a:ea typeface="Calibri" panose="020F0502020204030204" pitchFamily="34" charset="0"/>
              <a:cs typeface="Mangal" panose="02040503050203030202" pitchFamily="18" charset="0"/>
            </a:endParaRPr>
          </a:p>
          <a:p>
            <a:pPr marL="0" marR="0" indent="457200" algn="just">
              <a:spcBef>
                <a:spcPts val="0"/>
              </a:spcBef>
              <a:spcAft>
                <a:spcPts val="0"/>
              </a:spcAft>
            </a:pPr>
            <a:r>
              <a:rPr lang="en-US" dirty="0">
                <a:effectLst/>
                <a:latin typeface="Garamond (Body)"/>
                <a:ea typeface="Calibri" panose="020F0502020204030204" pitchFamily="34" charset="0"/>
                <a:cs typeface="Mangal" panose="02040503050203030202" pitchFamily="18" charset="0"/>
              </a:rPr>
              <a:t>The Nurse entity has information about the nurses working in the hospital, like their id, nurse working hours, contact information, their department. Using this the database will be able to get the desired information about the nurse and assigned tasks as well.</a:t>
            </a:r>
          </a:p>
          <a:p>
            <a:pPr marL="0" marR="0" indent="457200" algn="just">
              <a:spcBef>
                <a:spcPts val="0"/>
              </a:spcBef>
              <a:spcAft>
                <a:spcPts val="0"/>
              </a:spcAft>
            </a:pPr>
            <a:r>
              <a:rPr lang="en-US" dirty="0">
                <a:effectLst/>
                <a:latin typeface="Garamond (Body)"/>
                <a:ea typeface="Calibri" panose="020F0502020204030204" pitchFamily="34" charset="0"/>
                <a:cs typeface="Mangal" panose="02040503050203030202"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1374" y="3242346"/>
            <a:ext cx="6114552" cy="369332"/>
          </a:xfrm>
          <a:prstGeom prst="rect">
            <a:avLst/>
          </a:prstGeom>
          <a:noFill/>
        </p:spPr>
        <p:txBody>
          <a:bodyPr wrap="square">
            <a:spAutoFit/>
          </a:bodyPr>
          <a:lstStyle/>
          <a:p>
            <a:r>
              <a:rPr lang="en-US" dirty="0"/>
              <a:t>.</a:t>
            </a:r>
          </a:p>
        </p:txBody>
      </p:sp>
      <p:sp>
        <p:nvSpPr>
          <p:cNvPr id="7" name="TextBox 6"/>
          <p:cNvSpPr txBox="1"/>
          <p:nvPr/>
        </p:nvSpPr>
        <p:spPr>
          <a:xfrm flipH="1">
            <a:off x="9153276" y="4071068"/>
            <a:ext cx="478404" cy="923330"/>
          </a:xfrm>
          <a:prstGeom prst="rect">
            <a:avLst/>
          </a:prstGeom>
          <a:noFill/>
        </p:spPr>
        <p:txBody>
          <a:bodyPr wrap="square">
            <a:spAutoFit/>
          </a:bodyPr>
          <a:lstStyle/>
          <a:p>
            <a:endParaRPr lang="en-US" dirty="0"/>
          </a:p>
          <a:p>
            <a:endParaRPr lang="en-US" dirty="0"/>
          </a:p>
          <a:p>
            <a:endParaRPr lang="en-US" dirty="0"/>
          </a:p>
        </p:txBody>
      </p:sp>
      <p:sp>
        <p:nvSpPr>
          <p:cNvPr id="2" name="Text Box 1"/>
          <p:cNvSpPr txBox="1"/>
          <p:nvPr/>
        </p:nvSpPr>
        <p:spPr>
          <a:xfrm>
            <a:off x="1305560" y="1416685"/>
            <a:ext cx="8326120" cy="4524315"/>
          </a:xfrm>
          <a:prstGeom prst="rect">
            <a:avLst/>
          </a:prstGeom>
          <a:noFill/>
        </p:spPr>
        <p:txBody>
          <a:bodyPr wrap="square" rtlCol="0" anchor="t">
            <a:spAutoFit/>
          </a:bodyPr>
          <a:lstStyle/>
          <a:p>
            <a:pPr marL="0" marR="0" algn="just">
              <a:spcBef>
                <a:spcPts val="0"/>
              </a:spcBef>
              <a:spcAft>
                <a:spcPts val="0"/>
              </a:spcAft>
            </a:pPr>
            <a:r>
              <a:rPr lang="en-US" sz="1800" b="1" u="sng" dirty="0">
                <a:effectLst/>
                <a:latin typeface="Garamond (Body)"/>
                <a:ea typeface="Calibri" panose="020F0502020204030204" pitchFamily="34" charset="0"/>
                <a:cs typeface="Mangal" panose="02040503050203030202" pitchFamily="18" charset="0"/>
              </a:rPr>
              <a:t>Medicines</a:t>
            </a:r>
            <a:endParaRPr lang="en-US" sz="1800" b="1" dirty="0">
              <a:effectLst/>
              <a:latin typeface="Garamond (Body)"/>
              <a:ea typeface="Calibri" panose="020F0502020204030204" pitchFamily="34" charset="0"/>
              <a:cs typeface="Mangal" panose="02040503050203030202" pitchFamily="18" charset="0"/>
            </a:endParaRPr>
          </a:p>
          <a:p>
            <a:pPr marL="0" marR="0" algn="just">
              <a:spcBef>
                <a:spcPts val="0"/>
              </a:spcBef>
              <a:spcAft>
                <a:spcPts val="0"/>
              </a:spcAft>
            </a:pPr>
            <a:r>
              <a:rPr lang="en-US" sz="1800" u="none" strike="noStrike" dirty="0">
                <a:effectLst/>
                <a:latin typeface="Garamond (Body)"/>
                <a:ea typeface="Calibri" panose="020F0502020204030204" pitchFamily="34" charset="0"/>
                <a:cs typeface="Mangal" panose="02040503050203030202" pitchFamily="18" charset="0"/>
              </a:rPr>
              <a:t> </a:t>
            </a:r>
            <a:endParaRPr lang="en-US" sz="1800" dirty="0">
              <a:effectLst/>
              <a:latin typeface="Garamond (Body)"/>
              <a:ea typeface="Calibri" panose="020F0502020204030204" pitchFamily="34" charset="0"/>
              <a:cs typeface="Mangal" panose="02040503050203030202" pitchFamily="18" charset="0"/>
            </a:endParaRPr>
          </a:p>
          <a:p>
            <a:pPr marL="0" marR="0" indent="457200" algn="just">
              <a:spcBef>
                <a:spcPts val="0"/>
              </a:spcBef>
              <a:spcAft>
                <a:spcPts val="0"/>
              </a:spcAft>
            </a:pPr>
            <a:r>
              <a:rPr lang="en-US" sz="1800" dirty="0">
                <a:effectLst/>
                <a:latin typeface="Garamond (Body)"/>
                <a:ea typeface="Calibri" panose="020F0502020204030204" pitchFamily="34" charset="0"/>
                <a:cs typeface="Mangal" panose="02040503050203030202" pitchFamily="18" charset="0"/>
              </a:rPr>
              <a:t>Medicine’s entity will include the different types of medicines prescribed by the physician. It will include the patient id (to whom the medicine has been prescribed), medicine name and medicine id.</a:t>
            </a:r>
          </a:p>
          <a:p>
            <a:pPr marL="0" marR="0" indent="457200" algn="just">
              <a:spcBef>
                <a:spcPts val="0"/>
              </a:spcBef>
              <a:spcAft>
                <a:spcPts val="0"/>
              </a:spcAft>
            </a:pPr>
            <a:r>
              <a:rPr lang="en-US" sz="1800" dirty="0">
                <a:effectLst/>
                <a:latin typeface="Garamond (Body)"/>
                <a:ea typeface="Calibri" panose="020F0502020204030204" pitchFamily="34" charset="0"/>
                <a:cs typeface="Mangal" panose="02040503050203030202" pitchFamily="18" charset="0"/>
              </a:rPr>
              <a:t> </a:t>
            </a:r>
          </a:p>
          <a:p>
            <a:pPr marL="0" marR="0" algn="just">
              <a:spcBef>
                <a:spcPts val="0"/>
              </a:spcBef>
              <a:spcAft>
                <a:spcPts val="0"/>
              </a:spcAft>
            </a:pPr>
            <a:r>
              <a:rPr lang="en-US" sz="1800" b="1" u="sng" dirty="0">
                <a:effectLst/>
                <a:latin typeface="Garamond (Body)"/>
                <a:ea typeface="Calibri" panose="020F0502020204030204" pitchFamily="34" charset="0"/>
                <a:cs typeface="Mangal" panose="02040503050203030202" pitchFamily="18" charset="0"/>
              </a:rPr>
              <a:t>Pharmacy</a:t>
            </a:r>
            <a:endParaRPr lang="en-US" sz="1800" b="1" dirty="0">
              <a:effectLst/>
              <a:latin typeface="Garamond (Body)"/>
              <a:ea typeface="Calibri" panose="020F0502020204030204" pitchFamily="34" charset="0"/>
              <a:cs typeface="Mangal" panose="02040503050203030202" pitchFamily="18" charset="0"/>
            </a:endParaRPr>
          </a:p>
          <a:p>
            <a:pPr marL="0" marR="0" algn="just">
              <a:spcBef>
                <a:spcPts val="0"/>
              </a:spcBef>
              <a:spcAft>
                <a:spcPts val="0"/>
              </a:spcAft>
            </a:pPr>
            <a:r>
              <a:rPr lang="en-US" sz="1800" u="none" strike="noStrike" dirty="0">
                <a:effectLst/>
                <a:latin typeface="Garamond (Body)"/>
                <a:ea typeface="Calibri" panose="020F0502020204030204" pitchFamily="34" charset="0"/>
                <a:cs typeface="Mangal" panose="02040503050203030202" pitchFamily="18" charset="0"/>
              </a:rPr>
              <a:t> </a:t>
            </a:r>
            <a:endParaRPr lang="en-US" sz="1800" dirty="0">
              <a:effectLst/>
              <a:latin typeface="Garamond (Body)"/>
              <a:ea typeface="Calibri" panose="020F0502020204030204" pitchFamily="34" charset="0"/>
              <a:cs typeface="Mangal" panose="02040503050203030202" pitchFamily="18" charset="0"/>
            </a:endParaRPr>
          </a:p>
          <a:p>
            <a:r>
              <a:rPr lang="en-US" sz="1800" dirty="0">
                <a:effectLst/>
                <a:latin typeface="Garamond (Body)"/>
                <a:ea typeface="Calibri" panose="020F0502020204030204" pitchFamily="34" charset="0"/>
              </a:rPr>
              <a:t>The pharmacy will have the details of the medicines such as medicine id, bill id , and medicine price to keep a record of the medicines given to the patients.</a:t>
            </a:r>
          </a:p>
          <a:p>
            <a:endParaRPr lang="en-US" dirty="0">
              <a:latin typeface="Garamond (Body)"/>
              <a:ea typeface="Malgun Gothic" panose="020B0503020000020004" charset="-127"/>
            </a:endParaRPr>
          </a:p>
          <a:p>
            <a:pPr marL="0" marR="0" algn="just">
              <a:spcBef>
                <a:spcPts val="0"/>
              </a:spcBef>
              <a:spcAft>
                <a:spcPts val="0"/>
              </a:spcAft>
            </a:pPr>
            <a:r>
              <a:rPr lang="en-US" sz="1800" b="1" u="sng" dirty="0" err="1">
                <a:effectLst/>
                <a:latin typeface="Garamond (Body)"/>
                <a:ea typeface="Calibri" panose="020F0502020204030204" pitchFamily="34" charset="0"/>
                <a:cs typeface="Mangal" panose="02040503050203030202" pitchFamily="18" charset="0"/>
              </a:rPr>
              <a:t>Medical_receipts</a:t>
            </a:r>
            <a:endParaRPr lang="en-US" sz="1800" b="1" dirty="0">
              <a:effectLst/>
              <a:latin typeface="Garamond (Body)"/>
              <a:ea typeface="Calibri" panose="020F0502020204030204" pitchFamily="34" charset="0"/>
              <a:cs typeface="Mangal" panose="02040503050203030202" pitchFamily="18" charset="0"/>
            </a:endParaRPr>
          </a:p>
          <a:p>
            <a:pPr marL="0" marR="0" algn="just">
              <a:spcBef>
                <a:spcPts val="0"/>
              </a:spcBef>
              <a:spcAft>
                <a:spcPts val="0"/>
              </a:spcAft>
            </a:pPr>
            <a:r>
              <a:rPr lang="en-US" sz="1800" u="none" strike="noStrike" dirty="0">
                <a:effectLst/>
                <a:latin typeface="Garamond (Body)"/>
                <a:ea typeface="Calibri" panose="020F0502020204030204" pitchFamily="34" charset="0"/>
                <a:cs typeface="Mangal" panose="02040503050203030202" pitchFamily="18" charset="0"/>
              </a:rPr>
              <a:t> </a:t>
            </a:r>
            <a:endParaRPr lang="en-US" sz="1800" dirty="0">
              <a:effectLst/>
              <a:latin typeface="Garamond (Body)"/>
              <a:ea typeface="Calibri" panose="020F0502020204030204" pitchFamily="34" charset="0"/>
              <a:cs typeface="Mangal" panose="02040503050203030202" pitchFamily="18" charset="0"/>
            </a:endParaRPr>
          </a:p>
          <a:p>
            <a:pPr marL="0" marR="0" indent="457200" algn="just">
              <a:spcBef>
                <a:spcPts val="0"/>
              </a:spcBef>
              <a:spcAft>
                <a:spcPts val="0"/>
              </a:spcAft>
            </a:pPr>
            <a:r>
              <a:rPr lang="en-US" sz="1800" dirty="0">
                <a:effectLst/>
                <a:latin typeface="Garamond (Body)"/>
                <a:ea typeface="Calibri" panose="020F0502020204030204" pitchFamily="34" charset="0"/>
                <a:cs typeface="Mangal" panose="02040503050203030202" pitchFamily="18" charset="0"/>
              </a:rPr>
              <a:t>The billing entity consists of the information about the patient’s bill which includes bill id, information of the medicines. This will keep track of the patients and their prescriptions.</a:t>
            </a:r>
          </a:p>
        </p:txBody>
      </p:sp>
    </p:spTree>
    <p:extLst>
      <p:ext uri="{BB962C8B-B14F-4D97-AF65-F5344CB8AC3E}">
        <p14:creationId xmlns:p14="http://schemas.microsoft.com/office/powerpoint/2010/main" val="281056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1374" y="3242346"/>
            <a:ext cx="6114552" cy="369332"/>
          </a:xfrm>
          <a:prstGeom prst="rect">
            <a:avLst/>
          </a:prstGeom>
          <a:noFill/>
        </p:spPr>
        <p:txBody>
          <a:bodyPr wrap="square">
            <a:spAutoFit/>
          </a:bodyPr>
          <a:lstStyle/>
          <a:p>
            <a:r>
              <a:rPr lang="en-US" dirty="0"/>
              <a:t>.</a:t>
            </a:r>
          </a:p>
        </p:txBody>
      </p:sp>
      <p:sp>
        <p:nvSpPr>
          <p:cNvPr id="7" name="TextBox 6"/>
          <p:cNvSpPr txBox="1"/>
          <p:nvPr/>
        </p:nvSpPr>
        <p:spPr>
          <a:xfrm flipH="1">
            <a:off x="9153276" y="4071068"/>
            <a:ext cx="478404" cy="923330"/>
          </a:xfrm>
          <a:prstGeom prst="rect">
            <a:avLst/>
          </a:prstGeom>
          <a:noFill/>
        </p:spPr>
        <p:txBody>
          <a:bodyPr wrap="square">
            <a:spAutoFit/>
          </a:bodyPr>
          <a:lstStyle/>
          <a:p>
            <a:endParaRPr lang="en-US" dirty="0"/>
          </a:p>
          <a:p>
            <a:endParaRPr lang="en-US" dirty="0"/>
          </a:p>
          <a:p>
            <a:endParaRPr lang="en-US" dirty="0"/>
          </a:p>
        </p:txBody>
      </p:sp>
      <p:sp>
        <p:nvSpPr>
          <p:cNvPr id="2" name="Text Box 1"/>
          <p:cNvSpPr txBox="1"/>
          <p:nvPr/>
        </p:nvSpPr>
        <p:spPr>
          <a:xfrm>
            <a:off x="1305560" y="1416685"/>
            <a:ext cx="8326120" cy="4524315"/>
          </a:xfrm>
          <a:prstGeom prst="rect">
            <a:avLst/>
          </a:prstGeom>
          <a:noFill/>
        </p:spPr>
        <p:txBody>
          <a:bodyPr wrap="square" rtlCol="0" anchor="t">
            <a:spAutoFit/>
          </a:bodyPr>
          <a:lstStyle/>
          <a:p>
            <a:pPr marL="0" marR="0" algn="just">
              <a:spcBef>
                <a:spcPts val="0"/>
              </a:spcBef>
              <a:spcAft>
                <a:spcPts val="0"/>
              </a:spcAft>
            </a:pPr>
            <a:r>
              <a:rPr lang="en-US" sz="1800" b="1" u="sng" dirty="0" err="1">
                <a:effectLst/>
                <a:latin typeface="Garamond (Body)"/>
                <a:ea typeface="Calibri" panose="020F0502020204030204" pitchFamily="34" charset="0"/>
                <a:cs typeface="Mangal" panose="02040503050203030202" pitchFamily="18" charset="0"/>
              </a:rPr>
              <a:t>Medicalbranches</a:t>
            </a:r>
            <a:endParaRPr lang="en-US" sz="1800" b="1" dirty="0">
              <a:effectLst/>
              <a:latin typeface="Garamond (Body)"/>
              <a:ea typeface="Calibri" panose="020F0502020204030204" pitchFamily="34" charset="0"/>
              <a:cs typeface="Mangal" panose="02040503050203030202" pitchFamily="18" charset="0"/>
            </a:endParaRPr>
          </a:p>
          <a:p>
            <a:pPr marL="0" marR="0" algn="just">
              <a:spcBef>
                <a:spcPts val="0"/>
              </a:spcBef>
              <a:spcAft>
                <a:spcPts val="0"/>
              </a:spcAft>
            </a:pPr>
            <a:r>
              <a:rPr lang="en-US" sz="1800" u="none" strike="noStrike" dirty="0">
                <a:effectLst/>
                <a:latin typeface="Garamond (Body)"/>
                <a:ea typeface="Calibri" panose="020F0502020204030204" pitchFamily="34" charset="0"/>
                <a:cs typeface="Mangal" panose="02040503050203030202" pitchFamily="18" charset="0"/>
              </a:rPr>
              <a:t> </a:t>
            </a:r>
            <a:endParaRPr lang="en-US" sz="1800" dirty="0">
              <a:effectLst/>
              <a:latin typeface="Garamond (Body)"/>
              <a:ea typeface="Calibri" panose="020F0502020204030204" pitchFamily="34" charset="0"/>
              <a:cs typeface="Mangal" panose="02040503050203030202" pitchFamily="18" charset="0"/>
            </a:endParaRPr>
          </a:p>
          <a:p>
            <a:r>
              <a:rPr lang="en-US" sz="1800" dirty="0">
                <a:effectLst/>
                <a:latin typeface="Garamond (Body)"/>
                <a:ea typeface="Calibri" panose="020F0502020204030204" pitchFamily="34" charset="0"/>
              </a:rPr>
              <a:t>The department entity contains information about the different </a:t>
            </a:r>
            <a:r>
              <a:rPr lang="en-US" sz="1800" dirty="0" err="1">
                <a:effectLst/>
                <a:latin typeface="Garamond (Body)"/>
                <a:ea typeface="Calibri" panose="020F0502020204030204" pitchFamily="34" charset="0"/>
              </a:rPr>
              <a:t>medicalbranches</a:t>
            </a:r>
            <a:r>
              <a:rPr lang="en-US" sz="1800" dirty="0">
                <a:effectLst/>
                <a:latin typeface="Garamond (Body)"/>
                <a:ea typeface="Calibri" panose="020F0502020204030204" pitchFamily="34" charset="0"/>
              </a:rPr>
              <a:t> like accident and emergency, discharge lounge, anesthetics, diagnostic imaging, critical care, etc. This will help in the precise categorization of the information for easy information access.</a:t>
            </a:r>
          </a:p>
          <a:p>
            <a:endParaRPr lang="en-US" dirty="0">
              <a:latin typeface="Garamond (Body)"/>
              <a:ea typeface="Calibri" panose="020F0502020204030204" pitchFamily="34" charset="0"/>
              <a:cs typeface="Mangal" panose="02040503050203030202" pitchFamily="18" charset="0"/>
            </a:endParaRPr>
          </a:p>
          <a:p>
            <a:pPr marL="0" marR="0" algn="just">
              <a:spcBef>
                <a:spcPts val="0"/>
              </a:spcBef>
              <a:spcAft>
                <a:spcPts val="0"/>
              </a:spcAft>
            </a:pPr>
            <a:r>
              <a:rPr lang="en-US" sz="1800" b="1" u="sng" dirty="0">
                <a:effectLst/>
                <a:latin typeface="Garamond (Body)"/>
                <a:ea typeface="Calibri" panose="020F0502020204030204" pitchFamily="34" charset="0"/>
                <a:cs typeface="Mangal" panose="02040503050203030202" pitchFamily="18" charset="0"/>
              </a:rPr>
              <a:t>Wards</a:t>
            </a:r>
            <a:endParaRPr lang="en-US" sz="1800" b="1" dirty="0">
              <a:effectLst/>
              <a:latin typeface="Garamond (Body)"/>
              <a:ea typeface="Calibri" panose="020F0502020204030204" pitchFamily="34" charset="0"/>
              <a:cs typeface="Mangal" panose="02040503050203030202" pitchFamily="18" charset="0"/>
            </a:endParaRPr>
          </a:p>
          <a:p>
            <a:pPr marL="0" marR="0" algn="just">
              <a:spcBef>
                <a:spcPts val="0"/>
              </a:spcBef>
              <a:spcAft>
                <a:spcPts val="0"/>
              </a:spcAft>
            </a:pPr>
            <a:r>
              <a:rPr lang="en-US" sz="1800" u="none" strike="noStrike" dirty="0">
                <a:effectLst/>
                <a:latin typeface="Garamond (Body)"/>
                <a:ea typeface="Calibri" panose="020F0502020204030204" pitchFamily="34" charset="0"/>
                <a:cs typeface="Mangal" panose="02040503050203030202" pitchFamily="18" charset="0"/>
              </a:rPr>
              <a:t> </a:t>
            </a:r>
            <a:endParaRPr lang="en-US" sz="1800" dirty="0">
              <a:effectLst/>
              <a:latin typeface="Garamond (Body)"/>
              <a:ea typeface="Calibri" panose="020F0502020204030204" pitchFamily="34" charset="0"/>
              <a:cs typeface="Mangal" panose="02040503050203030202" pitchFamily="18" charset="0"/>
            </a:endParaRPr>
          </a:p>
          <a:p>
            <a:pPr marL="0" marR="0" indent="457200" algn="just">
              <a:spcBef>
                <a:spcPts val="0"/>
              </a:spcBef>
              <a:spcAft>
                <a:spcPts val="0"/>
              </a:spcAft>
            </a:pPr>
            <a:r>
              <a:rPr lang="en-US" sz="1800" dirty="0">
                <a:effectLst/>
                <a:latin typeface="Garamond (Body)"/>
                <a:ea typeface="Calibri" panose="020F0502020204030204" pitchFamily="34" charset="0"/>
                <a:cs typeface="Mangal" panose="02040503050203030202" pitchFamily="18" charset="0"/>
              </a:rPr>
              <a:t>Different wards will be assigned to the patients depending upon the treatment. Wards will include types such as ICU, Diagnostic imaging, Discharge lounge etc.</a:t>
            </a:r>
          </a:p>
          <a:p>
            <a:pPr marL="0" marR="0" indent="457200" algn="just">
              <a:spcBef>
                <a:spcPts val="0"/>
              </a:spcBef>
              <a:spcAft>
                <a:spcPts val="0"/>
              </a:spcAft>
            </a:pPr>
            <a:r>
              <a:rPr lang="en-US" sz="1800" dirty="0">
                <a:effectLst/>
                <a:latin typeface="Garamond (Body)"/>
                <a:ea typeface="Calibri" panose="020F0502020204030204" pitchFamily="34" charset="0"/>
                <a:cs typeface="Mangal" panose="02040503050203030202" pitchFamily="18" charset="0"/>
              </a:rPr>
              <a:t> </a:t>
            </a:r>
          </a:p>
          <a:p>
            <a:pPr marL="0" marR="0" algn="just">
              <a:spcBef>
                <a:spcPts val="0"/>
              </a:spcBef>
              <a:spcAft>
                <a:spcPts val="0"/>
              </a:spcAft>
            </a:pPr>
            <a:r>
              <a:rPr lang="en-US" sz="1800" b="1" u="sng" dirty="0">
                <a:effectLst/>
                <a:latin typeface="Garamond (Body)"/>
                <a:ea typeface="Calibri" panose="020F0502020204030204" pitchFamily="34" charset="0"/>
                <a:cs typeface="Mangal" panose="02040503050203030202" pitchFamily="18" charset="0"/>
              </a:rPr>
              <a:t>Schedules</a:t>
            </a:r>
            <a:endParaRPr lang="en-US" sz="1800" b="1" dirty="0">
              <a:effectLst/>
              <a:latin typeface="Garamond (Body)"/>
              <a:ea typeface="Calibri" panose="020F0502020204030204" pitchFamily="34" charset="0"/>
              <a:cs typeface="Mangal" panose="02040503050203030202" pitchFamily="18" charset="0"/>
            </a:endParaRPr>
          </a:p>
          <a:p>
            <a:pPr marL="0" marR="0" algn="just">
              <a:spcBef>
                <a:spcPts val="0"/>
              </a:spcBef>
              <a:spcAft>
                <a:spcPts val="0"/>
              </a:spcAft>
            </a:pPr>
            <a:r>
              <a:rPr lang="en-US" sz="1800" u="none" strike="noStrike" dirty="0">
                <a:effectLst/>
                <a:latin typeface="Garamond (Body)"/>
                <a:ea typeface="Calibri" panose="020F0502020204030204" pitchFamily="34" charset="0"/>
                <a:cs typeface="Mangal" panose="02040503050203030202" pitchFamily="18" charset="0"/>
              </a:rPr>
              <a:t> </a:t>
            </a:r>
            <a:endParaRPr lang="en-US" sz="1800" dirty="0">
              <a:effectLst/>
              <a:latin typeface="Garamond (Body)"/>
              <a:ea typeface="Calibri" panose="020F0502020204030204" pitchFamily="34" charset="0"/>
              <a:cs typeface="Mangal" panose="02040503050203030202" pitchFamily="18" charset="0"/>
            </a:endParaRPr>
          </a:p>
          <a:p>
            <a:pPr marL="0" marR="0" indent="457200" algn="just">
              <a:spcBef>
                <a:spcPts val="0"/>
              </a:spcBef>
              <a:spcAft>
                <a:spcPts val="0"/>
              </a:spcAft>
            </a:pPr>
            <a:r>
              <a:rPr lang="en-US" sz="1800" dirty="0">
                <a:effectLst/>
                <a:latin typeface="Garamond (Body)"/>
                <a:ea typeface="Calibri" panose="020F0502020204030204" pitchFamily="34" charset="0"/>
                <a:cs typeface="Mangal" panose="02040503050203030202" pitchFamily="18" charset="0"/>
              </a:rPr>
              <a:t>The Schedules entity includes the Schedule details scheduled between the patient and the physician. It will include details such as patient id, Schedule id, Schedule time, Schedule date.</a:t>
            </a:r>
          </a:p>
        </p:txBody>
      </p:sp>
    </p:spTree>
    <p:extLst>
      <p:ext uri="{BB962C8B-B14F-4D97-AF65-F5344CB8AC3E}">
        <p14:creationId xmlns:p14="http://schemas.microsoft.com/office/powerpoint/2010/main" val="32288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1374" y="3242346"/>
            <a:ext cx="6114552" cy="369332"/>
          </a:xfrm>
          <a:prstGeom prst="rect">
            <a:avLst/>
          </a:prstGeom>
          <a:noFill/>
        </p:spPr>
        <p:txBody>
          <a:bodyPr wrap="square">
            <a:spAutoFit/>
          </a:bodyPr>
          <a:lstStyle/>
          <a:p>
            <a:r>
              <a:rPr lang="en-US" dirty="0"/>
              <a:t>.</a:t>
            </a:r>
          </a:p>
        </p:txBody>
      </p:sp>
      <p:sp>
        <p:nvSpPr>
          <p:cNvPr id="7" name="TextBox 6"/>
          <p:cNvSpPr txBox="1"/>
          <p:nvPr/>
        </p:nvSpPr>
        <p:spPr>
          <a:xfrm flipH="1">
            <a:off x="9153276" y="4071068"/>
            <a:ext cx="478404" cy="923330"/>
          </a:xfrm>
          <a:prstGeom prst="rect">
            <a:avLst/>
          </a:prstGeom>
          <a:noFill/>
        </p:spPr>
        <p:txBody>
          <a:bodyPr wrap="square">
            <a:spAutoFit/>
          </a:bodyPr>
          <a:lstStyle/>
          <a:p>
            <a:endParaRPr lang="en-US" dirty="0"/>
          </a:p>
          <a:p>
            <a:endParaRPr lang="en-US" dirty="0"/>
          </a:p>
          <a:p>
            <a:endParaRPr lang="en-US" dirty="0"/>
          </a:p>
        </p:txBody>
      </p:sp>
      <p:sp>
        <p:nvSpPr>
          <p:cNvPr id="2" name="Text Box 1"/>
          <p:cNvSpPr txBox="1"/>
          <p:nvPr/>
        </p:nvSpPr>
        <p:spPr>
          <a:xfrm>
            <a:off x="1305560" y="1416685"/>
            <a:ext cx="8326120" cy="1754326"/>
          </a:xfrm>
          <a:prstGeom prst="rect">
            <a:avLst/>
          </a:prstGeom>
          <a:noFill/>
        </p:spPr>
        <p:txBody>
          <a:bodyPr wrap="square" rtlCol="0" anchor="t">
            <a:spAutoFit/>
          </a:bodyPr>
          <a:lstStyle/>
          <a:p>
            <a:pPr marL="0" marR="0" algn="just">
              <a:lnSpc>
                <a:spcPct val="150000"/>
              </a:lnSpc>
              <a:spcBef>
                <a:spcPts val="0"/>
              </a:spcBef>
              <a:spcAft>
                <a:spcPts val="0"/>
              </a:spcAft>
            </a:pPr>
            <a:r>
              <a:rPr lang="en-US" sz="1800" b="1" u="sng" dirty="0">
                <a:effectLst/>
                <a:latin typeface="Garamond (Body)"/>
                <a:ea typeface="Calibri" panose="020F0502020204030204" pitchFamily="34" charset="0"/>
                <a:cs typeface="Mangal" panose="02040503050203030202" pitchFamily="18" charset="0"/>
              </a:rPr>
              <a:t>Admin</a:t>
            </a:r>
            <a:endParaRPr lang="en-US" sz="1800" b="1" dirty="0">
              <a:effectLst/>
              <a:latin typeface="Garamond (Body)"/>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US" sz="1800" u="none" strike="noStrike" dirty="0">
                <a:effectLst/>
                <a:latin typeface="Garamond (Body)"/>
                <a:ea typeface="Calibri" panose="020F0502020204030204" pitchFamily="34" charset="0"/>
                <a:cs typeface="Mangal" panose="02040503050203030202" pitchFamily="18" charset="0"/>
              </a:rPr>
              <a:t> </a:t>
            </a:r>
            <a:endParaRPr lang="en-US" sz="1800" dirty="0">
              <a:effectLst/>
              <a:latin typeface="Garamond (Body)"/>
              <a:ea typeface="Calibri" panose="020F0502020204030204" pitchFamily="34" charset="0"/>
              <a:cs typeface="Mangal" panose="02040503050203030202" pitchFamily="18" charset="0"/>
            </a:endParaRPr>
          </a:p>
          <a:p>
            <a:pPr marL="0" marR="0" indent="457200" algn="just">
              <a:spcBef>
                <a:spcPts val="0"/>
              </a:spcBef>
              <a:spcAft>
                <a:spcPts val="0"/>
              </a:spcAft>
            </a:pPr>
            <a:r>
              <a:rPr lang="en-US" sz="1800" dirty="0">
                <a:effectLst/>
                <a:latin typeface="Garamond (Body)"/>
                <a:ea typeface="Calibri" panose="020F0502020204030204" pitchFamily="34" charset="0"/>
                <a:cs typeface="Mangal" panose="02040503050203030202" pitchFamily="18" charset="0"/>
              </a:rPr>
              <a:t>Admin is the controller of the database system which has been designed. It has the authority to keep track of the tasks that are being processed in the database.</a:t>
            </a:r>
          </a:p>
          <a:p>
            <a:pPr marL="0" marR="0" algn="just">
              <a:spcBef>
                <a:spcPts val="0"/>
              </a:spcBef>
              <a:spcAft>
                <a:spcPts val="0"/>
              </a:spcAft>
            </a:pPr>
            <a:endParaRPr lang="en-US" sz="1800" dirty="0">
              <a:effectLst/>
              <a:latin typeface="Garamond (Body)"/>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452157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792</TotalTime>
  <Words>639</Words>
  <Application>Microsoft Office PowerPoint</Application>
  <PresentationFormat>Widescreen</PresentationFormat>
  <Paragraphs>96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Yu Gothic UI Semibold</vt:lpstr>
      <vt:lpstr>Arial</vt:lpstr>
      <vt:lpstr>Garamond</vt:lpstr>
      <vt:lpstr>Garamond (Body)</vt:lpstr>
      <vt:lpstr>Garamond (Headings)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Sashank Valluri</dc:creator>
  <cp:lastModifiedBy>sai karun</cp:lastModifiedBy>
  <cp:revision>34</cp:revision>
  <dcterms:created xsi:type="dcterms:W3CDTF">2021-03-19T15:36:00Z</dcterms:created>
  <dcterms:modified xsi:type="dcterms:W3CDTF">2021-04-15T17:57:37Z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