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0" r:id="rId4"/>
    <p:sldId id="258" r:id="rId5"/>
    <p:sldId id="265" r:id="rId6"/>
    <p:sldId id="266" r:id="rId7"/>
    <p:sldId id="260" r:id="rId8"/>
    <p:sldId id="263" r:id="rId9"/>
    <p:sldId id="259" r:id="rId10"/>
    <p:sldId id="261" r:id="rId11"/>
    <p:sldId id="262" r:id="rId12"/>
    <p:sldId id="272" r:id="rId13"/>
    <p:sldId id="268" r:id="rId14"/>
    <p:sldId id="269" r:id="rId15"/>
    <p:sldId id="273" r:id="rId16"/>
    <p:sldId id="275" r:id="rId17"/>
    <p:sldId id="274" r:id="rId18"/>
    <p:sldId id="276" r:id="rId19"/>
    <p:sldId id="277"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7BCF8F-5F0A-4FD8-BAF1-E94E9796265B}" type="datetimeFigureOut">
              <a:rPr lang="en-US" smtClean="0"/>
              <a:t>3/22/2018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AF78602-0650-4886-8788-DB351AB5D32D}"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7BCF8F-5F0A-4FD8-BAF1-E94E9796265B}" type="datetimeFigureOut">
              <a:rPr lang="en-US" smtClean="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F78602-0650-4886-8788-DB351AB5D32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7BCF8F-5F0A-4FD8-BAF1-E94E9796265B}" type="datetimeFigureOut">
              <a:rPr lang="en-US" smtClean="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F78602-0650-4886-8788-DB351AB5D32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7BCF8F-5F0A-4FD8-BAF1-E94E9796265B}" type="datetimeFigureOut">
              <a:rPr lang="en-US" smtClean="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F78602-0650-4886-8788-DB351AB5D32D}"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7BCF8F-5F0A-4FD8-BAF1-E94E9796265B}" type="datetimeFigureOut">
              <a:rPr lang="en-US" smtClean="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F78602-0650-4886-8788-DB351AB5D32D}"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7BCF8F-5F0A-4FD8-BAF1-E94E9796265B}" type="datetimeFigureOut">
              <a:rPr lang="en-US" smtClean="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F78602-0650-4886-8788-DB351AB5D32D}"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7BCF8F-5F0A-4FD8-BAF1-E94E9796265B}" type="datetimeFigureOut">
              <a:rPr lang="en-US" smtClean="0"/>
              <a:t>3/22/2018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F78602-0650-4886-8788-DB351AB5D32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7BCF8F-5F0A-4FD8-BAF1-E94E9796265B}" type="datetimeFigureOut">
              <a:rPr lang="en-US" smtClean="0"/>
              <a:t>3/22/2018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F78602-0650-4886-8788-DB351AB5D32D}"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BCF8F-5F0A-4FD8-BAF1-E94E9796265B}" type="datetimeFigureOut">
              <a:rPr lang="en-US" smtClean="0"/>
              <a:t>3/22/2018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F78602-0650-4886-8788-DB351AB5D32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D7BCF8F-5F0A-4FD8-BAF1-E94E9796265B}" type="datetimeFigureOut">
              <a:rPr lang="en-US" smtClean="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F78602-0650-4886-8788-DB351AB5D32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4D7BCF8F-5F0A-4FD8-BAF1-E94E9796265B}" type="datetimeFigureOut">
              <a:rPr lang="en-US" smtClean="0"/>
              <a:t>3/22/2018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AF78602-0650-4886-8788-DB351AB5D32D}"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7BCF8F-5F0A-4FD8-BAF1-E94E9796265B}" type="datetimeFigureOut">
              <a:rPr lang="en-US" smtClean="0"/>
              <a:t>3/22/2018</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AF78602-0650-4886-8788-DB351AB5D32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5792162"/>
          </a:xfrm>
        </p:spPr>
        <p:txBody>
          <a:bodyPr>
            <a:noAutofit/>
          </a:bodyPr>
          <a:lstStyle/>
          <a:p>
            <a:pPr algn="l"/>
            <a:r>
              <a:rPr lang="en-US" sz="5400" dirty="0">
                <a:solidFill>
                  <a:srgbClr val="FF0000"/>
                </a:solidFill>
              </a:rPr>
              <a:t>Vehicle Number Plate Detection Using Raspberry Pi</a:t>
            </a:r>
            <a:br>
              <a:rPr lang="en-US" sz="5400" dirty="0">
                <a:solidFill>
                  <a:srgbClr val="FF0000"/>
                </a:solidFill>
              </a:rPr>
            </a:br>
            <a:r>
              <a:rPr lang="en-US" sz="2000" u="sng" dirty="0">
                <a:solidFill>
                  <a:schemeClr val="tx1"/>
                </a:solidFill>
              </a:rPr>
              <a:t>UNDER THE GUIDANCE OF</a:t>
            </a:r>
            <a:br>
              <a:rPr lang="en-US" sz="2000" u="sng" dirty="0">
                <a:solidFill>
                  <a:schemeClr val="tx1"/>
                </a:solidFill>
              </a:rPr>
            </a:br>
            <a:r>
              <a:rPr lang="en-US" sz="2000" dirty="0">
                <a:solidFill>
                  <a:schemeClr val="tx1"/>
                </a:solidFill>
              </a:rPr>
              <a:t>Ms. Preety Singh</a:t>
            </a:r>
            <a:br>
              <a:rPr lang="en-US" sz="2000" dirty="0">
                <a:solidFill>
                  <a:schemeClr val="tx1"/>
                </a:solidFill>
              </a:rPr>
            </a:br>
            <a:br>
              <a:rPr lang="en-US" sz="2000" u="sng" dirty="0">
                <a:solidFill>
                  <a:schemeClr val="tx1"/>
                </a:solidFill>
              </a:rPr>
            </a:br>
            <a:r>
              <a:rPr lang="en-US" sz="2000" u="sng" dirty="0">
                <a:solidFill>
                  <a:schemeClr val="tx1"/>
                </a:solidFill>
              </a:rPr>
              <a:t>PRESENTED BY</a:t>
            </a:r>
            <a:br>
              <a:rPr lang="en-US" sz="2000" u="sng" dirty="0">
                <a:solidFill>
                  <a:schemeClr val="tx1"/>
                </a:solidFill>
              </a:rPr>
            </a:br>
            <a:r>
              <a:rPr lang="en-US" sz="2000" dirty="0">
                <a:solidFill>
                  <a:schemeClr val="tx1"/>
                </a:solidFill>
              </a:rPr>
              <a:t>K. Shashi Kiran</a:t>
            </a:r>
            <a:br>
              <a:rPr lang="en-US" sz="2000" dirty="0">
                <a:solidFill>
                  <a:schemeClr val="tx1"/>
                </a:solidFill>
              </a:rPr>
            </a:br>
            <a:r>
              <a:rPr lang="en-US" sz="2000" dirty="0">
                <a:solidFill>
                  <a:schemeClr val="tx1"/>
                </a:solidFill>
              </a:rPr>
              <a:t>R. Sanath Kumar</a:t>
            </a:r>
            <a:br>
              <a:rPr lang="en-US" sz="2000" dirty="0">
                <a:solidFill>
                  <a:schemeClr val="tx1"/>
                </a:solidFill>
              </a:rPr>
            </a:br>
            <a:r>
              <a:rPr lang="en-US" sz="2000" dirty="0">
                <a:solidFill>
                  <a:schemeClr val="tx1"/>
                </a:solidFill>
              </a:rPr>
              <a:t>Ch. Sruthi</a:t>
            </a:r>
            <a:br>
              <a:rPr lang="en-US" sz="2000" dirty="0">
                <a:solidFill>
                  <a:schemeClr val="tx1"/>
                </a:solidFill>
              </a:rPr>
            </a:br>
            <a:r>
              <a:rPr lang="en-US" sz="2000" dirty="0">
                <a:solidFill>
                  <a:schemeClr val="tx1"/>
                </a:solidFill>
              </a:rPr>
              <a:t>S. Sai Karun</a:t>
            </a:r>
            <a:br>
              <a:rPr lang="en-US" sz="2000" u="sng" dirty="0">
                <a:solidFill>
                  <a:schemeClr val="tx1"/>
                </a:solidFill>
              </a:rPr>
            </a:br>
            <a:r>
              <a:rPr lang="en-US" sz="5400" dirty="0">
                <a:solidFill>
                  <a:srgbClr val="FF0000"/>
                </a:solidFill>
              </a:rPr>
              <a:t>  </a:t>
            </a:r>
          </a:p>
        </p:txBody>
      </p:sp>
    </p:spTree>
    <p:extLst>
      <p:ext uri="{BB962C8B-B14F-4D97-AF65-F5344CB8AC3E}">
        <p14:creationId xmlns:p14="http://schemas.microsoft.com/office/powerpoint/2010/main" val="926069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Firstly, the images of the number plate or of any object which is taken by using the optical character reader technology may get blurred mainly due to the reason of motion blurring for which the picture seems to be hazy when uploaded in the database.</a:t>
            </a:r>
          </a:p>
          <a:p>
            <a:r>
              <a:rPr lang="en-US" dirty="0"/>
              <a:t>Secondly, the technology often uses low-resolution images for which the images are not actually visible properly in every case.</a:t>
            </a:r>
          </a:p>
        </p:txBody>
      </p:sp>
      <p:sp>
        <p:nvSpPr>
          <p:cNvPr id="3" name="Title 2"/>
          <p:cNvSpPr>
            <a:spLocks noGrp="1"/>
          </p:cNvSpPr>
          <p:nvPr>
            <p:ph type="title"/>
          </p:nvPr>
        </p:nvSpPr>
        <p:spPr/>
        <p:txBody>
          <a:bodyPr/>
          <a:lstStyle/>
          <a:p>
            <a:r>
              <a:rPr lang="en-US" dirty="0">
                <a:solidFill>
                  <a:srgbClr val="FF0000"/>
                </a:solidFill>
              </a:rPr>
              <a:t>DISADVANTAGES</a:t>
            </a:r>
          </a:p>
        </p:txBody>
      </p:sp>
    </p:spTree>
    <p:extLst>
      <p:ext uri="{BB962C8B-B14F-4D97-AF65-F5344CB8AC3E}">
        <p14:creationId xmlns:p14="http://schemas.microsoft.com/office/powerpoint/2010/main" val="282920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Traffic signals.</a:t>
            </a:r>
          </a:p>
          <a:p>
            <a:pPr algn="just"/>
            <a:r>
              <a:rPr lang="en-US" dirty="0"/>
              <a:t>Border crossings.</a:t>
            </a:r>
          </a:p>
          <a:p>
            <a:pPr algn="just"/>
            <a:r>
              <a:rPr lang="en-US" dirty="0"/>
              <a:t>Automobile repossessions.</a:t>
            </a:r>
          </a:p>
          <a:p>
            <a:pPr algn="just"/>
            <a:r>
              <a:rPr lang="en-US" dirty="0"/>
              <a:t>recognize customers based on their license plate.</a:t>
            </a:r>
          </a:p>
        </p:txBody>
      </p:sp>
      <p:sp>
        <p:nvSpPr>
          <p:cNvPr id="3" name="Title 2"/>
          <p:cNvSpPr>
            <a:spLocks noGrp="1"/>
          </p:cNvSpPr>
          <p:nvPr>
            <p:ph type="title"/>
          </p:nvPr>
        </p:nvSpPr>
        <p:spPr/>
        <p:txBody>
          <a:bodyPr/>
          <a:lstStyle/>
          <a:p>
            <a:r>
              <a:rPr lang="en-US" dirty="0">
                <a:solidFill>
                  <a:srgbClr val="FF0000"/>
                </a:solidFill>
              </a:rPr>
              <a:t>APPLICATIONS</a:t>
            </a:r>
          </a:p>
        </p:txBody>
      </p:sp>
    </p:spTree>
    <p:extLst>
      <p:ext uri="{BB962C8B-B14F-4D97-AF65-F5344CB8AC3E}">
        <p14:creationId xmlns:p14="http://schemas.microsoft.com/office/powerpoint/2010/main" val="390766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600" u="sng" dirty="0"/>
              <a:t>Block Diagram:</a:t>
            </a:r>
          </a:p>
          <a:p>
            <a:pPr marL="109728" indent="0">
              <a:buNone/>
            </a:pPr>
            <a:endParaRPr lang="en-US" u="sng" dirty="0"/>
          </a:p>
        </p:txBody>
      </p:sp>
      <p:sp>
        <p:nvSpPr>
          <p:cNvPr id="3" name="Title 2"/>
          <p:cNvSpPr>
            <a:spLocks noGrp="1"/>
          </p:cNvSpPr>
          <p:nvPr>
            <p:ph type="title"/>
          </p:nvPr>
        </p:nvSpPr>
        <p:spPr/>
        <p:txBody>
          <a:bodyPr/>
          <a:lstStyle/>
          <a:p>
            <a:r>
              <a:rPr lang="en-US" dirty="0">
                <a:solidFill>
                  <a:srgbClr val="FF0000"/>
                </a:solidFill>
              </a:rPr>
              <a:t>DESIGN</a:t>
            </a:r>
          </a:p>
        </p:txBody>
      </p:sp>
      <p:pic>
        <p:nvPicPr>
          <p:cNvPr id="4" name="Picture 4">
            <a:extLst>
              <a:ext uri="{FF2B5EF4-FFF2-40B4-BE49-F238E27FC236}">
                <a16:creationId xmlns:a16="http://schemas.microsoft.com/office/drawing/2014/main" id="{B18EEE6F-1C82-384C-98EE-09F5354D4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2" y="1960708"/>
            <a:ext cx="8855528" cy="4897292"/>
          </a:xfrm>
          <a:prstGeom prst="rect">
            <a:avLst/>
          </a:prstGeom>
        </p:spPr>
      </p:pic>
    </p:spTree>
    <p:extLst>
      <p:ext uri="{BB962C8B-B14F-4D97-AF65-F5344CB8AC3E}">
        <p14:creationId xmlns:p14="http://schemas.microsoft.com/office/powerpoint/2010/main" val="232647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Raspberry pi</a:t>
            </a:r>
          </a:p>
          <a:p>
            <a:r>
              <a:rPr lang="en-US" dirty="0"/>
              <a:t>Power supply for RPI</a:t>
            </a:r>
          </a:p>
          <a:p>
            <a:r>
              <a:rPr lang="en-US" dirty="0"/>
              <a:t>SD card</a:t>
            </a:r>
          </a:p>
          <a:p>
            <a:r>
              <a:rPr lang="en-US" dirty="0"/>
              <a:t>HDMI to VGA cable</a:t>
            </a:r>
          </a:p>
          <a:p>
            <a:r>
              <a:rPr lang="en-US" dirty="0"/>
              <a:t>Bread boards</a:t>
            </a:r>
          </a:p>
          <a:p>
            <a:r>
              <a:rPr lang="en-US" dirty="0"/>
              <a:t>Connecting wires</a:t>
            </a:r>
          </a:p>
          <a:p>
            <a:r>
              <a:rPr lang="en-US" dirty="0"/>
              <a:t>PCB</a:t>
            </a:r>
          </a:p>
          <a:p>
            <a:r>
              <a:rPr lang="en-US" dirty="0"/>
              <a:t>Logitech camera</a:t>
            </a:r>
          </a:p>
          <a:p>
            <a:r>
              <a:rPr lang="en-US" dirty="0"/>
              <a:t>LCD</a:t>
            </a:r>
          </a:p>
          <a:p>
            <a:endParaRPr lang="en-US" dirty="0"/>
          </a:p>
        </p:txBody>
      </p:sp>
      <p:sp>
        <p:nvSpPr>
          <p:cNvPr id="3" name="Title 2"/>
          <p:cNvSpPr>
            <a:spLocks noGrp="1"/>
          </p:cNvSpPr>
          <p:nvPr>
            <p:ph type="title"/>
          </p:nvPr>
        </p:nvSpPr>
        <p:spPr/>
        <p:txBody>
          <a:bodyPr/>
          <a:lstStyle/>
          <a:p>
            <a:r>
              <a:rPr lang="en-US" dirty="0">
                <a:solidFill>
                  <a:srgbClr val="FF0000"/>
                </a:solidFill>
              </a:rPr>
              <a:t>HARDWARE REQUIREMENTS</a:t>
            </a:r>
          </a:p>
        </p:txBody>
      </p:sp>
    </p:spTree>
    <p:extLst>
      <p:ext uri="{BB962C8B-B14F-4D97-AF65-F5344CB8AC3E}">
        <p14:creationId xmlns:p14="http://schemas.microsoft.com/office/powerpoint/2010/main" val="238195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Raspbian OS</a:t>
            </a:r>
          </a:p>
          <a:p>
            <a:r>
              <a:rPr lang="en-US" dirty="0"/>
              <a:t>Programming Language: Python</a:t>
            </a:r>
          </a:p>
          <a:p>
            <a:endParaRPr lang="en-US" dirty="0"/>
          </a:p>
        </p:txBody>
      </p:sp>
      <p:sp>
        <p:nvSpPr>
          <p:cNvPr id="3" name="Title 2"/>
          <p:cNvSpPr>
            <a:spLocks noGrp="1"/>
          </p:cNvSpPr>
          <p:nvPr>
            <p:ph type="title"/>
          </p:nvPr>
        </p:nvSpPr>
        <p:spPr/>
        <p:txBody>
          <a:bodyPr/>
          <a:lstStyle/>
          <a:p>
            <a:r>
              <a:rPr lang="en-US" dirty="0">
                <a:solidFill>
                  <a:srgbClr val="FF0000"/>
                </a:solidFill>
              </a:rPr>
              <a:t>SOFTWARE REQUIREMENTS</a:t>
            </a:r>
          </a:p>
        </p:txBody>
      </p:sp>
    </p:spTree>
    <p:extLst>
      <p:ext uri="{BB962C8B-B14F-4D97-AF65-F5344CB8AC3E}">
        <p14:creationId xmlns:p14="http://schemas.microsoft.com/office/powerpoint/2010/main" val="399177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Ø"/>
            </a:pPr>
            <a:r>
              <a:rPr lang="en-US" dirty="0"/>
              <a:t>The entire process of VNPR is hinged on the very basis of a singular Embedded System –the </a:t>
            </a:r>
            <a:r>
              <a:rPr lang="en-US" u="sng" dirty="0"/>
              <a:t>CAMERA</a:t>
            </a:r>
            <a:r>
              <a:rPr lang="en-US" dirty="0"/>
              <a:t>.</a:t>
            </a:r>
          </a:p>
          <a:p>
            <a:pPr>
              <a:buFont typeface="Wingdings" panose="05000000000000000000" pitchFamily="2" charset="2"/>
              <a:buChar char="Ø"/>
            </a:pPr>
            <a:endParaRPr lang="en-US" dirty="0"/>
          </a:p>
          <a:p>
            <a:pPr>
              <a:buFont typeface="Wingdings" panose="05000000000000000000" pitchFamily="2" charset="2"/>
              <a:buChar char="Ø"/>
            </a:pPr>
            <a:r>
              <a:rPr lang="en-US" dirty="0"/>
              <a:t>The Camera must take the most OPTIMIZED picture of the License rather than just a normal picture. </a:t>
            </a:r>
          </a:p>
          <a:p>
            <a:pPr marL="109728" indent="0">
              <a:buNone/>
            </a:pPr>
            <a:endParaRPr lang="en-US" dirty="0"/>
          </a:p>
        </p:txBody>
      </p:sp>
      <p:sp>
        <p:nvSpPr>
          <p:cNvPr id="3" name="Title 2"/>
          <p:cNvSpPr>
            <a:spLocks noGrp="1"/>
          </p:cNvSpPr>
          <p:nvPr>
            <p:ph type="title"/>
          </p:nvPr>
        </p:nvSpPr>
        <p:spPr/>
        <p:txBody>
          <a:bodyPr/>
          <a:lstStyle/>
          <a:p>
            <a:r>
              <a:rPr lang="en-US" dirty="0">
                <a:solidFill>
                  <a:srgbClr val="FF0000"/>
                </a:solidFill>
              </a:rPr>
              <a:t>EMBEDDED SYSTEMS USED</a:t>
            </a:r>
          </a:p>
        </p:txBody>
      </p:sp>
    </p:spTree>
    <p:extLst>
      <p:ext uri="{BB962C8B-B14F-4D97-AF65-F5344CB8AC3E}">
        <p14:creationId xmlns:p14="http://schemas.microsoft.com/office/powerpoint/2010/main" val="175845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camera, triggered by the IR sensor, captures the image of the approaching vehicle and after further processing of the vehicle using image processing information of the vehicle such as number plate is displayed in the LCD using Vehicle Number Plate Detection System.</a:t>
            </a:r>
          </a:p>
          <a:p>
            <a:endParaRPr lang="en-US" dirty="0"/>
          </a:p>
        </p:txBody>
      </p:sp>
      <p:sp>
        <p:nvSpPr>
          <p:cNvPr id="3" name="Title 2"/>
          <p:cNvSpPr>
            <a:spLocks noGrp="1"/>
          </p:cNvSpPr>
          <p:nvPr>
            <p:ph type="title"/>
          </p:nvPr>
        </p:nvSpPr>
        <p:spPr/>
        <p:txBody>
          <a:bodyPr/>
          <a:lstStyle/>
          <a:p>
            <a:r>
              <a:rPr lang="en-US" dirty="0">
                <a:solidFill>
                  <a:srgbClr val="FF0000"/>
                </a:solidFill>
              </a:rPr>
              <a:t>CAMERA</a:t>
            </a:r>
          </a:p>
        </p:txBody>
      </p:sp>
    </p:spTree>
    <p:extLst>
      <p:ext uri="{BB962C8B-B14F-4D97-AF65-F5344CB8AC3E}">
        <p14:creationId xmlns:p14="http://schemas.microsoft.com/office/powerpoint/2010/main" val="17137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99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A10992F-C052-304B-93EA-4935B874D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66" y="1476905"/>
            <a:ext cx="8669867" cy="5381095"/>
          </a:xfrm>
          <a:prstGeom prst="rect">
            <a:avLst/>
          </a:prstGeom>
        </p:spPr>
      </p:pic>
      <p:sp>
        <p:nvSpPr>
          <p:cNvPr id="3" name="Title 2"/>
          <p:cNvSpPr>
            <a:spLocks noGrp="1"/>
          </p:cNvSpPr>
          <p:nvPr>
            <p:ph type="title"/>
          </p:nvPr>
        </p:nvSpPr>
        <p:spPr/>
        <p:txBody>
          <a:bodyPr>
            <a:normAutofit/>
          </a:bodyPr>
          <a:lstStyle/>
          <a:p>
            <a:r>
              <a:rPr lang="en-GB">
                <a:solidFill>
                  <a:schemeClr val="accent2"/>
                </a:solidFill>
              </a:rPr>
              <a:t>CODE</a:t>
            </a:r>
            <a:endParaRPr lang="en-US" dirty="0">
              <a:solidFill>
                <a:schemeClr val="accent2"/>
              </a:solidFill>
            </a:endParaRPr>
          </a:p>
        </p:txBody>
      </p:sp>
    </p:spTree>
    <p:extLst>
      <p:ext uri="{BB962C8B-B14F-4D97-AF65-F5344CB8AC3E}">
        <p14:creationId xmlns:p14="http://schemas.microsoft.com/office/powerpoint/2010/main" val="71393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27A8B5F-C510-654E-BA9D-C4DC9B89E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1138"/>
            <a:ext cx="9144000" cy="5376862"/>
          </a:xfrm>
          <a:prstGeom prst="rect">
            <a:avLst/>
          </a:prstGeom>
        </p:spPr>
      </p:pic>
      <p:sp>
        <p:nvSpPr>
          <p:cNvPr id="3" name="Title 2">
            <a:extLst>
              <a:ext uri="{FF2B5EF4-FFF2-40B4-BE49-F238E27FC236}">
                <a16:creationId xmlns:a16="http://schemas.microsoft.com/office/drawing/2014/main" id="{77246195-E38F-C94A-82E3-1BFA4D0F7B0E}"/>
              </a:ext>
            </a:extLst>
          </p:cNvPr>
          <p:cNvSpPr>
            <a:spLocks noGrp="1"/>
          </p:cNvSpPr>
          <p:nvPr>
            <p:ph type="title"/>
          </p:nvPr>
        </p:nvSpPr>
        <p:spPr/>
        <p:txBody>
          <a:bodyPr/>
          <a:lstStyle/>
          <a:p>
            <a:r>
              <a:rPr lang="en-GB">
                <a:solidFill>
                  <a:schemeClr val="accent2"/>
                </a:solidFill>
              </a:rPr>
              <a:t>OUTPUT</a:t>
            </a:r>
            <a:endParaRPr lang="en-US">
              <a:solidFill>
                <a:schemeClr val="accent2"/>
              </a:solidFill>
            </a:endParaRPr>
          </a:p>
        </p:txBody>
      </p:sp>
    </p:spTree>
    <p:extLst>
      <p:ext uri="{BB962C8B-B14F-4D97-AF65-F5344CB8AC3E}">
        <p14:creationId xmlns:p14="http://schemas.microsoft.com/office/powerpoint/2010/main" val="345025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Introduction</a:t>
            </a:r>
          </a:p>
          <a:p>
            <a:r>
              <a:rPr lang="en-US" dirty="0"/>
              <a:t>Objective</a:t>
            </a:r>
          </a:p>
          <a:p>
            <a:r>
              <a:rPr lang="en-US" dirty="0"/>
              <a:t>Literature survey</a:t>
            </a:r>
          </a:p>
          <a:p>
            <a:r>
              <a:rPr lang="en-US" dirty="0"/>
              <a:t>Proposed system</a:t>
            </a:r>
          </a:p>
          <a:p>
            <a:r>
              <a:rPr lang="en-US" dirty="0"/>
              <a:t>Advantages</a:t>
            </a:r>
          </a:p>
          <a:p>
            <a:r>
              <a:rPr lang="en-US" dirty="0"/>
              <a:t>Disadvantages</a:t>
            </a:r>
          </a:p>
          <a:p>
            <a:r>
              <a:rPr lang="en-US" dirty="0"/>
              <a:t>Hardware requirements</a:t>
            </a:r>
          </a:p>
          <a:p>
            <a:r>
              <a:rPr lang="en-US" dirty="0"/>
              <a:t>Software requirements</a:t>
            </a:r>
          </a:p>
          <a:p>
            <a:r>
              <a:rPr lang="en-US" dirty="0"/>
              <a:t>Applications</a:t>
            </a:r>
          </a:p>
          <a:p>
            <a:r>
              <a:rPr lang="en-US" dirty="0"/>
              <a:t>Conclusion and future scope</a:t>
            </a:r>
          </a:p>
          <a:p>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INDEX</a:t>
            </a:r>
          </a:p>
        </p:txBody>
      </p:sp>
    </p:spTree>
    <p:extLst>
      <p:ext uri="{BB962C8B-B14F-4D97-AF65-F5344CB8AC3E}">
        <p14:creationId xmlns:p14="http://schemas.microsoft.com/office/powerpoint/2010/main" val="3739606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 vehicle number plate detection system plays an important role in detecting security threat. </a:t>
            </a:r>
          </a:p>
          <a:p>
            <a:pPr algn="just"/>
            <a:r>
              <a:rPr lang="en-US" dirty="0"/>
              <a:t>The system use series of image processing techniques for identifying the vehicle from the database stored in the PC</a:t>
            </a:r>
          </a:p>
          <a:p>
            <a:pPr algn="just"/>
            <a:r>
              <a:rPr lang="en-US" dirty="0"/>
              <a:t>The system is implemented in Raspberry pi and it performance is tested on real images.</a:t>
            </a:r>
          </a:p>
        </p:txBody>
      </p:sp>
      <p:sp>
        <p:nvSpPr>
          <p:cNvPr id="3" name="Title 2"/>
          <p:cNvSpPr>
            <a:spLocks noGrp="1"/>
          </p:cNvSpPr>
          <p:nvPr>
            <p:ph type="title"/>
          </p:nvPr>
        </p:nvSpPr>
        <p:spPr/>
        <p:txBody>
          <a:bodyPr>
            <a:normAutofit fontScale="90000"/>
          </a:bodyPr>
          <a:lstStyle/>
          <a:p>
            <a:r>
              <a:rPr lang="en-US" dirty="0">
                <a:solidFill>
                  <a:srgbClr val="FF0000"/>
                </a:solidFill>
              </a:rPr>
              <a:t>CONCLUSION AND FUTURE SCOPE</a:t>
            </a:r>
          </a:p>
        </p:txBody>
      </p:sp>
    </p:spTree>
    <p:extLst>
      <p:ext uri="{BB962C8B-B14F-4D97-AF65-F5344CB8AC3E}">
        <p14:creationId xmlns:p14="http://schemas.microsoft.com/office/powerpoint/2010/main" val="10313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a:t>Number plate recognition is an effective way for automatic vehicle identification.</a:t>
            </a:r>
          </a:p>
          <a:p>
            <a:pPr algn="just"/>
            <a:r>
              <a:rPr lang="en-US" dirty="0"/>
              <a:t>Some of the existing algorithms based on the principle of learning takes a lot of time and expertise before delivering satisfactory results but even then lacks in accuracy.</a:t>
            </a:r>
          </a:p>
          <a:p>
            <a:pPr algn="just"/>
            <a:r>
              <a:rPr lang="en-US" dirty="0"/>
              <a:t>In the proposed algorithm an efficient method for recognition for Indian vehicle number plates has been devised.</a:t>
            </a:r>
          </a:p>
          <a:p>
            <a:pPr algn="just"/>
            <a:r>
              <a:rPr lang="en-US" dirty="0"/>
              <a:t>The algorithm aims at addressing the problems of scaling and recognition of position of characters with a good accuracy rate of 98.07%.</a:t>
            </a:r>
          </a:p>
        </p:txBody>
      </p:sp>
      <p:sp>
        <p:nvSpPr>
          <p:cNvPr id="3" name="Title 2"/>
          <p:cNvSpPr>
            <a:spLocks noGrp="1"/>
          </p:cNvSpPr>
          <p:nvPr>
            <p:ph type="title"/>
          </p:nvPr>
        </p:nvSpPr>
        <p:spPr/>
        <p:txBody>
          <a:bodyPr/>
          <a:lstStyle/>
          <a:p>
            <a:r>
              <a:rPr lang="en-US" dirty="0">
                <a:solidFill>
                  <a:srgbClr val="FF0000"/>
                </a:solidFill>
              </a:rPr>
              <a:t>INTRODUCTION</a:t>
            </a:r>
          </a:p>
        </p:txBody>
      </p:sp>
    </p:spTree>
    <p:extLst>
      <p:ext uri="{BB962C8B-B14F-4D97-AF65-F5344CB8AC3E}">
        <p14:creationId xmlns:p14="http://schemas.microsoft.com/office/powerpoint/2010/main" val="241457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For an important method of car control, we require an system for vehicle number plate recognition.</a:t>
            </a:r>
          </a:p>
          <a:p>
            <a:pPr algn="just"/>
            <a:r>
              <a:rPr lang="en-US" dirty="0"/>
              <a:t>This system will provide monitoring vehicles for law enforcement and security purposes, and keeping track of vehicles by successful recognition of plate number. </a:t>
            </a:r>
          </a:p>
          <a:p>
            <a:pPr algn="just"/>
            <a:r>
              <a:rPr lang="en-US" dirty="0"/>
              <a:t>It may be used in places such as border control and Automatic Toll tax collection.</a:t>
            </a:r>
          </a:p>
        </p:txBody>
      </p:sp>
      <p:sp>
        <p:nvSpPr>
          <p:cNvPr id="3" name="Title 2"/>
          <p:cNvSpPr>
            <a:spLocks noGrp="1"/>
          </p:cNvSpPr>
          <p:nvPr>
            <p:ph type="title"/>
          </p:nvPr>
        </p:nvSpPr>
        <p:spPr/>
        <p:txBody>
          <a:bodyPr>
            <a:normAutofit/>
          </a:bodyPr>
          <a:lstStyle/>
          <a:p>
            <a:r>
              <a:rPr lang="en-US" dirty="0">
                <a:solidFill>
                  <a:srgbClr val="FF0000"/>
                </a:solidFill>
              </a:rPr>
              <a:t>OBJECTIVE</a:t>
            </a:r>
          </a:p>
        </p:txBody>
      </p:sp>
    </p:spTree>
    <p:extLst>
      <p:ext uri="{BB962C8B-B14F-4D97-AF65-F5344CB8AC3E}">
        <p14:creationId xmlns:p14="http://schemas.microsoft.com/office/powerpoint/2010/main" val="333202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In the literature, many license plate detection algorithms have been proposed.</a:t>
            </a:r>
          </a:p>
          <a:p>
            <a:pPr algn="just"/>
            <a:r>
              <a:rPr lang="en-US" dirty="0"/>
              <a:t>Although license plate detection has been studied for many years, it is still a challenging task to detect license plates from different angles, partial occlusion, or multiple instances.</a:t>
            </a:r>
          </a:p>
          <a:p>
            <a:r>
              <a:rPr lang="en-US" dirty="0"/>
              <a:t>Since a plate can exist anywhere in an image with various sizes, it is infeasible to check every pixel to locate it. </a:t>
            </a:r>
          </a:p>
          <a:p>
            <a:endParaRPr lang="en-US" dirty="0"/>
          </a:p>
        </p:txBody>
      </p:sp>
      <p:sp>
        <p:nvSpPr>
          <p:cNvPr id="3" name="Title 2"/>
          <p:cNvSpPr>
            <a:spLocks noGrp="1"/>
          </p:cNvSpPr>
          <p:nvPr>
            <p:ph type="title"/>
          </p:nvPr>
        </p:nvSpPr>
        <p:spPr/>
        <p:txBody>
          <a:bodyPr/>
          <a:lstStyle/>
          <a:p>
            <a:r>
              <a:rPr lang="en-US" dirty="0">
                <a:solidFill>
                  <a:srgbClr val="FF0000"/>
                </a:solidFill>
              </a:rPr>
              <a:t>LITERATURE SURVEY</a:t>
            </a:r>
          </a:p>
        </p:txBody>
      </p:sp>
    </p:spTree>
    <p:extLst>
      <p:ext uri="{BB962C8B-B14F-4D97-AF65-F5344CB8AC3E}">
        <p14:creationId xmlns:p14="http://schemas.microsoft.com/office/powerpoint/2010/main" val="169241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a:t>Generally, it is preferable to extract some features from images and focus only on those pixels characterized by the license plate.</a:t>
            </a:r>
          </a:p>
          <a:p>
            <a:pPr algn="just"/>
            <a:r>
              <a:rPr lang="en-US" dirty="0"/>
              <a:t>License plate is characterized by a rectangular shape with a specific aspect ratio, and can be extracted by checking all possible rectangles in the image kinds of traditional locating methods. </a:t>
            </a:r>
          </a:p>
          <a:p>
            <a:pPr algn="just"/>
            <a:r>
              <a:rPr lang="en-US" dirty="0"/>
              <a:t>Some other approaches based on local features have also been proposed recently.</a:t>
            </a:r>
          </a:p>
        </p:txBody>
      </p:sp>
      <p:sp>
        <p:nvSpPr>
          <p:cNvPr id="3" name="Title 2"/>
          <p:cNvSpPr>
            <a:spLocks noGrp="1"/>
          </p:cNvSpPr>
          <p:nvPr>
            <p:ph type="title"/>
          </p:nvPr>
        </p:nvSpPr>
        <p:spPr/>
        <p:txBody>
          <a:bodyPr/>
          <a:lstStyle/>
          <a:p>
            <a:r>
              <a:rPr lang="en-US" dirty="0">
                <a:solidFill>
                  <a:srgbClr val="FF0000"/>
                </a:solidFill>
              </a:rPr>
              <a:t>LITERATURE SURVEY(contd..)</a:t>
            </a:r>
          </a:p>
        </p:txBody>
      </p:sp>
    </p:spTree>
    <p:extLst>
      <p:ext uri="{BB962C8B-B14F-4D97-AF65-F5344CB8AC3E}">
        <p14:creationId xmlns:p14="http://schemas.microsoft.com/office/powerpoint/2010/main" val="154745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a:t>Here we propose a Raspberry Pi based vehicle number plate recognition system that automatically recognizes vehicle number plates using image processing.</a:t>
            </a:r>
          </a:p>
          <a:p>
            <a:pPr algn="just"/>
            <a:r>
              <a:rPr lang="en-US" dirty="0"/>
              <a:t>The system uses a camera along with LCD display circuit interfaced to a Raspberry pi. </a:t>
            </a:r>
          </a:p>
          <a:p>
            <a:pPr algn="just"/>
            <a:r>
              <a:rPr lang="en-US" dirty="0"/>
              <a:t>The system constantly processes incoming camera footage to detect any trace of number plates.</a:t>
            </a:r>
          </a:p>
        </p:txBody>
      </p:sp>
      <p:sp>
        <p:nvSpPr>
          <p:cNvPr id="3" name="Title 2"/>
          <p:cNvSpPr>
            <a:spLocks noGrp="1"/>
          </p:cNvSpPr>
          <p:nvPr>
            <p:ph type="title"/>
          </p:nvPr>
        </p:nvSpPr>
        <p:spPr/>
        <p:txBody>
          <a:bodyPr/>
          <a:lstStyle/>
          <a:p>
            <a:r>
              <a:rPr lang="en-US" dirty="0">
                <a:solidFill>
                  <a:srgbClr val="FF0000"/>
                </a:solidFill>
              </a:rPr>
              <a:t>PROPOSED SYSTEM</a:t>
            </a:r>
          </a:p>
        </p:txBody>
      </p:sp>
    </p:spTree>
    <p:extLst>
      <p:ext uri="{BB962C8B-B14F-4D97-AF65-F5344CB8AC3E}">
        <p14:creationId xmlns:p14="http://schemas.microsoft.com/office/powerpoint/2010/main" val="198366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On sensing a number plate in front of the camera, it processes the camera input, extracts the number plate part from the image.</a:t>
            </a:r>
          </a:p>
          <a:p>
            <a:pPr algn="just"/>
            <a:r>
              <a:rPr lang="en-US" dirty="0"/>
              <a:t>Processes the extracted image using OCR and extracts the number plate number from it. </a:t>
            </a:r>
          </a:p>
          <a:p>
            <a:pPr algn="just"/>
            <a:r>
              <a:rPr lang="en-US" dirty="0"/>
              <a:t>The system then displays the extracted number on an LCD display. </a:t>
            </a:r>
          </a:p>
          <a:p>
            <a:endParaRPr lang="en-US" dirty="0"/>
          </a:p>
        </p:txBody>
      </p:sp>
      <p:sp>
        <p:nvSpPr>
          <p:cNvPr id="3" name="Title 2"/>
          <p:cNvSpPr>
            <a:spLocks noGrp="1"/>
          </p:cNvSpPr>
          <p:nvPr>
            <p:ph type="title"/>
          </p:nvPr>
        </p:nvSpPr>
        <p:spPr/>
        <p:txBody>
          <a:bodyPr/>
          <a:lstStyle/>
          <a:p>
            <a:r>
              <a:rPr lang="en-US" dirty="0">
                <a:solidFill>
                  <a:srgbClr val="FF0000"/>
                </a:solidFill>
              </a:rPr>
              <a:t>PROPOSED SYSTEM(contd..)</a:t>
            </a:r>
          </a:p>
        </p:txBody>
      </p:sp>
    </p:spTree>
    <p:extLst>
      <p:ext uri="{BB962C8B-B14F-4D97-AF65-F5344CB8AC3E}">
        <p14:creationId xmlns:p14="http://schemas.microsoft.com/office/powerpoint/2010/main" val="410824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To Reduce Crime and the Fear of Crime. </a:t>
            </a:r>
          </a:p>
          <a:p>
            <a:pPr algn="just"/>
            <a:r>
              <a:rPr lang="en-US" dirty="0"/>
              <a:t> Reduce Burglaries </a:t>
            </a:r>
          </a:p>
          <a:p>
            <a:pPr algn="just"/>
            <a:r>
              <a:rPr lang="en-US" dirty="0"/>
              <a:t> Reduce Vehicle Crime. </a:t>
            </a:r>
          </a:p>
          <a:p>
            <a:pPr algn="just"/>
            <a:r>
              <a:rPr lang="en-US" dirty="0"/>
              <a:t>Reduce shop theft , Reduce damage . </a:t>
            </a:r>
          </a:p>
          <a:p>
            <a:pPr algn="just"/>
            <a:r>
              <a:rPr lang="en-US" dirty="0"/>
              <a:t>Reduce motorcycle / traffic related nuisance.</a:t>
            </a:r>
          </a:p>
        </p:txBody>
      </p:sp>
      <p:sp>
        <p:nvSpPr>
          <p:cNvPr id="3" name="Title 2"/>
          <p:cNvSpPr>
            <a:spLocks noGrp="1"/>
          </p:cNvSpPr>
          <p:nvPr>
            <p:ph type="title"/>
          </p:nvPr>
        </p:nvSpPr>
        <p:spPr/>
        <p:txBody>
          <a:bodyPr/>
          <a:lstStyle/>
          <a:p>
            <a:r>
              <a:rPr lang="en-US" dirty="0">
                <a:solidFill>
                  <a:srgbClr val="FF0000"/>
                </a:solidFill>
              </a:rPr>
              <a:t>ADVANTAGES</a:t>
            </a:r>
          </a:p>
        </p:txBody>
      </p:sp>
    </p:spTree>
    <p:extLst>
      <p:ext uri="{BB962C8B-B14F-4D97-AF65-F5344CB8AC3E}">
        <p14:creationId xmlns:p14="http://schemas.microsoft.com/office/powerpoint/2010/main" val="3087495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10796</TotalTime>
  <Words>616</Words>
  <Application>Microsoft Office PowerPoint</Application>
  <PresentationFormat>On-screen Show (4:3)</PresentationFormat>
  <Paragraphs>76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Vehicle Number Plate Detection Using Raspberry Pi UNDER THE GUIDANCE OF Ms. Preety Singh  PRESENTED BY K. Shashi Kiran R. Sanath Kumar Ch. Sruthi S. Sai Karun   </vt:lpstr>
      <vt:lpstr>INDEX</vt:lpstr>
      <vt:lpstr>INTRODUCTION</vt:lpstr>
      <vt:lpstr>OBJECTIVE</vt:lpstr>
      <vt:lpstr>LITERATURE SURVEY</vt:lpstr>
      <vt:lpstr>LITERATURE SURVEY(contd..)</vt:lpstr>
      <vt:lpstr>PROPOSED SYSTEM</vt:lpstr>
      <vt:lpstr>PROPOSED SYSTEM(contd..)</vt:lpstr>
      <vt:lpstr>ADVANTAGES</vt:lpstr>
      <vt:lpstr>DISADVANTAGES</vt:lpstr>
      <vt:lpstr>APPLICATIONS</vt:lpstr>
      <vt:lpstr>DESIGN</vt:lpstr>
      <vt:lpstr>HARDWARE REQUIREMENTS</vt:lpstr>
      <vt:lpstr>SOFTWARE REQUIREMENTS</vt:lpstr>
      <vt:lpstr>EMBEDDED SYSTEMS USED</vt:lpstr>
      <vt:lpstr>CAMERA</vt:lpstr>
      <vt:lpstr>PowerPoint Presentation</vt:lpstr>
      <vt:lpstr>CODE</vt:lpstr>
      <vt:lpstr>OUTPUT</vt:lpstr>
      <vt:lpstr>CONCLUSION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Number Plate Detector Using Raspberry Pi</dc:title>
  <dc:creator>Shanker Prasad</dc:creator>
  <cp:lastModifiedBy>Shanker Prasad</cp:lastModifiedBy>
  <cp:revision>29</cp:revision>
  <dcterms:created xsi:type="dcterms:W3CDTF">2018-01-31T08:13:53Z</dcterms:created>
  <dcterms:modified xsi:type="dcterms:W3CDTF">2018-03-22T13:53:49Z</dcterms:modified>
</cp:coreProperties>
</file>