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20"/>
  </p:notesMasterIdLst>
  <p:sldIdLst>
    <p:sldId id="256" r:id="rId2"/>
    <p:sldId id="257" r:id="rId3"/>
    <p:sldId id="258" r:id="rId4"/>
    <p:sldId id="281" r:id="rId5"/>
    <p:sldId id="276" r:id="rId6"/>
    <p:sldId id="283" r:id="rId7"/>
    <p:sldId id="285" r:id="rId8"/>
    <p:sldId id="260" r:id="rId9"/>
    <p:sldId id="263" r:id="rId10"/>
    <p:sldId id="264" r:id="rId11"/>
    <p:sldId id="265" r:id="rId12"/>
    <p:sldId id="261" r:id="rId13"/>
    <p:sldId id="262" r:id="rId14"/>
    <p:sldId id="277" r:id="rId15"/>
    <p:sldId id="280" r:id="rId16"/>
    <p:sldId id="266" r:id="rId17"/>
    <p:sldId id="267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BC612-FD0C-4D39-8037-148147464E7A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6DBBC-C642-4FFD-9D9F-40EC4FDE7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DBBC-C642-4FFD-9D9F-40EC4FDE7A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DBBC-C642-4FFD-9D9F-40EC4FDE7AB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7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6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4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4875" y="1487488"/>
            <a:ext cx="7543800" cy="144938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Comparative Analysis of Text Classification Models on AG's News Dataset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39C5-FB5A-A657-48AF-0C32506AEBB9}"/>
              </a:ext>
            </a:extLst>
          </p:cNvPr>
          <p:cNvSpPr txBox="1"/>
          <p:nvPr/>
        </p:nvSpPr>
        <p:spPr>
          <a:xfrm>
            <a:off x="5314950" y="3740150"/>
            <a:ext cx="345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Sai Priya Kasturi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EDA - </a:t>
            </a:r>
            <a:r>
              <a:rPr lang="en-IN" b="1" dirty="0"/>
              <a:t>Word Frequency </a:t>
            </a:r>
            <a:endParaRPr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1C73D-25CB-7D9C-D928-EE1EADBB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35" y="1788321"/>
            <a:ext cx="5068530" cy="3570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62066-56B0-11A4-C4EF-661A1AB7A24C}"/>
              </a:ext>
            </a:extLst>
          </p:cNvPr>
          <p:cNvSpPr txBox="1"/>
          <p:nvPr/>
        </p:nvSpPr>
        <p:spPr>
          <a:xfrm>
            <a:off x="816077" y="5358581"/>
            <a:ext cx="75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Indicates 'company' and 'world' as the most common, followed by '</a:t>
            </a:r>
            <a:r>
              <a:rPr lang="en-US" dirty="0" err="1"/>
              <a:t>monday</a:t>
            </a:r>
            <a:r>
              <a:rPr lang="en-US" dirty="0"/>
              <a:t>', 'game', and '</a:t>
            </a:r>
            <a:r>
              <a:rPr lang="en-US" dirty="0" err="1"/>
              <a:t>wednesday</a:t>
            </a:r>
            <a:r>
              <a:rPr lang="en-US" dirty="0"/>
              <a:t>’.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EDA - Bigram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0BCB4-CB77-4D30-D3DE-11F26C523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21" y="1747194"/>
            <a:ext cx="6197272" cy="31244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F1C8F-FCEE-4186-775C-0705481E540C}"/>
              </a:ext>
            </a:extLst>
          </p:cNvPr>
          <p:cNvSpPr txBox="1"/>
          <p:nvPr/>
        </p:nvSpPr>
        <p:spPr>
          <a:xfrm>
            <a:off x="822960" y="4965290"/>
            <a:ext cx="738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the most frequently occurring word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'oil price', 'united state', and 'prime minister'—highlight economic and political discourse, while 'red sox' indicate sports coverage and 'last week' time-specific reporting.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Naive Bayes Classifier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2" y="1874838"/>
            <a:ext cx="8229600" cy="3851935"/>
          </a:xfrm>
        </p:spPr>
        <p:txBody>
          <a:bodyPr>
            <a:normAutofit/>
          </a:bodyPr>
          <a:lstStyle/>
          <a:p>
            <a:r>
              <a:rPr lang="en-US" sz="2000" dirty="0"/>
              <a:t>Description: Probabilistic model based on the Bayes theorem.</a:t>
            </a:r>
          </a:p>
          <a:p>
            <a:r>
              <a:rPr lang="en-US" sz="2000" dirty="0"/>
              <a:t>Strengths: Efficient, easy to interpret, works well with small datasets.</a:t>
            </a:r>
          </a:p>
          <a:p>
            <a:r>
              <a:rPr lang="en-US" sz="2000" dirty="0"/>
              <a:t>Weaknesses: Assumes independence of features, may not be accurate for complex datasets.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3AF91-4743-2DA6-5A00-FB988A4C3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3"/>
          <a:stretch/>
        </p:blipFill>
        <p:spPr bwMode="auto">
          <a:xfrm>
            <a:off x="1319215" y="3429000"/>
            <a:ext cx="5927159" cy="23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04A68-2E6E-682B-1D3F-81738F239DF6}"/>
              </a:ext>
            </a:extLst>
          </p:cNvPr>
          <p:cNvSpPr txBox="1"/>
          <p:nvPr/>
        </p:nvSpPr>
        <p:spPr>
          <a:xfrm>
            <a:off x="3335594" y="5284216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medium.com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Logistic Regression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Description: Statistical model that predicts the probability of an event based on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Strengths: Interpretable coefficients, robust to outliers, works well with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Weaknesses: May not capture non-linear relationships between features.</a:t>
            </a:r>
          </a:p>
          <a:p>
            <a:endParaRPr lang="en-IN" sz="2000" dirty="0"/>
          </a:p>
        </p:txBody>
      </p:sp>
      <p:pic>
        <p:nvPicPr>
          <p:cNvPr id="2050" name="Picture 2" descr="Probability results">
            <a:extLst>
              <a:ext uri="{FF2B5EF4-FFF2-40B4-BE49-F238E27FC236}">
                <a16:creationId xmlns:a16="http://schemas.microsoft.com/office/drawing/2014/main" id="{FBA15525-B961-8C27-F14A-1B5D6EF6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54" y="3696082"/>
            <a:ext cx="3965153" cy="244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27CDE-2C62-DA28-9C84-154E5AFF1948}"/>
              </a:ext>
            </a:extLst>
          </p:cNvPr>
          <p:cNvSpPr txBox="1"/>
          <p:nvPr/>
        </p:nvSpPr>
        <p:spPr>
          <a:xfrm>
            <a:off x="2979174" y="5977467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developer.ibm.com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B45-8445-973D-C716-0BD32C70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Support Vector Machine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9FD3-C44C-C6FA-2815-AAEFC331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Description: Algorithm that finds the best hyperplane to separate data points into different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Strengths: Effective for high-dimensional data, good at handling non-linear relationships.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Weaknesses: Can be computationally expensive, prone to overfitting, black-box model.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sz="1800" dirty="0"/>
          </a:p>
        </p:txBody>
      </p:sp>
      <p:pic>
        <p:nvPicPr>
          <p:cNvPr id="4" name="Picture 2" descr="Support Vector Machine theory">
            <a:extLst>
              <a:ext uri="{FF2B5EF4-FFF2-40B4-BE49-F238E27FC236}">
                <a16:creationId xmlns:a16="http://schemas.microsoft.com/office/drawing/2014/main" id="{F84D8B84-1965-B64B-132D-A6F95683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90" y="3695700"/>
            <a:ext cx="373856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B4A66-80D1-C54B-67AE-714B9BD82CD9}"/>
              </a:ext>
            </a:extLst>
          </p:cNvPr>
          <p:cNvSpPr txBox="1"/>
          <p:nvPr/>
        </p:nvSpPr>
        <p:spPr>
          <a:xfrm>
            <a:off x="3248823" y="5977467"/>
            <a:ext cx="24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 edureka.com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1E56-A4E4-9DE1-37CE-6FF470FF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&amp; Evaluation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6248-6126-F8CD-9713-4A8F670E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Google Sans"/>
              </a:rPr>
              <a:t>Training Process: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Data Split: Divided the dataset into training (80%), and testing (20%)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Feature Engineering: Applied preprocessing techniques like tokenization, lemmatization, and TF-IDF vectorization.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Model Training: Trained each machine learning model on the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Final Evaluation: Evaluated the performance of each model on the unseen testing set.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1F1F1F"/>
                </a:solidFill>
                <a:effectLst/>
                <a:latin typeface="Google Sans"/>
              </a:rPr>
              <a:t>Evaluation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Accuracy: Proportion of correctly classified examples.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Precision: Proportion of positive predictions that are actually correct.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Recall: Proportion of actual positives that are correctly identified.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F1-score: Harmonic mean of precision and recall, balances both metrics.</a:t>
            </a:r>
          </a:p>
        </p:txBody>
      </p:sp>
    </p:spTree>
    <p:extLst>
      <p:ext uri="{BB962C8B-B14F-4D97-AF65-F5344CB8AC3E}">
        <p14:creationId xmlns:p14="http://schemas.microsoft.com/office/powerpoint/2010/main" val="298971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endParaRPr b="1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8B101D6-4BCF-4990-E85D-54378420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792455"/>
              </p:ext>
            </p:extLst>
          </p:nvPr>
        </p:nvGraphicFramePr>
        <p:xfrm>
          <a:off x="877527" y="2041255"/>
          <a:ext cx="7302911" cy="1960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6469">
                  <a:extLst>
                    <a:ext uri="{9D8B030D-6E8A-4147-A177-3AD203B41FA5}">
                      <a16:colId xmlns:a16="http://schemas.microsoft.com/office/drawing/2014/main" val="1944563990"/>
                    </a:ext>
                  </a:extLst>
                </a:gridCol>
                <a:gridCol w="1083563">
                  <a:extLst>
                    <a:ext uri="{9D8B030D-6E8A-4147-A177-3AD203B41FA5}">
                      <a16:colId xmlns:a16="http://schemas.microsoft.com/office/drawing/2014/main" val="3960069146"/>
                    </a:ext>
                  </a:extLst>
                </a:gridCol>
                <a:gridCol w="1053875">
                  <a:extLst>
                    <a:ext uri="{9D8B030D-6E8A-4147-A177-3AD203B41FA5}">
                      <a16:colId xmlns:a16="http://schemas.microsoft.com/office/drawing/2014/main" val="3940114124"/>
                    </a:ext>
                  </a:extLst>
                </a:gridCol>
                <a:gridCol w="964816">
                  <a:extLst>
                    <a:ext uri="{9D8B030D-6E8A-4147-A177-3AD203B41FA5}">
                      <a16:colId xmlns:a16="http://schemas.microsoft.com/office/drawing/2014/main" val="2317205093"/>
                    </a:ext>
                  </a:extLst>
                </a:gridCol>
                <a:gridCol w="1024188">
                  <a:extLst>
                    <a:ext uri="{9D8B030D-6E8A-4147-A177-3AD203B41FA5}">
                      <a16:colId xmlns:a16="http://schemas.microsoft.com/office/drawing/2014/main" val="323321430"/>
                    </a:ext>
                  </a:extLst>
                </a:gridCol>
              </a:tblGrid>
              <a:tr h="6534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Model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Accuracy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Precision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Recall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F1-Score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288385"/>
                  </a:ext>
                </a:extLst>
              </a:tr>
              <a:tr h="3267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Naive Bayes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0.9046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0.9044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0.9046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0.9043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389781439"/>
                  </a:ext>
                </a:extLst>
              </a:tr>
              <a:tr h="3267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Logistic Regression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0.9123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0.9122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0.9123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0.9121</a:t>
                      </a:r>
                      <a:endParaRPr lang="en-IN" sz="1400" b="0" i="0" u="none" strike="noStrike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4013867181"/>
                  </a:ext>
                </a:extLst>
              </a:tr>
              <a:tr h="6534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Support Vector Machines (SVM)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0.9185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0.9186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0.9185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0.9183</a:t>
                      </a:r>
                      <a:endParaRPr lang="en-IN" sz="1400" b="0" i="0" u="none" strike="noStrike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" marT="7620" marB="0" anchor="ctr"/>
                </a:tc>
                <a:extLst>
                  <a:ext uri="{0D108BD9-81ED-4DB2-BD59-A6C34878D82A}">
                    <a16:rowId xmlns:a16="http://schemas.microsoft.com/office/drawing/2014/main" val="29221883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0CC587-14A8-280F-A11C-2BAE4A9B984B}"/>
              </a:ext>
            </a:extLst>
          </p:cNvPr>
          <p:cNvSpPr txBox="1"/>
          <p:nvPr/>
        </p:nvSpPr>
        <p:spPr>
          <a:xfrm>
            <a:off x="877528" y="4178710"/>
            <a:ext cx="7214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All three machine learning models achieved high performance on the AG’s News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SVM outperformed Naive Bayes and Logistic Regression across all metrics.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1F1F1F"/>
                </a:solidFill>
                <a:latin typeface="Google Sans"/>
              </a:rPr>
              <a:t>Summary of Findings:</a:t>
            </a:r>
            <a:endParaRPr lang="en-US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All three models achieved high accuracy (above 90%).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SVM emerged as the champion, outperforming others on all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SVM's ability to handle complex relationships and high-dimensional data secured its victory.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The Future Holds: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Delving deeper into SVM's potential with different kernel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Crafting even better tools through advanced feature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Expanding our reach to conquer new text classification challenges.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0DAC8-3C1E-0FB7-CF45-05AE39FC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60" y="1454680"/>
            <a:ext cx="7163959" cy="30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Exploratory Data Analysis(EDA)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67485"/>
            <a:ext cx="7886700" cy="4633298"/>
          </a:xfrm>
        </p:spPr>
        <p:txBody>
          <a:bodyPr>
            <a:normAutofit/>
          </a:bodyPr>
          <a:lstStyle/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sz="1800" b="1" dirty="0"/>
              <a:t>Text Classification: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A Fundamental task in </a:t>
            </a:r>
            <a:r>
              <a:rPr lang="en-IN" sz="2000" dirty="0"/>
              <a:t>Natural Language Processing (</a:t>
            </a:r>
            <a:r>
              <a:rPr lang="en-US" sz="1800" dirty="0"/>
              <a:t>NLP) 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Aims to automate news article categorization.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Essential in sentiment analysis, market research, and social media.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Vital for information retrieval in search engines and recommendation systems.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sz="1800" b="1" dirty="0"/>
              <a:t>Objective: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Develop and compare text classification models.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Identify the most efficient model for news categorization.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F6D-16BC-BACC-43CD-B381D2BC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6021-9F44-0B71-0364-8869B1EA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sz="1800" dirty="0"/>
              <a:t>Data Preprocessing and Feature Extraction: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Challenge: Extracting features from unstructured, mixed-media news content.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Gap Addressed: Explore preprocessing techniques to optimize model performance.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sz="1800" dirty="0"/>
              <a:t>Model Selection and Optimization: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Challenge: Selecting and fine-tuning the right model for diverse news datasets.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800" dirty="0"/>
              <a:t>Gap Addressed: Compare models to determine effectiveness in news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5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ED55-FDF4-D6D8-79D4-B2854331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F1F1F"/>
                </a:solidFill>
                <a:effectLst/>
              </a:rPr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43FE-B766-7A0F-7AB8-7E059F29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Compiled from over 1 million news articles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Gathered from 2,000+ news sources by </a:t>
            </a:r>
            <a:r>
              <a:rPr lang="en-US" sz="1800" dirty="0" err="1"/>
              <a:t>ComeToMyHead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Divided into 4 main classes: World, Sports, Business, Science/Tech</a:t>
            </a:r>
          </a:p>
          <a:p>
            <a:pPr marL="0" indent="0">
              <a:buNone/>
            </a:pPr>
            <a:r>
              <a:rPr lang="en-US" sz="1800" dirty="0"/>
              <a:t>Source: Kaggle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0639A-73EA-9E00-BAAB-5D274B23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73"/>
          <a:stretch/>
        </p:blipFill>
        <p:spPr>
          <a:xfrm>
            <a:off x="525097" y="3499832"/>
            <a:ext cx="8093805" cy="24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5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01105"/>
          </a:xfrm>
        </p:spPr>
        <p:txBody>
          <a:bodyPr>
            <a:normAutofit/>
          </a:bodyPr>
          <a:lstStyle/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b="1" dirty="0"/>
              <a:t>Data Cleaning: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dirty="0"/>
              <a:t>Converting to Lowercase and removes all the special characters and punctuation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dirty="0"/>
              <a:t>Before– “</a:t>
            </a:r>
            <a:r>
              <a:rPr lang="en-US" b="0" i="0" dirty="0">
                <a:solidFill>
                  <a:srgbClr val="0F0F0F"/>
                </a:solidFill>
                <a:effectLst/>
              </a:rPr>
              <a:t>Oil prices soar to all-time record, posing new menace to economy (AFP) “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dirty="0"/>
              <a:t>After-  "oil prices soar to </a:t>
            </a:r>
            <a:r>
              <a:rPr lang="en-US" dirty="0" err="1"/>
              <a:t>alltime</a:t>
            </a:r>
            <a:r>
              <a:rPr lang="en-US" dirty="0"/>
              <a:t> record posing new menace to economy </a:t>
            </a:r>
            <a:r>
              <a:rPr lang="en-US" dirty="0" err="1"/>
              <a:t>afp</a:t>
            </a:r>
            <a:r>
              <a:rPr lang="en-US" dirty="0"/>
              <a:t>“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b="1" dirty="0"/>
              <a:t>Tokenization</a:t>
            </a:r>
            <a:r>
              <a:rPr lang="en-US" dirty="0"/>
              <a:t>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Split the text into individual words using Natural Language Toolkit (NLTK).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dirty="0">
                <a:solidFill>
                  <a:srgbClr val="374151"/>
                </a:solidFill>
              </a:rPr>
              <a:t>After -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["oil", "prices", "soar", "to", "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alltime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", "record", "posing", "new", "menace", "to", "economy", "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afp</a:t>
            </a:r>
            <a:r>
              <a:rPr lang="en-US" b="0" i="0" dirty="0">
                <a:solidFill>
                  <a:srgbClr val="374151"/>
                </a:solidFill>
                <a:effectLst/>
              </a:rPr>
              <a:t>"]</a:t>
            </a:r>
            <a:endParaRPr lang="en-US" b="0" i="0" dirty="0">
              <a:solidFill>
                <a:srgbClr val="1F1F1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9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Continued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01105"/>
          </a:xfrm>
        </p:spPr>
        <p:txBody>
          <a:bodyPr>
            <a:normAutofit/>
          </a:bodyPr>
          <a:lstStyle/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b="1" dirty="0"/>
              <a:t> Lemmatization</a:t>
            </a:r>
            <a:r>
              <a:rPr lang="en-US" dirty="0"/>
              <a:t>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dirty="0"/>
              <a:t>Reducing words to their base form, considering grammatical roles</a:t>
            </a:r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dirty="0"/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["oil",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"soar", "to",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alltime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"record",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"new", "menace", "to", "economy",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afp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"]</a:t>
            </a:r>
            <a:endParaRPr lang="en-US" dirty="0"/>
          </a:p>
          <a:p>
            <a:pPr marL="0" indent="0">
              <a:spcAft>
                <a:spcPts val="720"/>
              </a:spcAft>
              <a:buNone/>
              <a:defRPr sz="1600"/>
            </a:pPr>
            <a:r>
              <a:rPr lang="en-US" b="1" dirty="0"/>
              <a:t>Stop Word Removal: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dirty="0"/>
              <a:t>Eliminating common words that do not contribute to meaning</a:t>
            </a:r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dirty="0"/>
              <a:t>Before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["oil", "price", "soar",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alltime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"record", "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pose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"new", "menace", "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"economy",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afp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"]</a:t>
            </a:r>
            <a:endParaRPr lang="en-US" dirty="0"/>
          </a:p>
          <a:p>
            <a:pPr>
              <a:spcAft>
                <a:spcPts val="720"/>
              </a:spcAft>
              <a:buFont typeface="Arial" panose="020B0604020202020204" pitchFamily="34" charset="0"/>
              <a:buChar char="•"/>
              <a:defRPr sz="1600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After- ["oil", "price", "soar",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alltime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", "record", "pose", "menace", "new" ,"economy",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afp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"]</a:t>
            </a:r>
            <a:endParaRPr lang="en-US" dirty="0"/>
          </a:p>
          <a:p>
            <a:pPr marL="0" indent="0">
              <a:spcAft>
                <a:spcPts val="720"/>
              </a:spcAft>
              <a:buNone/>
              <a:defRPr sz="16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1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Preprocessin</a:t>
            </a:r>
            <a:r>
              <a:rPr lang="en-US" b="1" dirty="0"/>
              <a:t>g Continued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TF-IDF Vectorization: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Transformed the text into a vector of numerical features using TF-IDF.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helps to quantify the importance of each word in the document and across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TF(x) = (Number of times word x appears in a document)/(Total number of words in the document)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IDF(x) = </a:t>
            </a:r>
            <a:r>
              <a:rPr lang="en-US" sz="1600" dirty="0" err="1"/>
              <a:t>log_e</a:t>
            </a:r>
            <a:r>
              <a:rPr lang="en-US" sz="1600" dirty="0"/>
              <a:t>(Total number of documents/ Number of documents with word x in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Before: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["oil", "price", "soar", "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alltime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", "record", "pose", "menace", "new" ,"economy", "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afp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After: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[0.5, 0.7, 0.6, 0.9, 0.8, 0.2, 0.1, 0.3, 0.4, 0.05 ]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EDA - Class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4E28E-1F16-A962-8FFE-8681F950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02" y="1870096"/>
            <a:ext cx="5176526" cy="3296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13237-4FC3-EE13-6065-5AD76D073F78}"/>
              </a:ext>
            </a:extLst>
          </p:cNvPr>
          <p:cNvSpPr txBox="1"/>
          <p:nvPr/>
        </p:nvSpPr>
        <p:spPr>
          <a:xfrm>
            <a:off x="940978" y="5299587"/>
            <a:ext cx="744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a balanced distribution across four class indices in the dataset.</a:t>
            </a:r>
          </a:p>
          <a:p>
            <a:r>
              <a:rPr lang="en-US" dirty="0"/>
              <a:t>ensuring that model performance is not skewed by an overrepresentation of any single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2735</TotalTime>
  <Words>1050</Words>
  <Application>Microsoft Office PowerPoint</Application>
  <PresentationFormat>On-screen Show (4:3)</PresentationFormat>
  <Paragraphs>131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Söhne</vt:lpstr>
      <vt:lpstr>Times New Roman</vt:lpstr>
      <vt:lpstr>Retrospect</vt:lpstr>
      <vt:lpstr>Comparative Analysis of Text Classification Models on AG's News Dataset</vt:lpstr>
      <vt:lpstr>Agenda</vt:lpstr>
      <vt:lpstr>Introduction </vt:lpstr>
      <vt:lpstr>Challenges </vt:lpstr>
      <vt:lpstr>Data</vt:lpstr>
      <vt:lpstr>Data Preprocessing</vt:lpstr>
      <vt:lpstr>Data Preprocessing Continued</vt:lpstr>
      <vt:lpstr>Data Preprocessing Continued</vt:lpstr>
      <vt:lpstr>EDA - Class Distribution</vt:lpstr>
      <vt:lpstr>EDA - Word Frequency </vt:lpstr>
      <vt:lpstr>EDA - Bigram Analysis</vt:lpstr>
      <vt:lpstr>Naive Bayes Classifier</vt:lpstr>
      <vt:lpstr>Logistic Regression</vt:lpstr>
      <vt:lpstr>Support Vector Machine</vt:lpstr>
      <vt:lpstr>Training &amp; Evaluation</vt:lpstr>
      <vt:lpstr>Results 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/>
  <cp:keywords/>
  <dc:description>generated using python-pptx</dc:description>
  <cp:lastModifiedBy>Dell</cp:lastModifiedBy>
  <cp:revision>24</cp:revision>
  <dcterms:created xsi:type="dcterms:W3CDTF">2013-01-27T09:14:16Z</dcterms:created>
  <dcterms:modified xsi:type="dcterms:W3CDTF">2023-12-09T01:19:28Z</dcterms:modified>
  <cp:category/>
</cp:coreProperties>
</file>