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omfortaa SemiBold"/>
      <p:regular r:id="rId16"/>
      <p:bold r:id="rId17"/>
    </p:embeddedFont>
    <p:embeddedFont>
      <p:font typeface="Raleway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Lora"/>
      <p:regular r:id="rId30"/>
      <p:bold r:id="rId31"/>
      <p:italic r:id="rId32"/>
      <p:boldItalic r:id="rId33"/>
    </p:embeddedFont>
    <p:embeddedFont>
      <p:font typeface="Comfortaa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ora-bold.fntdata"/><Relationship Id="rId30" Type="http://schemas.openxmlformats.org/officeDocument/2006/relationships/font" Target="fonts/Lora-regular.fntdata"/><Relationship Id="rId11" Type="http://schemas.openxmlformats.org/officeDocument/2006/relationships/slide" Target="slides/slide6.xml"/><Relationship Id="rId33" Type="http://schemas.openxmlformats.org/officeDocument/2006/relationships/font" Target="fonts/Lora-boldItalic.fntdata"/><Relationship Id="rId10" Type="http://schemas.openxmlformats.org/officeDocument/2006/relationships/slide" Target="slides/slide5.xml"/><Relationship Id="rId32" Type="http://schemas.openxmlformats.org/officeDocument/2006/relationships/font" Target="fonts/Lora-italic.fntdata"/><Relationship Id="rId13" Type="http://schemas.openxmlformats.org/officeDocument/2006/relationships/slide" Target="slides/slide8.xml"/><Relationship Id="rId35" Type="http://schemas.openxmlformats.org/officeDocument/2006/relationships/font" Target="fonts/Comfortaa-bold.fntdata"/><Relationship Id="rId12" Type="http://schemas.openxmlformats.org/officeDocument/2006/relationships/slide" Target="slides/slide7.xml"/><Relationship Id="rId34" Type="http://schemas.openxmlformats.org/officeDocument/2006/relationships/font" Target="fonts/Comfortaa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mfortaaSemiBold-bold.fntdata"/><Relationship Id="rId16" Type="http://schemas.openxmlformats.org/officeDocument/2006/relationships/font" Target="fonts/ComfortaaSemiBold-regular.fntdata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31 Authors in the paper.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e53539d0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e53539d0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8c203ca9c_3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8c203ca9c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0379bddc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0379bddc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GPT1, GPT2.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e4a0be3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e4a0be3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e4a0be38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e4a0be38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e4a0be38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e4a0be38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e4a0be38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e4a0be38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e4f94d58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e4f94d58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e4f94d58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e4f94d58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814325" y="78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727952" y="26505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81275" y="16400"/>
            <a:ext cx="1803725" cy="4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0" name="Google Shape;60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727800" y="554525"/>
            <a:ext cx="76884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729450" y="656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4760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26775" y="0"/>
            <a:ext cx="1758223" cy="4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27800" y="6356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830400" y="131865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41904" y="144120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" name="Google Shape;3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26775" y="0"/>
            <a:ext cx="1758223" cy="4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727800" y="6194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" name="Google Shape;3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26775" y="0"/>
            <a:ext cx="1758223" cy="4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730000" y="595350"/>
            <a:ext cx="7338900" cy="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730000" y="1470675"/>
            <a:ext cx="56511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26775" y="0"/>
            <a:ext cx="1758223" cy="4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45" name="Google Shape;45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fortaa"/>
              <a:buNone/>
              <a:defRPr b="1" sz="2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mfortaa SemiBold"/>
              <a:buChar char="●"/>
              <a:defRPr sz="1300">
                <a:latin typeface="Comfortaa SemiBold"/>
                <a:ea typeface="Comfortaa SemiBold"/>
                <a:cs typeface="Comfortaa SemiBold"/>
                <a:sym typeface="Comfortaa SemiBold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 SemiBold"/>
              <a:buChar char="○"/>
              <a:defRPr sz="1100">
                <a:latin typeface="Comfortaa SemiBold"/>
                <a:ea typeface="Comfortaa SemiBold"/>
                <a:cs typeface="Comfortaa SemiBold"/>
                <a:sym typeface="Comfortaa SemiBold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 SemiBold"/>
              <a:buChar char="■"/>
              <a:defRPr sz="1100">
                <a:latin typeface="Comfortaa SemiBold"/>
                <a:ea typeface="Comfortaa SemiBold"/>
                <a:cs typeface="Comfortaa SemiBold"/>
                <a:sym typeface="Comfortaa SemiBold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 SemiBold"/>
              <a:buChar char="●"/>
              <a:defRPr sz="1100">
                <a:latin typeface="Comfortaa SemiBold"/>
                <a:ea typeface="Comfortaa SemiBold"/>
                <a:cs typeface="Comfortaa SemiBold"/>
                <a:sym typeface="Comfortaa SemiBold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 SemiBold"/>
              <a:buChar char="○"/>
              <a:defRPr sz="1100">
                <a:latin typeface="Comfortaa SemiBold"/>
                <a:ea typeface="Comfortaa SemiBold"/>
                <a:cs typeface="Comfortaa SemiBold"/>
                <a:sym typeface="Comfortaa SemiBold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 SemiBold"/>
              <a:buChar char="■"/>
              <a:defRPr sz="1100">
                <a:latin typeface="Comfortaa SemiBold"/>
                <a:ea typeface="Comfortaa SemiBold"/>
                <a:cs typeface="Comfortaa SemiBold"/>
                <a:sym typeface="Comfortaa SemiBold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 SemiBold"/>
              <a:buChar char="●"/>
              <a:defRPr sz="1100">
                <a:latin typeface="Comfortaa SemiBold"/>
                <a:ea typeface="Comfortaa SemiBold"/>
                <a:cs typeface="Comfortaa SemiBold"/>
                <a:sym typeface="Comfortaa SemiBold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 SemiBold"/>
              <a:buChar char="○"/>
              <a:defRPr sz="1100">
                <a:latin typeface="Comfortaa SemiBold"/>
                <a:ea typeface="Comfortaa SemiBold"/>
                <a:cs typeface="Comfortaa SemiBold"/>
                <a:sym typeface="Comfortaa SemiBold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 SemiBold"/>
              <a:buChar char="■"/>
              <a:defRPr sz="1100">
                <a:latin typeface="Comfortaa SemiBold"/>
                <a:ea typeface="Comfortaa SemiBold"/>
                <a:cs typeface="Comfortaa SemiBold"/>
                <a:sym typeface="Comfortaa SemiBol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326775" y="16400"/>
            <a:ext cx="1758223" cy="455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1957700" y="1999050"/>
            <a:ext cx="5786400" cy="11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440">
                <a:latin typeface="Lato"/>
                <a:ea typeface="Lato"/>
                <a:cs typeface="Lato"/>
                <a:sym typeface="Lato"/>
              </a:rPr>
              <a:t>HT5073: Speech recognition for Indian Lang</a:t>
            </a:r>
            <a:r>
              <a:rPr b="1" lang="en" sz="1440">
                <a:latin typeface="Lato"/>
                <a:ea typeface="Lato"/>
                <a:cs typeface="Lato"/>
                <a:sym typeface="Lato"/>
              </a:rPr>
              <a:t>uages</a:t>
            </a:r>
            <a:endParaRPr b="1" sz="144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440">
                <a:latin typeface="Lato"/>
                <a:ea typeface="Lato"/>
                <a:cs typeface="Lato"/>
                <a:sym typeface="Lato"/>
              </a:rPr>
              <a:t>Project Presentation</a:t>
            </a:r>
            <a:endParaRPr b="1" sz="144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i="1" lang="en" sz="1240">
                <a:latin typeface="Lato"/>
                <a:ea typeface="Lato"/>
                <a:cs typeface="Lato"/>
                <a:sym typeface="Lato"/>
              </a:rPr>
              <a:t>Sai Kasyap</a:t>
            </a:r>
            <a:r>
              <a:rPr i="1" lang="en" sz="124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Kamaraju</a:t>
            </a:r>
            <a:endParaRPr i="1" sz="124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i="1" lang="en" sz="124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i="1" lang="en" sz="1240">
                <a:latin typeface="Lato"/>
                <a:ea typeface="Lato"/>
                <a:cs typeface="Lato"/>
                <a:sym typeface="Lato"/>
              </a:rPr>
              <a:t>HT23RESCH04001</a:t>
            </a:r>
            <a:r>
              <a:rPr i="1" lang="en" sz="124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i="1" sz="124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40">
              <a:solidFill>
                <a:srgbClr val="000000"/>
              </a:solidFill>
            </a:endParaRPr>
          </a:p>
        </p:txBody>
      </p:sp>
      <p:sp>
        <p:nvSpPr>
          <p:cNvPr id="72" name="Google Shape;72;p13"/>
          <p:cNvSpPr txBox="1"/>
          <p:nvPr>
            <p:ph type="ctrTitle"/>
          </p:nvPr>
        </p:nvSpPr>
        <p:spPr>
          <a:xfrm>
            <a:off x="679075" y="1249750"/>
            <a:ext cx="9230700" cy="12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Lora"/>
                <a:ea typeface="Lora"/>
                <a:cs typeface="Lora"/>
                <a:sym typeface="Lora"/>
              </a:rPr>
              <a:t>Voice Assistant For Indian Knowledge Systems</a:t>
            </a:r>
            <a:endParaRPr sz="2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/>
          <p:nvPr/>
        </p:nvSpPr>
        <p:spPr>
          <a:xfrm>
            <a:off x="476250" y="2021905"/>
            <a:ext cx="8192133" cy="110010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DEMO TIME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276875" y="95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316025" y="708475"/>
            <a:ext cx="7688700" cy="33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Introductio</a:t>
            </a:r>
            <a:r>
              <a:rPr lang="en"/>
              <a:t>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Level Architecture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 AI Whisper ASR Model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Whisper Architecture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Architecture of NLU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NLU model &amp; Types of Searches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Conclusion &amp; Future applications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281750" y="600325"/>
            <a:ext cx="83364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n" sz="2100"/>
              <a:t>Motivation : Can we </a:t>
            </a:r>
            <a:r>
              <a:rPr lang="en" sz="2100"/>
              <a:t>replicate/build</a:t>
            </a:r>
            <a:r>
              <a:rPr lang="en" sz="2100"/>
              <a:t> voice assistant (SLU) systems using open source technologies?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n" sz="2100"/>
              <a:t>Can we build voice assistants for low resource Indian languages like hindi and around Indian heritage?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n" sz="2100"/>
              <a:t>Search using custom search engine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n" sz="2100"/>
              <a:t> Voice chat with specific books .. 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n" sz="2100"/>
              <a:t>An attempt has been made to address the above challenges .. 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6482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High level Architecture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175" y="788700"/>
            <a:ext cx="451485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772975" y="2672875"/>
            <a:ext cx="8076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SemiBold"/>
              <a:buChar char="●"/>
            </a:pP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A Pretrained ASR  Whisper model is used for transcribing recorded speech to text.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SemiBold"/>
              <a:buChar char="●"/>
            </a:pP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Combination of Semantic search and LLM is used to build the NLU to give the answer based on the query.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SemiBold"/>
              <a:buChar char="●"/>
            </a:pP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TTS (FastPitch &amp; HifiGAN) Model API is used to speak the answer given by the NLU. 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137075" y="63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AI Whisper ASR Model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101125" y="671150"/>
            <a:ext cx="8454300" cy="47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●</a:t>
            </a:r>
            <a:r>
              <a:rPr lang="en" sz="1600">
                <a:highlight>
                  <a:srgbClr val="FFFFFF"/>
                </a:highlight>
              </a:rPr>
              <a:t>Whisper is an automatic speech recognition (ASR) system trained on 680,000 hours of multilingual and multitask supervised data collected from the web. </a:t>
            </a:r>
            <a:r>
              <a:rPr lang="en" sz="1600">
                <a:solidFill>
                  <a:srgbClr val="434343"/>
                </a:solidFill>
              </a:rPr>
              <a:t>One-third of whisper’s dataset is non-english.</a:t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●</a:t>
            </a:r>
            <a:r>
              <a:rPr lang="en" sz="1600">
                <a:highlight>
                  <a:srgbClr val="FFFFFF"/>
                </a:highlight>
              </a:rPr>
              <a:t>It has added robustness to accents,background noise and technical sound analysis and modelling.</a:t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●</a:t>
            </a:r>
            <a:r>
              <a:rPr lang="en" sz="1600">
                <a:highlight>
                  <a:srgbClr val="FFFFFF"/>
                </a:highlight>
              </a:rPr>
              <a:t>It has enabled transcription for multiple languages.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●It does a good job on transcribing the audio in its original language or translating to english.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●It does a good job in learning speech to text task and has outperform the supervised SOTA on CoVoST2 to English zero-shot.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●Whisper’s zero-shot performance across diverse dataset is better because it was trained in that fashion.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●It is not fine-tuned on any particular dataset hence it does not beats the LibriSpeech benchmark but when tested on diverse datasets it is better.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Whisper Architecture 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75" y="572000"/>
            <a:ext cx="6291110" cy="430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6227100" y="535200"/>
            <a:ext cx="3000000" cy="43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●It is implemented as encoder-decoder architecture.</a:t>
            </a:r>
            <a:endParaRPr sz="16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●It takes in </a:t>
            </a: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30-second chunks of audio input and  converts into a log-Mel spectrogram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●</a:t>
            </a: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Decoder predicts corresponding text captions.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●</a:t>
            </a: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Special tokens have been added which helps in performing further tasks like language identification, phrase-level timestamps, multilingual speech transcription, and to-English speech translation.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OF NLU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475" y="2478400"/>
            <a:ext cx="6671199" cy="2240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1963" y="803175"/>
            <a:ext cx="6682223" cy="167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4317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NLU models &amp; Others</a:t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281750" y="600325"/>
            <a:ext cx="8322000" cy="27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700"/>
              <a:t>LLMs model variants based on T5 Transformer architecture are used in this project.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Various Embedding models are tried to store the text in to the Vector DB.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Facebook’s Faiss is used as Vector </a:t>
            </a:r>
            <a:r>
              <a:rPr lang="en" sz="1700"/>
              <a:t>Database</a:t>
            </a:r>
            <a:r>
              <a:rPr lang="en" sz="1700"/>
              <a:t> to store the Embedding Vectors.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For TTS, AI4Bharat API is used to output the speech result.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Various searches like DuckDuckGo, Wikipedia, Books based on Ramayana &amp; Mahabharata have been incorporated for English.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For Hindi, Only the translation of shoklas of Ramcharit Manas Valimiki Ramayana is used.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50400" y="70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Future Steps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125200" y="639325"/>
            <a:ext cx="8969700" cy="3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Conclusion: 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Voice Assistant for English using Wikipedia , DuckDuckGo Search, Ramayan and Mahabharat pdf books works ok.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Successful attempt has been made to build SLU systems using open source technologies.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Scope : 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There is a scope of improvement for Voice Assistant for Hindi language. 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Evaluation of Voice Assistant for each of the Indic language based on benchmarking datasets like SQuAD needs to be considered.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Finetune the ASR model for Indian English and other Indic languages.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Evaluation of fine tuned ASR &amp; TTS models.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Test various other LLMs and Embeddings for different Indic languages and Heritage Scripts to improve the performance better.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Incorporate Reinforcement Learning and chat history for the SLU.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Exploring other searches and tools that could be incorporated in to the SLU.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Test it on the SLU on benchmark datasets like IndicSUPERB.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