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80" r:id="rId4"/>
    <p:sldId id="259" r:id="rId5"/>
    <p:sldId id="261" r:id="rId6"/>
    <p:sldId id="263" r:id="rId7"/>
    <p:sldId id="270" r:id="rId8"/>
    <p:sldId id="271" r:id="rId9"/>
    <p:sldId id="267" r:id="rId10"/>
    <p:sldId id="269" r:id="rId11"/>
    <p:sldId id="273" r:id="rId12"/>
    <p:sldId id="274" r:id="rId13"/>
    <p:sldId id="275" r:id="rId14"/>
    <p:sldId id="276" r:id="rId15"/>
    <p:sldId id="281" r:id="rId16"/>
    <p:sldId id="277" r:id="rId17"/>
    <p:sldId id="278" r:id="rId18"/>
    <p:sldId id="27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76" autoAdjust="0"/>
  </p:normalViewPr>
  <p:slideViewPr>
    <p:cSldViewPr>
      <p:cViewPr varScale="1">
        <p:scale>
          <a:sx n="69" d="100"/>
          <a:sy n="69" d="100"/>
        </p:scale>
        <p:origin x="-141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A0D75-38E8-45A9-9910-80E376D4EF90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F46BF-89DB-4892-B54F-A8E715B88A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50676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86747-546B-4D10-8EB1-0E3CBEA05B6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Random Matrix Theory model for DMR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Beamformer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Notch Depth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 Sai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Kasyap</a:t>
            </a:r>
            <a:r>
              <a:rPr lang="en-US" dirty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Kamaraju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G00845717</a:t>
            </a:r>
          </a:p>
          <a:p>
            <a:pPr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ECE 738 Final Presentation</a:t>
            </a:r>
          </a:p>
          <a:p>
            <a:pPr algn="ctr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Instructor :</a:t>
            </a:r>
          </a:p>
          <a:p>
            <a:pPr algn="ctr">
              <a:buNone/>
            </a:pPr>
            <a:r>
              <a:rPr lang="en-US" b="1" dirty="0">
                <a:latin typeface="Arial" pitchFamily="34" charset="0"/>
                <a:cs typeface="Arial" pitchFamily="34" charset="0"/>
              </a:rPr>
              <a:t>Professor Kathleen Wage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372" y="3200400"/>
            <a:ext cx="3048000" cy="144780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8967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RMT Approach</a:t>
            </a:r>
            <a:endParaRPr lang="en-US" dirty="0"/>
          </a:p>
        </p:txBody>
      </p:sp>
      <p:pic>
        <p:nvPicPr>
          <p:cNvPr id="4" name="Content Placeholder 3" descr="RM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1175577"/>
            <a:ext cx="8229600" cy="3777423"/>
          </a:xfr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953000"/>
            <a:ext cx="4419600" cy="1773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61236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RMT model Derivation requisites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447800"/>
            <a:ext cx="4305300" cy="1705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32766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Now apply RMT results on the Eigen vectors above to get the ND results</a:t>
            </a:r>
          </a:p>
          <a:p>
            <a:endParaRPr lang="en-US" b="1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038600"/>
            <a:ext cx="4191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87512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Notchdepth</a:t>
            </a:r>
            <a:r>
              <a:rPr lang="en-US" dirty="0" smtClean="0"/>
              <a:t> vs Snapshots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24000"/>
            <a:ext cx="5334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648200"/>
            <a:ext cx="2895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43200" y="41148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Break points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5991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Comparison of Monte Carlo simulations and RMT values</a:t>
            </a:r>
            <a:br>
              <a:rPr lang="en-US" dirty="0" smtClean="0"/>
            </a:br>
            <a:r>
              <a:rPr lang="en-US" dirty="0" smtClean="0"/>
              <a:t>ND vs Snapshots</a:t>
            </a:r>
            <a:endParaRPr lang="en-US" dirty="0"/>
          </a:p>
        </p:txBody>
      </p:sp>
      <p:pic>
        <p:nvPicPr>
          <p:cNvPr id="10" name="Content Placeholder 9" descr="f4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752600"/>
            <a:ext cx="4419600" cy="3352800"/>
          </a:xfrm>
        </p:spPr>
      </p:pic>
      <p:pic>
        <p:nvPicPr>
          <p:cNvPr id="11" name="Content Placeholder 10" descr="rmtf4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8200" y="1752600"/>
            <a:ext cx="4495800" cy="3124200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752600"/>
            <a:ext cx="4724400" cy="3886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8857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Notch depth vs INR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4038600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295400"/>
            <a:ext cx="34671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174671"/>
            <a:ext cx="2057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2" y="4655684"/>
            <a:ext cx="2166938" cy="678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343400"/>
            <a:ext cx="1219200" cy="651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47023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 of RMT Predictions and Monte Carlo simulations ND </a:t>
            </a:r>
            <a:r>
              <a:rPr lang="en-US" dirty="0" err="1" smtClean="0"/>
              <a:t>vs</a:t>
            </a:r>
            <a:r>
              <a:rPr lang="en-US" dirty="0" smtClean="0"/>
              <a:t> INR</a:t>
            </a:r>
            <a:endParaRPr lang="en-US" dirty="0"/>
          </a:p>
        </p:txBody>
      </p:sp>
      <p:pic>
        <p:nvPicPr>
          <p:cNvPr id="6" name="Content Placeholder 5" descr="f5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876800" y="2133600"/>
            <a:ext cx="4038600" cy="3124200"/>
          </a:xfrm>
        </p:spPr>
      </p:pic>
      <p:pic>
        <p:nvPicPr>
          <p:cNvPr id="7" name="Content Placeholder 6" descr="f5rm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152400" y="1981200"/>
            <a:ext cx="4267200" cy="3505200"/>
          </a:xfrm>
        </p:spPr>
      </p:pic>
      <p:pic>
        <p:nvPicPr>
          <p:cNvPr id="8" name="Content Placeholder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057400"/>
            <a:ext cx="4724400" cy="31136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Bode plot style of hand sketching accurately predict the DMR </a:t>
            </a:r>
            <a:r>
              <a:rPr lang="en-US" dirty="0" err="1" smtClean="0"/>
              <a:t>beamformer</a:t>
            </a:r>
            <a:r>
              <a:rPr lang="en-US" dirty="0" smtClean="0"/>
              <a:t> to attenuate loud interferer signal</a:t>
            </a:r>
          </a:p>
          <a:p>
            <a:r>
              <a:rPr lang="en-US" dirty="0" smtClean="0"/>
              <a:t>Notch depth increases by 10 dB per decade as we go on the operating range of snapshots</a:t>
            </a:r>
          </a:p>
          <a:p>
            <a:r>
              <a:rPr lang="en-US" dirty="0" smtClean="0"/>
              <a:t>DMR does not benefit </a:t>
            </a:r>
            <a:r>
              <a:rPr lang="en-US" smtClean="0"/>
              <a:t>after increasing INR </a:t>
            </a:r>
            <a:r>
              <a:rPr lang="en-US" dirty="0" smtClean="0"/>
              <a:t>beyond INR2 threshold..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3846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Random Matrix Theory model for DMR </a:t>
            </a:r>
            <a:r>
              <a:rPr lang="en-US" dirty="0" err="1" smtClean="0"/>
              <a:t>Notchdepth</a:t>
            </a:r>
            <a:r>
              <a:rPr lang="en-US" dirty="0" smtClean="0"/>
              <a:t> by prof Kathleen and John </a:t>
            </a:r>
            <a:r>
              <a:rPr lang="en-US" dirty="0" err="1" smtClean="0"/>
              <a:t>R.Buck</a:t>
            </a:r>
            <a:r>
              <a:rPr lang="en-US" dirty="0" smtClean="0"/>
              <a:t>.</a:t>
            </a:r>
          </a:p>
          <a:p>
            <a:r>
              <a:rPr lang="en-US" dirty="0" smtClean="0"/>
              <a:t>Snapshot </a:t>
            </a:r>
            <a:r>
              <a:rPr lang="en-US" dirty="0" err="1" smtClean="0"/>
              <a:t>perfomance</a:t>
            </a:r>
            <a:r>
              <a:rPr lang="en-US" dirty="0" smtClean="0"/>
              <a:t> of </a:t>
            </a:r>
            <a:r>
              <a:rPr lang="en-US" dirty="0" err="1" smtClean="0"/>
              <a:t>dmr</a:t>
            </a:r>
            <a:r>
              <a:rPr lang="en-US" dirty="0" smtClean="0"/>
              <a:t> </a:t>
            </a:r>
            <a:r>
              <a:rPr lang="en-US" dirty="0" err="1" smtClean="0"/>
              <a:t>beamformer</a:t>
            </a:r>
            <a:r>
              <a:rPr lang="en-US" dirty="0"/>
              <a:t> </a:t>
            </a:r>
            <a:r>
              <a:rPr lang="en-US" dirty="0" smtClean="0"/>
              <a:t>by</a:t>
            </a:r>
          </a:p>
          <a:p>
            <a:pPr marL="0" indent="0">
              <a:buNone/>
            </a:pPr>
            <a:r>
              <a:rPr lang="en-US" dirty="0"/>
              <a:t>by </a:t>
            </a:r>
            <a:r>
              <a:rPr lang="en-US" dirty="0" smtClean="0"/>
              <a:t>Prof </a:t>
            </a:r>
            <a:r>
              <a:rPr lang="en-US" dirty="0"/>
              <a:t>Kathleen and John </a:t>
            </a:r>
            <a:r>
              <a:rPr lang="en-US" dirty="0" err="1"/>
              <a:t>R.Buck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5268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56628" y="2967335"/>
            <a:ext cx="36307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 you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490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Defining the goal</a:t>
            </a:r>
          </a:p>
          <a:p>
            <a:r>
              <a:rPr lang="en-US" dirty="0"/>
              <a:t>Terminology</a:t>
            </a:r>
          </a:p>
          <a:p>
            <a:r>
              <a:rPr lang="en-US" dirty="0" smtClean="0"/>
              <a:t>ND performance of DMR </a:t>
            </a:r>
          </a:p>
          <a:p>
            <a:r>
              <a:rPr lang="en-US" dirty="0" smtClean="0"/>
              <a:t>Random Matrix Theory</a:t>
            </a:r>
          </a:p>
          <a:p>
            <a:r>
              <a:rPr lang="en-US" dirty="0" smtClean="0"/>
              <a:t>Random Matrix Theory predications for DMR</a:t>
            </a:r>
          </a:p>
          <a:p>
            <a:r>
              <a:rPr lang="en-US" dirty="0" smtClean="0"/>
              <a:t>RMT model ..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References</a:t>
            </a:r>
          </a:p>
        </p:txBody>
      </p:sp>
    </p:spTree>
    <p:extLst>
      <p:ext uri="{BB962C8B-B14F-4D97-AF65-F5344CB8AC3E}">
        <p14:creationId xmlns="" xmlns:p14="http://schemas.microsoft.com/office/powerpoint/2010/main" val="128731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characterize DMR ABF’s ability to attenuate a single interferer as a function of number of array elements (N), number of snapshots (L), Interferer power (INR) and interferer location(</a:t>
            </a:r>
            <a:r>
              <a:rPr lang="en-US" dirty="0" err="1" smtClean="0"/>
              <a:t>ui</a:t>
            </a:r>
            <a:r>
              <a:rPr lang="en-US" dirty="0" smtClean="0"/>
              <a:t>) </a:t>
            </a:r>
            <a:r>
              <a:rPr lang="en-US" dirty="0" err="1" smtClean="0"/>
              <a:t>w.r.t</a:t>
            </a:r>
            <a:r>
              <a:rPr lang="en-US" dirty="0" smtClean="0"/>
              <a:t> look direction(Broad side).</a:t>
            </a:r>
          </a:p>
          <a:p>
            <a:r>
              <a:rPr lang="en-US" dirty="0" smtClean="0"/>
              <a:t>Assumptions :</a:t>
            </a:r>
          </a:p>
          <a:p>
            <a:pPr>
              <a:buNone/>
            </a:pPr>
            <a:r>
              <a:rPr lang="en-US" dirty="0" smtClean="0"/>
              <a:t>N = 50 , </a:t>
            </a:r>
            <a:r>
              <a:rPr lang="en-US" dirty="0" err="1" smtClean="0"/>
              <a:t>ui</a:t>
            </a:r>
            <a:r>
              <a:rPr lang="en-US" dirty="0" smtClean="0"/>
              <a:t> = 3/N =0.06 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Narrow Band Beamforming Model</a:t>
            </a:r>
            <a:endParaRPr lang="en-US" dirty="0"/>
          </a:p>
        </p:txBody>
      </p:sp>
      <p:pic>
        <p:nvPicPr>
          <p:cNvPr id="4" name="Picture 3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371600"/>
            <a:ext cx="4363059" cy="1810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295400"/>
            <a:ext cx="4144281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3293760"/>
            <a:ext cx="8763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Observing Signals on an N element array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 spatially white noise (complex Gaussian, mean = 0, </a:t>
            </a:r>
            <a:r>
              <a:rPr lang="en-US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variance =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Array Weights W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Array output = </a:t>
            </a:r>
            <a:r>
              <a:rPr lang="en-US" b="1" dirty="0" err="1" smtClean="0"/>
              <a:t>w</a:t>
            </a:r>
            <a:r>
              <a:rPr lang="en-US" b="1" baseline="30000" dirty="0" err="1" smtClean="0"/>
              <a:t>H</a:t>
            </a:r>
            <a:r>
              <a:rPr lang="en-US" dirty="0" err="1" smtClean="0"/>
              <a:t>x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 smtClean="0"/>
              <a:t>Beampattern</a:t>
            </a:r>
            <a:r>
              <a:rPr lang="en-US" dirty="0" smtClean="0"/>
              <a:t> :</a:t>
            </a:r>
            <a:r>
              <a:rPr lang="az-Cyrl-AZ" b="1" dirty="0"/>
              <a:t> │</a:t>
            </a:r>
            <a:r>
              <a:rPr lang="en-US" b="1" dirty="0" err="1" smtClean="0"/>
              <a:t>w</a:t>
            </a:r>
            <a:r>
              <a:rPr lang="en-US" b="1" baseline="30000" dirty="0" err="1" smtClean="0"/>
              <a:t>H</a:t>
            </a:r>
            <a:r>
              <a:rPr lang="en-US" b="1" dirty="0" err="1" smtClean="0"/>
              <a:t>v</a:t>
            </a:r>
            <a:r>
              <a:rPr lang="az-Cyrl-AZ" b="1" dirty="0" smtClean="0"/>
              <a:t>│</a:t>
            </a:r>
            <a:r>
              <a:rPr lang="en-US" b="1" baseline="30000" dirty="0"/>
              <a:t>2</a:t>
            </a:r>
            <a:r>
              <a:rPr lang="en-US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 smtClean="0"/>
              <a:t>Notchdepth</a:t>
            </a:r>
            <a:r>
              <a:rPr lang="en-US" dirty="0" smtClean="0"/>
              <a:t> = </a:t>
            </a:r>
            <a:r>
              <a:rPr lang="en-US" b="1" dirty="0"/>
              <a:t>ND = </a:t>
            </a:r>
            <a:r>
              <a:rPr lang="az-Cyrl-AZ" b="1" dirty="0"/>
              <a:t>│</a:t>
            </a:r>
            <a:r>
              <a:rPr lang="en-US" b="1" dirty="0" err="1"/>
              <a:t>w</a:t>
            </a:r>
            <a:r>
              <a:rPr lang="en-US" b="1" baseline="30000" dirty="0" err="1"/>
              <a:t>H</a:t>
            </a:r>
            <a:r>
              <a:rPr lang="en-US" b="1" dirty="0" err="1"/>
              <a:t>v</a:t>
            </a:r>
            <a:r>
              <a:rPr lang="en-US" baseline="-25000" dirty="0" err="1"/>
              <a:t>i</a:t>
            </a:r>
            <a:r>
              <a:rPr lang="az-Cyrl-AZ" b="1" dirty="0"/>
              <a:t>│</a:t>
            </a:r>
            <a:r>
              <a:rPr lang="en-US" b="1" baseline="30000" dirty="0"/>
              <a:t>2</a:t>
            </a:r>
            <a:r>
              <a:rPr lang="en-US" dirty="0"/>
              <a:t>, </a:t>
            </a:r>
            <a:r>
              <a:rPr lang="en-US" b="1" dirty="0"/>
              <a:t>v</a:t>
            </a:r>
            <a:r>
              <a:rPr lang="en-US" baseline="-25000" dirty="0"/>
              <a:t>i</a:t>
            </a:r>
            <a:r>
              <a:rPr lang="en-US" dirty="0"/>
              <a:t> replica vector of the interferer.</a:t>
            </a:r>
          </a:p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en-US" dirty="0" smtClean="0"/>
              <a:t>	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pic>
        <p:nvPicPr>
          <p:cNvPr id="7" name="Picture 3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3753615"/>
            <a:ext cx="3114675" cy="418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657" y="3293760"/>
            <a:ext cx="2514600" cy="838217"/>
          </a:xfrm>
          <a:prstGeom prst="rect">
            <a:avLst/>
          </a:prstGeom>
        </p:spPr>
      </p:pic>
      <p:pic>
        <p:nvPicPr>
          <p:cNvPr id="10" name="Picture 28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28014" y="4420642"/>
            <a:ext cx="358346" cy="3042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6401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Dominant Mode Rejection Beamformer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DMR </a:t>
            </a:r>
            <a:r>
              <a:rPr lang="en-US" dirty="0"/>
              <a:t>[Abraham &amp; Owsley, Proc. Oceans, 1990</a:t>
            </a:r>
            <a:r>
              <a:rPr lang="en-US" dirty="0" smtClean="0"/>
              <a:t>]</a:t>
            </a:r>
          </a:p>
          <a:p>
            <a:r>
              <a:rPr lang="en-US" dirty="0"/>
              <a:t>Large </a:t>
            </a:r>
            <a:r>
              <a:rPr lang="en-US" dirty="0" smtClean="0"/>
              <a:t>Eigen </a:t>
            </a:r>
            <a:r>
              <a:rPr lang="en-US" dirty="0"/>
              <a:t>values are assumed as interferers</a:t>
            </a:r>
          </a:p>
          <a:p>
            <a:r>
              <a:rPr lang="en-US" dirty="0"/>
              <a:t>Small </a:t>
            </a:r>
            <a:r>
              <a:rPr lang="en-US" dirty="0" smtClean="0"/>
              <a:t>Eigen </a:t>
            </a:r>
            <a:r>
              <a:rPr lang="en-US" dirty="0"/>
              <a:t>values are averaged.</a:t>
            </a:r>
          </a:p>
          <a:p>
            <a:pPr marL="0" indent="0">
              <a:buNone/>
            </a:pPr>
            <a:r>
              <a:rPr lang="en-US" dirty="0" smtClean="0"/>
              <a:t>For Ensemble case :  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Forming SCM 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788227"/>
            <a:ext cx="3429000" cy="7620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962400"/>
            <a:ext cx="3276600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105400"/>
            <a:ext cx="2933700" cy="647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53" y="5810895"/>
            <a:ext cx="3000794" cy="5048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4976848"/>
            <a:ext cx="4114801" cy="1371600"/>
          </a:xfrm>
          <a:prstGeom prst="rect">
            <a:avLst/>
          </a:prstGeom>
        </p:spPr>
      </p:pic>
      <p:pic>
        <p:nvPicPr>
          <p:cNvPr id="9" name="Picture 8" descr="ECM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114800" y="3352800"/>
            <a:ext cx="1838582" cy="61919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6012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1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Notch depth of DMR as function of number of snapshots </a:t>
            </a:r>
            <a:endParaRPr lang="en-US" dirty="0"/>
          </a:p>
        </p:txBody>
      </p:sp>
      <p:pic>
        <p:nvPicPr>
          <p:cNvPr id="7" name="Content Placeholder 6" descr="l10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02175"/>
            <a:ext cx="8229600" cy="3705721"/>
          </a:xfrm>
        </p:spPr>
      </p:pic>
      <p:pic>
        <p:nvPicPr>
          <p:cNvPr id="8" name="Picture 7" descr="l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771" y="1250104"/>
            <a:ext cx="9144000" cy="435779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607896"/>
            <a:ext cx="3048000" cy="856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971" y="5475514"/>
            <a:ext cx="3733800" cy="1371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0597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 Vectors Vs Eigen Values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1676400"/>
            <a:ext cx="3754061" cy="45259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061" y="1981200"/>
            <a:ext cx="4220164" cy="8573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563091"/>
            <a:ext cx="4105848" cy="7525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4316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 Vectors </a:t>
            </a:r>
            <a:r>
              <a:rPr lang="en-US" dirty="0" err="1" smtClean="0"/>
              <a:t>vs</a:t>
            </a:r>
            <a:r>
              <a:rPr lang="en-US" dirty="0" smtClean="0"/>
              <a:t> Eigen Values</a:t>
            </a:r>
            <a:endParaRPr lang="en-US" dirty="0"/>
          </a:p>
        </p:txBody>
      </p:sp>
      <p:pic>
        <p:nvPicPr>
          <p:cNvPr id="4" name="Content Placeholder 3" descr="fig15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57200" y="1974470"/>
            <a:ext cx="8229600" cy="3777423"/>
          </a:xfrm>
        </p:spPr>
      </p:pic>
    </p:spTree>
    <p:extLst>
      <p:ext uri="{BB962C8B-B14F-4D97-AF65-F5344CB8AC3E}">
        <p14:creationId xmlns="" xmlns:p14="http://schemas.microsoft.com/office/powerpoint/2010/main" val="310695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MATRIX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</a:t>
            </a:r>
            <a:r>
              <a:rPr lang="en-US" dirty="0" smtClean="0"/>
              <a:t>we know, </a:t>
            </a:r>
            <a:r>
              <a:rPr lang="en-US" dirty="0"/>
              <a:t>the sample eigenvectors have a</a:t>
            </a:r>
          </a:p>
          <a:p>
            <a:pPr marL="0" indent="0">
              <a:buNone/>
            </a:pPr>
            <a:r>
              <a:rPr lang="en-US" dirty="0"/>
              <a:t>greater impact on DMR performance than the sample </a:t>
            </a:r>
            <a:r>
              <a:rPr lang="en-US" dirty="0" smtClean="0"/>
              <a:t>eigenvalues</a:t>
            </a:r>
          </a:p>
          <a:p>
            <a:r>
              <a:rPr lang="en-US" dirty="0" smtClean="0"/>
              <a:t>The Aspect Ratio c = N/L is kept constant.</a:t>
            </a:r>
          </a:p>
          <a:p>
            <a:r>
              <a:rPr lang="en-US" dirty="0" smtClean="0"/>
              <a:t>The values of N,L </a:t>
            </a:r>
            <a:r>
              <a:rPr lang="en-US" dirty="0" smtClean="0">
                <a:sym typeface="Wingdings" panose="05000000000000000000" pitchFamily="2" charset="2"/>
              </a:rPr>
              <a:t> Infinite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63629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375</Words>
  <Application>Microsoft Office PowerPoint</Application>
  <PresentationFormat>On-screen Show (4:3)</PresentationFormat>
  <Paragraphs>70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Random Matrix Theory model for DMR Beamformer Notch Depth</vt:lpstr>
      <vt:lpstr>Flow of Presentation</vt:lpstr>
      <vt:lpstr>Goal..</vt:lpstr>
      <vt:lpstr>Narrow Band Beamforming Model</vt:lpstr>
      <vt:lpstr>Dominant Mode Rejection Beamformer</vt:lpstr>
      <vt:lpstr>Notch depth of DMR as function of number of snapshots </vt:lpstr>
      <vt:lpstr>Eigen Vectors Vs Eigen Values</vt:lpstr>
      <vt:lpstr>Eigen Vectors vs Eigen Values</vt:lpstr>
      <vt:lpstr>RANDOM MATRIX THEORY</vt:lpstr>
      <vt:lpstr>RMT Approach</vt:lpstr>
      <vt:lpstr>RMT model Derivation requisites</vt:lpstr>
      <vt:lpstr>Notchdepth vs Snapshots</vt:lpstr>
      <vt:lpstr>Comparison of Monte Carlo simulations and RMT values ND vs Snapshots</vt:lpstr>
      <vt:lpstr>Notch depth vs INR</vt:lpstr>
      <vt:lpstr>Comparison of RMT Predictions and Monte Carlo simulations ND vs INR</vt:lpstr>
      <vt:lpstr>Conclusions</vt:lpstr>
      <vt:lpstr>References</vt:lpstr>
      <vt:lpstr>Slide 18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Random Matrix Theory model for DMR Beamformer</dc:title>
  <dc:creator>Sai Kasyap Kamaraju</dc:creator>
  <cp:lastModifiedBy>saikasyap</cp:lastModifiedBy>
  <cp:revision>20</cp:revision>
  <dcterms:created xsi:type="dcterms:W3CDTF">2006-08-16T00:00:00Z</dcterms:created>
  <dcterms:modified xsi:type="dcterms:W3CDTF">2015-05-07T19:23:42Z</dcterms:modified>
</cp:coreProperties>
</file>