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4" r:id="rId6"/>
    <p:sldId id="262" r:id="rId7"/>
    <p:sldId id="265" r:id="rId8"/>
    <p:sldId id="259" r:id="rId9"/>
    <p:sldId id="260"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8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89F24-2798-43E1-9605-6AF046CF69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CA5A6A-2A5A-4A20-9419-7CB54738EC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7EEF15-8CF2-4B8C-9B89-7BC8581E3D9F}"/>
              </a:ext>
            </a:extLst>
          </p:cNvPr>
          <p:cNvSpPr>
            <a:spLocks noGrp="1"/>
          </p:cNvSpPr>
          <p:nvPr>
            <p:ph type="dt" sz="half" idx="10"/>
          </p:nvPr>
        </p:nvSpPr>
        <p:spPr/>
        <p:txBody>
          <a:bodyPr/>
          <a:lstStyle/>
          <a:p>
            <a:fld id="{2E788B83-927F-44D2-825C-339E6F578392}" type="datetimeFigureOut">
              <a:rPr lang="en-US" smtClean="0"/>
              <a:t>10/28/2018</a:t>
            </a:fld>
            <a:endParaRPr lang="en-US"/>
          </a:p>
        </p:txBody>
      </p:sp>
      <p:sp>
        <p:nvSpPr>
          <p:cNvPr id="5" name="Footer Placeholder 4">
            <a:extLst>
              <a:ext uri="{FF2B5EF4-FFF2-40B4-BE49-F238E27FC236}">
                <a16:creationId xmlns:a16="http://schemas.microsoft.com/office/drawing/2014/main" id="{099837C7-C277-4452-BD34-889C569E26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5C2A3B-E7AA-4302-8B1C-4DF73ED600E5}"/>
              </a:ext>
            </a:extLst>
          </p:cNvPr>
          <p:cNvSpPr>
            <a:spLocks noGrp="1"/>
          </p:cNvSpPr>
          <p:nvPr>
            <p:ph type="sldNum" sz="quarter" idx="12"/>
          </p:nvPr>
        </p:nvSpPr>
        <p:spPr/>
        <p:txBody>
          <a:bodyPr/>
          <a:lstStyle/>
          <a:p>
            <a:fld id="{FA15591B-72D1-43CB-9D8D-61C51B0DFBD0}" type="slidenum">
              <a:rPr lang="en-US" smtClean="0"/>
              <a:t>‹#›</a:t>
            </a:fld>
            <a:endParaRPr lang="en-US"/>
          </a:p>
        </p:txBody>
      </p:sp>
    </p:spTree>
    <p:extLst>
      <p:ext uri="{BB962C8B-B14F-4D97-AF65-F5344CB8AC3E}">
        <p14:creationId xmlns:p14="http://schemas.microsoft.com/office/powerpoint/2010/main" val="1783422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4C575-9C30-4ED5-B210-D1BD576E15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413D00-E622-4911-82BA-8976B3B2E89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C7AD51-49F1-4B4F-A6FD-74867CC86852}"/>
              </a:ext>
            </a:extLst>
          </p:cNvPr>
          <p:cNvSpPr>
            <a:spLocks noGrp="1"/>
          </p:cNvSpPr>
          <p:nvPr>
            <p:ph type="dt" sz="half" idx="10"/>
          </p:nvPr>
        </p:nvSpPr>
        <p:spPr/>
        <p:txBody>
          <a:bodyPr/>
          <a:lstStyle/>
          <a:p>
            <a:fld id="{2E788B83-927F-44D2-825C-339E6F578392}" type="datetimeFigureOut">
              <a:rPr lang="en-US" smtClean="0"/>
              <a:t>10/28/2018</a:t>
            </a:fld>
            <a:endParaRPr lang="en-US"/>
          </a:p>
        </p:txBody>
      </p:sp>
      <p:sp>
        <p:nvSpPr>
          <p:cNvPr id="5" name="Footer Placeholder 4">
            <a:extLst>
              <a:ext uri="{FF2B5EF4-FFF2-40B4-BE49-F238E27FC236}">
                <a16:creationId xmlns:a16="http://schemas.microsoft.com/office/drawing/2014/main" id="{BCE3F381-81F6-4C14-8F04-B9AD01BCC9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241B72-67EC-45A3-A20A-026F765B1D7D}"/>
              </a:ext>
            </a:extLst>
          </p:cNvPr>
          <p:cNvSpPr>
            <a:spLocks noGrp="1"/>
          </p:cNvSpPr>
          <p:nvPr>
            <p:ph type="sldNum" sz="quarter" idx="12"/>
          </p:nvPr>
        </p:nvSpPr>
        <p:spPr/>
        <p:txBody>
          <a:bodyPr/>
          <a:lstStyle/>
          <a:p>
            <a:fld id="{FA15591B-72D1-43CB-9D8D-61C51B0DFBD0}" type="slidenum">
              <a:rPr lang="en-US" smtClean="0"/>
              <a:t>‹#›</a:t>
            </a:fld>
            <a:endParaRPr lang="en-US"/>
          </a:p>
        </p:txBody>
      </p:sp>
    </p:spTree>
    <p:extLst>
      <p:ext uri="{BB962C8B-B14F-4D97-AF65-F5344CB8AC3E}">
        <p14:creationId xmlns:p14="http://schemas.microsoft.com/office/powerpoint/2010/main" val="1641016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778A6B-E9CF-4935-9A01-2254BAAB17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BD0362-69DE-4C60-A8BE-535B94F0FCB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ABEB8D-5289-4251-A045-DE28E12A43C7}"/>
              </a:ext>
            </a:extLst>
          </p:cNvPr>
          <p:cNvSpPr>
            <a:spLocks noGrp="1"/>
          </p:cNvSpPr>
          <p:nvPr>
            <p:ph type="dt" sz="half" idx="10"/>
          </p:nvPr>
        </p:nvSpPr>
        <p:spPr/>
        <p:txBody>
          <a:bodyPr/>
          <a:lstStyle/>
          <a:p>
            <a:fld id="{2E788B83-927F-44D2-825C-339E6F578392}" type="datetimeFigureOut">
              <a:rPr lang="en-US" smtClean="0"/>
              <a:t>10/28/2018</a:t>
            </a:fld>
            <a:endParaRPr lang="en-US"/>
          </a:p>
        </p:txBody>
      </p:sp>
      <p:sp>
        <p:nvSpPr>
          <p:cNvPr id="5" name="Footer Placeholder 4">
            <a:extLst>
              <a:ext uri="{FF2B5EF4-FFF2-40B4-BE49-F238E27FC236}">
                <a16:creationId xmlns:a16="http://schemas.microsoft.com/office/drawing/2014/main" id="{EA7FE53E-CC4D-44B4-8E17-FE8F8DDE7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79EB13-BE57-4227-887D-6E0CC4ABF25E}"/>
              </a:ext>
            </a:extLst>
          </p:cNvPr>
          <p:cNvSpPr>
            <a:spLocks noGrp="1"/>
          </p:cNvSpPr>
          <p:nvPr>
            <p:ph type="sldNum" sz="quarter" idx="12"/>
          </p:nvPr>
        </p:nvSpPr>
        <p:spPr/>
        <p:txBody>
          <a:bodyPr/>
          <a:lstStyle/>
          <a:p>
            <a:fld id="{FA15591B-72D1-43CB-9D8D-61C51B0DFBD0}" type="slidenum">
              <a:rPr lang="en-US" smtClean="0"/>
              <a:t>‹#›</a:t>
            </a:fld>
            <a:endParaRPr lang="en-US"/>
          </a:p>
        </p:txBody>
      </p:sp>
    </p:spTree>
    <p:extLst>
      <p:ext uri="{BB962C8B-B14F-4D97-AF65-F5344CB8AC3E}">
        <p14:creationId xmlns:p14="http://schemas.microsoft.com/office/powerpoint/2010/main" val="2974630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7BB68-B9A5-425B-BA9F-965563C5DE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95C5D8-10EE-4951-BC36-B026C40C259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0191E-2EB3-4D1D-B4C0-B296D716505F}"/>
              </a:ext>
            </a:extLst>
          </p:cNvPr>
          <p:cNvSpPr>
            <a:spLocks noGrp="1"/>
          </p:cNvSpPr>
          <p:nvPr>
            <p:ph type="dt" sz="half" idx="10"/>
          </p:nvPr>
        </p:nvSpPr>
        <p:spPr/>
        <p:txBody>
          <a:bodyPr/>
          <a:lstStyle/>
          <a:p>
            <a:fld id="{2E788B83-927F-44D2-825C-339E6F578392}" type="datetimeFigureOut">
              <a:rPr lang="en-US" smtClean="0"/>
              <a:t>10/28/2018</a:t>
            </a:fld>
            <a:endParaRPr lang="en-US"/>
          </a:p>
        </p:txBody>
      </p:sp>
      <p:sp>
        <p:nvSpPr>
          <p:cNvPr id="5" name="Footer Placeholder 4">
            <a:extLst>
              <a:ext uri="{FF2B5EF4-FFF2-40B4-BE49-F238E27FC236}">
                <a16:creationId xmlns:a16="http://schemas.microsoft.com/office/drawing/2014/main" id="{939E39D7-4B5E-403B-B2E0-A7ECB0E831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E1435-8252-49AC-92AE-DCB91D90E269}"/>
              </a:ext>
            </a:extLst>
          </p:cNvPr>
          <p:cNvSpPr>
            <a:spLocks noGrp="1"/>
          </p:cNvSpPr>
          <p:nvPr>
            <p:ph type="sldNum" sz="quarter" idx="12"/>
          </p:nvPr>
        </p:nvSpPr>
        <p:spPr/>
        <p:txBody>
          <a:bodyPr/>
          <a:lstStyle/>
          <a:p>
            <a:fld id="{FA15591B-72D1-43CB-9D8D-61C51B0DFBD0}" type="slidenum">
              <a:rPr lang="en-US" smtClean="0"/>
              <a:t>‹#›</a:t>
            </a:fld>
            <a:endParaRPr lang="en-US"/>
          </a:p>
        </p:txBody>
      </p:sp>
    </p:spTree>
    <p:extLst>
      <p:ext uri="{BB962C8B-B14F-4D97-AF65-F5344CB8AC3E}">
        <p14:creationId xmlns:p14="http://schemas.microsoft.com/office/powerpoint/2010/main" val="2599497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AA1BF-DE3A-403E-8429-432800B6CB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F0BDEA-BE9B-422C-9728-DDE08071B2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125F493-7140-474E-B411-89E097504241}"/>
              </a:ext>
            </a:extLst>
          </p:cNvPr>
          <p:cNvSpPr>
            <a:spLocks noGrp="1"/>
          </p:cNvSpPr>
          <p:nvPr>
            <p:ph type="dt" sz="half" idx="10"/>
          </p:nvPr>
        </p:nvSpPr>
        <p:spPr/>
        <p:txBody>
          <a:bodyPr/>
          <a:lstStyle/>
          <a:p>
            <a:fld id="{2E788B83-927F-44D2-825C-339E6F578392}" type="datetimeFigureOut">
              <a:rPr lang="en-US" smtClean="0"/>
              <a:t>10/28/2018</a:t>
            </a:fld>
            <a:endParaRPr lang="en-US"/>
          </a:p>
        </p:txBody>
      </p:sp>
      <p:sp>
        <p:nvSpPr>
          <p:cNvPr id="5" name="Footer Placeholder 4">
            <a:extLst>
              <a:ext uri="{FF2B5EF4-FFF2-40B4-BE49-F238E27FC236}">
                <a16:creationId xmlns:a16="http://schemas.microsoft.com/office/drawing/2014/main" id="{880FCDBC-37DD-4DC8-BA57-4D35C814AD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A49B9E-CE63-402E-AF4B-E3FE17BF52F3}"/>
              </a:ext>
            </a:extLst>
          </p:cNvPr>
          <p:cNvSpPr>
            <a:spLocks noGrp="1"/>
          </p:cNvSpPr>
          <p:nvPr>
            <p:ph type="sldNum" sz="quarter" idx="12"/>
          </p:nvPr>
        </p:nvSpPr>
        <p:spPr/>
        <p:txBody>
          <a:bodyPr/>
          <a:lstStyle/>
          <a:p>
            <a:fld id="{FA15591B-72D1-43CB-9D8D-61C51B0DFBD0}" type="slidenum">
              <a:rPr lang="en-US" smtClean="0"/>
              <a:t>‹#›</a:t>
            </a:fld>
            <a:endParaRPr lang="en-US"/>
          </a:p>
        </p:txBody>
      </p:sp>
    </p:spTree>
    <p:extLst>
      <p:ext uri="{BB962C8B-B14F-4D97-AF65-F5344CB8AC3E}">
        <p14:creationId xmlns:p14="http://schemas.microsoft.com/office/powerpoint/2010/main" val="2768377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94B4-0218-463B-9D6A-2C7F13B2CA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C0F54C-4A3F-4C97-9B39-EEBF12C67BB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384FE1-18ED-42CA-AD8D-A6510846783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B19F5B-1CC0-43B2-9294-A8DDC0E16D29}"/>
              </a:ext>
            </a:extLst>
          </p:cNvPr>
          <p:cNvSpPr>
            <a:spLocks noGrp="1"/>
          </p:cNvSpPr>
          <p:nvPr>
            <p:ph type="dt" sz="half" idx="10"/>
          </p:nvPr>
        </p:nvSpPr>
        <p:spPr/>
        <p:txBody>
          <a:bodyPr/>
          <a:lstStyle/>
          <a:p>
            <a:fld id="{2E788B83-927F-44D2-825C-339E6F578392}" type="datetimeFigureOut">
              <a:rPr lang="en-US" smtClean="0"/>
              <a:t>10/28/2018</a:t>
            </a:fld>
            <a:endParaRPr lang="en-US"/>
          </a:p>
        </p:txBody>
      </p:sp>
      <p:sp>
        <p:nvSpPr>
          <p:cNvPr id="6" name="Footer Placeholder 5">
            <a:extLst>
              <a:ext uri="{FF2B5EF4-FFF2-40B4-BE49-F238E27FC236}">
                <a16:creationId xmlns:a16="http://schemas.microsoft.com/office/drawing/2014/main" id="{9C569799-8358-4F94-96EE-7405261CD4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018085-C371-4811-A699-4E72578CAB16}"/>
              </a:ext>
            </a:extLst>
          </p:cNvPr>
          <p:cNvSpPr>
            <a:spLocks noGrp="1"/>
          </p:cNvSpPr>
          <p:nvPr>
            <p:ph type="sldNum" sz="quarter" idx="12"/>
          </p:nvPr>
        </p:nvSpPr>
        <p:spPr/>
        <p:txBody>
          <a:bodyPr/>
          <a:lstStyle/>
          <a:p>
            <a:fld id="{FA15591B-72D1-43CB-9D8D-61C51B0DFBD0}" type="slidenum">
              <a:rPr lang="en-US" smtClean="0"/>
              <a:t>‹#›</a:t>
            </a:fld>
            <a:endParaRPr lang="en-US"/>
          </a:p>
        </p:txBody>
      </p:sp>
    </p:spTree>
    <p:extLst>
      <p:ext uri="{BB962C8B-B14F-4D97-AF65-F5344CB8AC3E}">
        <p14:creationId xmlns:p14="http://schemas.microsoft.com/office/powerpoint/2010/main" val="1133258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02AB5-6E36-45EE-BB87-C98FD3BBE1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6426E5-4265-4AAC-AE5E-5C3E7002F7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D3E06F-3C70-4B21-869E-69583D8467F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672A17-C3C6-414F-89D8-3FFDF2A704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01CADDD-C1CC-4BC5-963A-C3F975AA87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9D3F79-7817-4775-988B-4ED9D651C1DD}"/>
              </a:ext>
            </a:extLst>
          </p:cNvPr>
          <p:cNvSpPr>
            <a:spLocks noGrp="1"/>
          </p:cNvSpPr>
          <p:nvPr>
            <p:ph type="dt" sz="half" idx="10"/>
          </p:nvPr>
        </p:nvSpPr>
        <p:spPr/>
        <p:txBody>
          <a:bodyPr/>
          <a:lstStyle/>
          <a:p>
            <a:fld id="{2E788B83-927F-44D2-825C-339E6F578392}" type="datetimeFigureOut">
              <a:rPr lang="en-US" smtClean="0"/>
              <a:t>10/28/2018</a:t>
            </a:fld>
            <a:endParaRPr lang="en-US"/>
          </a:p>
        </p:txBody>
      </p:sp>
      <p:sp>
        <p:nvSpPr>
          <p:cNvPr id="8" name="Footer Placeholder 7">
            <a:extLst>
              <a:ext uri="{FF2B5EF4-FFF2-40B4-BE49-F238E27FC236}">
                <a16:creationId xmlns:a16="http://schemas.microsoft.com/office/drawing/2014/main" id="{507058C3-E20A-4810-8766-B3F52B78B1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576F04-B4AC-4DE7-A040-8283F97574B6}"/>
              </a:ext>
            </a:extLst>
          </p:cNvPr>
          <p:cNvSpPr>
            <a:spLocks noGrp="1"/>
          </p:cNvSpPr>
          <p:nvPr>
            <p:ph type="sldNum" sz="quarter" idx="12"/>
          </p:nvPr>
        </p:nvSpPr>
        <p:spPr/>
        <p:txBody>
          <a:bodyPr/>
          <a:lstStyle/>
          <a:p>
            <a:fld id="{FA15591B-72D1-43CB-9D8D-61C51B0DFBD0}" type="slidenum">
              <a:rPr lang="en-US" smtClean="0"/>
              <a:t>‹#›</a:t>
            </a:fld>
            <a:endParaRPr lang="en-US"/>
          </a:p>
        </p:txBody>
      </p:sp>
    </p:spTree>
    <p:extLst>
      <p:ext uri="{BB962C8B-B14F-4D97-AF65-F5344CB8AC3E}">
        <p14:creationId xmlns:p14="http://schemas.microsoft.com/office/powerpoint/2010/main" val="404876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44FA6-2FA6-421E-A084-3113011794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438837-F952-4871-BB79-8E6F8A1019DA}"/>
              </a:ext>
            </a:extLst>
          </p:cNvPr>
          <p:cNvSpPr>
            <a:spLocks noGrp="1"/>
          </p:cNvSpPr>
          <p:nvPr>
            <p:ph type="dt" sz="half" idx="10"/>
          </p:nvPr>
        </p:nvSpPr>
        <p:spPr/>
        <p:txBody>
          <a:bodyPr/>
          <a:lstStyle/>
          <a:p>
            <a:fld id="{2E788B83-927F-44D2-825C-339E6F578392}" type="datetimeFigureOut">
              <a:rPr lang="en-US" smtClean="0"/>
              <a:t>10/28/2018</a:t>
            </a:fld>
            <a:endParaRPr lang="en-US"/>
          </a:p>
        </p:txBody>
      </p:sp>
      <p:sp>
        <p:nvSpPr>
          <p:cNvPr id="4" name="Footer Placeholder 3">
            <a:extLst>
              <a:ext uri="{FF2B5EF4-FFF2-40B4-BE49-F238E27FC236}">
                <a16:creationId xmlns:a16="http://schemas.microsoft.com/office/drawing/2014/main" id="{07636855-74F1-4837-A897-80CA5779C8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8DEE52-57FA-4AA7-9C12-DCD2992443AD}"/>
              </a:ext>
            </a:extLst>
          </p:cNvPr>
          <p:cNvSpPr>
            <a:spLocks noGrp="1"/>
          </p:cNvSpPr>
          <p:nvPr>
            <p:ph type="sldNum" sz="quarter" idx="12"/>
          </p:nvPr>
        </p:nvSpPr>
        <p:spPr/>
        <p:txBody>
          <a:bodyPr/>
          <a:lstStyle/>
          <a:p>
            <a:fld id="{FA15591B-72D1-43CB-9D8D-61C51B0DFBD0}" type="slidenum">
              <a:rPr lang="en-US" smtClean="0"/>
              <a:t>‹#›</a:t>
            </a:fld>
            <a:endParaRPr lang="en-US"/>
          </a:p>
        </p:txBody>
      </p:sp>
    </p:spTree>
    <p:extLst>
      <p:ext uri="{BB962C8B-B14F-4D97-AF65-F5344CB8AC3E}">
        <p14:creationId xmlns:p14="http://schemas.microsoft.com/office/powerpoint/2010/main" val="733845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380D2A-BAD5-4421-A807-92820E04FDBD}"/>
              </a:ext>
            </a:extLst>
          </p:cNvPr>
          <p:cNvSpPr>
            <a:spLocks noGrp="1"/>
          </p:cNvSpPr>
          <p:nvPr>
            <p:ph type="dt" sz="half" idx="10"/>
          </p:nvPr>
        </p:nvSpPr>
        <p:spPr/>
        <p:txBody>
          <a:bodyPr/>
          <a:lstStyle/>
          <a:p>
            <a:fld id="{2E788B83-927F-44D2-825C-339E6F578392}" type="datetimeFigureOut">
              <a:rPr lang="en-US" smtClean="0"/>
              <a:t>10/28/2018</a:t>
            </a:fld>
            <a:endParaRPr lang="en-US"/>
          </a:p>
        </p:txBody>
      </p:sp>
      <p:sp>
        <p:nvSpPr>
          <p:cNvPr id="3" name="Footer Placeholder 2">
            <a:extLst>
              <a:ext uri="{FF2B5EF4-FFF2-40B4-BE49-F238E27FC236}">
                <a16:creationId xmlns:a16="http://schemas.microsoft.com/office/drawing/2014/main" id="{0468E52C-60EE-4CB4-90F5-84E03AF11E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03AA29-4B68-4B0E-B775-601EC11509E3}"/>
              </a:ext>
            </a:extLst>
          </p:cNvPr>
          <p:cNvSpPr>
            <a:spLocks noGrp="1"/>
          </p:cNvSpPr>
          <p:nvPr>
            <p:ph type="sldNum" sz="quarter" idx="12"/>
          </p:nvPr>
        </p:nvSpPr>
        <p:spPr/>
        <p:txBody>
          <a:bodyPr/>
          <a:lstStyle/>
          <a:p>
            <a:fld id="{FA15591B-72D1-43CB-9D8D-61C51B0DFBD0}" type="slidenum">
              <a:rPr lang="en-US" smtClean="0"/>
              <a:t>‹#›</a:t>
            </a:fld>
            <a:endParaRPr lang="en-US"/>
          </a:p>
        </p:txBody>
      </p:sp>
    </p:spTree>
    <p:extLst>
      <p:ext uri="{BB962C8B-B14F-4D97-AF65-F5344CB8AC3E}">
        <p14:creationId xmlns:p14="http://schemas.microsoft.com/office/powerpoint/2010/main" val="362687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3004-26D5-4482-B7B5-31097F543F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C0B6FE-624A-431D-8F0E-59D4A66184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277C2F-1D2D-41B0-8871-AB2B7DDA0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8478376-42B2-4EDD-A016-2CA353DDE5DE}"/>
              </a:ext>
            </a:extLst>
          </p:cNvPr>
          <p:cNvSpPr>
            <a:spLocks noGrp="1"/>
          </p:cNvSpPr>
          <p:nvPr>
            <p:ph type="dt" sz="half" idx="10"/>
          </p:nvPr>
        </p:nvSpPr>
        <p:spPr/>
        <p:txBody>
          <a:bodyPr/>
          <a:lstStyle/>
          <a:p>
            <a:fld id="{2E788B83-927F-44D2-825C-339E6F578392}" type="datetimeFigureOut">
              <a:rPr lang="en-US" smtClean="0"/>
              <a:t>10/28/2018</a:t>
            </a:fld>
            <a:endParaRPr lang="en-US"/>
          </a:p>
        </p:txBody>
      </p:sp>
      <p:sp>
        <p:nvSpPr>
          <p:cNvPr id="6" name="Footer Placeholder 5">
            <a:extLst>
              <a:ext uri="{FF2B5EF4-FFF2-40B4-BE49-F238E27FC236}">
                <a16:creationId xmlns:a16="http://schemas.microsoft.com/office/drawing/2014/main" id="{CED3B663-730C-498F-954A-AFB0BDF6CB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B1A48-9BBD-4F38-8BDB-EFB7481FA5DC}"/>
              </a:ext>
            </a:extLst>
          </p:cNvPr>
          <p:cNvSpPr>
            <a:spLocks noGrp="1"/>
          </p:cNvSpPr>
          <p:nvPr>
            <p:ph type="sldNum" sz="quarter" idx="12"/>
          </p:nvPr>
        </p:nvSpPr>
        <p:spPr/>
        <p:txBody>
          <a:bodyPr/>
          <a:lstStyle/>
          <a:p>
            <a:fld id="{FA15591B-72D1-43CB-9D8D-61C51B0DFBD0}" type="slidenum">
              <a:rPr lang="en-US" smtClean="0"/>
              <a:t>‹#›</a:t>
            </a:fld>
            <a:endParaRPr lang="en-US"/>
          </a:p>
        </p:txBody>
      </p:sp>
    </p:spTree>
    <p:extLst>
      <p:ext uri="{BB962C8B-B14F-4D97-AF65-F5344CB8AC3E}">
        <p14:creationId xmlns:p14="http://schemas.microsoft.com/office/powerpoint/2010/main" val="3725708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D724A-09C2-4BE8-BB3F-918988C215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3BA6A9-5979-4251-9EC6-1631132011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700C25-42DC-4FC2-8C23-AE2A8744A7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F57ED9-6707-4100-B439-82FE172D98F1}"/>
              </a:ext>
            </a:extLst>
          </p:cNvPr>
          <p:cNvSpPr>
            <a:spLocks noGrp="1"/>
          </p:cNvSpPr>
          <p:nvPr>
            <p:ph type="dt" sz="half" idx="10"/>
          </p:nvPr>
        </p:nvSpPr>
        <p:spPr/>
        <p:txBody>
          <a:bodyPr/>
          <a:lstStyle/>
          <a:p>
            <a:fld id="{2E788B83-927F-44D2-825C-339E6F578392}" type="datetimeFigureOut">
              <a:rPr lang="en-US" smtClean="0"/>
              <a:t>10/28/2018</a:t>
            </a:fld>
            <a:endParaRPr lang="en-US"/>
          </a:p>
        </p:txBody>
      </p:sp>
      <p:sp>
        <p:nvSpPr>
          <p:cNvPr id="6" name="Footer Placeholder 5">
            <a:extLst>
              <a:ext uri="{FF2B5EF4-FFF2-40B4-BE49-F238E27FC236}">
                <a16:creationId xmlns:a16="http://schemas.microsoft.com/office/drawing/2014/main" id="{C71862F9-A69A-4045-BB93-0DE6DD0D72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E7F17D-45DB-4CD1-86BA-C98FF9074E5E}"/>
              </a:ext>
            </a:extLst>
          </p:cNvPr>
          <p:cNvSpPr>
            <a:spLocks noGrp="1"/>
          </p:cNvSpPr>
          <p:nvPr>
            <p:ph type="sldNum" sz="quarter" idx="12"/>
          </p:nvPr>
        </p:nvSpPr>
        <p:spPr/>
        <p:txBody>
          <a:bodyPr/>
          <a:lstStyle/>
          <a:p>
            <a:fld id="{FA15591B-72D1-43CB-9D8D-61C51B0DFBD0}" type="slidenum">
              <a:rPr lang="en-US" smtClean="0"/>
              <a:t>‹#›</a:t>
            </a:fld>
            <a:endParaRPr lang="en-US"/>
          </a:p>
        </p:txBody>
      </p:sp>
    </p:spTree>
    <p:extLst>
      <p:ext uri="{BB962C8B-B14F-4D97-AF65-F5344CB8AC3E}">
        <p14:creationId xmlns:p14="http://schemas.microsoft.com/office/powerpoint/2010/main" val="989333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CFC22C-662C-4DA4-98D8-D52F2851B8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902E7A-3114-4658-81EB-5C05016576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C0E659-677A-4569-9D05-E31A9C034F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788B83-927F-44D2-825C-339E6F578392}" type="datetimeFigureOut">
              <a:rPr lang="en-US" smtClean="0"/>
              <a:t>10/28/2018</a:t>
            </a:fld>
            <a:endParaRPr lang="en-US"/>
          </a:p>
        </p:txBody>
      </p:sp>
      <p:sp>
        <p:nvSpPr>
          <p:cNvPr id="5" name="Footer Placeholder 4">
            <a:extLst>
              <a:ext uri="{FF2B5EF4-FFF2-40B4-BE49-F238E27FC236}">
                <a16:creationId xmlns:a16="http://schemas.microsoft.com/office/drawing/2014/main" id="{9C4F17E4-C543-4F52-BC33-CF9DB37FAD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9F411D-3BA6-4E98-A71B-D8E2D4D6F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15591B-72D1-43CB-9D8D-61C51B0DFBD0}" type="slidenum">
              <a:rPr lang="en-US" smtClean="0"/>
              <a:t>‹#›</a:t>
            </a:fld>
            <a:endParaRPr lang="en-US"/>
          </a:p>
        </p:txBody>
      </p:sp>
    </p:spTree>
    <p:extLst>
      <p:ext uri="{BB962C8B-B14F-4D97-AF65-F5344CB8AC3E}">
        <p14:creationId xmlns:p14="http://schemas.microsoft.com/office/powerpoint/2010/main" val="2636597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2.eecs.berkeley.edu/Research/Projects/CS/vision/grouping/ncuts_results.html" TargetMode="Externa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86F-1B33-473E-B932-48BFF00F9315}"/>
              </a:ext>
            </a:extLst>
          </p:cNvPr>
          <p:cNvSpPr>
            <a:spLocks noGrp="1"/>
          </p:cNvSpPr>
          <p:nvPr>
            <p:ph type="ctrTitle"/>
          </p:nvPr>
        </p:nvSpPr>
        <p:spPr/>
        <p:txBody>
          <a:bodyPr>
            <a:normAutofit/>
          </a:bodyPr>
          <a:lstStyle/>
          <a:p>
            <a:r>
              <a:rPr lang="en-US" sz="5400" dirty="0"/>
              <a:t>Contour and Texture Analysis for Image Segmentation</a:t>
            </a:r>
          </a:p>
        </p:txBody>
      </p:sp>
      <p:sp>
        <p:nvSpPr>
          <p:cNvPr id="3" name="Subtitle 2">
            <a:extLst>
              <a:ext uri="{FF2B5EF4-FFF2-40B4-BE49-F238E27FC236}">
                <a16:creationId xmlns:a16="http://schemas.microsoft.com/office/drawing/2014/main" id="{89F09E35-CBC5-47B2-A2ED-3B4D58917E4B}"/>
              </a:ext>
            </a:extLst>
          </p:cNvPr>
          <p:cNvSpPr>
            <a:spLocks noGrp="1"/>
          </p:cNvSpPr>
          <p:nvPr>
            <p:ph type="subTitle" idx="1"/>
          </p:nvPr>
        </p:nvSpPr>
        <p:spPr/>
        <p:txBody>
          <a:bodyPr/>
          <a:lstStyle/>
          <a:p>
            <a:r>
              <a:rPr lang="en-US" sz="2800" dirty="0"/>
              <a:t>Author : J. Malik, S. </a:t>
            </a:r>
            <a:r>
              <a:rPr lang="en-US" sz="2800" dirty="0" err="1"/>
              <a:t>Belongie</a:t>
            </a:r>
            <a:r>
              <a:rPr lang="en-US" sz="2800" dirty="0"/>
              <a:t>, T. Leung and J. Shi (2001)</a:t>
            </a:r>
          </a:p>
          <a:p>
            <a:r>
              <a:rPr lang="en-US" dirty="0">
                <a:solidFill>
                  <a:schemeClr val="bg1">
                    <a:lumMod val="65000"/>
                  </a:schemeClr>
                </a:solidFill>
              </a:rPr>
              <a:t>Presented by : Saikat Kumar Das (SMT2017016)</a:t>
            </a:r>
          </a:p>
        </p:txBody>
      </p:sp>
    </p:spTree>
    <p:extLst>
      <p:ext uri="{BB962C8B-B14F-4D97-AF65-F5344CB8AC3E}">
        <p14:creationId xmlns:p14="http://schemas.microsoft.com/office/powerpoint/2010/main" val="3830715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8E27DE-3FEC-403B-B631-B929D8B27384}"/>
              </a:ext>
            </a:extLst>
          </p:cNvPr>
          <p:cNvSpPr>
            <a:spLocks noGrp="1"/>
          </p:cNvSpPr>
          <p:nvPr>
            <p:ph type="title"/>
          </p:nvPr>
        </p:nvSpPr>
        <p:spPr>
          <a:xfrm>
            <a:off x="838200" y="2883038"/>
            <a:ext cx="10515600" cy="1325563"/>
          </a:xfrm>
        </p:spPr>
        <p:txBody>
          <a:bodyPr/>
          <a:lstStyle/>
          <a:p>
            <a:pPr algn="ctr"/>
            <a:r>
              <a:rPr lang="en-US" dirty="0"/>
              <a:t>Thank you</a:t>
            </a:r>
          </a:p>
        </p:txBody>
      </p:sp>
    </p:spTree>
    <p:extLst>
      <p:ext uri="{BB962C8B-B14F-4D97-AF65-F5344CB8AC3E}">
        <p14:creationId xmlns:p14="http://schemas.microsoft.com/office/powerpoint/2010/main" val="1597876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64547-A26B-41F2-AC29-E1A8BE01293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4CD325A-7DAC-4367-8040-516CA02C6858}"/>
              </a:ext>
            </a:extLst>
          </p:cNvPr>
          <p:cNvSpPr>
            <a:spLocks noGrp="1"/>
          </p:cNvSpPr>
          <p:nvPr>
            <p:ph idx="1"/>
          </p:nvPr>
        </p:nvSpPr>
        <p:spPr>
          <a:xfrm>
            <a:off x="838200" y="1825624"/>
            <a:ext cx="10515600" cy="4561923"/>
          </a:xfrm>
        </p:spPr>
        <p:txBody>
          <a:bodyPr>
            <a:normAutofit/>
          </a:bodyPr>
          <a:lstStyle/>
          <a:p>
            <a:r>
              <a:rPr lang="en-US" sz="2400" dirty="0"/>
              <a:t>The proposed method provides an algorithm for segmenting grayscale images into disjoint regions based on contour and texture analysis</a:t>
            </a:r>
          </a:p>
          <a:p>
            <a:endParaRPr lang="en-US" sz="2400" dirty="0"/>
          </a:p>
          <a:p>
            <a:r>
              <a:rPr lang="en-US" sz="2400" dirty="0"/>
              <a:t>The work discusses the limitations of prior methods in addressing the pitfalls of using edge detection and local window based contour analysis</a:t>
            </a:r>
          </a:p>
          <a:p>
            <a:pPr lvl="1"/>
            <a:r>
              <a:rPr lang="en-US" sz="2000" dirty="0"/>
              <a:t>Though Edge detection based contour analysis can work for untextured images but in presence of textured regions produces </a:t>
            </a:r>
            <a:r>
              <a:rPr lang="en-US" sz="2000" i="1" dirty="0"/>
              <a:t>‘tangle web of contours’</a:t>
            </a:r>
          </a:p>
          <a:p>
            <a:pPr lvl="1"/>
            <a:r>
              <a:rPr lang="en-US" sz="2000" dirty="0"/>
              <a:t>Using histogram of linear filter output based on local window tends to classify boundaries as a segment of their own with thin strip-like region</a:t>
            </a:r>
          </a:p>
          <a:p>
            <a:pPr lvl="1"/>
            <a:endParaRPr lang="en-US" sz="2000" dirty="0"/>
          </a:p>
          <a:p>
            <a:r>
              <a:rPr lang="en-US" sz="2400" dirty="0"/>
              <a:t>The authors proposed a method of segmentation that can generalize well to untextured and textured (both regular and stochastic; scale invariant) images </a:t>
            </a:r>
          </a:p>
        </p:txBody>
      </p:sp>
    </p:spTree>
    <p:extLst>
      <p:ext uri="{BB962C8B-B14F-4D97-AF65-F5344CB8AC3E}">
        <p14:creationId xmlns:p14="http://schemas.microsoft.com/office/powerpoint/2010/main" val="3796668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60306-DB61-42D3-94EB-613EA1A32DBE}"/>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5738CE5B-9B7E-4E34-AEA0-A2103B08BE3D}"/>
              </a:ext>
            </a:extLst>
          </p:cNvPr>
          <p:cNvSpPr>
            <a:spLocks noGrp="1"/>
          </p:cNvSpPr>
          <p:nvPr>
            <p:ph idx="1"/>
          </p:nvPr>
        </p:nvSpPr>
        <p:spPr>
          <a:xfrm>
            <a:off x="838200" y="1825625"/>
            <a:ext cx="10515600" cy="4667250"/>
          </a:xfrm>
        </p:spPr>
        <p:txBody>
          <a:bodyPr>
            <a:normAutofit/>
          </a:bodyPr>
          <a:lstStyle/>
          <a:p>
            <a:r>
              <a:rPr lang="en-US" sz="2400" dirty="0"/>
              <a:t>The authors provide a list desired traits of an image segmentation framework –</a:t>
            </a:r>
          </a:p>
          <a:p>
            <a:pPr lvl="1">
              <a:buFont typeface="Wingdings" panose="05000000000000000000" pitchFamily="2" charset="2"/>
              <a:buChar char="ü"/>
            </a:pPr>
            <a:r>
              <a:rPr lang="en-US" sz="2000" dirty="0"/>
              <a:t> Can deal with general images – textured and untextured</a:t>
            </a:r>
          </a:p>
          <a:p>
            <a:pPr lvl="1">
              <a:buFont typeface="Wingdings" panose="05000000000000000000" pitchFamily="2" charset="2"/>
              <a:buChar char="ü"/>
            </a:pPr>
            <a:r>
              <a:rPr lang="en-US" sz="2000" dirty="0"/>
              <a:t> Can identify boundaries by brightness step as well as lines</a:t>
            </a:r>
          </a:p>
          <a:p>
            <a:pPr lvl="1">
              <a:buFont typeface="Wingdings" panose="05000000000000000000" pitchFamily="2" charset="2"/>
              <a:buChar char="ü"/>
            </a:pPr>
            <a:r>
              <a:rPr lang="en-US" sz="2000" dirty="0"/>
              <a:t> Can work with regular, stochastic or intermediate seamlessly in scale-invariant manner</a:t>
            </a:r>
          </a:p>
          <a:p>
            <a:endParaRPr lang="en-US" sz="2400" dirty="0"/>
          </a:p>
          <a:p>
            <a:r>
              <a:rPr lang="en-US" sz="2400" dirty="0"/>
              <a:t>Contours are analyzed in proposed </a:t>
            </a:r>
            <a:r>
              <a:rPr lang="en-US" sz="2400" i="1" dirty="0"/>
              <a:t>intervening contour</a:t>
            </a:r>
            <a:r>
              <a:rPr lang="en-US" sz="2400" dirty="0"/>
              <a:t> framework</a:t>
            </a:r>
          </a:p>
          <a:p>
            <a:r>
              <a:rPr lang="en-US" sz="2400" dirty="0"/>
              <a:t>Texture analysis is performed using </a:t>
            </a:r>
            <a:r>
              <a:rPr lang="en-US" sz="2400" i="1" dirty="0"/>
              <a:t>textons</a:t>
            </a:r>
            <a:endParaRPr lang="en-US" sz="2400" dirty="0"/>
          </a:p>
          <a:p>
            <a:r>
              <a:rPr lang="en-US" sz="2400" dirty="0"/>
              <a:t>These two cues are combined by gating with a </a:t>
            </a:r>
            <a:r>
              <a:rPr lang="en-US" sz="2400" i="1" dirty="0"/>
              <a:t>texturedness</a:t>
            </a:r>
            <a:r>
              <a:rPr lang="en-US" sz="2400" dirty="0"/>
              <a:t> measure</a:t>
            </a:r>
            <a:endParaRPr lang="en-US" sz="2400" i="1" dirty="0"/>
          </a:p>
          <a:p>
            <a:r>
              <a:rPr lang="en-US" sz="2400" i="1" dirty="0"/>
              <a:t>Normalized cut </a:t>
            </a:r>
            <a:r>
              <a:rPr lang="en-US" sz="2400" dirty="0"/>
              <a:t>framework is proposed for partitioning the image into disjoint segments</a:t>
            </a:r>
          </a:p>
        </p:txBody>
      </p:sp>
    </p:spTree>
    <p:extLst>
      <p:ext uri="{BB962C8B-B14F-4D97-AF65-F5344CB8AC3E}">
        <p14:creationId xmlns:p14="http://schemas.microsoft.com/office/powerpoint/2010/main" val="1042315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09830-E3C4-49B5-931A-CEF505C4D994}"/>
              </a:ext>
            </a:extLst>
          </p:cNvPr>
          <p:cNvSpPr>
            <a:spLocks noGrp="1"/>
          </p:cNvSpPr>
          <p:nvPr>
            <p:ph type="title"/>
          </p:nvPr>
        </p:nvSpPr>
        <p:spPr>
          <a:xfrm>
            <a:off x="838200" y="365125"/>
            <a:ext cx="10515600" cy="1325563"/>
          </a:xfrm>
        </p:spPr>
        <p:txBody>
          <a:bodyPr/>
          <a:lstStyle/>
          <a:p>
            <a:r>
              <a:rPr lang="en-US" dirty="0"/>
              <a:t>Method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2C22345-9E3D-4323-8DC4-4F0991C29E58}"/>
                  </a:ext>
                </a:extLst>
              </p:cNvPr>
              <p:cNvSpPr>
                <a:spLocks noGrp="1"/>
              </p:cNvSpPr>
              <p:nvPr>
                <p:ph idx="1"/>
              </p:nvPr>
            </p:nvSpPr>
            <p:spPr>
              <a:xfrm>
                <a:off x="838200" y="1626840"/>
                <a:ext cx="10515600" cy="4932984"/>
              </a:xfrm>
            </p:spPr>
            <p:txBody>
              <a:bodyPr>
                <a:normAutofit fontScale="92500" lnSpcReduction="10000"/>
              </a:bodyPr>
              <a:lstStyle/>
              <a:p>
                <a:r>
                  <a:rPr lang="en-US" dirty="0"/>
                  <a:t>Oriented </a:t>
                </a:r>
                <a:r>
                  <a:rPr lang="en-US" dirty="0" err="1"/>
                  <a:t>filterbank</a:t>
                </a:r>
                <a:r>
                  <a:rPr lang="en-US" dirty="0"/>
                  <a:t> consisting of rotated copies of Gaussian Derivative and its Hilbert transform are used</a:t>
                </a:r>
              </a:p>
              <a:p>
                <a:endParaRPr lang="en-US" dirty="0"/>
              </a:p>
              <a:p>
                <a:endParaRPr lang="en-US" dirty="0"/>
              </a:p>
              <a:p>
                <a:endParaRPr lang="en-US" dirty="0"/>
              </a:p>
              <a:p>
                <a:endParaRPr lang="en-US" dirty="0"/>
              </a:p>
              <a:p>
                <a:endParaRPr lang="en-US" dirty="0"/>
              </a:p>
              <a:p>
                <a:endParaRPr lang="en-US" dirty="0"/>
              </a:p>
              <a:p>
                <a:endParaRPr lang="en-US" dirty="0"/>
              </a:p>
              <a:p>
                <a:r>
                  <a:rPr lang="en-US" dirty="0"/>
                  <a:t>The collection of responses of convolving the image with this </a:t>
                </a:r>
                <a:r>
                  <a:rPr lang="en-US" dirty="0" err="1"/>
                  <a:t>filterbank</a:t>
                </a:r>
                <a:r>
                  <a:rPr lang="en-US" dirty="0"/>
                  <a:t> </a:t>
                </a:r>
                <a14:m>
                  <m:oMath xmlns:m="http://schemas.openxmlformats.org/officeDocument/2006/math">
                    <m:r>
                      <a:rPr lang="en-US">
                        <a:latin typeface="Cambria Math" panose="02040503050406030204" pitchFamily="18" charset="0"/>
                      </a:rPr>
                      <m:t>(</m:t>
                    </m:r>
                    <m:r>
                      <a:rPr lang="en-US" i="1">
                        <a:latin typeface="Cambria Math" panose="02040503050406030204" pitchFamily="18" charset="0"/>
                      </a:rPr>
                      <m:t>𝐼</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m:t>
                        </m:r>
                      </m:sub>
                    </m:sSub>
                    <m:r>
                      <a:rPr lang="en-US" i="1">
                        <a:latin typeface="Cambria Math" panose="02040503050406030204" pitchFamily="18" charset="0"/>
                      </a:rPr>
                      <m:t>) </m:t>
                    </m:r>
                  </m:oMath>
                </a14:m>
                <a:r>
                  <a:rPr lang="en-US" dirty="0"/>
                  <a:t>, is referred to as the ‘</a:t>
                </a:r>
                <a:r>
                  <a:rPr lang="en-US" i="1" dirty="0" err="1"/>
                  <a:t>hypercolumn</a:t>
                </a:r>
                <a:r>
                  <a:rPr lang="en-US" i="1" dirty="0"/>
                  <a:t> transfer’ of the image</a:t>
                </a:r>
              </a:p>
            </p:txBody>
          </p:sp>
        </mc:Choice>
        <mc:Fallback>
          <p:sp>
            <p:nvSpPr>
              <p:cNvPr id="3" name="Content Placeholder 2">
                <a:extLst>
                  <a:ext uri="{FF2B5EF4-FFF2-40B4-BE49-F238E27FC236}">
                    <a16:creationId xmlns:a16="http://schemas.microsoft.com/office/drawing/2014/main" id="{72C22345-9E3D-4323-8DC4-4F0991C29E58}"/>
                  </a:ext>
                </a:extLst>
              </p:cNvPr>
              <p:cNvSpPr>
                <a:spLocks noGrp="1" noRot="1" noChangeAspect="1" noMove="1" noResize="1" noEditPoints="1" noAdjustHandles="1" noChangeArrowheads="1" noChangeShapeType="1" noTextEdit="1"/>
              </p:cNvSpPr>
              <p:nvPr>
                <p:ph idx="1"/>
              </p:nvPr>
            </p:nvSpPr>
            <p:spPr>
              <a:xfrm>
                <a:off x="838200" y="1626840"/>
                <a:ext cx="10515600" cy="4932984"/>
              </a:xfrm>
              <a:blipFill>
                <a:blip r:embed="rId2"/>
                <a:stretch>
                  <a:fillRect l="-928" t="-2472" r="-232"/>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6FF41884-4A34-471B-A86D-69B8B503E530}"/>
              </a:ext>
            </a:extLst>
          </p:cNvPr>
          <p:cNvGrpSpPr/>
          <p:nvPr/>
        </p:nvGrpSpPr>
        <p:grpSpPr>
          <a:xfrm>
            <a:off x="2543091" y="3567078"/>
            <a:ext cx="7799606" cy="1603340"/>
            <a:chOff x="2927405" y="2390341"/>
            <a:chExt cx="5901678" cy="1213189"/>
          </a:xfrm>
        </p:grpSpPr>
        <p:pic>
          <p:nvPicPr>
            <p:cNvPr id="11" name="Picture 10">
              <a:extLst>
                <a:ext uri="{FF2B5EF4-FFF2-40B4-BE49-F238E27FC236}">
                  <a16:creationId xmlns:a16="http://schemas.microsoft.com/office/drawing/2014/main" id="{0DE30DD8-2848-41DF-B1F1-1FDCB4E7DD73}"/>
                </a:ext>
              </a:extLst>
            </p:cNvPr>
            <p:cNvPicPr>
              <a:picLocks noChangeAspect="1"/>
            </p:cNvPicPr>
            <p:nvPr/>
          </p:nvPicPr>
          <p:blipFill>
            <a:blip r:embed="rId3"/>
            <a:stretch>
              <a:fillRect/>
            </a:stretch>
          </p:blipFill>
          <p:spPr>
            <a:xfrm>
              <a:off x="2927405" y="2390342"/>
              <a:ext cx="1861930" cy="1213187"/>
            </a:xfrm>
            <a:prstGeom prst="rect">
              <a:avLst/>
            </a:prstGeom>
          </p:spPr>
        </p:pic>
        <p:pic>
          <p:nvPicPr>
            <p:cNvPr id="12" name="Picture 11">
              <a:extLst>
                <a:ext uri="{FF2B5EF4-FFF2-40B4-BE49-F238E27FC236}">
                  <a16:creationId xmlns:a16="http://schemas.microsoft.com/office/drawing/2014/main" id="{3FC605A0-381F-4CE3-A04C-8B8EC41DEBB9}"/>
                </a:ext>
              </a:extLst>
            </p:cNvPr>
            <p:cNvPicPr>
              <a:picLocks noChangeAspect="1"/>
            </p:cNvPicPr>
            <p:nvPr/>
          </p:nvPicPr>
          <p:blipFill>
            <a:blip r:embed="rId4"/>
            <a:stretch>
              <a:fillRect/>
            </a:stretch>
          </p:blipFill>
          <p:spPr>
            <a:xfrm>
              <a:off x="4828882" y="2390343"/>
              <a:ext cx="1861930" cy="1213187"/>
            </a:xfrm>
            <a:prstGeom prst="rect">
              <a:avLst/>
            </a:prstGeom>
          </p:spPr>
        </p:pic>
        <p:pic>
          <p:nvPicPr>
            <p:cNvPr id="14" name="Picture 13">
              <a:extLst>
                <a:ext uri="{FF2B5EF4-FFF2-40B4-BE49-F238E27FC236}">
                  <a16:creationId xmlns:a16="http://schemas.microsoft.com/office/drawing/2014/main" id="{6F10E2DA-85EA-4702-A741-E91E0415A5A8}"/>
                </a:ext>
              </a:extLst>
            </p:cNvPr>
            <p:cNvPicPr>
              <a:picLocks noChangeAspect="1"/>
            </p:cNvPicPr>
            <p:nvPr/>
          </p:nvPicPr>
          <p:blipFill>
            <a:blip r:embed="rId5"/>
            <a:stretch>
              <a:fillRect/>
            </a:stretch>
          </p:blipFill>
          <p:spPr>
            <a:xfrm>
              <a:off x="6730359" y="2390341"/>
              <a:ext cx="2098724" cy="1213187"/>
            </a:xfrm>
            <a:prstGeom prst="rect">
              <a:avLst/>
            </a:prstGeom>
          </p:spPr>
        </p:pic>
      </p:grpSp>
      <p:pic>
        <p:nvPicPr>
          <p:cNvPr id="16" name="Picture 15">
            <a:extLst>
              <a:ext uri="{FF2B5EF4-FFF2-40B4-BE49-F238E27FC236}">
                <a16:creationId xmlns:a16="http://schemas.microsoft.com/office/drawing/2014/main" id="{A0C7B3DF-FD2E-4107-ABCF-69C32FD1399D}"/>
              </a:ext>
            </a:extLst>
          </p:cNvPr>
          <p:cNvPicPr>
            <a:picLocks noChangeAspect="1"/>
          </p:cNvPicPr>
          <p:nvPr/>
        </p:nvPicPr>
        <p:blipFill>
          <a:blip r:embed="rId6"/>
          <a:stretch>
            <a:fillRect/>
          </a:stretch>
        </p:blipFill>
        <p:spPr>
          <a:xfrm>
            <a:off x="3983097" y="2502246"/>
            <a:ext cx="4225805" cy="1073770"/>
          </a:xfrm>
          <a:prstGeom prst="rect">
            <a:avLst/>
          </a:prstGeom>
        </p:spPr>
      </p:pic>
    </p:spTree>
    <p:extLst>
      <p:ext uri="{BB962C8B-B14F-4D97-AF65-F5344CB8AC3E}">
        <p14:creationId xmlns:p14="http://schemas.microsoft.com/office/powerpoint/2010/main" val="802692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09830-E3C4-49B5-931A-CEF505C4D994}"/>
              </a:ext>
            </a:extLst>
          </p:cNvPr>
          <p:cNvSpPr>
            <a:spLocks noGrp="1"/>
          </p:cNvSpPr>
          <p:nvPr>
            <p:ph type="title"/>
          </p:nvPr>
        </p:nvSpPr>
        <p:spPr>
          <a:xfrm>
            <a:off x="957469" y="424135"/>
            <a:ext cx="10515600" cy="1325563"/>
          </a:xfrm>
        </p:spPr>
        <p:txBody>
          <a:bodyPr/>
          <a:lstStyle/>
          <a:p>
            <a:r>
              <a:rPr lang="en-US" dirty="0"/>
              <a:t>Method contd.</a:t>
            </a:r>
          </a:p>
        </p:txBody>
      </p:sp>
      <p:sp>
        <p:nvSpPr>
          <p:cNvPr id="3" name="Content Placeholder 2">
            <a:extLst>
              <a:ext uri="{FF2B5EF4-FFF2-40B4-BE49-F238E27FC236}">
                <a16:creationId xmlns:a16="http://schemas.microsoft.com/office/drawing/2014/main" id="{72C22345-9E3D-4323-8DC4-4F0991C29E58}"/>
              </a:ext>
            </a:extLst>
          </p:cNvPr>
          <p:cNvSpPr>
            <a:spLocks noGrp="1"/>
          </p:cNvSpPr>
          <p:nvPr>
            <p:ph idx="1"/>
          </p:nvPr>
        </p:nvSpPr>
        <p:spPr>
          <a:xfrm>
            <a:off x="838200" y="1626840"/>
            <a:ext cx="10515600" cy="4932984"/>
          </a:xfrm>
        </p:spPr>
        <p:txBody>
          <a:bodyPr>
            <a:normAutofit fontScale="77500" lnSpcReduction="20000"/>
          </a:bodyPr>
          <a:lstStyle/>
          <a:p>
            <a:r>
              <a:rPr lang="en-US" dirty="0"/>
              <a:t>Authors propose to address the representation of textures as distinct </a:t>
            </a:r>
            <a:r>
              <a:rPr lang="en-US" i="1" dirty="0"/>
              <a:t>high dimensional filter response vector </a:t>
            </a:r>
            <a:r>
              <a:rPr lang="en-US" dirty="0"/>
              <a:t>instead of redundantly representing every pixel by collection of </a:t>
            </a:r>
            <a:r>
              <a:rPr lang="en-US" dirty="0" err="1"/>
              <a:t>filterbank</a:t>
            </a:r>
            <a:r>
              <a:rPr lang="en-US" dirty="0"/>
              <a:t> </a:t>
            </a:r>
            <a:r>
              <a:rPr lang="en-US" dirty="0" err="1"/>
              <a:t>resopnses</a:t>
            </a:r>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altLang="en-US" dirty="0"/>
              <a:t>Each pixel is a N dimensional vector of filter responses </a:t>
            </a:r>
          </a:p>
          <a:p>
            <a:r>
              <a:rPr lang="en-US" altLang="en-US" dirty="0"/>
              <a:t>These vectors are clustered using K-means algorithm and are called </a:t>
            </a:r>
            <a:r>
              <a:rPr lang="en-US" altLang="en-US" i="1" dirty="0" err="1"/>
              <a:t>textons</a:t>
            </a:r>
            <a:endParaRPr lang="en-US" altLang="en-US" i="1" dirty="0"/>
          </a:p>
          <a:p>
            <a:r>
              <a:rPr lang="en-US" altLang="en-US" i="1" dirty="0" err="1"/>
              <a:t>Textons</a:t>
            </a:r>
            <a:r>
              <a:rPr lang="en-US" altLang="en-US" i="1" dirty="0"/>
              <a:t> are assemblies of outputs that are characteristics of the local image structure present in the image</a:t>
            </a:r>
            <a:endParaRPr lang="en-US" altLang="en-US" dirty="0"/>
          </a:p>
          <a:p>
            <a:endParaRPr lang="en-US" altLang="en-US" dirty="0"/>
          </a:p>
        </p:txBody>
      </p:sp>
      <p:grpSp>
        <p:nvGrpSpPr>
          <p:cNvPr id="15" name="Group 14">
            <a:extLst>
              <a:ext uri="{FF2B5EF4-FFF2-40B4-BE49-F238E27FC236}">
                <a16:creationId xmlns:a16="http://schemas.microsoft.com/office/drawing/2014/main" id="{6FF41884-4A34-471B-A86D-69B8B503E530}"/>
              </a:ext>
            </a:extLst>
          </p:cNvPr>
          <p:cNvGrpSpPr/>
          <p:nvPr/>
        </p:nvGrpSpPr>
        <p:grpSpPr>
          <a:xfrm>
            <a:off x="3250947" y="2809969"/>
            <a:ext cx="5690106" cy="1887642"/>
            <a:chOff x="3599668" y="3580889"/>
            <a:chExt cx="4667513" cy="1548406"/>
          </a:xfrm>
        </p:grpSpPr>
        <p:pic>
          <p:nvPicPr>
            <p:cNvPr id="5" name="Picture 6">
              <a:extLst>
                <a:ext uri="{FF2B5EF4-FFF2-40B4-BE49-F238E27FC236}">
                  <a16:creationId xmlns:a16="http://schemas.microsoft.com/office/drawing/2014/main" id="{C11720AD-0928-42A3-9192-2EC397B64F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46" r="51509" b="65817"/>
            <a:stretch/>
          </p:blipFill>
          <p:spPr bwMode="auto">
            <a:xfrm>
              <a:off x="3599668" y="3580889"/>
              <a:ext cx="1660592" cy="1548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a:extLst>
                <a:ext uri="{FF2B5EF4-FFF2-40B4-BE49-F238E27FC236}">
                  <a16:creationId xmlns:a16="http://schemas.microsoft.com/office/drawing/2014/main" id="{8EEA79A0-649D-4C46-B023-57D9DAEB0D8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8262"/>
            <a:stretch/>
          </p:blipFill>
          <p:spPr bwMode="auto">
            <a:xfrm>
              <a:off x="6690812" y="3627427"/>
              <a:ext cx="1576369" cy="1386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extLst>
                <a:ext uri="{FF2B5EF4-FFF2-40B4-BE49-F238E27FC236}">
                  <a16:creationId xmlns:a16="http://schemas.microsoft.com/office/drawing/2014/main" id="{635C8CC2-9F4A-4D5B-8E07-EBE2D33165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569" t="2446" b="65817"/>
            <a:stretch/>
          </p:blipFill>
          <p:spPr bwMode="auto">
            <a:xfrm>
              <a:off x="5223201" y="3627427"/>
              <a:ext cx="1467611" cy="1460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971288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E7F5B-A820-476F-AF97-CEEB0C47DC49}"/>
              </a:ext>
            </a:extLst>
          </p:cNvPr>
          <p:cNvSpPr>
            <a:spLocks noGrp="1"/>
          </p:cNvSpPr>
          <p:nvPr>
            <p:ph type="title"/>
          </p:nvPr>
        </p:nvSpPr>
        <p:spPr/>
        <p:txBody>
          <a:bodyPr/>
          <a:lstStyle/>
          <a:p>
            <a:r>
              <a:rPr lang="en-US" dirty="0"/>
              <a:t>Method contd.</a:t>
            </a:r>
          </a:p>
        </p:txBody>
      </p:sp>
      <p:sp>
        <p:nvSpPr>
          <p:cNvPr id="3" name="Content Placeholder 2">
            <a:extLst>
              <a:ext uri="{FF2B5EF4-FFF2-40B4-BE49-F238E27FC236}">
                <a16:creationId xmlns:a16="http://schemas.microsoft.com/office/drawing/2014/main" id="{A21587D5-5DE6-4B83-84EB-F80BB558D6C8}"/>
              </a:ext>
            </a:extLst>
          </p:cNvPr>
          <p:cNvSpPr>
            <a:spLocks noGrp="1"/>
          </p:cNvSpPr>
          <p:nvPr>
            <p:ph idx="1"/>
          </p:nvPr>
        </p:nvSpPr>
        <p:spPr>
          <a:xfrm>
            <a:off x="838200" y="1825624"/>
            <a:ext cx="10515600" cy="4866723"/>
          </a:xfrm>
        </p:spPr>
        <p:txBody>
          <a:bodyPr>
            <a:normAutofit/>
          </a:bodyPr>
          <a:lstStyle/>
          <a:p>
            <a:r>
              <a:rPr lang="en-US" dirty="0"/>
              <a:t>Contours are analyzed using </a:t>
            </a:r>
            <a:r>
              <a:rPr lang="en-US" i="1" dirty="0"/>
              <a:t>Intervening Contour </a:t>
            </a:r>
            <a:r>
              <a:rPr lang="en-US" dirty="0"/>
              <a:t>framework</a:t>
            </a:r>
          </a:p>
          <a:p>
            <a:endParaRPr lang="en-US" dirty="0"/>
          </a:p>
          <a:p>
            <a:endParaRPr lang="en-US" dirty="0"/>
          </a:p>
          <a:p>
            <a:endParaRPr lang="en-US" dirty="0"/>
          </a:p>
          <a:p>
            <a:pPr marL="0" indent="0">
              <a:buNone/>
            </a:pPr>
            <a:endParaRPr lang="en-US" dirty="0"/>
          </a:p>
          <a:p>
            <a:endParaRPr lang="en-US" dirty="0"/>
          </a:p>
          <a:p>
            <a:r>
              <a:rPr lang="en-US" dirty="0"/>
              <a:t>Orientation energy (OE) along the line joining two pixel indicates whether they belong to same segment or not (p1 and p2 are from segment but not p3)</a:t>
            </a:r>
          </a:p>
          <a:p>
            <a:r>
              <a:rPr lang="en-US" dirty="0"/>
              <a:t>Normalized cuts is used to segment the image iteratively</a:t>
            </a:r>
          </a:p>
        </p:txBody>
      </p:sp>
      <p:pic>
        <p:nvPicPr>
          <p:cNvPr id="4" name="Picture 3">
            <a:extLst>
              <a:ext uri="{FF2B5EF4-FFF2-40B4-BE49-F238E27FC236}">
                <a16:creationId xmlns:a16="http://schemas.microsoft.com/office/drawing/2014/main" id="{A4887578-45FF-4C42-844D-ACD20F88EA09}"/>
              </a:ext>
            </a:extLst>
          </p:cNvPr>
          <p:cNvPicPr>
            <a:picLocks noChangeAspect="1"/>
          </p:cNvPicPr>
          <p:nvPr/>
        </p:nvPicPr>
        <p:blipFill>
          <a:blip r:embed="rId2"/>
          <a:stretch>
            <a:fillRect/>
          </a:stretch>
        </p:blipFill>
        <p:spPr>
          <a:xfrm>
            <a:off x="3356320" y="2375161"/>
            <a:ext cx="5479360" cy="1809646"/>
          </a:xfrm>
          <a:prstGeom prst="rect">
            <a:avLst/>
          </a:prstGeom>
        </p:spPr>
      </p:pic>
      <p:pic>
        <p:nvPicPr>
          <p:cNvPr id="5" name="Picture 4">
            <a:extLst>
              <a:ext uri="{FF2B5EF4-FFF2-40B4-BE49-F238E27FC236}">
                <a16:creationId xmlns:a16="http://schemas.microsoft.com/office/drawing/2014/main" id="{C5D130B8-DBB3-458E-9BC8-8741E2FA37EA}"/>
              </a:ext>
            </a:extLst>
          </p:cNvPr>
          <p:cNvPicPr>
            <a:picLocks noChangeAspect="1"/>
          </p:cNvPicPr>
          <p:nvPr/>
        </p:nvPicPr>
        <p:blipFill>
          <a:blip r:embed="rId3"/>
          <a:stretch>
            <a:fillRect/>
          </a:stretch>
        </p:blipFill>
        <p:spPr>
          <a:xfrm>
            <a:off x="3966580" y="4258985"/>
            <a:ext cx="4258840" cy="611051"/>
          </a:xfrm>
          <a:prstGeom prst="rect">
            <a:avLst/>
          </a:prstGeom>
        </p:spPr>
      </p:pic>
    </p:spTree>
    <p:extLst>
      <p:ext uri="{BB962C8B-B14F-4D97-AF65-F5344CB8AC3E}">
        <p14:creationId xmlns:p14="http://schemas.microsoft.com/office/powerpoint/2010/main" val="3314742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E7F5B-A820-476F-AF97-CEEB0C47DC49}"/>
              </a:ext>
            </a:extLst>
          </p:cNvPr>
          <p:cNvSpPr>
            <a:spLocks noGrp="1"/>
          </p:cNvSpPr>
          <p:nvPr>
            <p:ph type="title"/>
          </p:nvPr>
        </p:nvSpPr>
        <p:spPr/>
        <p:txBody>
          <a:bodyPr/>
          <a:lstStyle/>
          <a:p>
            <a:r>
              <a:rPr lang="en-US" dirty="0"/>
              <a:t>Method contd.</a:t>
            </a:r>
          </a:p>
        </p:txBody>
      </p:sp>
      <p:sp>
        <p:nvSpPr>
          <p:cNvPr id="3" name="Content Placeholder 2">
            <a:extLst>
              <a:ext uri="{FF2B5EF4-FFF2-40B4-BE49-F238E27FC236}">
                <a16:creationId xmlns:a16="http://schemas.microsoft.com/office/drawing/2014/main" id="{A21587D5-5DE6-4B83-84EB-F80BB558D6C8}"/>
              </a:ext>
            </a:extLst>
          </p:cNvPr>
          <p:cNvSpPr>
            <a:spLocks noGrp="1"/>
          </p:cNvSpPr>
          <p:nvPr>
            <p:ph idx="1"/>
          </p:nvPr>
        </p:nvSpPr>
        <p:spPr>
          <a:xfrm>
            <a:off x="838200" y="1825624"/>
            <a:ext cx="10515600" cy="4866723"/>
          </a:xfrm>
        </p:spPr>
        <p:txBody>
          <a:bodyPr>
            <a:normAutofit fontScale="92500" lnSpcReduction="20000"/>
          </a:bodyPr>
          <a:lstStyle/>
          <a:p>
            <a:r>
              <a:rPr lang="en-US" i="1" dirty="0"/>
              <a:t>Normalized cut </a:t>
            </a:r>
            <a:r>
              <a:rPr lang="en-US" dirty="0"/>
              <a:t>framework is proposed for partitioning the image into disjoint segments</a:t>
            </a:r>
          </a:p>
          <a:p>
            <a:endParaRPr lang="en-US" dirty="0"/>
          </a:p>
          <a:p>
            <a:endParaRPr lang="en-US" dirty="0"/>
          </a:p>
          <a:p>
            <a:endParaRPr lang="en-US" dirty="0"/>
          </a:p>
          <a:p>
            <a:r>
              <a:rPr lang="en-US" dirty="0"/>
              <a:t>The cue integration is done using product of weights of each of the cue in such way that each cue is gated to be harmless in locations where the other cue should be operating</a:t>
            </a:r>
          </a:p>
          <a:p>
            <a:pPr marL="0" indent="0">
              <a:buNone/>
            </a:pPr>
            <a:endParaRPr lang="en-US" dirty="0"/>
          </a:p>
          <a:p>
            <a:pPr marL="0" indent="0">
              <a:buNone/>
            </a:pPr>
            <a:endParaRPr lang="en-US" dirty="0"/>
          </a:p>
          <a:p>
            <a:pPr marL="0" indent="0">
              <a:buNone/>
            </a:pPr>
            <a:endParaRPr lang="en-US" dirty="0"/>
          </a:p>
          <a:p>
            <a:r>
              <a:rPr lang="en-US" dirty="0"/>
              <a:t>Defining the weights and computing the segmentation is done in an iterative manner</a:t>
            </a:r>
          </a:p>
          <a:p>
            <a:pPr marL="0" indent="0">
              <a:buNone/>
            </a:pPr>
            <a:endParaRPr lang="en-US" dirty="0"/>
          </a:p>
          <a:p>
            <a:endParaRPr lang="en-US" dirty="0"/>
          </a:p>
        </p:txBody>
      </p:sp>
      <p:pic>
        <p:nvPicPr>
          <p:cNvPr id="6" name="Picture 5">
            <a:extLst>
              <a:ext uri="{FF2B5EF4-FFF2-40B4-BE49-F238E27FC236}">
                <a16:creationId xmlns:a16="http://schemas.microsoft.com/office/drawing/2014/main" id="{49A87122-1F35-4E5C-8928-113B97D3A2DB}"/>
              </a:ext>
            </a:extLst>
          </p:cNvPr>
          <p:cNvPicPr>
            <a:picLocks noChangeAspect="1"/>
          </p:cNvPicPr>
          <p:nvPr/>
        </p:nvPicPr>
        <p:blipFill>
          <a:blip r:embed="rId2"/>
          <a:stretch>
            <a:fillRect/>
          </a:stretch>
        </p:blipFill>
        <p:spPr>
          <a:xfrm>
            <a:off x="2772665" y="2459874"/>
            <a:ext cx="5938425" cy="960193"/>
          </a:xfrm>
          <a:prstGeom prst="rect">
            <a:avLst/>
          </a:prstGeom>
        </p:spPr>
      </p:pic>
      <p:pic>
        <p:nvPicPr>
          <p:cNvPr id="7" name="Picture 6">
            <a:extLst>
              <a:ext uri="{FF2B5EF4-FFF2-40B4-BE49-F238E27FC236}">
                <a16:creationId xmlns:a16="http://schemas.microsoft.com/office/drawing/2014/main" id="{737D14DA-2F3A-46B2-BACE-DA0B222E624C}"/>
              </a:ext>
            </a:extLst>
          </p:cNvPr>
          <p:cNvPicPr>
            <a:picLocks noChangeAspect="1"/>
          </p:cNvPicPr>
          <p:nvPr/>
        </p:nvPicPr>
        <p:blipFill rotWithShape="1">
          <a:blip r:embed="rId3"/>
          <a:srcRect l="4604" t="10697"/>
          <a:stretch/>
        </p:blipFill>
        <p:spPr>
          <a:xfrm>
            <a:off x="4678017" y="5014510"/>
            <a:ext cx="2610678" cy="501313"/>
          </a:xfrm>
          <a:prstGeom prst="rect">
            <a:avLst/>
          </a:prstGeom>
        </p:spPr>
      </p:pic>
    </p:spTree>
    <p:extLst>
      <p:ext uri="{BB962C8B-B14F-4D97-AF65-F5344CB8AC3E}">
        <p14:creationId xmlns:p14="http://schemas.microsoft.com/office/powerpoint/2010/main" val="4245832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3EB46-366F-4401-9403-7DAF7D8F3335}"/>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2F6A7F3C-7B9C-4DD4-AF7E-16FBCD143948}"/>
              </a:ext>
            </a:extLst>
          </p:cNvPr>
          <p:cNvSpPr>
            <a:spLocks noGrp="1"/>
          </p:cNvSpPr>
          <p:nvPr>
            <p:ph idx="1"/>
          </p:nvPr>
        </p:nvSpPr>
        <p:spPr/>
        <p:txBody>
          <a:bodyPr/>
          <a:lstStyle/>
          <a:p>
            <a:r>
              <a:rPr lang="en-US" dirty="0"/>
              <a:t>More than 1000 natural images from commercially available </a:t>
            </a:r>
            <a:r>
              <a:rPr lang="en-US" i="1" dirty="0"/>
              <a:t>Corel Stock Photos Database</a:t>
            </a:r>
            <a:r>
              <a:rPr lang="en-US" dirty="0"/>
              <a:t> is used to generate the results </a:t>
            </a:r>
          </a:p>
          <a:p>
            <a:r>
              <a:rPr lang="en-US" dirty="0"/>
              <a:t>Results of the method are available in </a:t>
            </a:r>
            <a:br>
              <a:rPr lang="en-US" dirty="0"/>
            </a:br>
            <a:r>
              <a:rPr lang="en-US" dirty="0">
                <a:hlinkClick r:id="rId2"/>
              </a:rPr>
              <a:t>https://www2.eecs.berkeley.edu/Research/Projects/CS/vision/grouping/ncuts_results.html</a:t>
            </a:r>
            <a:endParaRPr lang="en-US" dirty="0"/>
          </a:p>
          <a:p>
            <a:endParaRPr lang="en-US" dirty="0"/>
          </a:p>
        </p:txBody>
      </p:sp>
      <p:pic>
        <p:nvPicPr>
          <p:cNvPr id="5" name="Picture 4">
            <a:extLst>
              <a:ext uri="{FF2B5EF4-FFF2-40B4-BE49-F238E27FC236}">
                <a16:creationId xmlns:a16="http://schemas.microsoft.com/office/drawing/2014/main" id="{72B08947-3901-477B-99ED-B36DC376CC2E}"/>
              </a:ext>
            </a:extLst>
          </p:cNvPr>
          <p:cNvPicPr>
            <a:picLocks noChangeAspect="1"/>
          </p:cNvPicPr>
          <p:nvPr/>
        </p:nvPicPr>
        <p:blipFill>
          <a:blip r:embed="rId3"/>
          <a:stretch>
            <a:fillRect/>
          </a:stretch>
        </p:blipFill>
        <p:spPr>
          <a:xfrm>
            <a:off x="1328527" y="3946387"/>
            <a:ext cx="3154017" cy="2365513"/>
          </a:xfrm>
          <a:prstGeom prst="rect">
            <a:avLst/>
          </a:prstGeom>
        </p:spPr>
      </p:pic>
      <p:pic>
        <p:nvPicPr>
          <p:cNvPr id="6" name="Picture 5">
            <a:extLst>
              <a:ext uri="{FF2B5EF4-FFF2-40B4-BE49-F238E27FC236}">
                <a16:creationId xmlns:a16="http://schemas.microsoft.com/office/drawing/2014/main" id="{1477C6AE-4100-41BC-81C2-360152BCF9A5}"/>
              </a:ext>
            </a:extLst>
          </p:cNvPr>
          <p:cNvPicPr>
            <a:picLocks noChangeAspect="1"/>
          </p:cNvPicPr>
          <p:nvPr/>
        </p:nvPicPr>
        <p:blipFill>
          <a:blip r:embed="rId4"/>
          <a:stretch>
            <a:fillRect/>
          </a:stretch>
        </p:blipFill>
        <p:spPr>
          <a:xfrm>
            <a:off x="4482544" y="3946387"/>
            <a:ext cx="3154017" cy="2365513"/>
          </a:xfrm>
          <a:prstGeom prst="rect">
            <a:avLst/>
          </a:prstGeom>
        </p:spPr>
      </p:pic>
      <p:pic>
        <p:nvPicPr>
          <p:cNvPr id="7" name="Picture 6">
            <a:extLst>
              <a:ext uri="{FF2B5EF4-FFF2-40B4-BE49-F238E27FC236}">
                <a16:creationId xmlns:a16="http://schemas.microsoft.com/office/drawing/2014/main" id="{C336F0E7-7374-4216-98A7-F31FD3726A35}"/>
              </a:ext>
            </a:extLst>
          </p:cNvPr>
          <p:cNvPicPr>
            <a:picLocks noChangeAspect="1"/>
          </p:cNvPicPr>
          <p:nvPr/>
        </p:nvPicPr>
        <p:blipFill>
          <a:blip r:embed="rId5"/>
          <a:stretch>
            <a:fillRect/>
          </a:stretch>
        </p:blipFill>
        <p:spPr>
          <a:xfrm>
            <a:off x="7636561" y="3944977"/>
            <a:ext cx="3154017" cy="2365513"/>
          </a:xfrm>
          <a:prstGeom prst="rect">
            <a:avLst/>
          </a:prstGeom>
        </p:spPr>
      </p:pic>
    </p:spTree>
    <p:extLst>
      <p:ext uri="{BB962C8B-B14F-4D97-AF65-F5344CB8AC3E}">
        <p14:creationId xmlns:p14="http://schemas.microsoft.com/office/powerpoint/2010/main" val="489299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D2493-FBE5-43D3-AF03-F07DF82BD324}"/>
              </a:ext>
            </a:extLst>
          </p:cNvPr>
          <p:cNvSpPr>
            <a:spLocks noGrp="1"/>
          </p:cNvSpPr>
          <p:nvPr>
            <p:ph type="title"/>
          </p:nvPr>
        </p:nvSpPr>
        <p:spPr/>
        <p:txBody>
          <a:bodyPr/>
          <a:lstStyle/>
          <a:p>
            <a:r>
              <a:rPr lang="en-US" dirty="0"/>
              <a:t>Quantification of Results</a:t>
            </a:r>
          </a:p>
        </p:txBody>
      </p:sp>
      <p:sp>
        <p:nvSpPr>
          <p:cNvPr id="3" name="Content Placeholder 2">
            <a:extLst>
              <a:ext uri="{FF2B5EF4-FFF2-40B4-BE49-F238E27FC236}">
                <a16:creationId xmlns:a16="http://schemas.microsoft.com/office/drawing/2014/main" id="{52F7BFE1-0A59-44E5-B485-564C4DA4B601}"/>
              </a:ext>
            </a:extLst>
          </p:cNvPr>
          <p:cNvSpPr>
            <a:spLocks noGrp="1"/>
          </p:cNvSpPr>
          <p:nvPr>
            <p:ph idx="1"/>
          </p:nvPr>
        </p:nvSpPr>
        <p:spPr/>
        <p:txBody>
          <a:bodyPr/>
          <a:lstStyle/>
          <a:p>
            <a:r>
              <a:rPr lang="en-US" dirty="0"/>
              <a:t>Results of the proposed methods were not analyzed with any quantitative measure due to unavailability of ground truth data for segmentation at the time of research</a:t>
            </a:r>
          </a:p>
          <a:p>
            <a:r>
              <a:rPr lang="en-US" dirty="0"/>
              <a:t>However, this research originally inspired the widely popular BSDS500 dataset for image segmentation with human annotated segmentation ground truth in ICCV 2001 publication “</a:t>
            </a:r>
            <a:r>
              <a:rPr lang="en-US" i="1" dirty="0"/>
              <a:t>A Database of Human Segmented Natural Images and its Application to Evaluating Segmentation Algorithms and Measuring Ecological Statistics”</a:t>
            </a:r>
          </a:p>
          <a:p>
            <a:r>
              <a:rPr lang="en-US" dirty="0"/>
              <a:t>This dataset can be used for quantitative analysis of the proposed work</a:t>
            </a:r>
          </a:p>
        </p:txBody>
      </p:sp>
    </p:spTree>
    <p:extLst>
      <p:ext uri="{BB962C8B-B14F-4D97-AF65-F5344CB8AC3E}">
        <p14:creationId xmlns:p14="http://schemas.microsoft.com/office/powerpoint/2010/main" val="1306790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705</TotalTime>
  <Words>573</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Cambria Math</vt:lpstr>
      <vt:lpstr>Wingdings</vt:lpstr>
      <vt:lpstr>Office Theme</vt:lpstr>
      <vt:lpstr>Contour and Texture Analysis for Image Segmentation</vt:lpstr>
      <vt:lpstr>Introduction</vt:lpstr>
      <vt:lpstr>Objective</vt:lpstr>
      <vt:lpstr>Method</vt:lpstr>
      <vt:lpstr>Method contd.</vt:lpstr>
      <vt:lpstr>Method contd.</vt:lpstr>
      <vt:lpstr>Method contd.</vt:lpstr>
      <vt:lpstr>Resources</vt:lpstr>
      <vt:lpstr>Quantification of 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Contour and Texture Analysis for Image Segmentation</dc:title>
  <dc:creator>SMT2017016 Saikat Kumar Das</dc:creator>
  <cp:lastModifiedBy>SMT2017016 Saikat Kumar Das</cp:lastModifiedBy>
  <cp:revision>39</cp:revision>
  <dcterms:created xsi:type="dcterms:W3CDTF">2018-10-10T02:19:54Z</dcterms:created>
  <dcterms:modified xsi:type="dcterms:W3CDTF">2018-10-29T02:49:14Z</dcterms:modified>
</cp:coreProperties>
</file>