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Caveat"/>
      <p:regular r:id="rId33"/>
      <p:bold r:id="rId34"/>
    </p:embeddedFon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1939">
          <p15:clr>
            <a:srgbClr val="A4A3A4"/>
          </p15:clr>
        </p15:guide>
        <p15:guide id="3" pos="53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939"/>
        <p:guide pos="532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ve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font" Target="fonts/Caveat-bold.fntdata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38d783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38d783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a38d783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a38d783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a38d783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a38d783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a38d78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ba38d78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ba38d783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ba38d783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ba38d783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ba38d783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8e4da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8e4da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c8e4dae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c8e4dae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8e4dae8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8e4dae8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8e4dae8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8e4dae8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4899cef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4899cef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8e4dae83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8e4dae8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c8e4dae83_1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c8e4dae83_1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c8e4dae83_1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c8e4dae83_1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c8ccb1f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c8ccb1f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c8ccb1f3a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c8ccb1f3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c8ccb1f3a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c8ccb1f3a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c8ccb1f3a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c8ccb1f3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b4a94df5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b4a94df5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a38d7834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ba38d7834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4a5e7b7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b4a5e7b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a38d7834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a38d7834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a38d783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a38d783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a38d7834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a38d783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ba38d783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ba38d783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a38d783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a38d783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_1">
  <p:cSld name="SECTION_HEADER_1">
    <p:bg>
      <p:bgPr>
        <a:solidFill>
          <a:schemeClr val="accent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127" name="Google Shape;127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31" name="Google Shape;131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5.gif"/><Relationship Id="rId5" Type="http://schemas.openxmlformats.org/officeDocument/2006/relationships/image" Target="../media/image23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gif"/><Relationship Id="rId4" Type="http://schemas.openxmlformats.org/officeDocument/2006/relationships/image" Target="../media/image27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1891353" y="15930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Pattern Recognition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Project 3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1585975" y="3413150"/>
            <a:ext cx="60747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</a:t>
            </a:r>
            <a:r>
              <a:rPr b="1" lang="de"/>
              <a:t>lustering, dimensionality reduction and non-monotonous neurons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Failure of K-Means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900" y="1658725"/>
            <a:ext cx="2699450" cy="258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350" y="1734325"/>
            <a:ext cx="2533849" cy="248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1750825"/>
            <a:ext cx="2757650" cy="24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2138875" y="4343250"/>
            <a:ext cx="5019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McQueen’s, Lloyd and Hartigan’s K-Means Clustering 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Spectral Clustering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52475"/>
            <a:ext cx="3904647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347" y="1552475"/>
            <a:ext cx="390464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Spectral Clustering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59750"/>
            <a:ext cx="3904647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347" y="1559750"/>
            <a:ext cx="390464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 3.3: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Dimension Reduction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Principal Components Analysis (PCA)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25" y="1436075"/>
            <a:ext cx="3869722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197" y="1436075"/>
            <a:ext cx="4022693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2422975" y="4474575"/>
            <a:ext cx="4022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PCA: Projection using the top eigenvectors of </a:t>
            </a:r>
            <a:r>
              <a:rPr i="1" lang="de">
                <a:latin typeface="Calibri"/>
                <a:ea typeface="Calibri"/>
                <a:cs typeface="Calibri"/>
                <a:sym typeface="Calibri"/>
              </a:rPr>
              <a:t>C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Linear Discriminant Analysis (LDA)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17950"/>
            <a:ext cx="3904647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722" y="1617950"/>
            <a:ext cx="4022693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2632150" y="4553625"/>
            <a:ext cx="4022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LD</a:t>
            </a:r>
            <a:r>
              <a:rPr lang="de">
                <a:latin typeface="Calibri"/>
                <a:ea typeface="Calibri"/>
                <a:cs typeface="Calibri"/>
                <a:sym typeface="Calibri"/>
              </a:rPr>
              <a:t>A: Projection using the top eigenvectors of </a:t>
            </a:r>
            <a:r>
              <a:rPr i="1" lang="de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de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30000" i="1" lang="de"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i="1" lang="de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de">
                <a:latin typeface="Calibri"/>
                <a:ea typeface="Calibri"/>
                <a:cs typeface="Calibri"/>
                <a:sym typeface="Calibri"/>
              </a:rPr>
              <a:t>B</a:t>
            </a:r>
            <a:endParaRPr baseline="-25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 3.4: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</a:t>
            </a:r>
            <a:r>
              <a:rPr lang="de"/>
              <a:t>on-monotonous neurons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Statement: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819150" y="1711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Train a non-monotonous neuron on a XOR problem, with an activation function </a:t>
            </a:r>
            <a:r>
              <a:rPr i="1" lang="de" sz="1800"/>
              <a:t>f  </a:t>
            </a:r>
            <a:r>
              <a:rPr lang="de" sz="1800"/>
              <a:t>and loss function</a:t>
            </a:r>
            <a:r>
              <a:rPr i="1" lang="de" sz="1800"/>
              <a:t> E </a:t>
            </a:r>
            <a:r>
              <a:rPr lang="de" sz="1800"/>
              <a:t>using</a:t>
            </a:r>
            <a:r>
              <a:rPr i="1" lang="de" sz="1800"/>
              <a:t> </a:t>
            </a:r>
            <a:r>
              <a:rPr lang="de" sz="1800"/>
              <a:t>Gradient Descend</a:t>
            </a:r>
            <a:r>
              <a:rPr lang="de" sz="1800"/>
              <a:t>: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175" y="2655012"/>
            <a:ext cx="1078675" cy="3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174" y="3750950"/>
            <a:ext cx="1890091" cy="3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275" y="3092275"/>
            <a:ext cx="2879047" cy="5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9500" y="2943800"/>
            <a:ext cx="2879050" cy="89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Equations for Computing Gradients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 flipH="1" rot="10800000">
            <a:off x="819150" y="4438775"/>
            <a:ext cx="41304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474" y="2554325"/>
            <a:ext cx="1819351" cy="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475" y="3469225"/>
            <a:ext cx="2006901" cy="7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475" y="1639425"/>
            <a:ext cx="4085272" cy="6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 Implementation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 flipH="1" rot="10800000">
            <a:off x="819150" y="4438775"/>
            <a:ext cx="41304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00" y="1685725"/>
            <a:ext cx="4165500" cy="25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 3.1: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 with k-means clustering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Hyper parameter Tuning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Learning rate for the parameters were searched in a random grid on a logarithmic scale.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         was tuned in the range (0.005,0.5)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 For       , exploration was done in </a:t>
            </a:r>
            <a:r>
              <a:rPr lang="de" sz="1800"/>
              <a:t>the range (0.001,0.1)</a:t>
            </a:r>
            <a:endParaRPr sz="1800"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25" y="2778425"/>
            <a:ext cx="319075" cy="2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725" y="3096150"/>
            <a:ext cx="252111" cy="2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Hyper parameter Tuning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1364925" y="4213450"/>
            <a:ext cx="3426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200"/>
              <a:t>                      On Logarithmic Scale</a:t>
            </a:r>
            <a:endParaRPr sz="1200"/>
          </a:p>
        </p:txBody>
      </p:sp>
      <p:sp>
        <p:nvSpPr>
          <p:cNvPr id="286" name="Google Shape;286;p34"/>
          <p:cNvSpPr txBox="1"/>
          <p:nvPr>
            <p:ph idx="2" type="body"/>
          </p:nvPr>
        </p:nvSpPr>
        <p:spPr>
          <a:xfrm>
            <a:off x="5252263" y="4213450"/>
            <a:ext cx="37623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                          </a:t>
            </a:r>
            <a:r>
              <a:rPr lang="de" sz="1200"/>
              <a:t>On Linear Scale</a:t>
            </a:r>
            <a:endParaRPr sz="1200"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25" y="1641700"/>
            <a:ext cx="37909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613" y="1641700"/>
            <a:ext cx="37623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1364925" y="4213450"/>
            <a:ext cx="3426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" name="Google Shape;295;p35"/>
          <p:cNvSpPr txBox="1"/>
          <p:nvPr>
            <p:ph idx="2" type="body"/>
          </p:nvPr>
        </p:nvSpPr>
        <p:spPr>
          <a:xfrm>
            <a:off x="5252263" y="4213450"/>
            <a:ext cx="37623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625" y="901278"/>
            <a:ext cx="5017850" cy="35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 3.5: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Exploring Numerical Instabilities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Statement:</a:t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819150" y="1711225"/>
            <a:ext cx="75057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To revisit the Least Squares regressions for prediction at higher dimensions.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1632225" y="429950"/>
            <a:ext cx="15366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Method: Polyfit</a:t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01" y="693200"/>
            <a:ext cx="3150799" cy="21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725" y="747550"/>
            <a:ext cx="3208699" cy="20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4928525" y="429950"/>
            <a:ext cx="31509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Method: </a:t>
            </a:r>
            <a:r>
              <a:rPr lang="de"/>
              <a:t>Vandermonde matrix and pinv</a:t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883800" y="3106325"/>
            <a:ext cx="3630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00"/>
                </a:solidFill>
                <a:highlight>
                  <a:srgbClr val="000000"/>
                </a:highlight>
              </a:rPr>
              <a:t>Warning:RankWarning: The fit may be poorly conditioned     c = poly.polyfit(hgt, wgt, 10)</a:t>
            </a:r>
            <a:endParaRPr sz="110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883800" y="3670625"/>
            <a:ext cx="3630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Fit using inbuilt Polyfit.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implies that the best fit might not be well-defined due to numerical errors. The results may be improved by lowering the polynomial degree or by transforming the data.</a:t>
            </a:r>
            <a:endParaRPr sz="100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4791175" y="3192725"/>
            <a:ext cx="3630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 fitting using inverse of the vandermonde matrix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Improper fit.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883800" y="429950"/>
            <a:ext cx="29379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Method: </a:t>
            </a:r>
            <a:r>
              <a:rPr lang="de"/>
              <a:t>Vandermonde matrix and lstsq</a:t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4840950" y="429950"/>
            <a:ext cx="34395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Method: transformed </a:t>
            </a:r>
            <a:r>
              <a:rPr lang="de"/>
              <a:t>Vandermonde - pinv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13" y="742525"/>
            <a:ext cx="2937881" cy="205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625" y="801462"/>
            <a:ext cx="2764701" cy="19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808100" y="3080900"/>
            <a:ext cx="3630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 fitting on Vandermonde Matrix using least squares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Improper fit.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8" name="Google Shape;328;p39"/>
          <p:cNvSpPr txBox="1"/>
          <p:nvPr>
            <p:ph idx="1" type="body"/>
          </p:nvPr>
        </p:nvSpPr>
        <p:spPr>
          <a:xfrm>
            <a:off x="5002625" y="3080900"/>
            <a:ext cx="3630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Fitting on Transformed Vandermonde Matrix using pinv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pinv(X/100) gives the correct pinv(..) values while avoiding numerical errors 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>
                <a:latin typeface="Caveat"/>
                <a:ea typeface="Caveat"/>
                <a:cs typeface="Caveat"/>
                <a:sym typeface="Caveat"/>
              </a:rPr>
              <a:t>Thank You.</a:t>
            </a:r>
            <a:endParaRPr sz="6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Scatter Plot of Data: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875" y="1448950"/>
            <a:ext cx="397295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Lloyd’s algorithm </a:t>
            </a:r>
            <a:r>
              <a:rPr lang="de"/>
              <a:t>: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750100" y="1529050"/>
            <a:ext cx="75747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Steps: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set t = 0 and initialize µt 1,µt 2,...,µt k repeat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until convergence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update all clusters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update all cluster means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Average Run Time: 0.203 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075" y="1260500"/>
            <a:ext cx="4572050" cy="34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741013"/>
            <a:ext cx="28003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3652850"/>
            <a:ext cx="1199165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Hartigan</a:t>
            </a:r>
            <a:r>
              <a:rPr lang="de"/>
              <a:t>’s algorithm :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488275"/>
            <a:ext cx="75057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Steps: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for all xj ∈x1,...,xn,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 randomly assign xj to a cluster Ci for all Ci ∈C1,...,Ck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 compute µi repeat until converged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determine Ci = C(xj) remove xj from Ci and recompute µi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determine Cw = argminCl EC1,...,Cl ∪{xj},...,Ck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 if Cw != Ci, then converged ←False assign xj to Cw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recompute µw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/>
              <a:t>Average Time Taken:0.418s</a:t>
            </a:r>
            <a:endParaRPr b="1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700" y="1181650"/>
            <a:ext cx="4203925" cy="35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McQueen’</a:t>
            </a:r>
            <a:r>
              <a:rPr lang="de"/>
              <a:t>s algorithm :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643" y="1571600"/>
            <a:ext cx="3110714" cy="112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888" y="3150019"/>
            <a:ext cx="3634224" cy="1439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McQueen’s algorithm :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305688"/>
            <a:ext cx="4304714" cy="31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95" y="1305700"/>
            <a:ext cx="4304693" cy="311186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480300" y="4325500"/>
            <a:ext cx="4091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Most common case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678500" y="4325500"/>
            <a:ext cx="4091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Rare case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3568575" y="4626925"/>
            <a:ext cx="223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Average Time Taken: 0.63µs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 3.2: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Spectral Clustering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Spectral Clustering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19150" y="1990725"/>
            <a:ext cx="75618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Clustering method with roots in Graph Theory. The steps are as follows: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Convert set of points X to a matrix </a:t>
            </a:r>
            <a:r>
              <a:rPr b="1" i="1" lang="de" sz="1400"/>
              <a:t>S</a:t>
            </a:r>
            <a:r>
              <a:rPr lang="de" sz="1400"/>
              <a:t>, </a:t>
            </a:r>
            <a:r>
              <a:rPr b="1" lang="de" sz="1400"/>
              <a:t>simulating an adjacency matrix</a:t>
            </a:r>
            <a:r>
              <a:rPr lang="de" sz="1400"/>
              <a:t> by using a similarity measure.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Calculate a (diagonal) degree matrix </a:t>
            </a:r>
            <a:r>
              <a:rPr i="1" lang="de" sz="1400"/>
              <a:t>D</a:t>
            </a:r>
            <a:r>
              <a:rPr lang="de" sz="1400"/>
              <a:t> by summing up similarities for each node.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Calculate Normalized Graph Laplacian Matrix </a:t>
            </a:r>
            <a:r>
              <a:rPr b="1" i="1" lang="de" sz="1400"/>
              <a:t>L = D - S</a:t>
            </a:r>
            <a:r>
              <a:rPr i="1" lang="de" sz="1400"/>
              <a:t> </a:t>
            </a:r>
            <a:r>
              <a:rPr lang="de" sz="1400"/>
              <a:t>and calculate the eigen values and vectors of </a:t>
            </a:r>
            <a:r>
              <a:rPr b="1" i="1" lang="de" sz="1400"/>
              <a:t>L</a:t>
            </a:r>
            <a:r>
              <a:rPr lang="de" sz="1400"/>
              <a:t>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Calculate the Fiedler Vector which is the one with the second smallest eigen value and use it for clustering</a:t>
            </a:r>
            <a:r>
              <a:rPr lang="de" sz="1400"/>
              <a:t>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 sz="1400"/>
              <a:t>FV gives the approximation of the minimum graph cut needed to separate the “graph” into 2 CCs. </a:t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