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0553FFF-B088-4D71-8615-F790C3B4910E}">
  <a:tblStyle styleId="{70553FFF-B088-4D71-8615-F790C3B4910E}"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Spør om alle vet hva branch og merge 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Shape 10"/>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Shape 1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Shape 16"/>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Shape 17"/>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github.com/saikat047/git-workshop" TargetMode="External"/><Relationship Id="rId4" Type="http://schemas.openxmlformats.org/officeDocument/2006/relationships/hyperlink" Target="mailto:git@github.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git.or.cz/course/svn.html" TargetMode="External"/><Relationship Id="rId4" Type="http://schemas.openxmlformats.org/officeDocument/2006/relationships/hyperlink" Target="http://git-scm.com/book/en/Git-Branching-Basic-Branching-and-Merg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 workshop</a:t>
            </a:r>
            <a:endParaRPr/>
          </a:p>
        </p:txBody>
      </p:sp>
      <p:sp>
        <p:nvSpPr>
          <p:cNvPr id="28" name="Shape 28"/>
          <p:cNvSpPr txBox="1"/>
          <p:nvPr>
            <p:ph idx="1" type="subTitle"/>
          </p:nvPr>
        </p:nvSpPr>
        <p:spPr>
          <a:xfrm>
            <a:off x="1676400" y="2611450"/>
            <a:ext cx="54318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350">
                <a:solidFill>
                  <a:srgbClr val="231F20"/>
                </a:solidFill>
                <a:highlight>
                  <a:srgbClr val="FFFFFF"/>
                </a:highlight>
                <a:latin typeface="Verdana"/>
                <a:ea typeface="Verdana"/>
                <a:cs typeface="Verdana"/>
                <a:sym typeface="Verdana"/>
              </a:rPr>
              <a:t>Hvordan beholde historien din ren - Rookie til Pro med Git</a:t>
            </a:r>
            <a:endParaRPr sz="2400"/>
          </a:p>
        </p:txBody>
      </p:sp>
      <p:sp>
        <p:nvSpPr>
          <p:cNvPr id="29" name="Shape 29"/>
          <p:cNvSpPr txBox="1"/>
          <p:nvPr/>
        </p:nvSpPr>
        <p:spPr>
          <a:xfrm>
            <a:off x="2743200" y="4167875"/>
            <a:ext cx="36576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Abdullah Saikat Kazi, Tech-1, Dev-3, Oslo</a:t>
            </a:r>
            <a:endParaRPr sz="1000"/>
          </a:p>
        </p:txBody>
      </p:sp>
      <p:sp>
        <p:nvSpPr>
          <p:cNvPr id="30" name="Shape 30"/>
          <p:cNvSpPr txBox="1"/>
          <p:nvPr/>
        </p:nvSpPr>
        <p:spPr>
          <a:xfrm>
            <a:off x="6983722" y="2607778"/>
            <a:ext cx="1875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231F20"/>
                </a:solidFill>
                <a:highlight>
                  <a:schemeClr val="lt1"/>
                </a:highlight>
                <a:latin typeface="Verdana"/>
                <a:ea typeface="Verdana"/>
                <a:cs typeface="Verdana"/>
                <a:sym typeface="Verdana"/>
              </a:rPr>
              <a:t>del 1</a:t>
            </a:r>
            <a:endParaRPr>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p:tgtEl>
                                          <p:spTgt spid="30"/>
                                        </p:tgtEl>
                                        <p:attrNameLst>
                                          <p:attrName>ppt_w</p:attrName>
                                        </p:attrNameLst>
                                      </p:cBhvr>
                                      <p:tavLst>
                                        <p:tav fmla="" tm="0">
                                          <p:val>
                                            <p:strVal val="0"/>
                                          </p:val>
                                        </p:tav>
                                        <p:tav fmla="" tm="100000">
                                          <p:val>
                                            <p:strVal val="#ppt_w"/>
                                          </p:val>
                                        </p:tav>
                                      </p:tavLst>
                                    </p:anim>
                                    <p:anim calcmode="lin" valueType="num">
                                      <p:cBhvr additive="base">
                                        <p:cTn dur="1000"/>
                                        <p:tgtEl>
                                          <p:spTgt spid="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Updating your local repository</a:t>
            </a:r>
            <a:endParaRPr sz="2400"/>
          </a:p>
        </p:txBody>
      </p:sp>
      <p:sp>
        <p:nvSpPr>
          <p:cNvPr id="91" name="Shape 9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git pull origin</a:t>
            </a:r>
            <a:endParaRPr sz="1400"/>
          </a:p>
          <a:p>
            <a:pPr indent="0" lvl="0" marL="0" rtl="0">
              <a:spcBef>
                <a:spcPts val="600"/>
              </a:spcBef>
              <a:spcAft>
                <a:spcPts val="0"/>
              </a:spcAft>
              <a:buNone/>
            </a:pPr>
            <a:r>
              <a:rPr lang="en" sz="1200"/>
              <a:t>This will retrieve the repository and merge the remote branches with your local branches.</a:t>
            </a:r>
            <a:endParaRPr sz="1200"/>
          </a:p>
          <a:p>
            <a:pPr indent="0" lvl="0" marL="0" rtl="0">
              <a:spcBef>
                <a:spcPts val="600"/>
              </a:spcBef>
              <a:spcAft>
                <a:spcPts val="0"/>
              </a:spcAft>
              <a:buNone/>
            </a:pPr>
            <a:r>
              <a:t/>
            </a:r>
            <a:endParaRPr sz="1400"/>
          </a:p>
          <a:p>
            <a:pPr indent="0" lvl="0" marL="0" rtl="0">
              <a:spcBef>
                <a:spcPts val="600"/>
              </a:spcBef>
              <a:spcAft>
                <a:spcPts val="0"/>
              </a:spcAft>
              <a:buNone/>
            </a:pPr>
            <a:r>
              <a:rPr lang="en" sz="1400"/>
              <a:t>In theory, the command above does two things,</a:t>
            </a:r>
            <a:endParaRPr sz="1400"/>
          </a:p>
          <a:p>
            <a:pPr indent="0" lvl="0" marL="0" rtl="0">
              <a:spcBef>
                <a:spcPts val="600"/>
              </a:spcBef>
              <a:spcAft>
                <a:spcPts val="0"/>
              </a:spcAft>
              <a:buNone/>
            </a:pPr>
            <a:r>
              <a:rPr lang="en" sz="1400"/>
              <a:t>$ git fetch origin</a:t>
            </a:r>
            <a:endParaRPr sz="1400"/>
          </a:p>
          <a:p>
            <a:pPr indent="0" lvl="0" marL="0" rtl="0">
              <a:spcBef>
                <a:spcPts val="600"/>
              </a:spcBef>
              <a:spcAft>
                <a:spcPts val="0"/>
              </a:spcAft>
              <a:buNone/>
            </a:pPr>
            <a:r>
              <a:rPr lang="en" sz="1400"/>
              <a:t>$ git merge origin/master</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If the local branch (i.e. master) does not already have all the changes found in the remote repository, a “merge” commit occurs (undesirable). Imagine running 5 developers running “git pull” 3-4 times a day. That will result in more than 10 “merge” commits that does not add any value to the project source code history.</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Updating your local repository...</a:t>
            </a:r>
            <a:endParaRPr sz="2400"/>
          </a:p>
        </p:txBody>
      </p:sp>
      <p:sp>
        <p:nvSpPr>
          <p:cNvPr id="97" name="Shape 9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git fetch origin</a:t>
            </a:r>
            <a:endParaRPr sz="1400"/>
          </a:p>
          <a:p>
            <a:pPr indent="0" lvl="0" marL="0" rtl="0">
              <a:spcBef>
                <a:spcPts val="600"/>
              </a:spcBef>
              <a:spcAft>
                <a:spcPts val="0"/>
              </a:spcAft>
              <a:buNone/>
            </a:pPr>
            <a:r>
              <a:rPr lang="en" sz="1200"/>
              <a:t>This will only retrieve the latest status from the origin repository. No changes will be made to your local repo.</a:t>
            </a:r>
            <a:endParaRPr sz="1200"/>
          </a:p>
          <a:p>
            <a:pPr indent="0" lvl="0" marL="0" rtl="0">
              <a:spcBef>
                <a:spcPts val="600"/>
              </a:spcBef>
              <a:spcAft>
                <a:spcPts val="0"/>
              </a:spcAft>
              <a:buNone/>
            </a:pPr>
            <a:r>
              <a:t/>
            </a:r>
            <a:endParaRPr sz="1400"/>
          </a:p>
          <a:p>
            <a:pPr indent="0" lvl="0" marL="0" rtl="0">
              <a:spcBef>
                <a:spcPts val="600"/>
              </a:spcBef>
              <a:spcAft>
                <a:spcPts val="0"/>
              </a:spcAft>
              <a:buNone/>
            </a:pPr>
            <a:r>
              <a:rPr lang="en" sz="1400"/>
              <a:t>$ git rebase origin/branch-name</a:t>
            </a:r>
            <a:endParaRPr sz="1400"/>
          </a:p>
          <a:p>
            <a:pPr indent="0" lvl="0" marL="0" rtl="0">
              <a:spcBef>
                <a:spcPts val="600"/>
              </a:spcBef>
              <a:spcAft>
                <a:spcPts val="0"/>
              </a:spcAft>
              <a:buNone/>
            </a:pPr>
            <a:r>
              <a:rPr lang="en" sz="1200"/>
              <a:t>This operation does the following steps in order,</a:t>
            </a:r>
            <a:endParaRPr sz="1200"/>
          </a:p>
          <a:p>
            <a:pPr indent="0" lvl="0" marL="0" rtl="0">
              <a:spcBef>
                <a:spcPts val="600"/>
              </a:spcBef>
              <a:spcAft>
                <a:spcPts val="0"/>
              </a:spcAft>
              <a:buNone/>
            </a:pPr>
            <a:r>
              <a:rPr lang="en" sz="1200"/>
              <a:t>- Record all local changes (each change/commit can be thought of as single patch file)</a:t>
            </a:r>
            <a:endParaRPr sz="1200"/>
          </a:p>
          <a:p>
            <a:pPr indent="0" lvl="0" marL="0" rtl="0">
              <a:spcBef>
                <a:spcPts val="600"/>
              </a:spcBef>
              <a:spcAft>
                <a:spcPts val="0"/>
              </a:spcAft>
              <a:buNone/>
            </a:pPr>
            <a:r>
              <a:rPr lang="en" sz="1200"/>
              <a:t>- Reset your local branch with the exact content from the remote branch “origin/branch-name”</a:t>
            </a:r>
            <a:endParaRPr sz="1200"/>
          </a:p>
          <a:p>
            <a:pPr indent="0" lvl="0" marL="0" rtl="0">
              <a:spcBef>
                <a:spcPts val="600"/>
              </a:spcBef>
              <a:spcAft>
                <a:spcPts val="0"/>
              </a:spcAft>
              <a:buNone/>
            </a:pPr>
            <a:r>
              <a:rPr lang="en" sz="1200"/>
              <a:t>- Apply all your previously recorded local changes on top of the branch “reset” in the previous step</a:t>
            </a:r>
            <a:endParaRPr sz="1200"/>
          </a:p>
          <a:p>
            <a:pPr indent="0" lvl="0" marL="0" rtl="0">
              <a:spcBef>
                <a:spcPts val="600"/>
              </a:spcBef>
              <a:spcAft>
                <a:spcPts val="0"/>
              </a:spcAft>
              <a:buNone/>
            </a:pPr>
            <a:r>
              <a:t/>
            </a:r>
            <a:endParaRPr sz="1200"/>
          </a:p>
          <a:p>
            <a:pPr indent="0" lvl="0" marL="0" rtl="0">
              <a:spcBef>
                <a:spcPts val="600"/>
              </a:spcBef>
              <a:spcAft>
                <a:spcPts val="0"/>
              </a:spcAft>
              <a:buNone/>
            </a:pPr>
            <a:r>
              <a:rPr lang="en" sz="1400"/>
              <a:t>The two operations above can be performed with a single command as follows,</a:t>
            </a:r>
            <a:endParaRPr sz="1400"/>
          </a:p>
          <a:p>
            <a:pPr indent="0" lvl="0" marL="0" rtl="0">
              <a:spcBef>
                <a:spcPts val="600"/>
              </a:spcBef>
              <a:spcAft>
                <a:spcPts val="0"/>
              </a:spcAft>
              <a:buNone/>
            </a:pPr>
            <a:r>
              <a:rPr lang="en" sz="1400"/>
              <a:t>$ git pull --rebase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1000"/>
                                        <p:tgtEl>
                                          <p:spTgt spid="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animEffect filter="fade" transition="in">
                                      <p:cBhvr>
                                        <p:cTn dur="1000"/>
                                        <p:tgtEl>
                                          <p:spTgt spid="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0" st="10"/>
                                            </p:txEl>
                                          </p:spTgt>
                                        </p:tgtEl>
                                        <p:attrNameLst>
                                          <p:attrName>style.visibility</p:attrName>
                                        </p:attrNameLst>
                                      </p:cBhvr>
                                      <p:to>
                                        <p:strVal val="visible"/>
                                      </p:to>
                                    </p:set>
                                    <p:animEffect filter="fade" transition="in">
                                      <p:cBhvr>
                                        <p:cTn dur="1000"/>
                                        <p:tgtEl>
                                          <p:spTgt spid="9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reset</a:t>
            </a:r>
            <a:endParaRPr sz="2400"/>
          </a:p>
        </p:txBody>
      </p:sp>
      <p:sp>
        <p:nvSpPr>
          <p:cNvPr id="103" name="Shape 10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 To reset changes not committed yet,</a:t>
            </a:r>
            <a:endParaRPr sz="1800"/>
          </a:p>
          <a:p>
            <a:pPr indent="0" lvl="0" marL="0" rtl="0">
              <a:spcBef>
                <a:spcPts val="600"/>
              </a:spcBef>
              <a:spcAft>
                <a:spcPts val="0"/>
              </a:spcAft>
              <a:buNone/>
            </a:pPr>
            <a:r>
              <a:rPr lang="en" sz="1800"/>
              <a:t>$ git reset --hard</a:t>
            </a:r>
            <a:endParaRPr sz="1800"/>
          </a:p>
          <a:p>
            <a:pPr indent="0" lvl="0" marL="0" rtl="0">
              <a:spcBef>
                <a:spcPts val="600"/>
              </a:spcBef>
              <a:spcAft>
                <a:spcPts val="0"/>
              </a:spcAft>
              <a:buNone/>
            </a:pPr>
            <a:r>
              <a:rPr lang="en" sz="1800"/>
              <a:t>- To fully reset a local branch with a remote branch,</a:t>
            </a:r>
            <a:endParaRPr sz="1800"/>
          </a:p>
          <a:p>
            <a:pPr indent="0" lvl="0" marL="0" rtl="0">
              <a:spcBef>
                <a:spcPts val="600"/>
              </a:spcBef>
              <a:spcAft>
                <a:spcPts val="0"/>
              </a:spcAft>
              <a:buNone/>
            </a:pPr>
            <a:r>
              <a:rPr lang="en" sz="1800"/>
              <a:t>$ git reset --hard origin/master</a:t>
            </a:r>
            <a:endParaRPr sz="1800"/>
          </a:p>
          <a:p>
            <a:pPr indent="0" lvl="0" marL="0">
              <a:spcBef>
                <a:spcPts val="600"/>
              </a:spcBef>
              <a:spcAft>
                <a:spcPts val="0"/>
              </a:spcAft>
              <a:buNone/>
            </a:pPr>
            <a:r>
              <a:rPr lang="en" sz="1400"/>
              <a:t>Warning: All local changes will be gone.</a:t>
            </a:r>
            <a:endParaRPr sz="1400"/>
          </a:p>
          <a:p>
            <a:pPr indent="0" lvl="0" marL="0">
              <a:spcBef>
                <a:spcPts val="600"/>
              </a:spcBef>
              <a:spcAft>
                <a:spcPts val="0"/>
              </a:spcAft>
              <a:buNone/>
            </a:pPr>
            <a:r>
              <a:t/>
            </a:r>
            <a:endParaRPr sz="1400"/>
          </a:p>
          <a:p>
            <a:pPr indent="0" lvl="0" marL="0" rtl="0">
              <a:spcBef>
                <a:spcPts val="600"/>
              </a:spcBef>
              <a:spcAft>
                <a:spcPts val="0"/>
              </a:spcAft>
              <a:buNone/>
            </a:pPr>
            <a:r>
              <a:rPr lang="en" sz="1800"/>
              <a:t>- </a:t>
            </a:r>
            <a:r>
              <a:rPr lang="en" sz="1800"/>
              <a:t>To remove all untracked files in your repository,</a:t>
            </a:r>
            <a:endParaRPr sz="1800"/>
          </a:p>
          <a:p>
            <a:pPr indent="0" lvl="0" marL="0" rtl="0">
              <a:spcBef>
                <a:spcPts val="600"/>
              </a:spcBef>
              <a:spcAft>
                <a:spcPts val="0"/>
              </a:spcAft>
              <a:buNone/>
            </a:pPr>
            <a:r>
              <a:rPr lang="en" sz="1800"/>
              <a:t>$ git clean -f </a:t>
            </a:r>
            <a:r>
              <a:rPr lang="en" sz="1400"/>
              <a:t># use ‘-n’ if you want a “dry-run”</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1000"/>
                                        <p:tgtEl>
                                          <p:spTgt spid="10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Where is my head?</a:t>
            </a:r>
            <a:endParaRPr sz="2400"/>
          </a:p>
        </p:txBody>
      </p:sp>
      <p:sp>
        <p:nvSpPr>
          <p:cNvPr id="109" name="Shape 10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a:t>- Hash keys as revision IDs can be difficult to remember and work with. Behold HEAD!</a:t>
            </a:r>
            <a:endParaRPr sz="1400"/>
          </a:p>
          <a:p>
            <a:pPr indent="0" lvl="0" marL="0" rtl="0">
              <a:spcBef>
                <a:spcPts val="600"/>
              </a:spcBef>
              <a:spcAft>
                <a:spcPts val="0"/>
              </a:spcAft>
              <a:buNone/>
            </a:pPr>
            <a:r>
              <a:rPr lang="en" sz="1400"/>
              <a:t>- HEAD is just a synonym of the top revision of the current branch (commit hash id)</a:t>
            </a:r>
            <a:endParaRPr sz="1200"/>
          </a:p>
          <a:p>
            <a:pPr indent="0" lvl="0" marL="0" rtl="0">
              <a:spcBef>
                <a:spcPts val="600"/>
              </a:spcBef>
              <a:spcAft>
                <a:spcPts val="0"/>
              </a:spcAft>
              <a:buNone/>
            </a:pPr>
            <a:r>
              <a:rPr lang="en" sz="1000"/>
              <a:t>Example:</a:t>
            </a:r>
            <a:r>
              <a:rPr lang="en" sz="1400"/>
              <a:t> </a:t>
            </a:r>
            <a:r>
              <a:rPr lang="en" sz="1400">
                <a:latin typeface="Courier New"/>
                <a:ea typeface="Courier New"/>
                <a:cs typeface="Courier New"/>
                <a:sym typeface="Courier New"/>
              </a:rPr>
              <a:t>git show HEAD~2</a:t>
            </a:r>
            <a:r>
              <a:rPr lang="en" sz="1400"/>
              <a:t> # shows the changes in the commit exactly 2 commits before the top revision</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When we refer to a branch, we are always referring to the HEAD revision of the branch</a:t>
            </a:r>
            <a:endParaRPr sz="1200"/>
          </a:p>
          <a:p>
            <a:pPr indent="0" lvl="0" marL="0" rtl="0">
              <a:spcBef>
                <a:spcPts val="600"/>
              </a:spcBef>
              <a:spcAft>
                <a:spcPts val="0"/>
              </a:spcAft>
              <a:buNone/>
            </a:pPr>
            <a:r>
              <a:rPr lang="en" sz="1000"/>
              <a:t>Example:</a:t>
            </a:r>
            <a:r>
              <a:rPr lang="en" sz="1400"/>
              <a:t> </a:t>
            </a:r>
            <a:r>
              <a:rPr lang="en" sz="1400">
                <a:latin typeface="Courier New"/>
                <a:ea typeface="Courier New"/>
                <a:cs typeface="Courier New"/>
                <a:sym typeface="Courier New"/>
              </a:rPr>
              <a:t>git reset --hard HEAD</a:t>
            </a:r>
            <a:endParaRPr sz="1400">
              <a:latin typeface="Courier New"/>
              <a:ea typeface="Courier New"/>
              <a:cs typeface="Courier New"/>
              <a:sym typeface="Courier New"/>
            </a:endParaRPr>
          </a:p>
          <a:p>
            <a:pPr indent="0" lvl="0" marL="0" rtl="0">
              <a:spcBef>
                <a:spcPts val="600"/>
              </a:spcBef>
              <a:spcAft>
                <a:spcPts val="0"/>
              </a:spcAft>
              <a:buNone/>
            </a:pPr>
            <a:r>
              <a:t/>
            </a:r>
            <a:endParaRPr sz="1400"/>
          </a:p>
          <a:p>
            <a:pPr indent="0" lvl="0" marL="0" rtl="0">
              <a:spcBef>
                <a:spcPts val="600"/>
              </a:spcBef>
              <a:spcAft>
                <a:spcPts val="0"/>
              </a:spcAft>
              <a:buNone/>
            </a:pPr>
            <a:r>
              <a:rPr lang="en" sz="1400"/>
              <a:t>$ git reset --hard </a:t>
            </a:r>
            <a:r>
              <a:rPr lang="en" sz="1000"/>
              <a:t>is the same as running,</a:t>
            </a:r>
            <a:r>
              <a:rPr lang="en" sz="1400"/>
              <a:t> $ git reset --hard HEAD</a:t>
            </a:r>
            <a:endParaRPr sz="1400"/>
          </a:p>
          <a:p>
            <a:pPr indent="0" lvl="0" marL="0" rtl="0">
              <a:spcBef>
                <a:spcPts val="600"/>
              </a:spcBef>
              <a:spcAft>
                <a:spcPts val="0"/>
              </a:spcAft>
              <a:buNone/>
            </a:pPr>
            <a:r>
              <a:rPr lang="en" sz="1400"/>
              <a:t>$ git reset --hard </a:t>
            </a:r>
            <a:r>
              <a:rPr lang="en" sz="1000"/>
              <a:t>is the same as running,</a:t>
            </a:r>
            <a:r>
              <a:rPr lang="en" sz="1400"/>
              <a:t> $ git reset --hard a10206 </a:t>
            </a:r>
            <a:r>
              <a:rPr lang="en" sz="1000"/>
              <a:t>where “a10206” is the latest commit on the local branch.</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Git reset commands result in console output,</a:t>
            </a:r>
            <a:endParaRPr sz="1000"/>
          </a:p>
          <a:p>
            <a:pPr indent="0" lvl="0" marL="0" rtl="0">
              <a:spcBef>
                <a:spcPts val="600"/>
              </a:spcBef>
              <a:spcAft>
                <a:spcPts val="0"/>
              </a:spcAft>
              <a:buNone/>
            </a:pPr>
            <a:r>
              <a:rPr lang="en" sz="1400"/>
              <a:t>HEAD is now at commit-id commit-message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10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1000"/>
                                        <p:tgtEl>
                                          <p:spTgt spid="1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animEffect filter="fade" transition="in">
                                      <p:cBhvr>
                                        <p:cTn dur="1000"/>
                                        <p:tgtEl>
                                          <p:spTgt spid="1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animEffect filter="fade" transition="in">
                                      <p:cBhvr>
                                        <p:cTn dur="1000"/>
                                        <p:tgtEl>
                                          <p:spTgt spid="1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animEffect filter="fade" transition="in">
                                      <p:cBhvr>
                                        <p:cTn dur="1000"/>
                                        <p:tgtEl>
                                          <p:spTgt spid="1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1" st="11"/>
                                            </p:txEl>
                                          </p:spTgt>
                                        </p:tgtEl>
                                        <p:attrNameLst>
                                          <p:attrName>style.visibility</p:attrName>
                                        </p:attrNameLst>
                                      </p:cBhvr>
                                      <p:to>
                                        <p:strVal val="visible"/>
                                      </p:to>
                                    </p:set>
                                    <p:animEffect filter="fade" transition="in">
                                      <p:cBhvr>
                                        <p:cTn dur="1000"/>
                                        <p:tgtEl>
                                          <p:spTgt spid="10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branching and merging</a:t>
            </a:r>
            <a:endParaRPr sz="2400"/>
          </a:p>
        </p:txBody>
      </p:sp>
      <p:sp>
        <p:nvSpPr>
          <p:cNvPr id="115" name="Shape 1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To create a new branch, </a:t>
            </a:r>
            <a:r>
              <a:rPr b="1" lang="en" sz="1800"/>
              <a:t>git checkout -b new-branch-name</a:t>
            </a:r>
            <a:endParaRPr b="1" sz="1800"/>
          </a:p>
          <a:p>
            <a:pPr indent="0" lvl="0" marL="0" rtl="0">
              <a:spcBef>
                <a:spcPts val="600"/>
              </a:spcBef>
              <a:spcAft>
                <a:spcPts val="0"/>
              </a:spcAft>
              <a:buNone/>
            </a:pPr>
            <a:r>
              <a:t/>
            </a:r>
            <a:endParaRPr sz="1400"/>
          </a:p>
          <a:p>
            <a:pPr indent="0" lvl="0" marL="0" rtl="0">
              <a:spcBef>
                <a:spcPts val="600"/>
              </a:spcBef>
              <a:spcAft>
                <a:spcPts val="0"/>
              </a:spcAft>
              <a:buNone/>
            </a:pPr>
            <a:r>
              <a:rPr lang="en" sz="1400"/>
              <a:t>- To send the locally created branch to the remote repository, </a:t>
            </a:r>
            <a:r>
              <a:rPr b="1" lang="en" sz="1800"/>
              <a:t>git push origin new-branch-name</a:t>
            </a:r>
            <a:endParaRPr b="1" sz="1800"/>
          </a:p>
          <a:p>
            <a:pPr indent="0" lvl="0" marL="0" rtl="0">
              <a:spcBef>
                <a:spcPts val="600"/>
              </a:spcBef>
              <a:spcAft>
                <a:spcPts val="0"/>
              </a:spcAft>
              <a:buNone/>
            </a:pPr>
            <a:r>
              <a:t/>
            </a:r>
            <a:endParaRPr sz="1400"/>
          </a:p>
          <a:p>
            <a:pPr indent="0" lvl="0" marL="0" rtl="0">
              <a:spcBef>
                <a:spcPts val="600"/>
              </a:spcBef>
              <a:spcAft>
                <a:spcPts val="0"/>
              </a:spcAft>
              <a:buNone/>
            </a:pPr>
            <a:r>
              <a:rPr lang="en" sz="1400"/>
              <a:t>- To merge a branch </a:t>
            </a:r>
            <a:r>
              <a:rPr b="1" lang="en" sz="1400"/>
              <a:t>PB-100</a:t>
            </a:r>
            <a:r>
              <a:rPr lang="en" sz="1400"/>
              <a:t> to </a:t>
            </a:r>
            <a:r>
              <a:rPr b="1" lang="en" sz="1400"/>
              <a:t>master</a:t>
            </a:r>
            <a:r>
              <a:rPr lang="en" sz="1400"/>
              <a:t>,</a:t>
            </a:r>
            <a:endParaRPr sz="1400"/>
          </a:p>
          <a:p>
            <a:pPr indent="0" lvl="0" marL="0" rtl="0">
              <a:spcBef>
                <a:spcPts val="600"/>
              </a:spcBef>
              <a:spcAft>
                <a:spcPts val="0"/>
              </a:spcAft>
              <a:buNone/>
            </a:pPr>
            <a:r>
              <a:rPr lang="en" sz="1400"/>
              <a:t>ensure that </a:t>
            </a:r>
            <a:r>
              <a:rPr i="1" lang="en" sz="1400"/>
              <a:t>you are already on master</a:t>
            </a:r>
            <a:r>
              <a:rPr lang="en" sz="1400"/>
              <a:t>. If not, </a:t>
            </a:r>
            <a:r>
              <a:rPr b="1" lang="en" sz="1800"/>
              <a:t>git checkout master</a:t>
            </a:r>
            <a:endParaRPr b="1" sz="1800"/>
          </a:p>
          <a:p>
            <a:pPr indent="0" lvl="0" marL="0" rtl="0">
              <a:spcBef>
                <a:spcPts val="600"/>
              </a:spcBef>
              <a:spcAft>
                <a:spcPts val="0"/>
              </a:spcAft>
              <a:buNone/>
            </a:pPr>
            <a:r>
              <a:rPr lang="en" sz="1400"/>
              <a:t>Now to merge the branch: </a:t>
            </a:r>
            <a:r>
              <a:rPr b="1" lang="en" sz="1800"/>
              <a:t>git merge PB-100</a:t>
            </a:r>
            <a:endParaRPr b="1" sz="1800"/>
          </a:p>
          <a:p>
            <a:pPr indent="0" lvl="0" marL="0" rtl="0">
              <a:spcBef>
                <a:spcPts val="600"/>
              </a:spcBef>
              <a:spcAft>
                <a:spcPts val="0"/>
              </a:spcAft>
              <a:buNone/>
            </a:pPr>
            <a:r>
              <a:rPr lang="en" sz="1400"/>
              <a:t>Note that after the merge above, </a:t>
            </a:r>
            <a:r>
              <a:rPr b="1" lang="en" sz="1400"/>
              <a:t>only your local master is updated</a:t>
            </a:r>
            <a:r>
              <a:rPr lang="en" sz="1400"/>
              <a:t> with the changes from PB-100. You have to run, </a:t>
            </a:r>
            <a:r>
              <a:rPr b="1" lang="en" sz="1400"/>
              <a:t>$ git push origin master</a:t>
            </a:r>
            <a:r>
              <a:rPr lang="en" sz="1400"/>
              <a:t> to update the remote branch.</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1000"/>
                                        <p:tgtEl>
                                          <p:spTgt spid="1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Effect filter="fade" transition="in">
                                      <p:cBhvr>
                                        <p:cTn dur="1000"/>
                                        <p:tgtEl>
                                          <p:spTgt spid="1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merge visualised</a:t>
            </a:r>
            <a:endParaRPr sz="2400"/>
          </a:p>
        </p:txBody>
      </p:sp>
      <p:pic>
        <p:nvPicPr>
          <p:cNvPr descr="rebase-1.png" id="121" name="Shape 121"/>
          <p:cNvPicPr preferRelativeResize="0"/>
          <p:nvPr/>
        </p:nvPicPr>
        <p:blipFill>
          <a:blip r:embed="rId3">
            <a:alphaModFix/>
          </a:blip>
          <a:stretch>
            <a:fillRect/>
          </a:stretch>
        </p:blipFill>
        <p:spPr>
          <a:xfrm>
            <a:off x="457188" y="1235963"/>
            <a:ext cx="2181225" cy="1095375"/>
          </a:xfrm>
          <a:prstGeom prst="rect">
            <a:avLst/>
          </a:prstGeom>
          <a:noFill/>
          <a:ln>
            <a:noFill/>
          </a:ln>
        </p:spPr>
      </p:pic>
      <p:pic>
        <p:nvPicPr>
          <p:cNvPr descr="rebase-2.png" id="122" name="Shape 122"/>
          <p:cNvPicPr preferRelativeResize="0"/>
          <p:nvPr/>
        </p:nvPicPr>
        <p:blipFill>
          <a:blip r:embed="rId4">
            <a:alphaModFix/>
          </a:blip>
          <a:stretch>
            <a:fillRect/>
          </a:stretch>
        </p:blipFill>
        <p:spPr>
          <a:xfrm>
            <a:off x="6191538" y="904075"/>
            <a:ext cx="2181225" cy="1771650"/>
          </a:xfrm>
          <a:prstGeom prst="rect">
            <a:avLst/>
          </a:prstGeom>
          <a:noFill/>
          <a:ln>
            <a:noFill/>
          </a:ln>
        </p:spPr>
      </p:pic>
      <p:pic>
        <p:nvPicPr>
          <p:cNvPr descr="rebase-3.png" id="123" name="Shape 123"/>
          <p:cNvPicPr preferRelativeResize="0"/>
          <p:nvPr/>
        </p:nvPicPr>
        <p:blipFill>
          <a:blip r:embed="rId5">
            <a:alphaModFix/>
          </a:blip>
          <a:stretch>
            <a:fillRect/>
          </a:stretch>
        </p:blipFill>
        <p:spPr>
          <a:xfrm>
            <a:off x="407188" y="2831413"/>
            <a:ext cx="2943225" cy="1781175"/>
          </a:xfrm>
          <a:prstGeom prst="rect">
            <a:avLst/>
          </a:prstGeom>
          <a:noFill/>
          <a:ln>
            <a:noFill/>
          </a:ln>
        </p:spPr>
      </p:pic>
      <p:sp>
        <p:nvSpPr>
          <p:cNvPr id="124" name="Shape 124"/>
          <p:cNvSpPr txBox="1"/>
          <p:nvPr/>
        </p:nvSpPr>
        <p:spPr>
          <a:xfrm>
            <a:off x="3428100" y="1588075"/>
            <a:ext cx="2040900" cy="457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git checkout -b iss53</a:t>
            </a:r>
            <a:endParaRPr/>
          </a:p>
        </p:txBody>
      </p:sp>
      <p:cxnSp>
        <p:nvCxnSpPr>
          <p:cNvPr id="125" name="Shape 125"/>
          <p:cNvCxnSpPr>
            <a:stCxn id="124" idx="3"/>
            <a:endCxn id="122" idx="1"/>
          </p:cNvCxnSpPr>
          <p:nvPr/>
        </p:nvCxnSpPr>
        <p:spPr>
          <a:xfrm flipH="1" rot="10800000">
            <a:off x="5469000" y="1789975"/>
            <a:ext cx="722400" cy="26700"/>
          </a:xfrm>
          <a:prstGeom prst="straightConnector1">
            <a:avLst/>
          </a:prstGeom>
          <a:noFill/>
          <a:ln cap="flat" cmpd="sng" w="19050">
            <a:solidFill>
              <a:schemeClr val="accent2"/>
            </a:solidFill>
            <a:prstDash val="solid"/>
            <a:round/>
            <a:headEnd len="lg" w="lg" type="none"/>
            <a:tailEnd len="lg" w="lg" type="triangle"/>
          </a:ln>
        </p:spPr>
      </p:cxnSp>
      <p:sp>
        <p:nvSpPr>
          <p:cNvPr id="126" name="Shape 126"/>
          <p:cNvSpPr txBox="1"/>
          <p:nvPr/>
        </p:nvSpPr>
        <p:spPr>
          <a:xfrm>
            <a:off x="5583800" y="3570025"/>
            <a:ext cx="3471000" cy="7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git add readme</a:t>
            </a:r>
            <a:endParaRPr/>
          </a:p>
          <a:p>
            <a:pPr indent="0" lvl="0" marL="0" rtl="0">
              <a:spcBef>
                <a:spcPts val="0"/>
              </a:spcBef>
              <a:spcAft>
                <a:spcPts val="0"/>
              </a:spcAft>
              <a:buNone/>
            </a:pPr>
            <a:r>
              <a:rPr lang="en"/>
              <a:t>git commit -m “Check-in readme”</a:t>
            </a:r>
            <a:endParaRPr b="1">
              <a:solidFill>
                <a:srgbClr val="FF0000"/>
              </a:solidFill>
            </a:endParaRPr>
          </a:p>
        </p:txBody>
      </p:sp>
      <p:cxnSp>
        <p:nvCxnSpPr>
          <p:cNvPr id="127" name="Shape 127"/>
          <p:cNvCxnSpPr>
            <a:stCxn id="122" idx="2"/>
            <a:endCxn id="126" idx="0"/>
          </p:cNvCxnSpPr>
          <p:nvPr/>
        </p:nvCxnSpPr>
        <p:spPr>
          <a:xfrm>
            <a:off x="7282150" y="2675725"/>
            <a:ext cx="37200" cy="894300"/>
          </a:xfrm>
          <a:prstGeom prst="straightConnector1">
            <a:avLst/>
          </a:prstGeom>
          <a:noFill/>
          <a:ln cap="flat" cmpd="sng" w="19050">
            <a:solidFill>
              <a:schemeClr val="accent2"/>
            </a:solidFill>
            <a:prstDash val="solid"/>
            <a:round/>
            <a:headEnd len="lg" w="lg" type="none"/>
            <a:tailEnd len="lg" w="lg" type="triangle"/>
          </a:ln>
        </p:spPr>
      </p:cxnSp>
      <p:cxnSp>
        <p:nvCxnSpPr>
          <p:cNvPr id="128" name="Shape 128"/>
          <p:cNvCxnSpPr>
            <a:stCxn id="126" idx="1"/>
            <a:endCxn id="123" idx="3"/>
          </p:cNvCxnSpPr>
          <p:nvPr/>
        </p:nvCxnSpPr>
        <p:spPr>
          <a:xfrm rot="10800000">
            <a:off x="3350300" y="3722125"/>
            <a:ext cx="2233500" cy="235800"/>
          </a:xfrm>
          <a:prstGeom prst="straightConnector1">
            <a:avLst/>
          </a:prstGeom>
          <a:noFill/>
          <a:ln cap="flat" cmpd="sng" w="19050">
            <a:solidFill>
              <a:schemeClr val="accent2"/>
            </a:solidFill>
            <a:prstDash val="solid"/>
            <a:round/>
            <a:headEnd len="lg" w="lg" type="none"/>
            <a:tailEnd len="lg" w="lg" type="triangle"/>
          </a:ln>
        </p:spPr>
      </p:cxnSp>
      <p:cxnSp>
        <p:nvCxnSpPr>
          <p:cNvPr id="129" name="Shape 129"/>
          <p:cNvCxnSpPr>
            <a:stCxn id="121" idx="3"/>
            <a:endCxn id="124" idx="1"/>
          </p:cNvCxnSpPr>
          <p:nvPr/>
        </p:nvCxnSpPr>
        <p:spPr>
          <a:xfrm>
            <a:off x="2638413" y="1783650"/>
            <a:ext cx="789600" cy="33000"/>
          </a:xfrm>
          <a:prstGeom prst="straightConnector1">
            <a:avLst/>
          </a:prstGeom>
          <a:noFill/>
          <a:ln cap="flat" cmpd="sng" w="19050">
            <a:solidFill>
              <a:schemeClr val="accent2"/>
            </a:solidFill>
            <a:prstDash val="solid"/>
            <a:round/>
            <a:headEnd len="lg" w="lg" type="none"/>
            <a:tailEnd len="lg" w="lg" type="triangle"/>
          </a:ln>
        </p:spPr>
      </p:cxnSp>
      <p:sp>
        <p:nvSpPr>
          <p:cNvPr id="130" name="Shape 130"/>
          <p:cNvSpPr txBox="1"/>
          <p:nvPr/>
        </p:nvSpPr>
        <p:spPr>
          <a:xfrm>
            <a:off x="265175" y="4444150"/>
            <a:ext cx="4194000" cy="54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Change list/commit</a:t>
            </a:r>
            <a:r>
              <a:rPr lang="en" sz="1200">
                <a:solidFill>
                  <a:schemeClr val="dk1"/>
                </a:solidFill>
              </a:rPr>
              <a:t> </a:t>
            </a:r>
            <a:r>
              <a:rPr b="1" lang="en" sz="1200">
                <a:solidFill>
                  <a:srgbClr val="FF0000"/>
                </a:solidFill>
              </a:rPr>
              <a:t>C3</a:t>
            </a:r>
            <a:r>
              <a:rPr lang="en" sz="1200"/>
              <a:t> created</a:t>
            </a:r>
            <a:endParaRPr sz="1200"/>
          </a:p>
          <a:p>
            <a:pPr indent="0" lvl="0" marL="0">
              <a:spcBef>
                <a:spcPts val="0"/>
              </a:spcBef>
              <a:spcAft>
                <a:spcPts val="0"/>
              </a:spcAft>
              <a:buNone/>
            </a:pPr>
            <a:r>
              <a:rPr b="1" lang="en" sz="1200"/>
              <a:t>iss53 </a:t>
            </a:r>
            <a:r>
              <a:rPr b="1" lang="en" sz="1200">
                <a:solidFill>
                  <a:srgbClr val="FF0000"/>
                </a:solidFill>
              </a:rPr>
              <a:t>HEAD</a:t>
            </a:r>
            <a:r>
              <a:rPr lang="en" sz="1200"/>
              <a:t> updated to point to C3.</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merge visualised...</a:t>
            </a:r>
            <a:endParaRPr sz="2400"/>
          </a:p>
        </p:txBody>
      </p:sp>
      <p:pic>
        <p:nvPicPr>
          <p:cNvPr descr="rebase-4.png" id="136" name="Shape 136"/>
          <p:cNvPicPr preferRelativeResize="0"/>
          <p:nvPr/>
        </p:nvPicPr>
        <p:blipFill>
          <a:blip r:embed="rId3">
            <a:alphaModFix/>
          </a:blip>
          <a:stretch>
            <a:fillRect/>
          </a:stretch>
        </p:blipFill>
        <p:spPr>
          <a:xfrm>
            <a:off x="5791188" y="559188"/>
            <a:ext cx="2962275" cy="2409825"/>
          </a:xfrm>
          <a:prstGeom prst="rect">
            <a:avLst/>
          </a:prstGeom>
          <a:noFill/>
          <a:ln>
            <a:noFill/>
          </a:ln>
        </p:spPr>
      </p:pic>
      <p:pic>
        <p:nvPicPr>
          <p:cNvPr descr="rebase-3.png" id="137" name="Shape 137"/>
          <p:cNvPicPr preferRelativeResize="0"/>
          <p:nvPr/>
        </p:nvPicPr>
        <p:blipFill>
          <a:blip r:embed="rId4">
            <a:alphaModFix/>
          </a:blip>
          <a:stretch>
            <a:fillRect/>
          </a:stretch>
        </p:blipFill>
        <p:spPr>
          <a:xfrm>
            <a:off x="436988" y="2859988"/>
            <a:ext cx="2943225" cy="1781175"/>
          </a:xfrm>
          <a:prstGeom prst="rect">
            <a:avLst/>
          </a:prstGeom>
          <a:noFill/>
          <a:ln>
            <a:noFill/>
          </a:ln>
        </p:spPr>
      </p:pic>
      <p:sp>
        <p:nvSpPr>
          <p:cNvPr id="138" name="Shape 138"/>
          <p:cNvSpPr txBox="1"/>
          <p:nvPr/>
        </p:nvSpPr>
        <p:spPr>
          <a:xfrm>
            <a:off x="513200" y="1150000"/>
            <a:ext cx="3219000" cy="131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master</a:t>
            </a:r>
            <a:endParaRPr/>
          </a:p>
          <a:p>
            <a:pPr indent="0" lvl="0" marL="0" rtl="0">
              <a:spcBef>
                <a:spcPts val="0"/>
              </a:spcBef>
              <a:spcAft>
                <a:spcPts val="0"/>
              </a:spcAft>
              <a:buNone/>
            </a:pPr>
            <a:r>
              <a:rPr lang="en"/>
              <a:t>git checkout -b </a:t>
            </a:r>
            <a:r>
              <a:rPr b="1" lang="en">
                <a:solidFill>
                  <a:srgbClr val="FF0000"/>
                </a:solidFill>
              </a:rPr>
              <a:t>hotfix</a:t>
            </a:r>
            <a:endParaRPr b="1">
              <a:solidFill>
                <a:srgbClr val="FF0000"/>
              </a:solidFill>
            </a:endParaRPr>
          </a:p>
          <a:p>
            <a:pPr indent="0" lvl="0" marL="0" rtl="0">
              <a:spcBef>
                <a:spcPts val="0"/>
              </a:spcBef>
              <a:spcAft>
                <a:spcPts val="0"/>
              </a:spcAft>
              <a:buNone/>
            </a:pPr>
            <a:r>
              <a:rPr lang="en"/>
              <a:t>(Creates hotfix branch from master)</a:t>
            </a:r>
            <a:endParaRPr/>
          </a:p>
          <a:p>
            <a:pPr indent="0" lvl="0" marL="0" rtl="0">
              <a:spcBef>
                <a:spcPts val="0"/>
              </a:spcBef>
              <a:spcAft>
                <a:spcPts val="0"/>
              </a:spcAft>
              <a:buNone/>
            </a:pPr>
            <a:r>
              <a:t/>
            </a:r>
            <a:endParaRPr/>
          </a:p>
          <a:p>
            <a:pPr indent="0" lvl="0" marL="0" rtl="0">
              <a:spcBef>
                <a:spcPts val="0"/>
              </a:spcBef>
              <a:spcAft>
                <a:spcPts val="0"/>
              </a:spcAft>
              <a:buNone/>
            </a:pPr>
            <a:r>
              <a:rPr lang="en"/>
              <a:t>git add hotfix.java</a:t>
            </a:r>
            <a:endParaRPr/>
          </a:p>
          <a:p>
            <a:pPr indent="0" lvl="0" marL="0" rtl="0">
              <a:spcBef>
                <a:spcPts val="0"/>
              </a:spcBef>
              <a:spcAft>
                <a:spcPts val="0"/>
              </a:spcAft>
              <a:buNone/>
            </a:pPr>
            <a:r>
              <a:rPr lang="en"/>
              <a:t>git commit -m “add hotfix patch”</a:t>
            </a:r>
            <a:endParaRPr b="1">
              <a:solidFill>
                <a:srgbClr val="FF0000"/>
              </a:solidFill>
            </a:endParaRPr>
          </a:p>
        </p:txBody>
      </p:sp>
      <p:cxnSp>
        <p:nvCxnSpPr>
          <p:cNvPr id="139" name="Shape 139"/>
          <p:cNvCxnSpPr>
            <a:stCxn id="137" idx="0"/>
            <a:endCxn id="138" idx="2"/>
          </p:cNvCxnSpPr>
          <p:nvPr/>
        </p:nvCxnSpPr>
        <p:spPr>
          <a:xfrm flipH="1" rot="10800000">
            <a:off x="1908600" y="2465188"/>
            <a:ext cx="214200" cy="394800"/>
          </a:xfrm>
          <a:prstGeom prst="straightConnector1">
            <a:avLst/>
          </a:prstGeom>
          <a:noFill/>
          <a:ln cap="flat" cmpd="sng" w="19050">
            <a:solidFill>
              <a:srgbClr val="FF9900"/>
            </a:solidFill>
            <a:prstDash val="solid"/>
            <a:round/>
            <a:headEnd len="lg" w="lg" type="none"/>
            <a:tailEnd len="lg" w="lg" type="triangle"/>
          </a:ln>
        </p:spPr>
      </p:cxnSp>
      <p:cxnSp>
        <p:nvCxnSpPr>
          <p:cNvPr id="140" name="Shape 140"/>
          <p:cNvCxnSpPr>
            <a:stCxn id="138" idx="3"/>
            <a:endCxn id="136" idx="1"/>
          </p:cNvCxnSpPr>
          <p:nvPr/>
        </p:nvCxnSpPr>
        <p:spPr>
          <a:xfrm flipH="1" rot="10800000">
            <a:off x="3732200" y="1764100"/>
            <a:ext cx="2058900" cy="43500"/>
          </a:xfrm>
          <a:prstGeom prst="straightConnector1">
            <a:avLst/>
          </a:prstGeom>
          <a:noFill/>
          <a:ln cap="flat" cmpd="sng" w="19050">
            <a:solidFill>
              <a:srgbClr val="FF9900"/>
            </a:solidFill>
            <a:prstDash val="solid"/>
            <a:round/>
            <a:headEnd len="lg" w="lg" type="none"/>
            <a:tailEnd len="lg" w="lg" type="triangle"/>
          </a:ln>
        </p:spPr>
      </p:cxnSp>
      <p:sp>
        <p:nvSpPr>
          <p:cNvPr id="141" name="Shape 141"/>
          <p:cNvSpPr txBox="1"/>
          <p:nvPr/>
        </p:nvSpPr>
        <p:spPr>
          <a:xfrm>
            <a:off x="5264425" y="3231325"/>
            <a:ext cx="3684000" cy="104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Branch </a:t>
            </a:r>
            <a:r>
              <a:rPr b="1" lang="en">
                <a:solidFill>
                  <a:schemeClr val="dk1"/>
                </a:solidFill>
              </a:rPr>
              <a:t>hotfix</a:t>
            </a:r>
            <a:r>
              <a:rPr lang="en">
                <a:solidFill>
                  <a:schemeClr val="dk1"/>
                </a:solidFill>
              </a:rPr>
              <a:t> created.</a:t>
            </a:r>
            <a:endParaRPr>
              <a:solidFill>
                <a:schemeClr val="dk1"/>
              </a:solidFill>
            </a:endParaRPr>
          </a:p>
          <a:p>
            <a:pPr indent="0" lvl="0" marL="0" rtl="0">
              <a:spcBef>
                <a:spcPts val="0"/>
              </a:spcBef>
              <a:spcAft>
                <a:spcPts val="0"/>
              </a:spcAft>
              <a:buNone/>
            </a:pPr>
            <a:r>
              <a:rPr lang="en">
                <a:solidFill>
                  <a:schemeClr val="dk1"/>
                </a:solidFill>
              </a:rPr>
              <a:t>Change-list </a:t>
            </a:r>
            <a:r>
              <a:rPr b="1" lang="en">
                <a:solidFill>
                  <a:srgbClr val="FF0000"/>
                </a:solidFill>
              </a:rPr>
              <a:t>C4</a:t>
            </a:r>
            <a:r>
              <a:rPr lang="en"/>
              <a:t> committed.</a:t>
            </a:r>
            <a:endParaRPr/>
          </a:p>
          <a:p>
            <a:pPr indent="0" lvl="0" marL="0">
              <a:spcBef>
                <a:spcPts val="0"/>
              </a:spcBef>
              <a:spcAft>
                <a:spcPts val="0"/>
              </a:spcAft>
              <a:buNone/>
            </a:pPr>
            <a:r>
              <a:rPr lang="en"/>
              <a:t>Branch </a:t>
            </a:r>
            <a:r>
              <a:rPr b="1" lang="en"/>
              <a:t>hotfix </a:t>
            </a:r>
            <a:r>
              <a:rPr b="1" lang="en">
                <a:solidFill>
                  <a:srgbClr val="FF0000"/>
                </a:solidFill>
              </a:rPr>
              <a:t>HEAD</a:t>
            </a:r>
            <a:r>
              <a:rPr lang="en"/>
              <a:t> updated to C4.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merge visualised...</a:t>
            </a:r>
            <a:endParaRPr sz="2400"/>
          </a:p>
        </p:txBody>
      </p:sp>
      <p:pic>
        <p:nvPicPr>
          <p:cNvPr descr="rebase-5.png" id="147" name="Shape 147"/>
          <p:cNvPicPr preferRelativeResize="0"/>
          <p:nvPr/>
        </p:nvPicPr>
        <p:blipFill>
          <a:blip r:embed="rId3">
            <a:alphaModFix/>
          </a:blip>
          <a:stretch>
            <a:fillRect/>
          </a:stretch>
        </p:blipFill>
        <p:spPr>
          <a:xfrm>
            <a:off x="223900" y="1119188"/>
            <a:ext cx="2952750" cy="2905125"/>
          </a:xfrm>
          <a:prstGeom prst="rect">
            <a:avLst/>
          </a:prstGeom>
          <a:noFill/>
          <a:ln>
            <a:noFill/>
          </a:ln>
        </p:spPr>
      </p:pic>
      <p:pic>
        <p:nvPicPr>
          <p:cNvPr descr="rebase-4.png" id="148" name="Shape 148"/>
          <p:cNvPicPr preferRelativeResize="0"/>
          <p:nvPr/>
        </p:nvPicPr>
        <p:blipFill>
          <a:blip r:embed="rId4">
            <a:alphaModFix/>
          </a:blip>
          <a:stretch>
            <a:fillRect/>
          </a:stretch>
        </p:blipFill>
        <p:spPr>
          <a:xfrm>
            <a:off x="5791188" y="551050"/>
            <a:ext cx="2962275" cy="2409825"/>
          </a:xfrm>
          <a:prstGeom prst="rect">
            <a:avLst/>
          </a:prstGeom>
          <a:noFill/>
          <a:ln>
            <a:noFill/>
          </a:ln>
        </p:spPr>
      </p:pic>
      <p:sp>
        <p:nvSpPr>
          <p:cNvPr id="149" name="Shape 149"/>
          <p:cNvSpPr txBox="1"/>
          <p:nvPr/>
        </p:nvSpPr>
        <p:spPr>
          <a:xfrm>
            <a:off x="6211575" y="3414725"/>
            <a:ext cx="2160900" cy="96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master</a:t>
            </a:r>
            <a:endParaRPr/>
          </a:p>
          <a:p>
            <a:pPr indent="0" lvl="0" marL="0" rtl="0">
              <a:spcBef>
                <a:spcPts val="0"/>
              </a:spcBef>
              <a:spcAft>
                <a:spcPts val="0"/>
              </a:spcAft>
              <a:buNone/>
            </a:pPr>
            <a:r>
              <a:rPr lang="en"/>
              <a:t>git merge hotfix</a:t>
            </a:r>
            <a:endParaRPr/>
          </a:p>
          <a:p>
            <a:pPr indent="0" lvl="0" marL="0" rtl="0">
              <a:spcBef>
                <a:spcPts val="0"/>
              </a:spcBef>
              <a:spcAft>
                <a:spcPts val="0"/>
              </a:spcAft>
              <a:buNone/>
            </a:pPr>
            <a:r>
              <a:t/>
            </a:r>
            <a:endParaRPr/>
          </a:p>
          <a:p>
            <a:pPr indent="0" lvl="0" marL="0">
              <a:spcBef>
                <a:spcPts val="0"/>
              </a:spcBef>
              <a:spcAft>
                <a:spcPts val="0"/>
              </a:spcAft>
              <a:buNone/>
            </a:pPr>
            <a:r>
              <a:rPr lang="en"/>
              <a:t>A </a:t>
            </a:r>
            <a:r>
              <a:rPr b="1" lang="en">
                <a:solidFill>
                  <a:srgbClr val="FF0000"/>
                </a:solidFill>
              </a:rPr>
              <a:t>fast-forward</a:t>
            </a:r>
            <a:r>
              <a:rPr lang="en"/>
              <a:t> merge.</a:t>
            </a:r>
            <a:endParaRPr/>
          </a:p>
        </p:txBody>
      </p:sp>
      <p:cxnSp>
        <p:nvCxnSpPr>
          <p:cNvPr id="150" name="Shape 150"/>
          <p:cNvCxnSpPr>
            <a:stCxn id="148" idx="2"/>
            <a:endCxn id="149" idx="0"/>
          </p:cNvCxnSpPr>
          <p:nvPr/>
        </p:nvCxnSpPr>
        <p:spPr>
          <a:xfrm>
            <a:off x="7272325" y="2960875"/>
            <a:ext cx="19800" cy="453900"/>
          </a:xfrm>
          <a:prstGeom prst="straightConnector1">
            <a:avLst/>
          </a:prstGeom>
          <a:noFill/>
          <a:ln cap="flat" cmpd="sng" w="19050">
            <a:solidFill>
              <a:srgbClr val="FF9900"/>
            </a:solidFill>
            <a:prstDash val="solid"/>
            <a:round/>
            <a:headEnd len="lg" w="lg" type="none"/>
            <a:tailEnd len="lg" w="lg" type="triangle"/>
          </a:ln>
        </p:spPr>
      </p:cxnSp>
      <p:cxnSp>
        <p:nvCxnSpPr>
          <p:cNvPr id="151" name="Shape 151"/>
          <p:cNvCxnSpPr>
            <a:stCxn id="149" idx="1"/>
            <a:endCxn id="147" idx="3"/>
          </p:cNvCxnSpPr>
          <p:nvPr/>
        </p:nvCxnSpPr>
        <p:spPr>
          <a:xfrm rot="10800000">
            <a:off x="3176775" y="2571725"/>
            <a:ext cx="3034800" cy="1324200"/>
          </a:xfrm>
          <a:prstGeom prst="straightConnector1">
            <a:avLst/>
          </a:prstGeom>
          <a:noFill/>
          <a:ln cap="flat" cmpd="sng" w="19050">
            <a:solidFill>
              <a:srgbClr val="FF9900"/>
            </a:solidFill>
            <a:prstDash val="solid"/>
            <a:round/>
            <a:headEnd len="lg" w="lg" type="none"/>
            <a:tailEnd len="lg" w="lg" type="triangle"/>
          </a:ln>
        </p:spPr>
      </p:cxnSp>
      <p:sp>
        <p:nvSpPr>
          <p:cNvPr id="152" name="Shape 152"/>
          <p:cNvSpPr txBox="1"/>
          <p:nvPr/>
        </p:nvSpPr>
        <p:spPr>
          <a:xfrm>
            <a:off x="284825" y="4409950"/>
            <a:ext cx="5362500" cy="52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Since </a:t>
            </a:r>
            <a:r>
              <a:rPr b="1" lang="en"/>
              <a:t>hotfix</a:t>
            </a:r>
            <a:r>
              <a:rPr lang="en"/>
              <a:t> has everything in master, </a:t>
            </a:r>
            <a:r>
              <a:rPr b="1" lang="en"/>
              <a:t>master is simply </a:t>
            </a:r>
            <a:r>
              <a:rPr b="1" lang="en">
                <a:solidFill>
                  <a:srgbClr val="FF0000"/>
                </a:solidFill>
              </a:rPr>
              <a:t>updated</a:t>
            </a:r>
            <a:r>
              <a:rPr b="1" lang="en"/>
              <a:t> to </a:t>
            </a:r>
            <a:r>
              <a:rPr b="1" lang="en">
                <a:solidFill>
                  <a:srgbClr val="FF0000"/>
                </a:solidFill>
              </a:rPr>
              <a:t>point to HEAD of hotfix</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merge visualised...</a:t>
            </a:r>
            <a:endParaRPr sz="2400"/>
          </a:p>
        </p:txBody>
      </p:sp>
      <p:pic>
        <p:nvPicPr>
          <p:cNvPr descr="rebase-6.png" id="158" name="Shape 158"/>
          <p:cNvPicPr preferRelativeResize="0"/>
          <p:nvPr/>
        </p:nvPicPr>
        <p:blipFill>
          <a:blip r:embed="rId3">
            <a:alphaModFix/>
          </a:blip>
          <a:stretch>
            <a:fillRect/>
          </a:stretch>
        </p:blipFill>
        <p:spPr>
          <a:xfrm>
            <a:off x="5193475" y="2543175"/>
            <a:ext cx="3695700" cy="2343150"/>
          </a:xfrm>
          <a:prstGeom prst="rect">
            <a:avLst/>
          </a:prstGeom>
          <a:noFill/>
          <a:ln>
            <a:noFill/>
          </a:ln>
        </p:spPr>
      </p:pic>
      <p:pic>
        <p:nvPicPr>
          <p:cNvPr descr="rebase-5.png" id="159" name="Shape 159"/>
          <p:cNvPicPr preferRelativeResize="0"/>
          <p:nvPr/>
        </p:nvPicPr>
        <p:blipFill>
          <a:blip r:embed="rId4">
            <a:alphaModFix/>
          </a:blip>
          <a:stretch>
            <a:fillRect/>
          </a:stretch>
        </p:blipFill>
        <p:spPr>
          <a:xfrm>
            <a:off x="148825" y="1147113"/>
            <a:ext cx="2952750" cy="2905125"/>
          </a:xfrm>
          <a:prstGeom prst="rect">
            <a:avLst/>
          </a:prstGeom>
          <a:noFill/>
          <a:ln>
            <a:noFill/>
          </a:ln>
        </p:spPr>
      </p:pic>
      <p:sp>
        <p:nvSpPr>
          <p:cNvPr id="160" name="Shape 160"/>
          <p:cNvSpPr txBox="1"/>
          <p:nvPr/>
        </p:nvSpPr>
        <p:spPr>
          <a:xfrm>
            <a:off x="5197075" y="1063375"/>
            <a:ext cx="3657600" cy="9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a:t>
            </a:r>
            <a:r>
              <a:rPr b="1" lang="en">
                <a:solidFill>
                  <a:srgbClr val="FF0000"/>
                </a:solidFill>
              </a:rPr>
              <a:t>iss53</a:t>
            </a:r>
            <a:endParaRPr b="1">
              <a:solidFill>
                <a:srgbClr val="FF0000"/>
              </a:solidFill>
            </a:endParaRPr>
          </a:p>
          <a:p>
            <a:pPr indent="0" lvl="0" marL="0" rtl="0">
              <a:spcBef>
                <a:spcPts val="0"/>
              </a:spcBef>
              <a:spcAft>
                <a:spcPts val="0"/>
              </a:spcAft>
              <a:buNone/>
            </a:pPr>
            <a:r>
              <a:rPr lang="en"/>
              <a:t>git add iss53.java</a:t>
            </a:r>
            <a:endParaRPr/>
          </a:p>
          <a:p>
            <a:pPr indent="0" lvl="0" marL="0" rtl="0">
              <a:spcBef>
                <a:spcPts val="0"/>
              </a:spcBef>
              <a:spcAft>
                <a:spcPts val="0"/>
              </a:spcAft>
              <a:buNone/>
            </a:pPr>
            <a:r>
              <a:rPr lang="en"/>
              <a:t>git commit -m “add iss53 branch code”</a:t>
            </a:r>
            <a:endParaRPr b="1">
              <a:solidFill>
                <a:srgbClr val="FF0000"/>
              </a:solidFill>
            </a:endParaRPr>
          </a:p>
        </p:txBody>
      </p:sp>
      <p:cxnSp>
        <p:nvCxnSpPr>
          <p:cNvPr id="161" name="Shape 161"/>
          <p:cNvCxnSpPr>
            <a:stCxn id="159" idx="3"/>
            <a:endCxn id="160" idx="1"/>
          </p:cNvCxnSpPr>
          <p:nvPr/>
        </p:nvCxnSpPr>
        <p:spPr>
          <a:xfrm flipH="1" rot="10800000">
            <a:off x="3101575" y="1520275"/>
            <a:ext cx="2095500" cy="1079400"/>
          </a:xfrm>
          <a:prstGeom prst="straightConnector1">
            <a:avLst/>
          </a:prstGeom>
          <a:noFill/>
          <a:ln cap="flat" cmpd="sng" w="19050">
            <a:solidFill>
              <a:srgbClr val="FF9900"/>
            </a:solidFill>
            <a:prstDash val="solid"/>
            <a:round/>
            <a:headEnd len="lg" w="lg" type="none"/>
            <a:tailEnd len="lg" w="lg" type="triangle"/>
          </a:ln>
        </p:spPr>
      </p:cxnSp>
      <p:cxnSp>
        <p:nvCxnSpPr>
          <p:cNvPr id="162" name="Shape 162"/>
          <p:cNvCxnSpPr>
            <a:stCxn id="160" idx="2"/>
            <a:endCxn id="158" idx="0"/>
          </p:cNvCxnSpPr>
          <p:nvPr/>
        </p:nvCxnSpPr>
        <p:spPr>
          <a:xfrm>
            <a:off x="7025875" y="1977175"/>
            <a:ext cx="15300" cy="566100"/>
          </a:xfrm>
          <a:prstGeom prst="straightConnector1">
            <a:avLst/>
          </a:prstGeom>
          <a:noFill/>
          <a:ln cap="flat" cmpd="sng" w="19050">
            <a:solidFill>
              <a:srgbClr val="FF9900"/>
            </a:solidFill>
            <a:prstDash val="solid"/>
            <a:round/>
            <a:headEnd len="lg" w="lg" type="none"/>
            <a:tailEnd len="lg" w="lg" type="triangle"/>
          </a:ln>
        </p:spPr>
      </p:cxnSp>
      <p:sp>
        <p:nvSpPr>
          <p:cNvPr id="163" name="Shape 163"/>
          <p:cNvSpPr txBox="1"/>
          <p:nvPr/>
        </p:nvSpPr>
        <p:spPr>
          <a:xfrm>
            <a:off x="3653675" y="4100075"/>
            <a:ext cx="3657600" cy="56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Change list </a:t>
            </a:r>
            <a:r>
              <a:rPr b="1" lang="en">
                <a:solidFill>
                  <a:srgbClr val="FF0000"/>
                </a:solidFill>
              </a:rPr>
              <a:t>C5 </a:t>
            </a:r>
            <a:r>
              <a:rPr lang="en"/>
              <a:t>created</a:t>
            </a:r>
            <a:endParaRPr/>
          </a:p>
          <a:p>
            <a:pPr indent="0" lvl="0" marL="0">
              <a:spcBef>
                <a:spcPts val="0"/>
              </a:spcBef>
              <a:spcAft>
                <a:spcPts val="0"/>
              </a:spcAft>
              <a:buNone/>
            </a:pPr>
            <a:r>
              <a:rPr lang="en"/>
              <a:t>iss53 HEAD updated to C5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merge visualised...</a:t>
            </a:r>
            <a:endParaRPr sz="2400"/>
          </a:p>
        </p:txBody>
      </p:sp>
      <p:pic>
        <p:nvPicPr>
          <p:cNvPr descr="rebase-8.png" id="169" name="Shape 169"/>
          <p:cNvPicPr preferRelativeResize="0"/>
          <p:nvPr/>
        </p:nvPicPr>
        <p:blipFill>
          <a:blip r:embed="rId3">
            <a:alphaModFix/>
          </a:blip>
          <a:stretch>
            <a:fillRect/>
          </a:stretch>
        </p:blipFill>
        <p:spPr>
          <a:xfrm>
            <a:off x="195724" y="1063375"/>
            <a:ext cx="3850800" cy="2228850"/>
          </a:xfrm>
          <a:prstGeom prst="rect">
            <a:avLst/>
          </a:prstGeom>
          <a:noFill/>
          <a:ln>
            <a:noFill/>
          </a:ln>
        </p:spPr>
      </p:pic>
      <p:pic>
        <p:nvPicPr>
          <p:cNvPr descr="rebase-7.png" id="170" name="Shape 170"/>
          <p:cNvPicPr preferRelativeResize="0"/>
          <p:nvPr/>
        </p:nvPicPr>
        <p:blipFill>
          <a:blip r:embed="rId4">
            <a:alphaModFix/>
          </a:blip>
          <a:stretch>
            <a:fillRect/>
          </a:stretch>
        </p:blipFill>
        <p:spPr>
          <a:xfrm>
            <a:off x="5039775" y="2050575"/>
            <a:ext cx="3850800" cy="3030925"/>
          </a:xfrm>
          <a:prstGeom prst="rect">
            <a:avLst/>
          </a:prstGeom>
          <a:noFill/>
          <a:ln>
            <a:noFill/>
          </a:ln>
        </p:spPr>
      </p:pic>
      <p:sp>
        <p:nvSpPr>
          <p:cNvPr id="171" name="Shape 171"/>
          <p:cNvSpPr txBox="1"/>
          <p:nvPr/>
        </p:nvSpPr>
        <p:spPr>
          <a:xfrm>
            <a:off x="881525" y="3894150"/>
            <a:ext cx="2456100" cy="6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master</a:t>
            </a:r>
            <a:endParaRPr/>
          </a:p>
          <a:p>
            <a:pPr indent="0" lvl="0" marL="0" rtl="0">
              <a:spcBef>
                <a:spcPts val="0"/>
              </a:spcBef>
              <a:spcAft>
                <a:spcPts val="0"/>
              </a:spcAft>
              <a:buNone/>
            </a:pPr>
            <a:r>
              <a:rPr lang="en"/>
              <a:t>git merge iss53</a:t>
            </a:r>
            <a:endParaRPr/>
          </a:p>
        </p:txBody>
      </p:sp>
      <p:cxnSp>
        <p:nvCxnSpPr>
          <p:cNvPr id="172" name="Shape 172"/>
          <p:cNvCxnSpPr>
            <a:stCxn id="170" idx="1"/>
            <a:endCxn id="171" idx="3"/>
          </p:cNvCxnSpPr>
          <p:nvPr/>
        </p:nvCxnSpPr>
        <p:spPr>
          <a:xfrm flipH="1">
            <a:off x="3337575" y="3566037"/>
            <a:ext cx="1702200" cy="649800"/>
          </a:xfrm>
          <a:prstGeom prst="straightConnector1">
            <a:avLst/>
          </a:prstGeom>
          <a:noFill/>
          <a:ln cap="flat" cmpd="sng" w="19050">
            <a:solidFill>
              <a:srgbClr val="FF9900"/>
            </a:solidFill>
            <a:prstDash val="solid"/>
            <a:round/>
            <a:headEnd len="lg" w="lg" type="none"/>
            <a:tailEnd len="lg" w="lg" type="triangle"/>
          </a:ln>
        </p:spPr>
      </p:cxnSp>
      <p:cxnSp>
        <p:nvCxnSpPr>
          <p:cNvPr id="173" name="Shape 173"/>
          <p:cNvCxnSpPr>
            <a:stCxn id="171" idx="0"/>
            <a:endCxn id="169" idx="2"/>
          </p:cNvCxnSpPr>
          <p:nvPr/>
        </p:nvCxnSpPr>
        <p:spPr>
          <a:xfrm flipH="1" rot="10800000">
            <a:off x="2109575" y="3292350"/>
            <a:ext cx="11400" cy="601800"/>
          </a:xfrm>
          <a:prstGeom prst="straightConnector1">
            <a:avLst/>
          </a:prstGeom>
          <a:noFill/>
          <a:ln cap="flat" cmpd="sng" w="19050">
            <a:solidFill>
              <a:srgbClr val="FF9900"/>
            </a:solidFill>
            <a:prstDash val="solid"/>
            <a:round/>
            <a:headEnd len="lg" w="lg" type="none"/>
            <a:tailEnd len="lg" w="lg" type="triangle"/>
          </a:ln>
        </p:spPr>
      </p:cxnSp>
      <p:sp>
        <p:nvSpPr>
          <p:cNvPr id="174" name="Shape 174"/>
          <p:cNvSpPr txBox="1"/>
          <p:nvPr/>
        </p:nvSpPr>
        <p:spPr>
          <a:xfrm>
            <a:off x="4989425" y="864300"/>
            <a:ext cx="3657600" cy="85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A </a:t>
            </a:r>
            <a:r>
              <a:rPr b="1" lang="en">
                <a:solidFill>
                  <a:schemeClr val="dk1"/>
                </a:solidFill>
              </a:rPr>
              <a:t>single</a:t>
            </a:r>
            <a:r>
              <a:rPr lang="en">
                <a:solidFill>
                  <a:schemeClr val="dk1"/>
                </a:solidFill>
              </a:rPr>
              <a:t> merge commit </a:t>
            </a:r>
            <a:r>
              <a:rPr b="1" lang="en">
                <a:solidFill>
                  <a:srgbClr val="FF0000"/>
                </a:solidFill>
              </a:rPr>
              <a:t>C6</a:t>
            </a:r>
            <a:r>
              <a:rPr lang="en">
                <a:solidFill>
                  <a:schemeClr val="dk1"/>
                </a:solidFill>
              </a:rPr>
              <a:t> has taken place representing C3, C5 and any conflicts resolved.</a:t>
            </a:r>
            <a:endParaRPr/>
          </a:p>
        </p:txBody>
      </p:sp>
      <p:sp>
        <p:nvSpPr>
          <p:cNvPr id="175" name="Shape 175"/>
          <p:cNvSpPr txBox="1"/>
          <p:nvPr/>
        </p:nvSpPr>
        <p:spPr>
          <a:xfrm>
            <a:off x="4253075" y="4190225"/>
            <a:ext cx="6033900" cy="70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 wish put to all the changes in iss53 </a:t>
            </a:r>
            <a:endParaRPr/>
          </a:p>
          <a:p>
            <a:pPr indent="0" lvl="0" marL="0">
              <a:spcBef>
                <a:spcPts val="0"/>
              </a:spcBef>
              <a:spcAft>
                <a:spcPts val="0"/>
              </a:spcAft>
              <a:buNone/>
            </a:pPr>
            <a:r>
              <a:rPr lang="en"/>
              <a:t>into master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Tools</a:t>
            </a:r>
            <a:endParaRPr/>
          </a:p>
        </p:txBody>
      </p:sp>
      <p:sp>
        <p:nvSpPr>
          <p:cNvPr id="36" name="Shape 3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Git clients,</a:t>
            </a:r>
            <a:endParaRPr sz="1400"/>
          </a:p>
          <a:p>
            <a:pPr indent="0" lvl="0" marL="0">
              <a:spcBef>
                <a:spcPts val="600"/>
              </a:spcBef>
              <a:spcAft>
                <a:spcPts val="0"/>
              </a:spcAft>
              <a:buNone/>
            </a:pPr>
            <a:r>
              <a:rPr lang="en" sz="1400"/>
              <a:t>- git : command line </a:t>
            </a:r>
            <a:endParaRPr sz="1400"/>
          </a:p>
          <a:p>
            <a:pPr indent="0" lvl="0" marL="0">
              <a:spcBef>
                <a:spcPts val="600"/>
              </a:spcBef>
              <a:spcAft>
                <a:spcPts val="0"/>
              </a:spcAft>
              <a:buClr>
                <a:schemeClr val="dk1"/>
              </a:buClr>
              <a:buSzPts val="1100"/>
              <a:buFont typeface="Arial"/>
              <a:buNone/>
            </a:pPr>
            <a:r>
              <a:rPr lang="en" sz="1400"/>
              <a:t>- Intellij has a good git integration, probably Eclipse and Visual Studio too ;-)</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Source code hosting solutions,</a:t>
            </a:r>
            <a:endParaRPr sz="1400"/>
          </a:p>
          <a:p>
            <a:pPr indent="0" lvl="0" marL="0">
              <a:spcBef>
                <a:spcPts val="600"/>
              </a:spcBef>
              <a:spcAft>
                <a:spcPts val="0"/>
              </a:spcAft>
              <a:buNone/>
            </a:pPr>
            <a:r>
              <a:rPr lang="en" sz="1400"/>
              <a:t>- github : free for open-source projects. Private projects need a subscription</a:t>
            </a:r>
            <a:endParaRPr sz="1400"/>
          </a:p>
          <a:p>
            <a:pPr indent="0" lvl="0" marL="0" rtl="0">
              <a:spcBef>
                <a:spcPts val="600"/>
              </a:spcBef>
              <a:spcAft>
                <a:spcPts val="0"/>
              </a:spcAft>
              <a:buNone/>
            </a:pPr>
            <a:r>
              <a:rPr lang="en" sz="1400"/>
              <a:t>- Atlassian Bitbucket</a:t>
            </a:r>
            <a:endParaRPr sz="1400"/>
          </a:p>
          <a:p>
            <a:pPr indent="0" lvl="0" marL="0">
              <a:spcBef>
                <a:spcPts val="600"/>
              </a:spcBef>
              <a:spcAft>
                <a:spcPts val="0"/>
              </a:spcAft>
              <a:buNone/>
            </a:pPr>
            <a:r>
              <a:rPr lang="en" sz="1400"/>
              <a:t>- gitolite : create your own central git repository</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rebasing</a:t>
            </a:r>
            <a:endParaRPr sz="2400"/>
          </a:p>
        </p:txBody>
      </p:sp>
      <p:sp>
        <p:nvSpPr>
          <p:cNvPr id="181" name="Shape 18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rebase is the </a:t>
            </a:r>
            <a:r>
              <a:rPr b="1" lang="en" sz="1400"/>
              <a:t>preferred</a:t>
            </a:r>
            <a:r>
              <a:rPr lang="en" sz="1400"/>
              <a:t> way of merging branches</a:t>
            </a:r>
            <a:endParaRPr sz="1400"/>
          </a:p>
          <a:p>
            <a:pPr indent="0" lvl="0" marL="0" rtl="0">
              <a:spcBef>
                <a:spcPts val="600"/>
              </a:spcBef>
              <a:spcAft>
                <a:spcPts val="0"/>
              </a:spcAft>
              <a:buNone/>
            </a:pPr>
            <a:r>
              <a:rPr lang="en" sz="1400"/>
              <a:t>- rebase </a:t>
            </a:r>
            <a:r>
              <a:rPr b="1" lang="en" sz="1400">
                <a:solidFill>
                  <a:srgbClr val="FF0000"/>
                </a:solidFill>
              </a:rPr>
              <a:t>rewrites history</a:t>
            </a:r>
            <a:endParaRPr b="1" sz="1400">
              <a:solidFill>
                <a:srgbClr val="FF0000"/>
              </a:solidFill>
            </a:endParaRPr>
          </a:p>
          <a:p>
            <a:pPr indent="0" lvl="0" marL="0" rtl="0">
              <a:spcBef>
                <a:spcPts val="600"/>
              </a:spcBef>
              <a:spcAft>
                <a:spcPts val="0"/>
              </a:spcAft>
              <a:buNone/>
            </a:pPr>
            <a:r>
              <a:rPr lang="en" sz="1400"/>
              <a:t>- rebase can be used to </a:t>
            </a:r>
            <a:r>
              <a:rPr b="1" lang="en" sz="1400"/>
              <a:t>change commit-messages</a:t>
            </a:r>
            <a:endParaRPr b="1" sz="1400"/>
          </a:p>
          <a:p>
            <a:pPr indent="0" lvl="0" marL="0" rtl="0">
              <a:spcBef>
                <a:spcPts val="600"/>
              </a:spcBef>
              <a:spcAft>
                <a:spcPts val="0"/>
              </a:spcAft>
              <a:buNone/>
            </a:pPr>
            <a:r>
              <a:rPr lang="en" sz="1400"/>
              <a:t>- rebase can be used to </a:t>
            </a:r>
            <a:r>
              <a:rPr b="1" lang="en" sz="1400"/>
              <a:t>squash</a:t>
            </a:r>
            <a:r>
              <a:rPr lang="en" sz="1400"/>
              <a:t> two or more commits together</a:t>
            </a:r>
            <a:endParaRPr sz="1400"/>
          </a:p>
          <a:p>
            <a:pPr indent="0" lvl="0" marL="0" rtl="0">
              <a:spcBef>
                <a:spcPts val="600"/>
              </a:spcBef>
              <a:spcAft>
                <a:spcPts val="0"/>
              </a:spcAft>
              <a:buNone/>
            </a:pPr>
            <a:r>
              <a:rPr lang="en" sz="1400"/>
              <a:t>- rebase can be used to completely </a:t>
            </a:r>
            <a:r>
              <a:rPr b="1" lang="en" sz="1400"/>
              <a:t>remove commits</a:t>
            </a:r>
            <a:r>
              <a:rPr lang="en" sz="1400"/>
              <a:t> from the history</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Syntax,</a:t>
            </a:r>
            <a:endParaRPr sz="1400"/>
          </a:p>
          <a:p>
            <a:pPr indent="0" lvl="0" marL="0" rtl="0">
              <a:spcBef>
                <a:spcPts val="600"/>
              </a:spcBef>
              <a:spcAft>
                <a:spcPts val="0"/>
              </a:spcAft>
              <a:buNone/>
            </a:pPr>
            <a:r>
              <a:rPr lang="en" sz="1400"/>
              <a:t>$ git rebase origin/master</a:t>
            </a:r>
            <a:endParaRPr sz="1400"/>
          </a:p>
          <a:p>
            <a:pPr indent="0" lvl="0" marL="0" rtl="0">
              <a:spcBef>
                <a:spcPts val="600"/>
              </a:spcBef>
              <a:spcAft>
                <a:spcPts val="0"/>
              </a:spcAft>
              <a:buNone/>
            </a:pPr>
            <a:r>
              <a:rPr lang="en" sz="1400"/>
              <a:t>$ git rebase -i origin/master </a:t>
            </a:r>
            <a:endParaRPr sz="1400"/>
          </a:p>
          <a:p>
            <a:pPr indent="0" lvl="0" marL="0" rtl="0">
              <a:spcBef>
                <a:spcPts val="600"/>
              </a:spcBef>
              <a:spcAft>
                <a:spcPts val="0"/>
              </a:spcAft>
              <a:buNone/>
            </a:pPr>
            <a:r>
              <a:rPr lang="en" sz="1000"/>
              <a:t># -i is interactive mode where you can rewrite commit messages, squash commits together or completely discard a commit</a:t>
            </a:r>
            <a:endParaRPr sz="1000"/>
          </a:p>
          <a:p>
            <a:pPr indent="0" lvl="0" marL="0" rtl="0">
              <a:spcBef>
                <a:spcPts val="600"/>
              </a:spcBef>
              <a:spcAft>
                <a:spcPts val="0"/>
              </a:spcAft>
              <a:buNone/>
            </a:pPr>
            <a:r>
              <a:rPr lang="en" sz="1800"/>
              <a:t>$ git rebase any-branch</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1000"/>
                                        <p:tgtEl>
                                          <p:spTgt spid="18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rebasing...</a:t>
            </a:r>
            <a:endParaRPr sz="2400"/>
          </a:p>
        </p:txBody>
      </p:sp>
      <p:sp>
        <p:nvSpPr>
          <p:cNvPr id="187" name="Shape 187"/>
          <p:cNvSpPr txBox="1"/>
          <p:nvPr>
            <p:ph idx="1" type="body"/>
          </p:nvPr>
        </p:nvSpPr>
        <p:spPr>
          <a:xfrm>
            <a:off x="457200" y="1200150"/>
            <a:ext cx="8229600" cy="3096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00"/>
              <a:t>Imagine two branches </a:t>
            </a:r>
            <a:r>
              <a:rPr b="1" lang="en" sz="1000"/>
              <a:t>master</a:t>
            </a:r>
            <a:r>
              <a:rPr lang="en" sz="1000"/>
              <a:t> and </a:t>
            </a:r>
            <a:r>
              <a:rPr b="1" lang="en" sz="1000"/>
              <a:t>PB-100</a:t>
            </a:r>
            <a:r>
              <a:rPr lang="en" sz="1000"/>
              <a:t>.</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While on PB-100, if we run: $ git rebase master</a:t>
            </a:r>
            <a:endParaRPr sz="1000"/>
          </a:p>
          <a:p>
            <a:pPr indent="0" lvl="0" marL="0" rtl="0">
              <a:spcBef>
                <a:spcPts val="600"/>
              </a:spcBef>
              <a:spcAft>
                <a:spcPts val="0"/>
              </a:spcAft>
              <a:buNone/>
            </a:pPr>
            <a:r>
              <a:rPr lang="en" sz="1000"/>
              <a:t>PB-100’s history will be rewritten to : 1 - 2 - 3 - 4 - 5 - 6”</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What happens is as follows,</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graphicFrame>
        <p:nvGraphicFramePr>
          <p:cNvPr id="188" name="Shape 188"/>
          <p:cNvGraphicFramePr/>
          <p:nvPr/>
        </p:nvGraphicFramePr>
        <p:xfrm>
          <a:off x="4146850" y="1059225"/>
          <a:ext cx="3000000" cy="3000000"/>
        </p:xfrm>
        <a:graphic>
          <a:graphicData uri="http://schemas.openxmlformats.org/drawingml/2006/table">
            <a:tbl>
              <a:tblPr>
                <a:noFill/>
                <a:tableStyleId>{70553FFF-B088-4D71-8615-F790C3B4910E}</a:tableStyleId>
              </a:tblPr>
              <a:tblGrid>
                <a:gridCol w="1126925"/>
                <a:gridCol w="1112675"/>
                <a:gridCol w="169797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PB-100</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Before rebase</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- 4 - 5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- 6</a:t>
                      </a:r>
                      <a:endParaRPr/>
                    </a:p>
                  </a:txBody>
                  <a:tcPr marT="91425" marB="91425" marR="91425" marL="91425"/>
                </a:tc>
              </a:tr>
            </a:tbl>
          </a:graphicData>
        </a:graphic>
      </p:graphicFrame>
      <p:graphicFrame>
        <p:nvGraphicFramePr>
          <p:cNvPr id="189" name="Shape 189"/>
          <p:cNvGraphicFramePr/>
          <p:nvPr/>
        </p:nvGraphicFramePr>
        <p:xfrm>
          <a:off x="4139725" y="2049825"/>
          <a:ext cx="3000000" cy="3000000"/>
        </p:xfrm>
        <a:graphic>
          <a:graphicData uri="http://schemas.openxmlformats.org/drawingml/2006/table">
            <a:tbl>
              <a:tblPr>
                <a:noFill/>
                <a:tableStyleId>{70553FFF-B088-4D71-8615-F790C3B4910E}</a:tableStyleId>
              </a:tblPr>
              <a:tblGrid>
                <a:gridCol w="1155450"/>
                <a:gridCol w="1112675"/>
                <a:gridCol w="167657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PB-100</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Reset while rebasing</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- 4 - 5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- 4 - 5</a:t>
                      </a:r>
                      <a:endParaRPr b="1"/>
                    </a:p>
                  </a:txBody>
                  <a:tcPr marT="91425" marB="91425" marR="91425" marL="91425"/>
                </a:tc>
              </a:tr>
            </a:tbl>
          </a:graphicData>
        </a:graphic>
      </p:graphicFrame>
      <p:sp>
        <p:nvSpPr>
          <p:cNvPr id="190" name="Shape 190"/>
          <p:cNvSpPr txBox="1"/>
          <p:nvPr/>
        </p:nvSpPr>
        <p:spPr>
          <a:xfrm>
            <a:off x="473450" y="2763438"/>
            <a:ext cx="36576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chemeClr val="dk1"/>
                </a:solidFill>
              </a:rPr>
              <a:t>- Git finds the latest common parent commit 3</a:t>
            </a:r>
            <a:endParaRPr/>
          </a:p>
        </p:txBody>
      </p:sp>
      <p:sp>
        <p:nvSpPr>
          <p:cNvPr id="191" name="Shape 191"/>
          <p:cNvSpPr txBox="1"/>
          <p:nvPr/>
        </p:nvSpPr>
        <p:spPr>
          <a:xfrm>
            <a:off x="471125" y="3002300"/>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rPr>
              <a:t>- Records the commit 6 as an own commit on PB-100</a:t>
            </a:r>
            <a:endParaRPr/>
          </a:p>
        </p:txBody>
      </p:sp>
      <p:sp>
        <p:nvSpPr>
          <p:cNvPr id="192" name="Shape 192"/>
          <p:cNvSpPr txBox="1"/>
          <p:nvPr/>
        </p:nvSpPr>
        <p:spPr>
          <a:xfrm>
            <a:off x="473450" y="3266050"/>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rPr>
              <a:t>- Resets PB-100 to history: 1 - 2 - 3 - 4 - 5 (exactly as master)</a:t>
            </a:r>
            <a:endParaRPr/>
          </a:p>
        </p:txBody>
      </p:sp>
      <p:sp>
        <p:nvSpPr>
          <p:cNvPr id="193" name="Shape 193"/>
          <p:cNvSpPr txBox="1"/>
          <p:nvPr/>
        </p:nvSpPr>
        <p:spPr>
          <a:xfrm>
            <a:off x="473450" y="3494650"/>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rPr>
              <a:t>- Applies the recorded commit 6 on top of PB-100</a:t>
            </a:r>
            <a:endParaRPr/>
          </a:p>
        </p:txBody>
      </p:sp>
      <p:sp>
        <p:nvSpPr>
          <p:cNvPr id="194" name="Shape 194"/>
          <p:cNvSpPr txBox="1"/>
          <p:nvPr/>
        </p:nvSpPr>
        <p:spPr>
          <a:xfrm>
            <a:off x="473450" y="3723250"/>
            <a:ext cx="7435800" cy="35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rPr>
              <a:t>- As a result, the SHA-1 key of commit 6 is changed to 6”</a:t>
            </a:r>
            <a:endParaRPr/>
          </a:p>
        </p:txBody>
      </p:sp>
      <p:sp>
        <p:nvSpPr>
          <p:cNvPr id="195" name="Shape 195"/>
          <p:cNvSpPr txBox="1"/>
          <p:nvPr/>
        </p:nvSpPr>
        <p:spPr>
          <a:xfrm>
            <a:off x="473450" y="3951850"/>
            <a:ext cx="7435800" cy="63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rPr>
              <a:t>- Remember that git commit id is generated on the total content of a branch in the repository.</a:t>
            </a:r>
            <a:endParaRPr sz="1000">
              <a:solidFill>
                <a:schemeClr val="dk1"/>
              </a:solidFill>
            </a:endParaRPr>
          </a:p>
          <a:p>
            <a:pPr indent="0" lvl="0" marL="0" rtl="0">
              <a:spcBef>
                <a:spcPts val="0"/>
              </a:spcBef>
              <a:spcAft>
                <a:spcPts val="0"/>
              </a:spcAft>
              <a:buNone/>
            </a:pPr>
            <a:r>
              <a:rPr lang="en" sz="1000">
                <a:solidFill>
                  <a:schemeClr val="dk1"/>
                </a:solidFill>
              </a:rPr>
              <a:t>  Since content prior to commit 6 on PB-100 before rebase was “1 - 2 - 3”, but after rebasing became “1 - 2 - 3 - 4 - 5”, applying changes in commit 6 generates a SHA-1 key on “1 - 2 - 3 - 4 - 5 - 6” and NOT “1 - 2 - 3 - 6”.</a:t>
            </a:r>
            <a:endParaRPr/>
          </a:p>
        </p:txBody>
      </p:sp>
      <p:graphicFrame>
        <p:nvGraphicFramePr>
          <p:cNvPr id="196" name="Shape 196"/>
          <p:cNvGraphicFramePr/>
          <p:nvPr/>
        </p:nvGraphicFramePr>
        <p:xfrm>
          <a:off x="4139725" y="3192825"/>
          <a:ext cx="3000000" cy="3000000"/>
        </p:xfrm>
        <a:graphic>
          <a:graphicData uri="http://schemas.openxmlformats.org/drawingml/2006/table">
            <a:tbl>
              <a:tblPr>
                <a:noFill/>
                <a:tableStyleId>{70553FFF-B088-4D71-8615-F790C3B4910E}</a:tableStyleId>
              </a:tblPr>
              <a:tblGrid>
                <a:gridCol w="1155450"/>
                <a:gridCol w="1112675"/>
                <a:gridCol w="167657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PB-100</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After rebase</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- 4 - 5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1 - 2 - </a:t>
                      </a:r>
                      <a:r>
                        <a:rPr b="1" lang="en" sz="1000">
                          <a:solidFill>
                            <a:schemeClr val="dk1"/>
                          </a:solidFill>
                        </a:rPr>
                        <a:t>3</a:t>
                      </a:r>
                      <a:r>
                        <a:rPr lang="en" sz="1000">
                          <a:solidFill>
                            <a:schemeClr val="dk1"/>
                          </a:solidFill>
                        </a:rPr>
                        <a:t> - 4 - 5 - </a:t>
                      </a:r>
                      <a:r>
                        <a:rPr b="1" lang="en" sz="1000">
                          <a:solidFill>
                            <a:schemeClr val="dk1"/>
                          </a:solidFill>
                        </a:rPr>
                        <a:t>6”</a:t>
                      </a:r>
                      <a:endParaRPr b="1"/>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rebasing visualised</a:t>
            </a:r>
            <a:endParaRPr sz="2400"/>
          </a:p>
        </p:txBody>
      </p:sp>
      <p:pic>
        <p:nvPicPr>
          <p:cNvPr descr="rebase-1.png" id="202" name="Shape 202"/>
          <p:cNvPicPr preferRelativeResize="0"/>
          <p:nvPr/>
        </p:nvPicPr>
        <p:blipFill>
          <a:blip r:embed="rId3">
            <a:alphaModFix/>
          </a:blip>
          <a:stretch>
            <a:fillRect/>
          </a:stretch>
        </p:blipFill>
        <p:spPr>
          <a:xfrm>
            <a:off x="581025" y="1404938"/>
            <a:ext cx="2952750" cy="2333625"/>
          </a:xfrm>
          <a:prstGeom prst="rect">
            <a:avLst/>
          </a:prstGeom>
          <a:noFill/>
          <a:ln>
            <a:noFill/>
          </a:ln>
        </p:spPr>
      </p:pic>
      <p:pic>
        <p:nvPicPr>
          <p:cNvPr descr="rebase-2.png" id="203" name="Shape 203"/>
          <p:cNvPicPr preferRelativeResize="0"/>
          <p:nvPr/>
        </p:nvPicPr>
        <p:blipFill>
          <a:blip r:embed="rId4">
            <a:alphaModFix/>
          </a:blip>
          <a:stretch>
            <a:fillRect/>
          </a:stretch>
        </p:blipFill>
        <p:spPr>
          <a:xfrm>
            <a:off x="5153025" y="1428750"/>
            <a:ext cx="3714750" cy="2286000"/>
          </a:xfrm>
          <a:prstGeom prst="rect">
            <a:avLst/>
          </a:prstGeom>
          <a:noFill/>
          <a:ln>
            <a:noFill/>
          </a:ln>
        </p:spPr>
      </p:pic>
      <p:sp>
        <p:nvSpPr>
          <p:cNvPr id="204" name="Shape 204"/>
          <p:cNvSpPr txBox="1"/>
          <p:nvPr/>
        </p:nvSpPr>
        <p:spPr>
          <a:xfrm>
            <a:off x="885675" y="4284950"/>
            <a:ext cx="2353500" cy="69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master</a:t>
            </a:r>
            <a:endParaRPr/>
          </a:p>
          <a:p>
            <a:pPr indent="0" lvl="0" marL="0">
              <a:spcBef>
                <a:spcPts val="0"/>
              </a:spcBef>
              <a:spcAft>
                <a:spcPts val="0"/>
              </a:spcAft>
              <a:buNone/>
            </a:pPr>
            <a:r>
              <a:rPr lang="en"/>
              <a:t>git merge experiment</a:t>
            </a:r>
            <a:endParaRPr/>
          </a:p>
        </p:txBody>
      </p:sp>
      <p:sp>
        <p:nvSpPr>
          <p:cNvPr id="205" name="Shape 205"/>
          <p:cNvSpPr txBox="1"/>
          <p:nvPr/>
        </p:nvSpPr>
        <p:spPr>
          <a:xfrm>
            <a:off x="5219075" y="3985225"/>
            <a:ext cx="3657600" cy="56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 merge commit </a:t>
            </a:r>
            <a:r>
              <a:rPr b="1" lang="en">
                <a:solidFill>
                  <a:srgbClr val="FF0000"/>
                </a:solidFill>
              </a:rPr>
              <a:t>C5</a:t>
            </a:r>
            <a:endParaRPr b="1">
              <a:solidFill>
                <a:srgbClr val="FF0000"/>
              </a:solidFill>
            </a:endParaRPr>
          </a:p>
          <a:p>
            <a:pPr indent="0" lvl="0" marL="0">
              <a:spcBef>
                <a:spcPts val="0"/>
              </a:spcBef>
              <a:spcAft>
                <a:spcPts val="0"/>
              </a:spcAft>
              <a:buNone/>
            </a:pPr>
            <a:r>
              <a:rPr lang="en"/>
              <a:t>Updated </a:t>
            </a:r>
            <a:r>
              <a:rPr b="1" lang="en"/>
              <a:t>master HEAD to C5</a:t>
            </a:r>
            <a:endParaRPr b="1"/>
          </a:p>
        </p:txBody>
      </p:sp>
      <p:cxnSp>
        <p:nvCxnSpPr>
          <p:cNvPr id="206" name="Shape 206"/>
          <p:cNvCxnSpPr>
            <a:stCxn id="202" idx="2"/>
            <a:endCxn id="204" idx="0"/>
          </p:cNvCxnSpPr>
          <p:nvPr/>
        </p:nvCxnSpPr>
        <p:spPr>
          <a:xfrm>
            <a:off x="2057400" y="3738563"/>
            <a:ext cx="5100" cy="546300"/>
          </a:xfrm>
          <a:prstGeom prst="straightConnector1">
            <a:avLst/>
          </a:prstGeom>
          <a:noFill/>
          <a:ln cap="flat" cmpd="sng" w="19050">
            <a:solidFill>
              <a:srgbClr val="FF9900"/>
            </a:solidFill>
            <a:prstDash val="solid"/>
            <a:round/>
            <a:headEnd len="lg" w="lg" type="none"/>
            <a:tailEnd len="lg" w="lg" type="triangle"/>
          </a:ln>
        </p:spPr>
      </p:cxnSp>
      <p:cxnSp>
        <p:nvCxnSpPr>
          <p:cNvPr id="207" name="Shape 207"/>
          <p:cNvCxnSpPr>
            <a:stCxn id="204" idx="3"/>
            <a:endCxn id="203" idx="1"/>
          </p:cNvCxnSpPr>
          <p:nvPr/>
        </p:nvCxnSpPr>
        <p:spPr>
          <a:xfrm flipH="1" rot="10800000">
            <a:off x="3239175" y="2571800"/>
            <a:ext cx="1913700" cy="20619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rebasing visualised...</a:t>
            </a:r>
            <a:endParaRPr sz="2400"/>
          </a:p>
        </p:txBody>
      </p:sp>
      <p:pic>
        <p:nvPicPr>
          <p:cNvPr descr="rebase-1.png" id="213" name="Shape 213"/>
          <p:cNvPicPr preferRelativeResize="0"/>
          <p:nvPr/>
        </p:nvPicPr>
        <p:blipFill>
          <a:blip r:embed="rId3">
            <a:alphaModFix/>
          </a:blip>
          <a:stretch>
            <a:fillRect/>
          </a:stretch>
        </p:blipFill>
        <p:spPr>
          <a:xfrm>
            <a:off x="581025" y="1404938"/>
            <a:ext cx="2952750" cy="2333625"/>
          </a:xfrm>
          <a:prstGeom prst="rect">
            <a:avLst/>
          </a:prstGeom>
          <a:noFill/>
          <a:ln>
            <a:noFill/>
          </a:ln>
        </p:spPr>
      </p:pic>
      <p:sp>
        <p:nvSpPr>
          <p:cNvPr id="214" name="Shape 214"/>
          <p:cNvSpPr txBox="1"/>
          <p:nvPr/>
        </p:nvSpPr>
        <p:spPr>
          <a:xfrm>
            <a:off x="800625" y="4284950"/>
            <a:ext cx="2548800" cy="69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a:t>
            </a:r>
            <a:r>
              <a:rPr b="1" lang="en"/>
              <a:t>experiment</a:t>
            </a:r>
            <a:endParaRPr b="1"/>
          </a:p>
          <a:p>
            <a:pPr indent="0" lvl="0" marL="0" rtl="0">
              <a:spcBef>
                <a:spcPts val="0"/>
              </a:spcBef>
              <a:spcAft>
                <a:spcPts val="0"/>
              </a:spcAft>
              <a:buNone/>
            </a:pPr>
            <a:r>
              <a:rPr lang="en"/>
              <a:t>git rebase </a:t>
            </a:r>
            <a:r>
              <a:rPr b="1" lang="en">
                <a:solidFill>
                  <a:srgbClr val="FF0000"/>
                </a:solidFill>
              </a:rPr>
              <a:t>master</a:t>
            </a:r>
            <a:endParaRPr b="1">
              <a:solidFill>
                <a:srgbClr val="FF0000"/>
              </a:solidFill>
            </a:endParaRPr>
          </a:p>
        </p:txBody>
      </p:sp>
      <p:sp>
        <p:nvSpPr>
          <p:cNvPr id="215" name="Shape 215"/>
          <p:cNvSpPr txBox="1"/>
          <p:nvPr/>
        </p:nvSpPr>
        <p:spPr>
          <a:xfrm>
            <a:off x="5219075" y="3985225"/>
            <a:ext cx="3657600" cy="8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Rebases commit </a:t>
            </a:r>
            <a:r>
              <a:rPr b="1" lang="en">
                <a:solidFill>
                  <a:srgbClr val="FF0000"/>
                </a:solidFill>
              </a:rPr>
              <a:t>C3</a:t>
            </a:r>
            <a:r>
              <a:rPr lang="en"/>
              <a:t> on top of master (</a:t>
            </a:r>
            <a:r>
              <a:rPr b="1" lang="en"/>
              <a:t>C4</a:t>
            </a:r>
            <a:r>
              <a:rPr lang="en"/>
              <a:t>)</a:t>
            </a:r>
            <a:endParaRPr/>
          </a:p>
          <a:p>
            <a:pPr indent="0" lvl="0" marL="0" rtl="0">
              <a:spcBef>
                <a:spcPts val="0"/>
              </a:spcBef>
              <a:spcAft>
                <a:spcPts val="0"/>
              </a:spcAft>
              <a:buNone/>
            </a:pPr>
            <a:r>
              <a:rPr b="1" lang="en"/>
              <a:t>C3</a:t>
            </a:r>
            <a:r>
              <a:rPr lang="en"/>
              <a:t> gets new commit id </a:t>
            </a:r>
            <a:r>
              <a:rPr b="1" lang="en">
                <a:solidFill>
                  <a:srgbClr val="FF0000"/>
                </a:solidFill>
              </a:rPr>
              <a:t>C3’</a:t>
            </a:r>
            <a:r>
              <a:rPr lang="en"/>
              <a:t> </a:t>
            </a:r>
            <a:endParaRPr/>
          </a:p>
          <a:p>
            <a:pPr indent="0" lvl="0" marL="0" rtl="0">
              <a:spcBef>
                <a:spcPts val="0"/>
              </a:spcBef>
              <a:spcAft>
                <a:spcPts val="0"/>
              </a:spcAft>
              <a:buNone/>
            </a:pPr>
            <a:r>
              <a:rPr b="1" lang="en"/>
              <a:t>experiment </a:t>
            </a:r>
            <a:r>
              <a:rPr b="1" lang="en">
                <a:solidFill>
                  <a:srgbClr val="FF0000"/>
                </a:solidFill>
              </a:rPr>
              <a:t>HEAD </a:t>
            </a:r>
            <a:r>
              <a:rPr lang="en"/>
              <a:t>is</a:t>
            </a:r>
            <a:r>
              <a:rPr b="1" lang="en">
                <a:solidFill>
                  <a:srgbClr val="FF0000"/>
                </a:solidFill>
              </a:rPr>
              <a:t> updated to C3’</a:t>
            </a:r>
            <a:endParaRPr b="1"/>
          </a:p>
        </p:txBody>
      </p:sp>
      <p:pic>
        <p:nvPicPr>
          <p:cNvPr descr="rebase-3.png" id="216" name="Shape 216"/>
          <p:cNvPicPr preferRelativeResize="0"/>
          <p:nvPr/>
        </p:nvPicPr>
        <p:blipFill>
          <a:blip r:embed="rId4">
            <a:alphaModFix/>
          </a:blip>
          <a:stretch>
            <a:fillRect/>
          </a:stretch>
        </p:blipFill>
        <p:spPr>
          <a:xfrm>
            <a:off x="5076825" y="1919288"/>
            <a:ext cx="3714750" cy="1762125"/>
          </a:xfrm>
          <a:prstGeom prst="rect">
            <a:avLst/>
          </a:prstGeom>
          <a:noFill/>
          <a:ln>
            <a:noFill/>
          </a:ln>
        </p:spPr>
      </p:pic>
      <p:cxnSp>
        <p:nvCxnSpPr>
          <p:cNvPr id="217" name="Shape 217"/>
          <p:cNvCxnSpPr>
            <a:stCxn id="213" idx="2"/>
            <a:endCxn id="214" idx="0"/>
          </p:cNvCxnSpPr>
          <p:nvPr/>
        </p:nvCxnSpPr>
        <p:spPr>
          <a:xfrm>
            <a:off x="2057400" y="3738563"/>
            <a:ext cx="17700" cy="546300"/>
          </a:xfrm>
          <a:prstGeom prst="straightConnector1">
            <a:avLst/>
          </a:prstGeom>
          <a:noFill/>
          <a:ln cap="flat" cmpd="sng" w="19050">
            <a:solidFill>
              <a:srgbClr val="FF9900"/>
            </a:solidFill>
            <a:prstDash val="solid"/>
            <a:round/>
            <a:headEnd len="lg" w="lg" type="none"/>
            <a:tailEnd len="lg" w="lg" type="triangle"/>
          </a:ln>
        </p:spPr>
      </p:cxnSp>
      <p:cxnSp>
        <p:nvCxnSpPr>
          <p:cNvPr id="218" name="Shape 218"/>
          <p:cNvCxnSpPr>
            <a:stCxn id="214" idx="3"/>
            <a:endCxn id="216" idx="1"/>
          </p:cNvCxnSpPr>
          <p:nvPr/>
        </p:nvCxnSpPr>
        <p:spPr>
          <a:xfrm flipH="1" rot="10800000">
            <a:off x="3349425" y="2800400"/>
            <a:ext cx="1727400" cy="18333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rebasing visualised...</a:t>
            </a:r>
            <a:endParaRPr sz="2400"/>
          </a:p>
        </p:txBody>
      </p:sp>
      <p:sp>
        <p:nvSpPr>
          <p:cNvPr id="224" name="Shape 224"/>
          <p:cNvSpPr txBox="1"/>
          <p:nvPr/>
        </p:nvSpPr>
        <p:spPr>
          <a:xfrm>
            <a:off x="495825" y="4284950"/>
            <a:ext cx="4365900" cy="69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experiment</a:t>
            </a:r>
            <a:r>
              <a:rPr lang="en"/>
              <a:t> already </a:t>
            </a:r>
            <a:r>
              <a:rPr b="1" lang="en"/>
              <a:t>had all changes from master</a:t>
            </a:r>
            <a:endParaRPr b="1"/>
          </a:p>
          <a:p>
            <a:pPr indent="0" lvl="0" marL="0" rtl="0">
              <a:spcBef>
                <a:spcPts val="0"/>
              </a:spcBef>
              <a:spcAft>
                <a:spcPts val="0"/>
              </a:spcAft>
              <a:buNone/>
            </a:pPr>
            <a:r>
              <a:rPr b="1" lang="en"/>
              <a:t>master HEAD</a:t>
            </a:r>
            <a:r>
              <a:rPr lang="en"/>
              <a:t> is simply </a:t>
            </a:r>
            <a:r>
              <a:rPr b="1" lang="en">
                <a:solidFill>
                  <a:srgbClr val="FF0000"/>
                </a:solidFill>
              </a:rPr>
              <a:t>updated to C3’</a:t>
            </a:r>
            <a:endParaRPr b="1">
              <a:solidFill>
                <a:srgbClr val="FF0000"/>
              </a:solidFill>
            </a:endParaRPr>
          </a:p>
        </p:txBody>
      </p:sp>
      <p:sp>
        <p:nvSpPr>
          <p:cNvPr id="225" name="Shape 225"/>
          <p:cNvSpPr txBox="1"/>
          <p:nvPr/>
        </p:nvSpPr>
        <p:spPr>
          <a:xfrm>
            <a:off x="5752475" y="4137625"/>
            <a:ext cx="2412300" cy="8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git checkout </a:t>
            </a:r>
            <a:r>
              <a:rPr b="1" lang="en"/>
              <a:t>master</a:t>
            </a:r>
            <a:endParaRPr b="1"/>
          </a:p>
          <a:p>
            <a:pPr indent="0" lvl="0" marL="0" rtl="0">
              <a:spcBef>
                <a:spcPts val="0"/>
              </a:spcBef>
              <a:spcAft>
                <a:spcPts val="0"/>
              </a:spcAft>
              <a:buNone/>
            </a:pPr>
            <a:r>
              <a:rPr lang="en"/>
              <a:t>git merge </a:t>
            </a:r>
            <a:r>
              <a:rPr b="1" lang="en">
                <a:solidFill>
                  <a:srgbClr val="FF0000"/>
                </a:solidFill>
              </a:rPr>
              <a:t>experiment</a:t>
            </a:r>
            <a:endParaRPr b="1">
              <a:solidFill>
                <a:srgbClr val="FF0000"/>
              </a:solidFill>
            </a:endParaRPr>
          </a:p>
        </p:txBody>
      </p:sp>
      <p:pic>
        <p:nvPicPr>
          <p:cNvPr descr="rebase-3.png" id="226" name="Shape 226"/>
          <p:cNvPicPr preferRelativeResize="0"/>
          <p:nvPr/>
        </p:nvPicPr>
        <p:blipFill>
          <a:blip r:embed="rId3">
            <a:alphaModFix/>
          </a:blip>
          <a:stretch>
            <a:fillRect/>
          </a:stretch>
        </p:blipFill>
        <p:spPr>
          <a:xfrm>
            <a:off x="5076825" y="1919288"/>
            <a:ext cx="3714750" cy="1762125"/>
          </a:xfrm>
          <a:prstGeom prst="rect">
            <a:avLst/>
          </a:prstGeom>
          <a:noFill/>
          <a:ln>
            <a:noFill/>
          </a:ln>
        </p:spPr>
      </p:pic>
      <p:pic>
        <p:nvPicPr>
          <p:cNvPr descr="rebase-4.png" id="227" name="Shape 227"/>
          <p:cNvPicPr preferRelativeResize="0"/>
          <p:nvPr/>
        </p:nvPicPr>
        <p:blipFill>
          <a:blip r:embed="rId4">
            <a:alphaModFix/>
          </a:blip>
          <a:stretch>
            <a:fillRect/>
          </a:stretch>
        </p:blipFill>
        <p:spPr>
          <a:xfrm>
            <a:off x="428625" y="1866900"/>
            <a:ext cx="3714750" cy="1714500"/>
          </a:xfrm>
          <a:prstGeom prst="rect">
            <a:avLst/>
          </a:prstGeom>
          <a:noFill/>
          <a:ln>
            <a:noFill/>
          </a:ln>
        </p:spPr>
      </p:pic>
      <p:cxnSp>
        <p:nvCxnSpPr>
          <p:cNvPr id="228" name="Shape 228"/>
          <p:cNvCxnSpPr>
            <a:stCxn id="226" idx="2"/>
            <a:endCxn id="225" idx="0"/>
          </p:cNvCxnSpPr>
          <p:nvPr/>
        </p:nvCxnSpPr>
        <p:spPr>
          <a:xfrm>
            <a:off x="6934200" y="3681413"/>
            <a:ext cx="24300" cy="456300"/>
          </a:xfrm>
          <a:prstGeom prst="straightConnector1">
            <a:avLst/>
          </a:prstGeom>
          <a:noFill/>
          <a:ln cap="flat" cmpd="sng" w="19050">
            <a:solidFill>
              <a:srgbClr val="FF9900"/>
            </a:solidFill>
            <a:prstDash val="solid"/>
            <a:round/>
            <a:headEnd len="lg" w="lg" type="none"/>
            <a:tailEnd len="lg" w="lg" type="triangle"/>
          </a:ln>
        </p:spPr>
      </p:cxnSp>
      <p:cxnSp>
        <p:nvCxnSpPr>
          <p:cNvPr id="229" name="Shape 229"/>
          <p:cNvCxnSpPr>
            <a:stCxn id="225" idx="1"/>
            <a:endCxn id="227" idx="3"/>
          </p:cNvCxnSpPr>
          <p:nvPr/>
        </p:nvCxnSpPr>
        <p:spPr>
          <a:xfrm rot="10800000">
            <a:off x="4143275" y="2724025"/>
            <a:ext cx="1609200" cy="18423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commit accept / reject</a:t>
            </a:r>
            <a:endParaRPr sz="2400"/>
          </a:p>
        </p:txBody>
      </p:sp>
      <p:sp>
        <p:nvSpPr>
          <p:cNvPr id="235" name="Shape 2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400"/>
              <a:t>- Git only accepts your content if the </a:t>
            </a:r>
            <a:r>
              <a:rPr b="1" lang="en" sz="1400"/>
              <a:t>HEAD revision of the remote branch</a:t>
            </a:r>
            <a:r>
              <a:rPr lang="en" sz="1400"/>
              <a:t> </a:t>
            </a:r>
            <a:r>
              <a:rPr b="1" i="1" lang="en" sz="1400"/>
              <a:t>exists in</a:t>
            </a:r>
            <a:r>
              <a:rPr lang="en" sz="1400"/>
              <a:t> the </a:t>
            </a:r>
            <a:r>
              <a:rPr b="1" lang="en" sz="1400"/>
              <a:t>history</a:t>
            </a:r>
            <a:r>
              <a:rPr lang="en" sz="1400"/>
              <a:t> of your </a:t>
            </a:r>
            <a:r>
              <a:rPr b="1" lang="en" sz="1400"/>
              <a:t>local branch</a:t>
            </a:r>
            <a:endParaRPr b="1" sz="1400"/>
          </a:p>
          <a:p>
            <a:pPr indent="0" lvl="0" marL="0" rtl="0">
              <a:spcBef>
                <a:spcPts val="600"/>
              </a:spcBef>
              <a:spcAft>
                <a:spcPts val="0"/>
              </a:spcAft>
              <a:buClr>
                <a:schemeClr val="dk1"/>
              </a:buClr>
              <a:buSzPts val="1100"/>
              <a:buFont typeface="Arial"/>
              <a:buNone/>
            </a:pPr>
            <a:r>
              <a:rPr lang="en" sz="1400"/>
              <a:t>- Git will simply </a:t>
            </a:r>
            <a:r>
              <a:rPr b="1" lang="en" sz="1400"/>
              <a:t>reject</a:t>
            </a:r>
            <a:r>
              <a:rPr lang="en" sz="1400"/>
              <a:t> your push otherwise assuming your local copy is outdated</a:t>
            </a:r>
            <a:endParaRPr sz="1400"/>
          </a:p>
          <a:p>
            <a:pPr indent="0" lvl="0" marL="0" rtl="0">
              <a:spcBef>
                <a:spcPts val="600"/>
              </a:spcBef>
              <a:spcAft>
                <a:spcPts val="0"/>
              </a:spcAft>
              <a:buClr>
                <a:schemeClr val="dk1"/>
              </a:buClr>
              <a:buSzPts val="1100"/>
              <a:buFont typeface="Arial"/>
              <a:buNone/>
            </a:pPr>
            <a:r>
              <a:rPr lang="en" sz="1400"/>
              <a:t>- </a:t>
            </a:r>
            <a:r>
              <a:rPr i="1" lang="en" sz="1400"/>
              <a:t>Usual</a:t>
            </a:r>
            <a:r>
              <a:rPr lang="en" sz="1400"/>
              <a:t> workflow is to simply rebase on top of the remote branch before running “git push”</a:t>
            </a:r>
            <a:endParaRPr sz="1400"/>
          </a:p>
          <a:p>
            <a:pPr indent="0" lvl="0" marL="0" rtl="0">
              <a:spcBef>
                <a:spcPts val="600"/>
              </a:spcBef>
              <a:spcAft>
                <a:spcPts val="0"/>
              </a:spcAft>
              <a:buClr>
                <a:schemeClr val="dk1"/>
              </a:buClr>
              <a:buSzPts val="1100"/>
              <a:buFont typeface="Arial"/>
              <a:buNone/>
            </a:pPr>
            <a:r>
              <a:rPr lang="en" sz="1400"/>
              <a:t>- This will simply update your local branch with all the content of the remote branch and move your local changes on top it</a:t>
            </a:r>
            <a:endParaRPr sz="1400"/>
          </a:p>
          <a:p>
            <a:pPr indent="0" lvl="0" marL="0" rtl="0">
              <a:spcBef>
                <a:spcPts val="600"/>
              </a:spcBef>
              <a:spcAft>
                <a:spcPts val="0"/>
              </a:spcAft>
              <a:buClr>
                <a:schemeClr val="dk1"/>
              </a:buClr>
              <a:buSzPts val="1100"/>
              <a:buFont typeface="Arial"/>
              <a:buNone/>
            </a:pPr>
            <a:r>
              <a:rPr lang="en" sz="1400"/>
              <a:t>- As a result, running the next “git push” will send local branch content that contains the HEAD revision of the remote branch</a:t>
            </a:r>
            <a:endParaRPr sz="1400"/>
          </a:p>
          <a:p>
            <a:pPr indent="0" lvl="0" marL="0" rtl="0">
              <a:spcBef>
                <a:spcPts val="600"/>
              </a:spcBef>
              <a:spcAft>
                <a:spcPts val="0"/>
              </a:spcAft>
              <a:buClr>
                <a:schemeClr val="dk1"/>
              </a:buClr>
              <a:buSzPts val="1100"/>
              <a:buFont typeface="Arial"/>
              <a:buNone/>
            </a:pPr>
            <a:r>
              <a:rPr lang="en" sz="1400"/>
              <a:t>- Git will happily apply only the newer commits of your local branch on top of the remote branch to update the remote branch. As an example, if “</a:t>
            </a:r>
            <a:r>
              <a:rPr b="1" lang="en" sz="1400"/>
              <a:t>git push origin PB-100</a:t>
            </a:r>
            <a:r>
              <a:rPr lang="en" sz="1400"/>
              <a:t>” fails, you can run</a:t>
            </a:r>
            <a:endParaRPr sz="1400"/>
          </a:p>
          <a:p>
            <a:pPr indent="0" lvl="0" marL="0" rtl="0">
              <a:spcBef>
                <a:spcPts val="600"/>
              </a:spcBef>
              <a:spcAft>
                <a:spcPts val="0"/>
              </a:spcAft>
              <a:buClr>
                <a:schemeClr val="dk1"/>
              </a:buClr>
              <a:buSzPts val="1100"/>
              <a:buFont typeface="Arial"/>
              <a:buNone/>
            </a:pPr>
            <a:r>
              <a:rPr b="1" lang="en" sz="1400"/>
              <a:t>$ git fetch origin</a:t>
            </a:r>
            <a:endParaRPr b="1" sz="1400"/>
          </a:p>
          <a:p>
            <a:pPr indent="0" lvl="0" marL="0" rtl="0">
              <a:spcBef>
                <a:spcPts val="600"/>
              </a:spcBef>
              <a:spcAft>
                <a:spcPts val="0"/>
              </a:spcAft>
              <a:buClr>
                <a:schemeClr val="dk1"/>
              </a:buClr>
              <a:buSzPts val="1100"/>
              <a:buFont typeface="Arial"/>
              <a:buNone/>
            </a:pPr>
            <a:r>
              <a:rPr b="1" lang="en" sz="1400"/>
              <a:t>$ git rebase origin/PB-100</a:t>
            </a:r>
            <a:endParaRPr b="1" sz="1400"/>
          </a:p>
          <a:p>
            <a:pPr indent="0" lvl="0" marL="0" rtl="0">
              <a:spcBef>
                <a:spcPts val="600"/>
              </a:spcBef>
              <a:spcAft>
                <a:spcPts val="0"/>
              </a:spcAft>
              <a:buNone/>
            </a:pPr>
            <a:r>
              <a:rPr b="1" lang="en" sz="1400"/>
              <a:t>$ git push origin PB-100</a:t>
            </a:r>
            <a:endParaRPr b="1"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10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10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1000"/>
                                        <p:tgtEl>
                                          <p:spTgt spid="2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1000"/>
                                        <p:tgtEl>
                                          <p:spTgt spid="23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commit accept / reject...</a:t>
            </a:r>
            <a:endParaRPr sz="2400"/>
          </a:p>
        </p:txBody>
      </p:sp>
      <p:sp>
        <p:nvSpPr>
          <p:cNvPr id="241" name="Shape 241"/>
          <p:cNvSpPr txBox="1"/>
          <p:nvPr>
            <p:ph idx="1" type="body"/>
          </p:nvPr>
        </p:nvSpPr>
        <p:spPr>
          <a:xfrm>
            <a:off x="457200" y="1276350"/>
            <a:ext cx="3481200" cy="925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Since commit </a:t>
            </a:r>
            <a:r>
              <a:rPr b="1" lang="en" sz="1400"/>
              <a:t>C3</a:t>
            </a:r>
            <a:r>
              <a:rPr lang="en" sz="1400"/>
              <a:t> exists on </a:t>
            </a:r>
            <a:r>
              <a:rPr b="1" i="1" lang="en" sz="1400"/>
              <a:t>master</a:t>
            </a:r>
            <a:r>
              <a:rPr lang="en" sz="1400"/>
              <a:t>’s history, </a:t>
            </a:r>
            <a:r>
              <a:rPr b="1" lang="en" sz="1400"/>
              <a:t>origin/master </a:t>
            </a:r>
            <a:r>
              <a:rPr lang="en" sz="1400"/>
              <a:t>happily accepts all incoming changes from </a:t>
            </a:r>
            <a:r>
              <a:rPr b="1" i="1" lang="en" sz="1400"/>
              <a:t>master</a:t>
            </a:r>
            <a:r>
              <a:rPr b="1" lang="en" sz="1400"/>
              <a:t> </a:t>
            </a:r>
            <a:endParaRPr sz="1400">
              <a:solidFill>
                <a:srgbClr val="000000"/>
              </a:solidFill>
            </a:endParaRPr>
          </a:p>
        </p:txBody>
      </p:sp>
      <p:graphicFrame>
        <p:nvGraphicFramePr>
          <p:cNvPr id="242" name="Shape 242"/>
          <p:cNvGraphicFramePr/>
          <p:nvPr/>
        </p:nvGraphicFramePr>
        <p:xfrm>
          <a:off x="4146850" y="1287825"/>
          <a:ext cx="3000000" cy="3000000"/>
        </p:xfrm>
        <a:graphic>
          <a:graphicData uri="http://schemas.openxmlformats.org/drawingml/2006/table">
            <a:tbl>
              <a:tblPr>
                <a:noFill/>
                <a:tableStyleId>{70553FFF-B088-4D71-8615-F790C3B4910E}</a:tableStyleId>
              </a:tblPr>
              <a:tblGrid>
                <a:gridCol w="1126925"/>
                <a:gridCol w="1721650"/>
                <a:gridCol w="125597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origin/master</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Before push</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C4 - C5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endParaRPr b="1"/>
                    </a:p>
                  </a:txBody>
                  <a:tcPr marT="91425" marB="91425" marR="91425" marL="91425"/>
                </a:tc>
              </a:tr>
            </a:tbl>
          </a:graphicData>
        </a:graphic>
      </p:graphicFrame>
      <p:sp>
        <p:nvSpPr>
          <p:cNvPr id="243" name="Shape 243"/>
          <p:cNvSpPr txBox="1"/>
          <p:nvPr/>
        </p:nvSpPr>
        <p:spPr>
          <a:xfrm>
            <a:off x="446725" y="1036025"/>
            <a:ext cx="36576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git push origin master</a:t>
            </a:r>
            <a:endParaRPr/>
          </a:p>
        </p:txBody>
      </p:sp>
      <p:graphicFrame>
        <p:nvGraphicFramePr>
          <p:cNvPr id="244" name="Shape 244"/>
          <p:cNvGraphicFramePr/>
          <p:nvPr/>
        </p:nvGraphicFramePr>
        <p:xfrm>
          <a:off x="4146850" y="2507025"/>
          <a:ext cx="3000000" cy="3000000"/>
        </p:xfrm>
        <a:graphic>
          <a:graphicData uri="http://schemas.openxmlformats.org/drawingml/2006/table">
            <a:tbl>
              <a:tblPr>
                <a:noFill/>
                <a:tableStyleId>{70553FFF-B088-4D71-8615-F790C3B4910E}</a:tableStyleId>
              </a:tblPr>
              <a:tblGrid>
                <a:gridCol w="1126925"/>
                <a:gridCol w="1721650"/>
                <a:gridCol w="1521150"/>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origin/master</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Push success</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C4 - C5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C4 - C5</a:t>
                      </a:r>
                      <a:endParaRPr b="1"/>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commit accept / reject...</a:t>
            </a:r>
            <a:endParaRPr sz="2400"/>
          </a:p>
        </p:txBody>
      </p:sp>
      <p:graphicFrame>
        <p:nvGraphicFramePr>
          <p:cNvPr id="250" name="Shape 250"/>
          <p:cNvGraphicFramePr/>
          <p:nvPr/>
        </p:nvGraphicFramePr>
        <p:xfrm>
          <a:off x="4139725" y="2430825"/>
          <a:ext cx="3000000" cy="3000000"/>
        </p:xfrm>
        <a:graphic>
          <a:graphicData uri="http://schemas.openxmlformats.org/drawingml/2006/table">
            <a:tbl>
              <a:tblPr>
                <a:noFill/>
                <a:tableStyleId>{70553FFF-B088-4D71-8615-F790C3B4910E}</a:tableStyleId>
              </a:tblPr>
              <a:tblGrid>
                <a:gridCol w="1155450"/>
                <a:gridCol w="1849350"/>
                <a:gridCol w="123452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origin/master</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After rebase</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endParaRPr b="1"/>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endParaRPr b="1"/>
                    </a:p>
                  </a:txBody>
                  <a:tcPr marT="91425" marB="91425" marR="91425" marL="91425"/>
                </a:tc>
              </a:tr>
            </a:tbl>
          </a:graphicData>
        </a:graphic>
      </p:graphicFrame>
      <p:graphicFrame>
        <p:nvGraphicFramePr>
          <p:cNvPr id="251" name="Shape 251"/>
          <p:cNvGraphicFramePr/>
          <p:nvPr/>
        </p:nvGraphicFramePr>
        <p:xfrm>
          <a:off x="4146850" y="1440225"/>
          <a:ext cx="3000000" cy="3000000"/>
        </p:xfrm>
        <a:graphic>
          <a:graphicData uri="http://schemas.openxmlformats.org/drawingml/2006/table">
            <a:tbl>
              <a:tblPr>
                <a:noFill/>
                <a:tableStyleId>{70553FFF-B088-4D71-8615-F790C3B4910E}</a:tableStyleId>
              </a:tblPr>
              <a:tblGrid>
                <a:gridCol w="1126925"/>
                <a:gridCol w="1731450"/>
                <a:gridCol w="124617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origin/master</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Before push</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C4 - C5</a:t>
                      </a:r>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C6</a:t>
                      </a:r>
                      <a:endParaRPr/>
                    </a:p>
                  </a:txBody>
                  <a:tcPr marT="91425" marB="91425" marR="91425" marL="91425"/>
                </a:tc>
              </a:tr>
            </a:tbl>
          </a:graphicData>
        </a:graphic>
      </p:graphicFrame>
      <p:sp>
        <p:nvSpPr>
          <p:cNvPr id="252" name="Shape 252"/>
          <p:cNvSpPr txBox="1"/>
          <p:nvPr/>
        </p:nvSpPr>
        <p:spPr>
          <a:xfrm>
            <a:off x="446725" y="1036025"/>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git push origin master</a:t>
            </a:r>
            <a:endParaRPr/>
          </a:p>
        </p:txBody>
      </p:sp>
      <p:sp>
        <p:nvSpPr>
          <p:cNvPr id="253" name="Shape 253"/>
          <p:cNvSpPr txBox="1"/>
          <p:nvPr>
            <p:ph idx="1" type="body"/>
          </p:nvPr>
        </p:nvSpPr>
        <p:spPr>
          <a:xfrm>
            <a:off x="457200" y="1352550"/>
            <a:ext cx="34812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Since HEAD of origin/master (</a:t>
            </a:r>
            <a:r>
              <a:rPr b="1" lang="en" sz="1400"/>
              <a:t>C6</a:t>
            </a:r>
            <a:r>
              <a:rPr lang="en" sz="1400"/>
              <a:t>) does not exist in local </a:t>
            </a:r>
            <a:r>
              <a:rPr b="1" i="1" lang="en" sz="1400"/>
              <a:t>master</a:t>
            </a:r>
            <a:r>
              <a:rPr lang="en" sz="1400"/>
              <a:t>’s history, </a:t>
            </a:r>
            <a:r>
              <a:rPr b="1" lang="en" sz="1400"/>
              <a:t>origin/master </a:t>
            </a:r>
            <a:r>
              <a:rPr lang="en" sz="1400"/>
              <a:t>will </a:t>
            </a:r>
            <a:r>
              <a:rPr b="1" lang="en" sz="1400">
                <a:solidFill>
                  <a:srgbClr val="FF0000"/>
                </a:solidFill>
              </a:rPr>
              <a:t>reject</a:t>
            </a:r>
            <a:r>
              <a:rPr lang="en" sz="1400"/>
              <a:t> the push request</a:t>
            </a:r>
            <a:endParaRPr sz="1400">
              <a:solidFill>
                <a:srgbClr val="000000"/>
              </a:solidFill>
            </a:endParaRPr>
          </a:p>
        </p:txBody>
      </p:sp>
      <p:sp>
        <p:nvSpPr>
          <p:cNvPr id="254" name="Shape 254"/>
          <p:cNvSpPr txBox="1"/>
          <p:nvPr>
            <p:ph idx="1" type="body"/>
          </p:nvPr>
        </p:nvSpPr>
        <p:spPr>
          <a:xfrm>
            <a:off x="457200" y="3943350"/>
            <a:ext cx="3481200" cy="925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After rebase operation, local </a:t>
            </a:r>
            <a:r>
              <a:rPr b="1" lang="en" sz="1400"/>
              <a:t>master now have C6</a:t>
            </a:r>
            <a:r>
              <a:rPr lang="en" sz="1400"/>
              <a:t>. Therefore, </a:t>
            </a:r>
            <a:r>
              <a:rPr b="1" lang="en" sz="1400"/>
              <a:t>origin/master</a:t>
            </a:r>
            <a:r>
              <a:rPr lang="en" sz="1400"/>
              <a:t> will </a:t>
            </a:r>
            <a:r>
              <a:rPr b="1" lang="en" sz="1400">
                <a:solidFill>
                  <a:srgbClr val="38761D"/>
                </a:solidFill>
              </a:rPr>
              <a:t>accept the next push</a:t>
            </a:r>
            <a:r>
              <a:rPr lang="en" sz="1400"/>
              <a:t>.</a:t>
            </a:r>
            <a:endParaRPr sz="1400">
              <a:solidFill>
                <a:srgbClr val="000000"/>
              </a:solidFill>
            </a:endParaRPr>
          </a:p>
        </p:txBody>
      </p:sp>
      <p:sp>
        <p:nvSpPr>
          <p:cNvPr id="255" name="Shape 255"/>
          <p:cNvSpPr txBox="1"/>
          <p:nvPr/>
        </p:nvSpPr>
        <p:spPr>
          <a:xfrm>
            <a:off x="487150" y="2427350"/>
            <a:ext cx="3657600" cy="31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 git rebase origin/master</a:t>
            </a:r>
            <a:endParaRPr sz="1200"/>
          </a:p>
        </p:txBody>
      </p:sp>
      <p:graphicFrame>
        <p:nvGraphicFramePr>
          <p:cNvPr id="256" name="Shape 256"/>
          <p:cNvGraphicFramePr/>
          <p:nvPr/>
        </p:nvGraphicFramePr>
        <p:xfrm>
          <a:off x="4139725" y="3421425"/>
          <a:ext cx="3000000" cy="3000000"/>
        </p:xfrm>
        <a:graphic>
          <a:graphicData uri="http://schemas.openxmlformats.org/drawingml/2006/table">
            <a:tbl>
              <a:tblPr>
                <a:noFill/>
                <a:tableStyleId>{70553FFF-B088-4D71-8615-F790C3B4910E}</a:tableStyleId>
              </a:tblPr>
              <a:tblGrid>
                <a:gridCol w="1155450"/>
                <a:gridCol w="1849350"/>
                <a:gridCol w="1912225"/>
              </a:tblGrid>
              <a:tr h="274025">
                <a:tc>
                  <a:txBody>
                    <a:bodyPr>
                      <a:noAutofit/>
                    </a:bodyPr>
                    <a:lstStyle/>
                    <a:p>
                      <a:pPr indent="0" lvl="0" marL="0" rtl="0">
                        <a:spcBef>
                          <a:spcPts val="600"/>
                        </a:spcBef>
                        <a:spcAft>
                          <a:spcPts val="0"/>
                        </a:spcAft>
                        <a:buNone/>
                      </a:pPr>
                      <a:r>
                        <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Master</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origin/master</a:t>
                      </a:r>
                      <a:endParaRPr sz="1000">
                        <a:solidFill>
                          <a:schemeClr val="dk1"/>
                        </a:solidFill>
                      </a:endParaRPr>
                    </a:p>
                  </a:txBody>
                  <a:tcPr marT="91425" marB="91425" marR="91425" marL="91425"/>
                </a:tc>
              </a:tr>
              <a:tr h="274025">
                <a:tc>
                  <a:txBody>
                    <a:bodyPr>
                      <a:noAutofit/>
                    </a:bodyPr>
                    <a:lstStyle/>
                    <a:p>
                      <a:pPr indent="0" lvl="0" marL="0" rtl="0">
                        <a:spcBef>
                          <a:spcPts val="600"/>
                        </a:spcBef>
                        <a:spcAft>
                          <a:spcPts val="0"/>
                        </a:spcAft>
                        <a:buNone/>
                      </a:pPr>
                      <a:r>
                        <a:rPr lang="en" sz="1000">
                          <a:solidFill>
                            <a:schemeClr val="dk1"/>
                          </a:solidFill>
                        </a:rPr>
                        <a:t>After push</a:t>
                      </a:r>
                      <a:endParaRPr sz="1000">
                        <a:solidFill>
                          <a:schemeClr val="dk1"/>
                        </a:solidFill>
                      </a:endParaRPr>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endParaRPr b="1"/>
                    </a:p>
                  </a:txBody>
                  <a:tcPr marT="91425" marB="91425" marR="91425" marL="91425"/>
                </a:tc>
                <a:tc>
                  <a:txBody>
                    <a:bodyPr>
                      <a:noAutofit/>
                    </a:bodyPr>
                    <a:lstStyle/>
                    <a:p>
                      <a:pPr indent="0" lvl="0" marL="0" rtl="0">
                        <a:spcBef>
                          <a:spcPts val="600"/>
                        </a:spcBef>
                        <a:spcAft>
                          <a:spcPts val="0"/>
                        </a:spcAft>
                        <a:buNone/>
                      </a:pPr>
                      <a:r>
                        <a:rPr lang="en" sz="1000">
                          <a:solidFill>
                            <a:schemeClr val="dk1"/>
                          </a:solidFill>
                        </a:rPr>
                        <a:t>C1 - C2 - </a:t>
                      </a:r>
                      <a:r>
                        <a:rPr b="1" lang="en" sz="1000">
                          <a:solidFill>
                            <a:schemeClr val="dk1"/>
                          </a:solidFill>
                        </a:rPr>
                        <a:t>C3</a:t>
                      </a:r>
                      <a:r>
                        <a:rPr lang="en" sz="1000">
                          <a:solidFill>
                            <a:schemeClr val="dk1"/>
                          </a:solidFill>
                        </a:rPr>
                        <a:t> - </a:t>
                      </a:r>
                      <a:r>
                        <a:rPr b="1" lang="en" sz="1000">
                          <a:solidFill>
                            <a:schemeClr val="dk1"/>
                          </a:solidFill>
                        </a:rPr>
                        <a:t>C6</a:t>
                      </a:r>
                      <a:r>
                        <a:rPr lang="en" sz="1000">
                          <a:solidFill>
                            <a:schemeClr val="dk1"/>
                          </a:solidFill>
                        </a:rPr>
                        <a:t> - </a:t>
                      </a:r>
                      <a:r>
                        <a:rPr b="1" lang="en" sz="1000">
                          <a:solidFill>
                            <a:schemeClr val="dk1"/>
                          </a:solidFill>
                        </a:rPr>
                        <a:t>C4”</a:t>
                      </a:r>
                      <a:r>
                        <a:rPr lang="en" sz="1000">
                          <a:solidFill>
                            <a:schemeClr val="dk1"/>
                          </a:solidFill>
                        </a:rPr>
                        <a:t> - </a:t>
                      </a:r>
                      <a:r>
                        <a:rPr b="1" lang="en" sz="1000">
                          <a:solidFill>
                            <a:schemeClr val="dk1"/>
                          </a:solidFill>
                        </a:rPr>
                        <a:t>C5”</a:t>
                      </a:r>
                      <a:endParaRPr b="1"/>
                    </a:p>
                  </a:txBody>
                  <a:tcPr marT="91425" marB="91425" marR="91425" marL="91425"/>
                </a:tc>
              </a:tr>
            </a:tbl>
          </a:graphicData>
        </a:graphic>
      </p:graphicFrame>
      <p:sp>
        <p:nvSpPr>
          <p:cNvPr id="257" name="Shape 257"/>
          <p:cNvSpPr txBox="1"/>
          <p:nvPr/>
        </p:nvSpPr>
        <p:spPr>
          <a:xfrm>
            <a:off x="487150" y="3417950"/>
            <a:ext cx="3657600" cy="31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 git push origin master</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rebase (caution)</a:t>
            </a:r>
            <a:endParaRPr sz="2400"/>
          </a:p>
        </p:txBody>
      </p:sp>
      <p:sp>
        <p:nvSpPr>
          <p:cNvPr id="263" name="Shape 26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a:t>
            </a:r>
            <a:r>
              <a:rPr b="1" lang="en" sz="1400">
                <a:solidFill>
                  <a:srgbClr val="FF0000"/>
                </a:solidFill>
              </a:rPr>
              <a:t>Never</a:t>
            </a:r>
            <a:r>
              <a:rPr lang="en" sz="1400"/>
              <a:t> rewrite commit messages of already committed and pushed changes on </a:t>
            </a:r>
            <a:r>
              <a:rPr b="1" lang="en" sz="1400"/>
              <a:t>origin/master</a:t>
            </a:r>
            <a:endParaRPr b="1" sz="1400"/>
          </a:p>
          <a:p>
            <a:pPr indent="0" lvl="0" marL="0" rtl="0">
              <a:spcBef>
                <a:spcPts val="600"/>
              </a:spcBef>
              <a:spcAft>
                <a:spcPts val="0"/>
              </a:spcAft>
              <a:buNone/>
            </a:pPr>
            <a:r>
              <a:rPr lang="en" sz="1400"/>
              <a:t>- Squashing local changes together before they are pushed to remote repository is a good thing</a:t>
            </a:r>
            <a:endParaRPr sz="1400"/>
          </a:p>
          <a:p>
            <a:pPr indent="0" lvl="0" marL="0" rtl="0">
              <a:spcBef>
                <a:spcPts val="600"/>
              </a:spcBef>
              <a:spcAft>
                <a:spcPts val="0"/>
              </a:spcAft>
              <a:buNone/>
            </a:pPr>
            <a:r>
              <a:rPr lang="en" sz="1400"/>
              <a:t>- Do not over do squashing. Commits should hold together logical changes</a:t>
            </a:r>
            <a:endParaRPr sz="1400"/>
          </a:p>
          <a:p>
            <a:pPr indent="0" lvl="0" marL="0" rtl="0">
              <a:spcBef>
                <a:spcPts val="600"/>
              </a:spcBef>
              <a:spcAft>
                <a:spcPts val="0"/>
              </a:spcAft>
              <a:buNone/>
            </a:pPr>
            <a:r>
              <a:rPr lang="en" sz="1400"/>
              <a:t>- When working a separate branch, consider rebasing on master branch as often as possible to resolve conflicts early</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Since rebase changes history, remote repository may reject your attempt to push a local branch since the HEAD revision of remote branch no longer exists in your local branch history.</a:t>
            </a:r>
            <a:endParaRPr sz="1400"/>
          </a:p>
          <a:p>
            <a:pPr indent="0" lvl="0" marL="0" rtl="0">
              <a:spcBef>
                <a:spcPts val="600"/>
              </a:spcBef>
              <a:spcAft>
                <a:spcPts val="0"/>
              </a:spcAft>
              <a:buNone/>
            </a:pPr>
            <a:r>
              <a:t/>
            </a:r>
            <a:endParaRPr b="1"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0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000"/>
                                        <p:tgtEl>
                                          <p:spTgt spid="2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rebase (caution) ...</a:t>
            </a:r>
            <a:endParaRPr sz="2400"/>
          </a:p>
        </p:txBody>
      </p:sp>
      <p:sp>
        <p:nvSpPr>
          <p:cNvPr id="269" name="Shape 26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If you are absolutely certain that your branch holds the right content, you may “force push” your local branch: </a:t>
            </a:r>
            <a:r>
              <a:rPr b="1" lang="en" sz="1400"/>
              <a:t>$ git push origin branch-name -f </a:t>
            </a:r>
            <a:r>
              <a:rPr b="1" lang="en" sz="1400">
                <a:solidFill>
                  <a:srgbClr val="FF0000"/>
                </a:solidFill>
              </a:rPr>
              <a:t>(this must never be done on master)</a:t>
            </a:r>
            <a:endParaRPr sz="1400">
              <a:solidFill>
                <a:srgbClr val="000000"/>
              </a:solidFill>
            </a:endParaRPr>
          </a:p>
          <a:p>
            <a:pPr indent="0" lvl="0" marL="0" rtl="0">
              <a:spcBef>
                <a:spcPts val="600"/>
              </a:spcBef>
              <a:spcAft>
                <a:spcPts val="0"/>
              </a:spcAft>
              <a:buNone/>
            </a:pPr>
            <a:r>
              <a:t/>
            </a:r>
            <a:endParaRPr sz="1400">
              <a:solidFill>
                <a:srgbClr val="000000"/>
              </a:solidFill>
            </a:endParaRPr>
          </a:p>
          <a:p>
            <a:pPr indent="0" lvl="0" marL="0" rtl="0">
              <a:spcBef>
                <a:spcPts val="600"/>
              </a:spcBef>
              <a:spcAft>
                <a:spcPts val="0"/>
              </a:spcAft>
              <a:buNone/>
            </a:pPr>
            <a:r>
              <a:rPr lang="en" sz="1400">
                <a:solidFill>
                  <a:srgbClr val="000000"/>
                </a:solidFill>
              </a:rPr>
              <a:t>- As an example, if your colleague has “</a:t>
            </a:r>
            <a:r>
              <a:rPr b="1" lang="en" sz="1400">
                <a:solidFill>
                  <a:srgbClr val="000000"/>
                </a:solidFill>
              </a:rPr>
              <a:t>force pushed</a:t>
            </a:r>
            <a:r>
              <a:rPr lang="en" sz="1400">
                <a:solidFill>
                  <a:srgbClr val="000000"/>
                </a:solidFill>
              </a:rPr>
              <a:t>” his changes on branch PB-100, then </a:t>
            </a:r>
            <a:r>
              <a:rPr b="1" lang="en" sz="1400">
                <a:solidFill>
                  <a:srgbClr val="000000"/>
                </a:solidFill>
              </a:rPr>
              <a:t>everyone</a:t>
            </a:r>
            <a:r>
              <a:rPr lang="en" sz="1400">
                <a:solidFill>
                  <a:srgbClr val="000000"/>
                </a:solidFill>
              </a:rPr>
              <a:t> working on PB-100 needs to “</a:t>
            </a:r>
            <a:r>
              <a:rPr b="1" lang="en" sz="1400">
                <a:solidFill>
                  <a:srgbClr val="000000"/>
                </a:solidFill>
              </a:rPr>
              <a:t>fully reset</a:t>
            </a:r>
            <a:r>
              <a:rPr lang="en" sz="1400">
                <a:solidFill>
                  <a:srgbClr val="000000"/>
                </a:solidFill>
              </a:rPr>
              <a:t>” their local PB-100 branch</a:t>
            </a:r>
            <a:endParaRPr sz="1400">
              <a:solidFill>
                <a:srgbClr val="000000"/>
              </a:solidFill>
            </a:endParaRPr>
          </a:p>
          <a:p>
            <a:pPr indent="0" lvl="0" marL="0" rtl="0">
              <a:spcBef>
                <a:spcPts val="600"/>
              </a:spcBef>
              <a:spcAft>
                <a:spcPts val="0"/>
              </a:spcAft>
              <a:buNone/>
            </a:pPr>
            <a:r>
              <a:rPr lang="en" sz="1400">
                <a:solidFill>
                  <a:srgbClr val="000000"/>
                </a:solidFill>
              </a:rPr>
              <a:t>- Use “</a:t>
            </a:r>
            <a:r>
              <a:rPr b="1" lang="en" sz="1400">
                <a:solidFill>
                  <a:srgbClr val="000000"/>
                </a:solidFill>
              </a:rPr>
              <a:t>git stash</a:t>
            </a:r>
            <a:r>
              <a:rPr lang="en" sz="1400">
                <a:solidFill>
                  <a:srgbClr val="000000"/>
                </a:solidFill>
              </a:rPr>
              <a:t>” to save the day</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0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000"/>
                                        <p:tgtEl>
                                          <p:spTgt spid="2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 concepts, differences with SVN</a:t>
            </a:r>
            <a:endParaRPr/>
          </a:p>
        </p:txBody>
      </p:sp>
      <p:sp>
        <p:nvSpPr>
          <p:cNvPr id="42" name="Shape 4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 </a:t>
            </a:r>
            <a:endParaRPr/>
          </a:p>
        </p:txBody>
      </p:sp>
      <p:graphicFrame>
        <p:nvGraphicFramePr>
          <p:cNvPr id="43" name="Shape 43"/>
          <p:cNvGraphicFramePr/>
          <p:nvPr/>
        </p:nvGraphicFramePr>
        <p:xfrm>
          <a:off x="952500" y="1607275"/>
          <a:ext cx="3000000" cy="3000000"/>
        </p:xfrm>
        <a:graphic>
          <a:graphicData uri="http://schemas.openxmlformats.org/drawingml/2006/table">
            <a:tbl>
              <a:tblPr>
                <a:noFill/>
                <a:tableStyleId>{70553FFF-B088-4D71-8615-F790C3B4910E}</a:tableStyleId>
              </a:tblPr>
              <a:tblGrid>
                <a:gridCol w="1224050"/>
                <a:gridCol w="3601950"/>
                <a:gridCol w="2413000"/>
              </a:tblGrid>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
                        <a:t>Git</a:t>
                      </a:r>
                      <a:endParaRPr/>
                    </a:p>
                  </a:txBody>
                  <a:tcPr marT="91425" marB="91425" marR="91425" marL="91425"/>
                </a:tc>
                <a:tc>
                  <a:txBody>
                    <a:bodyPr>
                      <a:noAutofit/>
                    </a:bodyPr>
                    <a:lstStyle/>
                    <a:p>
                      <a:pPr indent="0" lvl="0" marL="0">
                        <a:spcBef>
                          <a:spcPts val="0"/>
                        </a:spcBef>
                        <a:spcAft>
                          <a:spcPts val="0"/>
                        </a:spcAft>
                        <a:buNone/>
                      </a:pPr>
                      <a:r>
                        <a:rPr lang="en"/>
                        <a:t>SVN</a:t>
                      </a:r>
                      <a:endParaRPr/>
                    </a:p>
                  </a:txBody>
                  <a:tcPr marT="91425" marB="91425" marR="91425" marL="91425"/>
                </a:tc>
              </a:tr>
              <a:tr h="381000">
                <a:tc>
                  <a:txBody>
                    <a:bodyPr>
                      <a:noAutofit/>
                    </a:bodyPr>
                    <a:lstStyle/>
                    <a:p>
                      <a:pPr indent="0" lvl="0" marL="0">
                        <a:spcBef>
                          <a:spcPts val="0"/>
                        </a:spcBef>
                        <a:spcAft>
                          <a:spcPts val="0"/>
                        </a:spcAft>
                        <a:buNone/>
                      </a:pPr>
                      <a:r>
                        <a:rPr lang="en"/>
                        <a:t>Repository</a:t>
                      </a:r>
                      <a:endParaRPr/>
                    </a:p>
                  </a:txBody>
                  <a:tcPr marT="91425" marB="91425" marR="91425" marL="91425"/>
                </a:tc>
                <a:tc>
                  <a:txBody>
                    <a:bodyPr>
                      <a:noAutofit/>
                    </a:bodyPr>
                    <a:lstStyle/>
                    <a:p>
                      <a:pPr indent="0" lvl="0" marL="0">
                        <a:spcBef>
                          <a:spcPts val="0"/>
                        </a:spcBef>
                        <a:spcAft>
                          <a:spcPts val="0"/>
                        </a:spcAft>
                        <a:buNone/>
                      </a:pPr>
                      <a:r>
                        <a:rPr lang="en"/>
                        <a:t>Each copy of the project tree (</a:t>
                      </a:r>
                      <a:r>
                        <a:rPr i="1" lang="en"/>
                        <a:t>a working copy</a:t>
                      </a:r>
                      <a:r>
                        <a:rPr lang="en"/>
                        <a:t>) carries its own repository  along with it’s own history (</a:t>
                      </a:r>
                      <a:r>
                        <a:rPr i="1" lang="en"/>
                        <a:t>under a local directory </a:t>
                      </a:r>
                      <a:r>
                        <a:rPr b="1" i="1" lang="en"/>
                        <a:t>.git</a:t>
                      </a:r>
                      <a:r>
                        <a:rPr i="1" lang="en"/>
                        <a:t> under the project tree root</a:t>
                      </a:r>
                      <a:r>
                        <a:rPr lang="en"/>
                        <a:t>)</a:t>
                      </a:r>
                      <a:endParaRPr/>
                    </a:p>
                  </a:txBody>
                  <a:tcPr marT="91425" marB="91425" marR="91425" marL="91425"/>
                </a:tc>
                <a:tc>
                  <a:txBody>
                    <a:bodyPr>
                      <a:noAutofit/>
                    </a:bodyPr>
                    <a:lstStyle/>
                    <a:p>
                      <a:pPr indent="0" lvl="0" marL="0">
                        <a:spcBef>
                          <a:spcPts val="0"/>
                        </a:spcBef>
                        <a:spcAft>
                          <a:spcPts val="0"/>
                        </a:spcAft>
                        <a:buNone/>
                      </a:pPr>
                      <a:r>
                        <a:rPr lang="en"/>
                        <a:t>Each project there is a single repository at some detached central place where all the history is and which you checkout and commit into</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stash</a:t>
            </a:r>
            <a:endParaRPr sz="2400"/>
          </a:p>
        </p:txBody>
      </p:sp>
      <p:sp>
        <p:nvSpPr>
          <p:cNvPr id="275" name="Shape 27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solidFill>
                  <a:srgbClr val="000000"/>
                </a:solidFill>
              </a:rPr>
              <a:t>Git stash moves all your local “uncommitted” changes into a change-list and resets your local branch to it’s local HEAD revision.</a:t>
            </a:r>
            <a:endParaRPr sz="1400">
              <a:solidFill>
                <a:srgbClr val="000000"/>
              </a:solidFill>
            </a:endParaRPr>
          </a:p>
          <a:p>
            <a:pPr indent="0" lvl="0" marL="0" rtl="0">
              <a:spcBef>
                <a:spcPts val="600"/>
              </a:spcBef>
              <a:spcAft>
                <a:spcPts val="0"/>
              </a:spcAft>
              <a:buNone/>
            </a:pPr>
            <a:r>
              <a:t/>
            </a:r>
            <a:endParaRPr sz="1400">
              <a:solidFill>
                <a:srgbClr val="000000"/>
              </a:solidFill>
            </a:endParaRPr>
          </a:p>
          <a:p>
            <a:pPr indent="0" lvl="0" marL="0" rtl="0">
              <a:spcBef>
                <a:spcPts val="600"/>
              </a:spcBef>
              <a:spcAft>
                <a:spcPts val="0"/>
              </a:spcAft>
              <a:buNone/>
            </a:pPr>
            <a:r>
              <a:rPr lang="en" sz="1400">
                <a:solidFill>
                  <a:srgbClr val="000000"/>
                </a:solidFill>
              </a:rPr>
              <a:t>If you are working on branch PB-100 and someone has “force pushed” on remote PB-100 branch, you may try the following,</a:t>
            </a:r>
            <a:endParaRPr sz="1400">
              <a:solidFill>
                <a:srgbClr val="000000"/>
              </a:solidFill>
            </a:endParaRPr>
          </a:p>
          <a:p>
            <a:pPr indent="0" lvl="0" marL="0" rtl="0">
              <a:spcBef>
                <a:spcPts val="600"/>
              </a:spcBef>
              <a:spcAft>
                <a:spcPts val="0"/>
              </a:spcAft>
              <a:buNone/>
            </a:pPr>
            <a:r>
              <a:rPr lang="en" sz="1400">
                <a:solidFill>
                  <a:srgbClr val="000000"/>
                </a:solidFill>
              </a:rPr>
              <a:t>$ git stash # this will save all your local uncommitted changes</a:t>
            </a:r>
            <a:endParaRPr sz="1400">
              <a:solidFill>
                <a:srgbClr val="000000"/>
              </a:solidFill>
            </a:endParaRPr>
          </a:p>
          <a:p>
            <a:pPr indent="0" lvl="0" marL="0" rtl="0">
              <a:spcBef>
                <a:spcPts val="600"/>
              </a:spcBef>
              <a:spcAft>
                <a:spcPts val="0"/>
              </a:spcAft>
              <a:buNone/>
            </a:pPr>
            <a:r>
              <a:rPr lang="en" sz="1400">
                <a:solidFill>
                  <a:srgbClr val="000000"/>
                </a:solidFill>
              </a:rPr>
              <a:t>$ git fetch origin # get the latest content from origin</a:t>
            </a:r>
            <a:endParaRPr sz="1400">
              <a:solidFill>
                <a:srgbClr val="000000"/>
              </a:solidFill>
            </a:endParaRPr>
          </a:p>
          <a:p>
            <a:pPr indent="0" lvl="0" marL="0" rtl="0">
              <a:spcBef>
                <a:spcPts val="600"/>
              </a:spcBef>
              <a:spcAft>
                <a:spcPts val="0"/>
              </a:spcAft>
              <a:buNone/>
            </a:pPr>
            <a:r>
              <a:rPr lang="en" sz="1400">
                <a:solidFill>
                  <a:srgbClr val="000000"/>
                </a:solidFill>
              </a:rPr>
              <a:t>$ git reset --hard origin/PB-100</a:t>
            </a:r>
            <a:endParaRPr sz="1400">
              <a:solidFill>
                <a:srgbClr val="000000"/>
              </a:solidFill>
            </a:endParaRPr>
          </a:p>
          <a:p>
            <a:pPr indent="0" lvl="0" marL="0" rtl="0">
              <a:spcBef>
                <a:spcPts val="600"/>
              </a:spcBef>
              <a:spcAft>
                <a:spcPts val="0"/>
              </a:spcAft>
              <a:buNone/>
            </a:pPr>
            <a:r>
              <a:rPr lang="en" sz="1400">
                <a:solidFill>
                  <a:srgbClr val="000000"/>
                </a:solidFill>
              </a:rPr>
              <a:t>$ git stash pop # you may also use $ git stash apply</a:t>
            </a:r>
            <a:endParaRPr sz="1400">
              <a:solidFill>
                <a:srgbClr val="000000"/>
              </a:solidFill>
            </a:endParaRPr>
          </a:p>
          <a:p>
            <a:pPr indent="0" lvl="0" marL="0" rtl="0">
              <a:spcBef>
                <a:spcPts val="600"/>
              </a:spcBef>
              <a:spcAft>
                <a:spcPts val="0"/>
              </a:spcAft>
              <a:buNone/>
            </a:pPr>
            <a:r>
              <a:t/>
            </a:r>
            <a:endParaRPr sz="1400">
              <a:solidFill>
                <a:srgbClr val="000000"/>
              </a:solidFill>
            </a:endParaRPr>
          </a:p>
          <a:p>
            <a:pPr indent="0" lvl="0" marL="0" rtl="0">
              <a:spcBef>
                <a:spcPts val="600"/>
              </a:spcBef>
              <a:spcAft>
                <a:spcPts val="0"/>
              </a:spcAft>
              <a:buNone/>
            </a:pPr>
            <a:r>
              <a:rPr lang="en" sz="1400">
                <a:solidFill>
                  <a:srgbClr val="000000"/>
                </a:solidFill>
              </a:rPr>
              <a:t>To have a look at local stashes, you can run : $ git stash list</a:t>
            </a:r>
            <a:endParaRPr sz="1400">
              <a:solidFill>
                <a:srgbClr val="000000"/>
              </a:solidFill>
            </a:endParaRPr>
          </a:p>
          <a:p>
            <a:pPr indent="0" lvl="0" marL="0" rtl="0">
              <a:spcBef>
                <a:spcPts val="600"/>
              </a:spcBef>
              <a:spcAft>
                <a:spcPts val="0"/>
              </a:spcAft>
              <a:buNone/>
            </a:pPr>
            <a:r>
              <a:rPr lang="en" sz="1400">
                <a:solidFill>
                  <a:srgbClr val="000000"/>
                </a:solidFill>
              </a:rPr>
              <a:t>It’s possible to apply any “stashed change-list” and not just the top of the stack.</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1000"/>
                                        <p:tgtEl>
                                          <p:spTgt spid="2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Effect filter="fade" transition="in">
                                      <p:cBhvr>
                                        <p:cTn dur="1000"/>
                                        <p:tgtEl>
                                          <p:spTgt spid="2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animEffect filter="fade" transition="in">
                                      <p:cBhvr>
                                        <p:cTn dur="1000"/>
                                        <p:tgtEl>
                                          <p:spTgt spid="2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9" st="9"/>
                                            </p:txEl>
                                          </p:spTgt>
                                        </p:tgtEl>
                                        <p:attrNameLst>
                                          <p:attrName>style.visibility</p:attrName>
                                        </p:attrNameLst>
                                      </p:cBhvr>
                                      <p:to>
                                        <p:strVal val="visible"/>
                                      </p:to>
                                    </p:set>
                                    <p:animEffect filter="fade" transition="in">
                                      <p:cBhvr>
                                        <p:cTn dur="1000"/>
                                        <p:tgtEl>
                                          <p:spTgt spid="27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rebase (caution) ...</a:t>
            </a:r>
            <a:endParaRPr sz="2400"/>
          </a:p>
        </p:txBody>
      </p:sp>
      <p:sp>
        <p:nvSpPr>
          <p:cNvPr id="281" name="Shape 28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solidFill>
                  <a:srgbClr val="000000"/>
                </a:solidFill>
              </a:rPr>
              <a:t>- Therefore, you should </a:t>
            </a:r>
            <a:r>
              <a:rPr b="1" lang="en" sz="1400">
                <a:solidFill>
                  <a:srgbClr val="FF0000"/>
                </a:solidFill>
              </a:rPr>
              <a:t>never</a:t>
            </a:r>
            <a:r>
              <a:rPr lang="en" sz="1400">
                <a:solidFill>
                  <a:srgbClr val="000000"/>
                </a:solidFill>
              </a:rPr>
              <a:t> “</a:t>
            </a:r>
            <a:r>
              <a:rPr b="1" lang="en" sz="1400">
                <a:solidFill>
                  <a:srgbClr val="000000"/>
                </a:solidFill>
              </a:rPr>
              <a:t>force push</a:t>
            </a:r>
            <a:r>
              <a:rPr lang="en" sz="1400">
                <a:solidFill>
                  <a:srgbClr val="000000"/>
                </a:solidFill>
              </a:rPr>
              <a:t>” on the </a:t>
            </a:r>
            <a:r>
              <a:rPr b="1" lang="en" sz="1400">
                <a:solidFill>
                  <a:srgbClr val="FF0000"/>
                </a:solidFill>
              </a:rPr>
              <a:t>master</a:t>
            </a:r>
            <a:r>
              <a:rPr lang="en" sz="1400">
                <a:solidFill>
                  <a:srgbClr val="000000"/>
                </a:solidFill>
              </a:rPr>
              <a:t> branch</a:t>
            </a:r>
            <a:endParaRPr sz="1400">
              <a:solidFill>
                <a:srgbClr val="000000"/>
              </a:solidFill>
            </a:endParaRPr>
          </a:p>
          <a:p>
            <a:pPr indent="0" lvl="0" marL="0" rtl="0">
              <a:spcBef>
                <a:spcPts val="600"/>
              </a:spcBef>
              <a:spcAft>
                <a:spcPts val="0"/>
              </a:spcAft>
              <a:buNone/>
            </a:pPr>
            <a:r>
              <a:rPr lang="en" sz="1400">
                <a:solidFill>
                  <a:srgbClr val="000000"/>
                </a:solidFill>
              </a:rPr>
              <a:t>- When you “force push” a branch, always talk to your colleagues to verify that others have already committed and pushed all their changes on that branch</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merging and fast-forwarding</a:t>
            </a:r>
            <a:endParaRPr sz="2400"/>
          </a:p>
        </p:txBody>
      </p:sp>
      <p:sp>
        <p:nvSpPr>
          <p:cNvPr id="287" name="Shape 28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git merge operation resolves conflicts where possible</a:t>
            </a:r>
            <a:endParaRPr sz="1400"/>
          </a:p>
          <a:p>
            <a:pPr indent="0" lvl="0" marL="0" rtl="0">
              <a:spcBef>
                <a:spcPts val="600"/>
              </a:spcBef>
              <a:spcAft>
                <a:spcPts val="0"/>
              </a:spcAft>
              <a:buNone/>
            </a:pPr>
            <a:r>
              <a:rPr lang="en" sz="1400"/>
              <a:t>- If “git merge” finds no conflicts and only changes in the merging branch are missing from the master, git will simply update master HEAD to the newest commit on your branch. This is called “fast-forwarding”</a:t>
            </a:r>
            <a:endParaRPr sz="1400"/>
          </a:p>
          <a:p>
            <a:pPr indent="0" lvl="0" marL="0" rtl="0">
              <a:spcBef>
                <a:spcPts val="600"/>
              </a:spcBef>
              <a:spcAft>
                <a:spcPts val="0"/>
              </a:spcAft>
              <a:buNone/>
            </a:pPr>
            <a:r>
              <a:rPr lang="en" sz="1400"/>
              <a:t>- To be able to perform “fast-forward”, your branch needs to be “rebased” on the latest commit of the master branch so that the branch includes all changes available on master</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hands-on</a:t>
            </a:r>
            <a:endParaRPr sz="2400"/>
          </a:p>
        </p:txBody>
      </p:sp>
      <p:sp>
        <p:nvSpPr>
          <p:cNvPr id="293" name="Shape 293"/>
          <p:cNvSpPr txBox="1"/>
          <p:nvPr>
            <p:ph idx="1" type="body"/>
          </p:nvPr>
        </p:nvSpPr>
        <p:spPr>
          <a:xfrm>
            <a:off x="457200" y="1200150"/>
            <a:ext cx="8229600" cy="2330400"/>
          </a:xfrm>
          <a:prstGeom prst="rect">
            <a:avLst/>
          </a:prstGeom>
        </p:spPr>
        <p:txBody>
          <a:bodyPr anchorCtr="0" anchor="t" bIns="91425" lIns="91425" spcFirstLastPara="1" rIns="91425" wrap="square" tIns="91425">
            <a:noAutofit/>
          </a:bodyPr>
          <a:lstStyle/>
          <a:p>
            <a:pPr indent="-317500" lvl="0" marL="457200" rtl="0">
              <a:lnSpc>
                <a:spcPct val="150000"/>
              </a:lnSpc>
              <a:spcBef>
                <a:spcPts val="600"/>
              </a:spcBef>
              <a:spcAft>
                <a:spcPts val="0"/>
              </a:spcAft>
              <a:buSzPts val="1400"/>
              <a:buChar char="-"/>
            </a:pPr>
            <a:r>
              <a:rPr lang="en" sz="1400"/>
              <a:t>Workshop sample project: </a:t>
            </a:r>
            <a:r>
              <a:rPr lang="en" sz="1400" u="sng">
                <a:solidFill>
                  <a:schemeClr val="hlink"/>
                </a:solidFill>
                <a:hlinkClick r:id="rId3"/>
              </a:rPr>
              <a:t>https://github.com/saikat047/git-workshop</a:t>
            </a:r>
            <a:r>
              <a:rPr lang="en" sz="1400"/>
              <a:t> </a:t>
            </a:r>
            <a:endParaRPr sz="1400"/>
          </a:p>
          <a:p>
            <a:pPr indent="-317500" lvl="0" marL="457200" rtl="0">
              <a:lnSpc>
                <a:spcPct val="150000"/>
              </a:lnSpc>
              <a:spcBef>
                <a:spcPts val="0"/>
              </a:spcBef>
              <a:spcAft>
                <a:spcPts val="0"/>
              </a:spcAft>
              <a:buSzPts val="1400"/>
              <a:buChar char="-"/>
            </a:pPr>
            <a:r>
              <a:rPr lang="en" sz="1400"/>
              <a:t>$ git clone </a:t>
            </a:r>
            <a:r>
              <a:rPr lang="en" sz="1400" u="sng">
                <a:solidFill>
                  <a:schemeClr val="hlink"/>
                </a:solidFill>
                <a:hlinkClick r:id="rId4"/>
              </a:rPr>
              <a:t>git@github.com</a:t>
            </a:r>
            <a:r>
              <a:rPr lang="en" sz="1400"/>
              <a:t>:saikat047/git-workshop.git</a:t>
            </a:r>
            <a:endParaRPr sz="1400"/>
          </a:p>
          <a:p>
            <a:pPr indent="-317500" lvl="0" marL="457200" rtl="0">
              <a:lnSpc>
                <a:spcPct val="150000"/>
              </a:lnSpc>
              <a:spcBef>
                <a:spcPts val="0"/>
              </a:spcBef>
              <a:spcAft>
                <a:spcPts val="0"/>
              </a:spcAft>
              <a:buSzPts val="1400"/>
              <a:buChar char="-"/>
            </a:pPr>
            <a:r>
              <a:rPr lang="en" sz="1400"/>
              <a:t>$ git fetch origin</a:t>
            </a:r>
            <a:endParaRPr sz="1400"/>
          </a:p>
          <a:p>
            <a:pPr indent="-317500" lvl="0" marL="457200" rtl="0">
              <a:lnSpc>
                <a:spcPct val="150000"/>
              </a:lnSpc>
              <a:spcBef>
                <a:spcPts val="0"/>
              </a:spcBef>
              <a:spcAft>
                <a:spcPts val="0"/>
              </a:spcAft>
              <a:buSzPts val="1400"/>
              <a:buChar char="-"/>
            </a:pPr>
            <a:r>
              <a:rPr lang="en" sz="1400"/>
              <a:t>Open src/index.html in your favourite browser (no IE-8 please)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hands-on </a:t>
            </a:r>
            <a:r>
              <a:rPr lang="en" sz="1000"/>
              <a:t>continued...</a:t>
            </a:r>
            <a:endParaRPr sz="1000"/>
          </a:p>
        </p:txBody>
      </p:sp>
      <p:sp>
        <p:nvSpPr>
          <p:cNvPr id="299" name="Shape 299"/>
          <p:cNvSpPr txBox="1"/>
          <p:nvPr>
            <p:ph idx="1" type="body"/>
          </p:nvPr>
        </p:nvSpPr>
        <p:spPr>
          <a:xfrm>
            <a:off x="457200" y="1276350"/>
            <a:ext cx="8229600" cy="25059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None/>
            </a:pPr>
            <a:r>
              <a:rPr lang="en" sz="1400"/>
              <a:t>Tasks:</a:t>
            </a:r>
            <a:endParaRPr sz="1400"/>
          </a:p>
          <a:p>
            <a:pPr indent="-317500" lvl="0" marL="457200" rtl="0">
              <a:lnSpc>
                <a:spcPct val="150000"/>
              </a:lnSpc>
              <a:spcBef>
                <a:spcPts val="600"/>
              </a:spcBef>
              <a:spcAft>
                <a:spcPts val="0"/>
              </a:spcAft>
              <a:buSzPts val="1400"/>
              <a:buAutoNum type="arabicPeriod"/>
            </a:pPr>
            <a:r>
              <a:rPr lang="en" sz="1400"/>
              <a:t>Horizontally center-align the header “</a:t>
            </a:r>
            <a:r>
              <a:rPr lang="en" sz="1200">
                <a:solidFill>
                  <a:srgbClr val="222222"/>
                </a:solidFill>
              </a:rPr>
              <a:t>Hello world! This is a sample page.”</a:t>
            </a:r>
            <a:endParaRPr sz="1200">
              <a:solidFill>
                <a:srgbClr val="222222"/>
              </a:solidFill>
            </a:endParaRPr>
          </a:p>
          <a:p>
            <a:pPr indent="-317500" lvl="0" marL="457200" rtl="0">
              <a:lnSpc>
                <a:spcPct val="150000"/>
              </a:lnSpc>
              <a:spcBef>
                <a:spcPts val="0"/>
              </a:spcBef>
              <a:spcAft>
                <a:spcPts val="0"/>
              </a:spcAft>
              <a:buSzPts val="1400"/>
              <a:buAutoNum type="arabicPeriod"/>
            </a:pPr>
            <a:r>
              <a:rPr lang="en" sz="1400"/>
              <a:t>Horizontally center-align the footer “</a:t>
            </a:r>
            <a:r>
              <a:rPr lang="en" sz="1200">
                <a:solidFill>
                  <a:srgbClr val="222222"/>
                </a:solidFill>
              </a:rPr>
              <a:t>Enough information about Dhaka, Bangladesh.”</a:t>
            </a:r>
            <a:endParaRPr sz="1400"/>
          </a:p>
          <a:p>
            <a:pPr indent="-317500" lvl="0" marL="457200" rtl="0">
              <a:lnSpc>
                <a:spcPct val="150000"/>
              </a:lnSpc>
              <a:spcBef>
                <a:spcPts val="0"/>
              </a:spcBef>
              <a:spcAft>
                <a:spcPts val="0"/>
              </a:spcAft>
              <a:buClr>
                <a:srgbClr val="222222"/>
              </a:buClr>
              <a:buSzPts val="1400"/>
              <a:buAutoNum type="arabicPeriod"/>
            </a:pPr>
            <a:r>
              <a:rPr lang="en" sz="1400">
                <a:solidFill>
                  <a:srgbClr val="222222"/>
                </a:solidFill>
              </a:rPr>
              <a:t>Change the font-color of the first paragraph starting with “</a:t>
            </a:r>
            <a:r>
              <a:rPr lang="en" sz="1200">
                <a:solidFill>
                  <a:srgbClr val="222222"/>
                </a:solidFill>
              </a:rPr>
              <a:t>Dhaka is the capital”</a:t>
            </a:r>
            <a:r>
              <a:rPr lang="en" sz="1400">
                <a:solidFill>
                  <a:srgbClr val="222222"/>
                </a:solidFill>
              </a:rPr>
              <a:t> to “dark green”</a:t>
            </a:r>
            <a:endParaRPr sz="1400">
              <a:solidFill>
                <a:srgbClr val="222222"/>
              </a:solidFill>
            </a:endParaRPr>
          </a:p>
          <a:p>
            <a:pPr indent="-317500" lvl="0" marL="457200" rtl="0">
              <a:lnSpc>
                <a:spcPct val="150000"/>
              </a:lnSpc>
              <a:spcBef>
                <a:spcPts val="0"/>
              </a:spcBef>
              <a:spcAft>
                <a:spcPts val="0"/>
              </a:spcAft>
              <a:buClr>
                <a:srgbClr val="222222"/>
              </a:buClr>
              <a:buSzPts val="1400"/>
              <a:buAutoNum type="arabicPeriod"/>
            </a:pPr>
            <a:r>
              <a:rPr lang="en" sz="1400">
                <a:solidFill>
                  <a:srgbClr val="222222"/>
                </a:solidFill>
              </a:rPr>
              <a:t>Change the font-color of the second paragraph starting with “</a:t>
            </a:r>
            <a:r>
              <a:rPr lang="en" sz="1200">
                <a:solidFill>
                  <a:srgbClr val="222222"/>
                </a:solidFill>
              </a:rPr>
              <a:t>As the capital of the People's”</a:t>
            </a:r>
            <a:r>
              <a:rPr lang="en" sz="1400">
                <a:solidFill>
                  <a:srgbClr val="222222"/>
                </a:solidFill>
              </a:rPr>
              <a:t> to “Red”</a:t>
            </a:r>
            <a:endParaRPr sz="1400">
              <a:solidFill>
                <a:srgbClr val="222222"/>
              </a:solidFill>
            </a:endParaRPr>
          </a:p>
          <a:p>
            <a:pPr indent="-317500" lvl="0" marL="457200" rtl="0">
              <a:lnSpc>
                <a:spcPct val="150000"/>
              </a:lnSpc>
              <a:spcBef>
                <a:spcPts val="0"/>
              </a:spcBef>
              <a:spcAft>
                <a:spcPts val="0"/>
              </a:spcAft>
              <a:buClr>
                <a:srgbClr val="222222"/>
              </a:buClr>
              <a:buSzPts val="1400"/>
              <a:buAutoNum type="arabicPeriod"/>
            </a:pPr>
            <a:r>
              <a:rPr lang="en" sz="1400">
                <a:solidFill>
                  <a:srgbClr val="222222"/>
                </a:solidFill>
              </a:rPr>
              <a:t>Change the font-color of the third paragraph starting with “</a:t>
            </a:r>
            <a:r>
              <a:rPr lang="en" sz="1200">
                <a:solidFill>
                  <a:srgbClr val="222222"/>
                </a:solidFill>
              </a:rPr>
              <a:t>Dhaka is the economic and”</a:t>
            </a:r>
            <a:r>
              <a:rPr lang="en" sz="1400">
                <a:solidFill>
                  <a:srgbClr val="222222"/>
                </a:solidFill>
              </a:rPr>
              <a:t> to “Blue”</a:t>
            </a:r>
            <a:endParaRPr sz="1400">
              <a:solidFill>
                <a:srgbClr val="222222"/>
              </a:solidFill>
            </a:endParaRPr>
          </a:p>
          <a:p>
            <a:pPr indent="-317500" lvl="0" marL="457200" rtl="0">
              <a:lnSpc>
                <a:spcPct val="150000"/>
              </a:lnSpc>
              <a:spcBef>
                <a:spcPts val="0"/>
              </a:spcBef>
              <a:spcAft>
                <a:spcPts val="0"/>
              </a:spcAft>
              <a:buClr>
                <a:srgbClr val="222222"/>
              </a:buClr>
              <a:buSzPts val="1400"/>
              <a:buAutoNum type="arabicPeriod"/>
            </a:pPr>
            <a:r>
              <a:rPr lang="en" sz="1400">
                <a:solidFill>
                  <a:srgbClr val="222222"/>
                </a:solidFill>
              </a:rPr>
              <a:t>Change the background-color of the whole page to “Gray”</a:t>
            </a:r>
            <a:endParaRPr sz="1400">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0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0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0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0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0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1000"/>
                                        <p:tgtEl>
                                          <p:spTgt spid="2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Effect filter="fade" transition="in">
                                      <p:cBhvr>
                                        <p:cTn dur="1000"/>
                                        <p:tgtEl>
                                          <p:spTgt spid="2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hands-on </a:t>
            </a:r>
            <a:r>
              <a:rPr lang="en" sz="1000"/>
              <a:t>continued...</a:t>
            </a:r>
            <a:endParaRPr sz="1000"/>
          </a:p>
        </p:txBody>
      </p:sp>
      <p:sp>
        <p:nvSpPr>
          <p:cNvPr id="305" name="Shape 305"/>
          <p:cNvSpPr txBox="1"/>
          <p:nvPr>
            <p:ph idx="1" type="body"/>
          </p:nvPr>
        </p:nvSpPr>
        <p:spPr>
          <a:xfrm>
            <a:off x="457200" y="1276350"/>
            <a:ext cx="8229600" cy="3036600"/>
          </a:xfrm>
          <a:prstGeom prst="rect">
            <a:avLst/>
          </a:prstGeom>
        </p:spPr>
        <p:txBody>
          <a:bodyPr anchorCtr="0" anchor="t" bIns="91425" lIns="91425" spcFirstLastPara="1" rIns="91425" wrap="square" tIns="91425">
            <a:noAutofit/>
          </a:bodyPr>
          <a:lstStyle/>
          <a:p>
            <a:pPr indent="-317500" lvl="0" marL="457200" rtl="0">
              <a:lnSpc>
                <a:spcPct val="150000"/>
              </a:lnSpc>
              <a:spcBef>
                <a:spcPts val="600"/>
              </a:spcBef>
              <a:spcAft>
                <a:spcPts val="0"/>
              </a:spcAft>
              <a:buSzPts val="1400"/>
              <a:buChar char="-"/>
            </a:pPr>
            <a:r>
              <a:rPr lang="en" sz="1400"/>
              <a:t>Once you are happy with the changes you have made, feel free to “push” your changes so that others may retrieve the changes you have made and see its’ effect</a:t>
            </a:r>
            <a:endParaRPr sz="1400"/>
          </a:p>
          <a:p>
            <a:pPr indent="-317500" lvl="1" marL="914400" rtl="0">
              <a:lnSpc>
                <a:spcPct val="150000"/>
              </a:lnSpc>
              <a:spcBef>
                <a:spcPts val="0"/>
              </a:spcBef>
              <a:spcAft>
                <a:spcPts val="0"/>
              </a:spcAft>
              <a:buSzPts val="1400"/>
              <a:buChar char="-"/>
            </a:pPr>
            <a:r>
              <a:rPr lang="en" sz="1400"/>
              <a:t>$ git push origin master</a:t>
            </a:r>
            <a:endParaRPr sz="1400"/>
          </a:p>
          <a:p>
            <a:pPr indent="-317500" lvl="0" marL="457200" rtl="0">
              <a:lnSpc>
                <a:spcPct val="150000"/>
              </a:lnSpc>
              <a:spcBef>
                <a:spcPts val="0"/>
              </a:spcBef>
              <a:spcAft>
                <a:spcPts val="0"/>
              </a:spcAft>
              <a:buSzPts val="1400"/>
              <a:buChar char="-"/>
            </a:pPr>
            <a:r>
              <a:rPr lang="en" sz="1400"/>
              <a:t>Remember to retrieve others’ changes by issuing one of the following commands</a:t>
            </a:r>
            <a:endParaRPr sz="1400"/>
          </a:p>
          <a:p>
            <a:pPr indent="-317500" lvl="1" marL="914400" rtl="0">
              <a:lnSpc>
                <a:spcPct val="150000"/>
              </a:lnSpc>
              <a:spcBef>
                <a:spcPts val="0"/>
              </a:spcBef>
              <a:spcAft>
                <a:spcPts val="0"/>
              </a:spcAft>
              <a:buSzPts val="1400"/>
              <a:buChar char="-"/>
            </a:pPr>
            <a:r>
              <a:rPr lang="en" sz="1400"/>
              <a:t>$ git fetch origin &amp;&amp; git rebase origin/master</a:t>
            </a:r>
            <a:endParaRPr sz="1400"/>
          </a:p>
          <a:p>
            <a:pPr indent="-317500" lvl="1" marL="914400" rtl="0">
              <a:lnSpc>
                <a:spcPct val="150000"/>
              </a:lnSpc>
              <a:spcBef>
                <a:spcPts val="0"/>
              </a:spcBef>
              <a:spcAft>
                <a:spcPts val="0"/>
              </a:spcAft>
              <a:buSzPts val="1400"/>
              <a:buChar char="-"/>
            </a:pPr>
            <a:r>
              <a:rPr lang="en" sz="1400"/>
              <a:t>Or $ git pull --rebase</a:t>
            </a:r>
            <a:endParaRPr sz="1400"/>
          </a:p>
          <a:p>
            <a:pPr indent="-317500" lvl="0" marL="457200" rtl="0">
              <a:lnSpc>
                <a:spcPct val="150000"/>
              </a:lnSpc>
              <a:spcBef>
                <a:spcPts val="0"/>
              </a:spcBef>
              <a:spcAft>
                <a:spcPts val="0"/>
              </a:spcAft>
              <a:buSzPts val="1400"/>
              <a:buChar char="-"/>
            </a:pPr>
            <a:r>
              <a:rPr lang="en" sz="1400"/>
              <a:t>When everyone is done with their changes, all of you have to see the final version of the page in your local browser</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Git Q &amp; A</a:t>
            </a:r>
            <a:endParaRPr sz="2400"/>
          </a:p>
        </p:txBody>
      </p:sp>
      <p:sp>
        <p:nvSpPr>
          <p:cNvPr id="311" name="Shape 3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None/>
            </a:pPr>
            <a:r>
              <a:rPr lang="en" sz="1400"/>
              <a:t>- How does the commit graph look like?</a:t>
            </a:r>
            <a:endParaRPr sz="1400"/>
          </a:p>
          <a:p>
            <a:pPr indent="0" lvl="0" marL="0" rtl="0">
              <a:spcBef>
                <a:spcPts val="600"/>
              </a:spcBef>
              <a:spcAft>
                <a:spcPts val="0"/>
              </a:spcAft>
              <a:buNone/>
            </a:pPr>
            <a:r>
              <a:rPr lang="en" sz="1400"/>
              <a:t>- What is the difference between the two commands,</a:t>
            </a:r>
            <a:endParaRPr sz="1400"/>
          </a:p>
          <a:p>
            <a:pPr indent="0" lvl="0" marL="0" rtl="0">
              <a:spcBef>
                <a:spcPts val="600"/>
              </a:spcBef>
              <a:spcAft>
                <a:spcPts val="0"/>
              </a:spcAft>
              <a:buNone/>
            </a:pPr>
            <a:r>
              <a:rPr lang="en" sz="1400"/>
              <a:t>$ git reset --hard master </a:t>
            </a:r>
            <a:endParaRPr sz="1400"/>
          </a:p>
          <a:p>
            <a:pPr indent="0" lvl="0" marL="0" rtl="0">
              <a:spcBef>
                <a:spcPts val="600"/>
              </a:spcBef>
              <a:spcAft>
                <a:spcPts val="0"/>
              </a:spcAft>
              <a:buNone/>
            </a:pPr>
            <a:r>
              <a:rPr lang="en" sz="1400"/>
              <a:t>$ git reset --hard origin/master</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 What is the difference between</a:t>
            </a:r>
            <a:endParaRPr sz="1400"/>
          </a:p>
          <a:p>
            <a:pPr indent="0" lvl="0" marL="0" rtl="0">
              <a:spcBef>
                <a:spcPts val="600"/>
              </a:spcBef>
              <a:spcAft>
                <a:spcPts val="0"/>
              </a:spcAft>
              <a:buNone/>
            </a:pPr>
            <a:r>
              <a:rPr lang="en" sz="1400"/>
              <a:t>$ git merge </a:t>
            </a:r>
            <a:endParaRPr sz="1400"/>
          </a:p>
          <a:p>
            <a:pPr indent="0" lvl="0" marL="0" rtl="0">
              <a:spcBef>
                <a:spcPts val="600"/>
              </a:spcBef>
              <a:spcAft>
                <a:spcPts val="0"/>
              </a:spcAft>
              <a:buNone/>
            </a:pPr>
            <a:r>
              <a:rPr lang="en" sz="1400"/>
              <a:t>$ git rebase</a:t>
            </a:r>
            <a:endParaRPr sz="1400"/>
          </a:p>
          <a:p>
            <a:pPr indent="0" lvl="0" marL="0" rtl="0">
              <a:spcBef>
                <a:spcPts val="600"/>
              </a:spcBef>
              <a:spcAft>
                <a:spcPts val="0"/>
              </a:spcAft>
              <a:buNone/>
            </a:pPr>
            <a:r>
              <a:t/>
            </a:r>
            <a:endParaRPr sz="1400"/>
          </a:p>
          <a:p>
            <a:pPr indent="0" lvl="0" marL="0" rtl="0">
              <a:spcBef>
                <a:spcPts val="600"/>
              </a:spcBef>
              <a:spcAft>
                <a:spcPts val="0"/>
              </a:spcAft>
              <a:buNone/>
            </a:pPr>
            <a:r>
              <a:rPr lang="en" sz="1400"/>
              <a:t>- What is a “fast-forward” merge?</a:t>
            </a:r>
            <a:endParaRPr sz="1400"/>
          </a:p>
          <a:p>
            <a:pPr indent="0" lvl="0" marL="0" rtl="0">
              <a:spcBef>
                <a:spcPts val="600"/>
              </a:spcBef>
              <a:spcAft>
                <a:spcPts val="0"/>
              </a:spcAft>
              <a:buNone/>
            </a:pPr>
            <a:r>
              <a:rPr lang="en" sz="1400"/>
              <a:t>- When can “git merge” and “git rebase” change the commit id of already committed changes?</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143054"/>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Thank you</a:t>
            </a:r>
            <a:endParaRPr sz="2400"/>
          </a:p>
        </p:txBody>
      </p:sp>
      <p:sp>
        <p:nvSpPr>
          <p:cNvPr id="317" name="Shape 317"/>
          <p:cNvSpPr txBox="1"/>
          <p:nvPr/>
        </p:nvSpPr>
        <p:spPr>
          <a:xfrm>
            <a:off x="540200" y="3614375"/>
            <a:ext cx="8146500" cy="124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u="sng">
                <a:solidFill>
                  <a:schemeClr val="hlink"/>
                </a:solidFill>
                <a:hlinkClick r:id="rId3"/>
              </a:rPr>
              <a:t>http://git.or.cz/course/svn.html</a:t>
            </a:r>
            <a:endParaRPr/>
          </a:p>
          <a:p>
            <a:pPr indent="0" lvl="0" marL="0" rtl="0">
              <a:spcBef>
                <a:spcPts val="0"/>
              </a:spcBef>
              <a:spcAft>
                <a:spcPts val="0"/>
              </a:spcAft>
              <a:buNone/>
            </a:pPr>
            <a:r>
              <a:rPr lang="en"/>
              <a:t>- </a:t>
            </a:r>
            <a:r>
              <a:rPr lang="en" u="sng">
                <a:solidFill>
                  <a:schemeClr val="hlink"/>
                </a:solidFill>
                <a:hlinkClick r:id="rId4"/>
              </a:rPr>
              <a:t>http://git-scm.com/book/en/Git-Branching-Basic-Branching-and-Merging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Git concepts, differences with SVN...</a:t>
            </a:r>
            <a:endParaRPr/>
          </a:p>
        </p:txBody>
      </p:sp>
      <p:sp>
        <p:nvSpPr>
          <p:cNvPr id="49" name="Shape 4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graphicFrame>
        <p:nvGraphicFramePr>
          <p:cNvPr id="50" name="Shape 50"/>
          <p:cNvGraphicFramePr/>
          <p:nvPr/>
        </p:nvGraphicFramePr>
        <p:xfrm>
          <a:off x="952500" y="1607275"/>
          <a:ext cx="3000000" cy="3000000"/>
        </p:xfrm>
        <a:graphic>
          <a:graphicData uri="http://schemas.openxmlformats.org/drawingml/2006/table">
            <a:tbl>
              <a:tblPr>
                <a:noFill/>
                <a:tableStyleId>{70553FFF-B088-4D71-8615-F790C3B4910E}</a:tableStyleId>
              </a:tblPr>
              <a:tblGrid>
                <a:gridCol w="1180975"/>
                <a:gridCol w="3291800"/>
                <a:gridCol w="2766225"/>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Git</a:t>
                      </a:r>
                      <a:endParaRPr/>
                    </a:p>
                  </a:txBody>
                  <a:tcPr marT="91425" marB="91425" marR="91425" marL="91425"/>
                </a:tc>
                <a:tc>
                  <a:txBody>
                    <a:bodyPr>
                      <a:noAutofit/>
                    </a:bodyPr>
                    <a:lstStyle/>
                    <a:p>
                      <a:pPr indent="0" lvl="0" marL="0" rtl="0">
                        <a:spcBef>
                          <a:spcPts val="0"/>
                        </a:spcBef>
                        <a:spcAft>
                          <a:spcPts val="0"/>
                        </a:spcAft>
                        <a:buNone/>
                      </a:pPr>
                      <a:r>
                        <a:rPr lang="en"/>
                        <a:t>SVN</a:t>
                      </a:r>
                      <a:endParaRPr/>
                    </a:p>
                  </a:txBody>
                  <a:tcPr marT="91425" marB="91425" marR="91425" marL="91425"/>
                </a:tc>
              </a:tr>
              <a:tr h="381000">
                <a:tc>
                  <a:txBody>
                    <a:bodyPr>
                      <a:noAutofit/>
                    </a:bodyPr>
                    <a:lstStyle/>
                    <a:p>
                      <a:pPr indent="0" lvl="0" marL="0" rtl="0">
                        <a:spcBef>
                          <a:spcPts val="0"/>
                        </a:spcBef>
                        <a:spcAft>
                          <a:spcPts val="0"/>
                        </a:spcAft>
                        <a:buNone/>
                      </a:pPr>
                      <a:r>
                        <a:rPr lang="en"/>
                        <a:t>URL</a:t>
                      </a:r>
                      <a:endParaRPr/>
                    </a:p>
                  </a:txBody>
                  <a:tcPr marT="91425" marB="91425" marR="91425" marL="91425"/>
                </a:tc>
                <a:tc>
                  <a:txBody>
                    <a:bodyPr>
                      <a:noAutofit/>
                    </a:bodyPr>
                    <a:lstStyle/>
                    <a:p>
                      <a:pPr indent="0" lvl="0" marL="0" rtl="0">
                        <a:spcBef>
                          <a:spcPts val="0"/>
                        </a:spcBef>
                        <a:spcAft>
                          <a:spcPts val="0"/>
                        </a:spcAft>
                        <a:buNone/>
                      </a:pPr>
                      <a:r>
                        <a:rPr lang="en"/>
                        <a:t>The URL is </a:t>
                      </a:r>
                      <a:r>
                        <a:rPr b="1" lang="en"/>
                        <a:t>just the location of the repository</a:t>
                      </a:r>
                      <a:r>
                        <a:rPr lang="en"/>
                        <a:t>, and </a:t>
                      </a:r>
                      <a:r>
                        <a:rPr b="1" lang="en"/>
                        <a:t>the content at the url contains branches and tags</a:t>
                      </a:r>
                      <a:r>
                        <a:rPr lang="en"/>
                        <a:t>. The default branch is </a:t>
                      </a:r>
                      <a:r>
                        <a:rPr b="1" lang="en"/>
                        <a:t>master</a:t>
                      </a:r>
                      <a:r>
                        <a:rPr lang="en"/>
                        <a:t>.</a:t>
                      </a:r>
                      <a:endParaRPr/>
                    </a:p>
                  </a:txBody>
                  <a:tcPr marT="91425" marB="91425" marR="91425" marL="91425"/>
                </a:tc>
                <a:tc>
                  <a:txBody>
                    <a:bodyPr>
                      <a:noAutofit/>
                    </a:bodyPr>
                    <a:lstStyle/>
                    <a:p>
                      <a:pPr indent="0" lvl="0" marL="0" rtl="0">
                        <a:spcBef>
                          <a:spcPts val="0"/>
                        </a:spcBef>
                        <a:spcAft>
                          <a:spcPts val="0"/>
                        </a:spcAft>
                        <a:buNone/>
                      </a:pPr>
                      <a:r>
                        <a:rPr lang="en" sz="1200"/>
                        <a:t>URL identifies </a:t>
                      </a:r>
                      <a:r>
                        <a:rPr i="1" lang="en" sz="1200"/>
                        <a:t>the location of the repository and the path inside the repository</a:t>
                      </a:r>
                      <a:r>
                        <a:rPr lang="en" sz="1200"/>
                        <a:t>. So branches are a part of the repository. I.e. trunk/, branches/, tags/ etc.</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Git concepts, differences with SVN...</a:t>
            </a:r>
            <a:endParaRPr/>
          </a:p>
        </p:txBody>
      </p:sp>
      <p:sp>
        <p:nvSpPr>
          <p:cNvPr id="56" name="Shape 5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graphicFrame>
        <p:nvGraphicFramePr>
          <p:cNvPr id="57" name="Shape 57"/>
          <p:cNvGraphicFramePr/>
          <p:nvPr/>
        </p:nvGraphicFramePr>
        <p:xfrm>
          <a:off x="952500" y="1607275"/>
          <a:ext cx="3000000" cy="3000000"/>
        </p:xfrm>
        <a:graphic>
          <a:graphicData uri="http://schemas.openxmlformats.org/drawingml/2006/table">
            <a:tbl>
              <a:tblPr>
                <a:noFill/>
                <a:tableStyleId>{70553FFF-B088-4D71-8615-F790C3B4910E}</a:tableStyleId>
              </a:tblPr>
              <a:tblGrid>
                <a:gridCol w="1180975"/>
                <a:gridCol w="3291800"/>
                <a:gridCol w="2766225"/>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Git</a:t>
                      </a:r>
                      <a:endParaRPr/>
                    </a:p>
                  </a:txBody>
                  <a:tcPr marT="91425" marB="91425" marR="91425" marL="91425"/>
                </a:tc>
                <a:tc>
                  <a:txBody>
                    <a:bodyPr>
                      <a:noAutofit/>
                    </a:bodyPr>
                    <a:lstStyle/>
                    <a:p>
                      <a:pPr indent="0" lvl="0" marL="0" rtl="0">
                        <a:spcBef>
                          <a:spcPts val="0"/>
                        </a:spcBef>
                        <a:spcAft>
                          <a:spcPts val="0"/>
                        </a:spcAft>
                        <a:buNone/>
                      </a:pPr>
                      <a:r>
                        <a:rPr lang="en"/>
                        <a:t>SVN</a:t>
                      </a:r>
                      <a:endParaRPr/>
                    </a:p>
                  </a:txBody>
                  <a:tcPr marT="91425" marB="91425" marR="91425" marL="91425"/>
                </a:tc>
              </a:tr>
              <a:tr h="381000">
                <a:tc>
                  <a:txBody>
                    <a:bodyPr>
                      <a:noAutofit/>
                    </a:bodyPr>
                    <a:lstStyle/>
                    <a:p>
                      <a:pPr indent="0" lvl="0" marL="0" rtl="0">
                        <a:spcBef>
                          <a:spcPts val="0"/>
                        </a:spcBef>
                        <a:spcAft>
                          <a:spcPts val="0"/>
                        </a:spcAft>
                        <a:buNone/>
                      </a:pPr>
                      <a:r>
                        <a:rPr lang="en"/>
                        <a:t>Revisions</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t>Git identifies revisions with </a:t>
                      </a:r>
                      <a:r>
                        <a:rPr b="1" lang="en"/>
                        <a:t>SHA1</a:t>
                      </a:r>
                      <a:r>
                        <a:rPr lang="en"/>
                        <a:t> ids. </a:t>
                      </a:r>
                      <a:r>
                        <a:rPr lang="en" sz="1100"/>
                        <a:t>Example: 2a496429b43c5b96270773ac5075e5959af8c508</a:t>
                      </a:r>
                      <a:endParaRPr sz="1100"/>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sz="1200"/>
                        <a:t>Revisions with ids of decimal numbers, increases with every commit.</a:t>
                      </a:r>
                      <a:endParaRPr sz="1200"/>
                    </a:p>
                  </a:txBody>
                  <a:tcPr marT="91425" marB="91425" marR="91425" marL="91425"/>
                </a:tc>
              </a:tr>
            </a:tbl>
          </a:graphicData>
        </a:graphic>
      </p:graphicFrame>
      <p:sp>
        <p:nvSpPr>
          <p:cNvPr id="58" name="Shape 58"/>
          <p:cNvSpPr txBox="1"/>
          <p:nvPr/>
        </p:nvSpPr>
        <p:spPr>
          <a:xfrm>
            <a:off x="952500" y="3226450"/>
            <a:ext cx="7239000" cy="114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Git commits can be thought of as “patch” files containing only “insertions” and “deletions”.</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Git concepts, differences with SVN...</a:t>
            </a:r>
            <a:endParaRPr/>
          </a:p>
        </p:txBody>
      </p:sp>
      <p:sp>
        <p:nvSpPr>
          <p:cNvPr id="64" name="Shape 6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 </a:t>
            </a:r>
            <a:endParaRPr/>
          </a:p>
        </p:txBody>
      </p:sp>
      <p:graphicFrame>
        <p:nvGraphicFramePr>
          <p:cNvPr id="65" name="Shape 65"/>
          <p:cNvGraphicFramePr/>
          <p:nvPr/>
        </p:nvGraphicFramePr>
        <p:xfrm>
          <a:off x="952500" y="1305725"/>
          <a:ext cx="3000000" cy="3000000"/>
        </p:xfrm>
        <a:graphic>
          <a:graphicData uri="http://schemas.openxmlformats.org/drawingml/2006/table">
            <a:tbl>
              <a:tblPr>
                <a:noFill/>
                <a:tableStyleId>{70553FFF-B088-4D71-8615-F790C3B4910E}</a:tableStyleId>
              </a:tblPr>
              <a:tblGrid>
                <a:gridCol w="1180975"/>
                <a:gridCol w="3291800"/>
                <a:gridCol w="2766225"/>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Git</a:t>
                      </a:r>
                      <a:endParaRPr/>
                    </a:p>
                  </a:txBody>
                  <a:tcPr marT="91425" marB="91425" marR="91425" marL="91425"/>
                </a:tc>
                <a:tc>
                  <a:txBody>
                    <a:bodyPr>
                      <a:noAutofit/>
                    </a:bodyPr>
                    <a:lstStyle/>
                    <a:p>
                      <a:pPr indent="0" lvl="0" marL="0" rtl="0">
                        <a:spcBef>
                          <a:spcPts val="0"/>
                        </a:spcBef>
                        <a:spcAft>
                          <a:spcPts val="0"/>
                        </a:spcAft>
                        <a:buNone/>
                      </a:pPr>
                      <a:r>
                        <a:rPr lang="en"/>
                        <a:t>SVN</a:t>
                      </a:r>
                      <a:endParaRPr/>
                    </a:p>
                  </a:txBody>
                  <a:tcPr marT="91425" marB="91425" marR="91425" marL="91425"/>
                </a:tc>
              </a:tr>
              <a:tr h="381000">
                <a:tc>
                  <a:txBody>
                    <a:bodyPr>
                      <a:noAutofit/>
                    </a:bodyPr>
                    <a:lstStyle/>
                    <a:p>
                      <a:pPr indent="0" lvl="0" marL="0" rtl="0">
                        <a:spcBef>
                          <a:spcPts val="0"/>
                        </a:spcBef>
                        <a:spcAft>
                          <a:spcPts val="0"/>
                        </a:spcAft>
                        <a:buNone/>
                      </a:pPr>
                      <a:r>
                        <a:rPr lang="en"/>
                        <a:t>Commits</a:t>
                      </a:r>
                      <a:endParaRPr/>
                    </a:p>
                  </a:txBody>
                  <a:tcPr marT="91425" marB="91425" marR="91425" marL="91425"/>
                </a:tc>
                <a:tc>
                  <a:txBody>
                    <a:bodyPr>
                      <a:noAutofit/>
                    </a:bodyPr>
                    <a:lstStyle/>
                    <a:p>
                      <a:pPr indent="0" lvl="0" marL="0" rtl="0">
                        <a:spcBef>
                          <a:spcPts val="0"/>
                        </a:spcBef>
                        <a:spcAft>
                          <a:spcPts val="0"/>
                        </a:spcAft>
                        <a:buNone/>
                      </a:pPr>
                      <a:r>
                        <a:rPr lang="en"/>
                        <a:t>- Has </a:t>
                      </a:r>
                      <a:r>
                        <a:rPr b="1" lang="en"/>
                        <a:t>an author and a committer</a:t>
                      </a:r>
                      <a:r>
                        <a:rPr lang="en"/>
                        <a:t> field</a:t>
                      </a:r>
                      <a:endParaRPr/>
                    </a:p>
                    <a:p>
                      <a:pPr indent="0" lvl="0" marL="0" rtl="0">
                        <a:spcBef>
                          <a:spcPts val="0"/>
                        </a:spcBef>
                        <a:spcAft>
                          <a:spcPts val="0"/>
                        </a:spcAft>
                        <a:buNone/>
                      </a:pPr>
                      <a:r>
                        <a:rPr lang="en"/>
                        <a:t>- Commits </a:t>
                      </a:r>
                      <a:r>
                        <a:rPr b="1" lang="en"/>
                        <a:t>can be applied on a project using “patches”</a:t>
                      </a:r>
                      <a:r>
                        <a:rPr lang="en"/>
                        <a:t> coming through an email. In this case, an author and a committer are two different persons.</a:t>
                      </a:r>
                      <a:endParaRPr/>
                    </a:p>
                  </a:txBody>
                  <a:tcPr marT="91425" marB="91425" marR="91425" marL="91425"/>
                </a:tc>
                <a:tc>
                  <a:txBody>
                    <a:bodyPr>
                      <a:noAutofit/>
                    </a:bodyPr>
                    <a:lstStyle/>
                    <a:p>
                      <a:pPr indent="0" lvl="0" marL="0" rtl="0">
                        <a:spcBef>
                          <a:spcPts val="0"/>
                        </a:spcBef>
                        <a:spcAft>
                          <a:spcPts val="0"/>
                        </a:spcAft>
                        <a:buNone/>
                      </a:pPr>
                      <a:r>
                        <a:rPr lang="en" sz="1200"/>
                        <a:t>Revisions with ids of decimal numbers, increases with every commit.</a:t>
                      </a:r>
                      <a:endParaRPr sz="1200"/>
                    </a:p>
                  </a:txBody>
                  <a:tcPr marT="91425" marB="91425" marR="91425" marL="91425"/>
                </a:tc>
              </a:tr>
              <a:tr h="381000">
                <a:tc>
                  <a:txBody>
                    <a:bodyPr>
                      <a:noAutofit/>
                    </a:bodyPr>
                    <a:lstStyle/>
                    <a:p>
                      <a:pPr indent="0" lvl="0" marL="0" rtl="0">
                        <a:spcBef>
                          <a:spcPts val="0"/>
                        </a:spcBef>
                        <a:spcAft>
                          <a:spcPts val="0"/>
                        </a:spcAft>
                        <a:buNone/>
                      </a:pPr>
                      <a:r>
                        <a:rPr lang="en"/>
                        <a:t>Git config</a:t>
                      </a:r>
                      <a:endParaRPr/>
                    </a:p>
                  </a:txBody>
                  <a:tcPr marT="91425" marB="91425" marR="91425" marL="91425"/>
                </a:tc>
                <a:tc gridSpan="2">
                  <a:txBody>
                    <a:bodyPr>
                      <a:noAutofit/>
                    </a:bodyPr>
                    <a:lstStyle/>
                    <a:p>
                      <a:pPr indent="0" lvl="0" marL="0" rtl="0">
                        <a:spcBef>
                          <a:spcPts val="0"/>
                        </a:spcBef>
                        <a:spcAft>
                          <a:spcPts val="0"/>
                        </a:spcAft>
                        <a:buClr>
                          <a:schemeClr val="dk1"/>
                        </a:buClr>
                        <a:buSzPts val="1100"/>
                        <a:buFont typeface="Arial"/>
                        <a:buNone/>
                      </a:pPr>
                      <a:r>
                        <a:rPr lang="en"/>
                        <a:t>git config --global user.name "Cool Dude"</a:t>
                      </a:r>
                      <a:endParaRPr/>
                    </a:p>
                    <a:p>
                      <a:pPr indent="0" lvl="0" marL="0" rtl="0">
                        <a:spcBef>
                          <a:spcPts val="0"/>
                        </a:spcBef>
                        <a:spcAft>
                          <a:spcPts val="0"/>
                        </a:spcAft>
                        <a:buClr>
                          <a:schemeClr val="dk1"/>
                        </a:buClr>
                        <a:buSzPts val="1100"/>
                        <a:buFont typeface="Arial"/>
                        <a:buNone/>
                      </a:pPr>
                      <a:r>
                        <a:rPr lang="en"/>
                        <a:t>git config --global user.email cooldude@example.com</a:t>
                      </a:r>
                      <a:endParaRPr/>
                    </a:p>
                    <a:p>
                      <a:pPr indent="0" lvl="0" marL="0" rtl="0">
                        <a:spcBef>
                          <a:spcPts val="0"/>
                        </a:spcBef>
                        <a:spcAft>
                          <a:spcPts val="0"/>
                        </a:spcAft>
                        <a:buNone/>
                      </a:pPr>
                      <a:r>
                        <a:t/>
                      </a:r>
                      <a:endParaRPr/>
                    </a:p>
                  </a:txBody>
                  <a:tcPr marT="91425" marB="91425" marR="91425" marL="91425"/>
                </a:tc>
                <a:tc hMerge="1"/>
              </a:tr>
              <a:tr h="381000">
                <a:tc>
                  <a:txBody>
                    <a:bodyPr>
                      <a:noAutofit/>
                    </a:bodyPr>
                    <a:lstStyle/>
                    <a:p>
                      <a:pPr indent="0" lvl="0" marL="0" rtl="0">
                        <a:spcBef>
                          <a:spcPts val="0"/>
                        </a:spcBef>
                        <a:spcAft>
                          <a:spcPts val="0"/>
                        </a:spcAft>
                        <a:buNone/>
                      </a:pPr>
                      <a:r>
                        <a:rPr lang="en"/>
                        <a:t>Git color</a:t>
                      </a:r>
                      <a:endParaRPr/>
                    </a:p>
                  </a:txBody>
                  <a:tcPr marT="91425" marB="91425" marR="91425" marL="91425"/>
                </a:tc>
                <a:tc gridSpan="2">
                  <a:txBody>
                    <a:bodyPr>
                      <a:noAutofit/>
                    </a:bodyPr>
                    <a:lstStyle/>
                    <a:p>
                      <a:pPr indent="0" lvl="0" marL="0" rtl="0">
                        <a:spcBef>
                          <a:spcPts val="0"/>
                        </a:spcBef>
                        <a:spcAft>
                          <a:spcPts val="0"/>
                        </a:spcAft>
                        <a:buClr>
                          <a:schemeClr val="dk1"/>
                        </a:buClr>
                        <a:buSzPts val="1100"/>
                        <a:buFont typeface="Arial"/>
                        <a:buNone/>
                      </a:pPr>
                      <a:r>
                        <a:rPr lang="en"/>
                        <a:t>git config --global color.diff auto</a:t>
                      </a:r>
                      <a:endParaRPr/>
                    </a:p>
                    <a:p>
                      <a:pPr indent="0" lvl="0" marL="0" rtl="0">
                        <a:spcBef>
                          <a:spcPts val="0"/>
                        </a:spcBef>
                        <a:spcAft>
                          <a:spcPts val="0"/>
                        </a:spcAft>
                        <a:buClr>
                          <a:schemeClr val="dk1"/>
                        </a:buClr>
                        <a:buSzPts val="1100"/>
                        <a:buFont typeface="Arial"/>
                        <a:buNone/>
                      </a:pPr>
                      <a:r>
                        <a:rPr lang="en"/>
                        <a:t>git config --global color.status auto</a:t>
                      </a:r>
                      <a:endParaRPr/>
                    </a:p>
                    <a:p>
                      <a:pPr indent="0" lvl="0" marL="0" rtl="0">
                        <a:spcBef>
                          <a:spcPts val="0"/>
                        </a:spcBef>
                        <a:spcAft>
                          <a:spcPts val="0"/>
                        </a:spcAft>
                        <a:buNone/>
                      </a:pPr>
                      <a:r>
                        <a:rPr lang="en"/>
                        <a:t>git config --global color.branch auto</a:t>
                      </a:r>
                      <a:endParaRPr/>
                    </a:p>
                  </a:txBody>
                  <a:tcPr marT="91425" marB="91425" marR="91425" marL="91425"/>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Git commands and comparison</a:t>
            </a:r>
            <a:endParaRPr/>
          </a:p>
        </p:txBody>
      </p:sp>
      <p:sp>
        <p:nvSpPr>
          <p:cNvPr id="71" name="Shape 7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Starting with a repository</a:t>
            </a:r>
            <a:endParaRPr/>
          </a:p>
        </p:txBody>
      </p:sp>
      <p:graphicFrame>
        <p:nvGraphicFramePr>
          <p:cNvPr id="72" name="Shape 72"/>
          <p:cNvGraphicFramePr/>
          <p:nvPr/>
        </p:nvGraphicFramePr>
        <p:xfrm>
          <a:off x="952500" y="1901225"/>
          <a:ext cx="3000000" cy="3000000"/>
        </p:xfrm>
        <a:graphic>
          <a:graphicData uri="http://schemas.openxmlformats.org/drawingml/2006/table">
            <a:tbl>
              <a:tblPr>
                <a:noFill/>
                <a:tableStyleId>{70553FFF-B088-4D71-8615-F790C3B4910E}</a:tableStyleId>
              </a:tblPr>
              <a:tblGrid>
                <a:gridCol w="3551000"/>
                <a:gridCol w="3665825"/>
              </a:tblGrid>
              <a:tr h="381000">
                <a:tc>
                  <a:txBody>
                    <a:bodyPr>
                      <a:noAutofit/>
                    </a:bodyPr>
                    <a:lstStyle/>
                    <a:p>
                      <a:pPr indent="0" lvl="0" marL="0" rtl="0">
                        <a:spcBef>
                          <a:spcPts val="0"/>
                        </a:spcBef>
                        <a:spcAft>
                          <a:spcPts val="0"/>
                        </a:spcAft>
                        <a:buNone/>
                      </a:pPr>
                      <a:r>
                        <a:rPr lang="en"/>
                        <a:t>Git</a:t>
                      </a:r>
                      <a:endParaRPr/>
                    </a:p>
                  </a:txBody>
                  <a:tcPr marT="91425" marB="91425" marR="91425" marL="91425"/>
                </a:tc>
                <a:tc>
                  <a:txBody>
                    <a:bodyPr>
                      <a:noAutofit/>
                    </a:bodyPr>
                    <a:lstStyle/>
                    <a:p>
                      <a:pPr indent="0" lvl="0" marL="0" rtl="0">
                        <a:spcBef>
                          <a:spcPts val="0"/>
                        </a:spcBef>
                        <a:spcAft>
                          <a:spcPts val="0"/>
                        </a:spcAft>
                        <a:buNone/>
                      </a:pPr>
                      <a:r>
                        <a:rPr lang="en"/>
                        <a:t>SVN</a:t>
                      </a:r>
                      <a:endParaRPr/>
                    </a:p>
                  </a:txBody>
                  <a:tcPr marT="91425" marB="91425" marR="91425" marL="91425"/>
                </a:tc>
              </a:tr>
              <a:tr h="381000">
                <a:tc>
                  <a:txBody>
                    <a:bodyPr>
                      <a:noAutofit/>
                    </a:bodyPr>
                    <a:lstStyle/>
                    <a:p>
                      <a:pPr indent="0" lvl="0" marL="0" rtl="0">
                        <a:spcBef>
                          <a:spcPts val="0"/>
                        </a:spcBef>
                        <a:spcAft>
                          <a:spcPts val="0"/>
                        </a:spcAft>
                        <a:buClr>
                          <a:schemeClr val="dk1"/>
                        </a:buClr>
                        <a:buSzPts val="1100"/>
                        <a:buFont typeface="Arial"/>
                        <a:buNone/>
                      </a:pPr>
                      <a:r>
                        <a:rPr lang="en"/>
                        <a:t>$ git init</a:t>
                      </a:r>
                      <a:endParaRPr/>
                    </a:p>
                    <a:p>
                      <a:pPr indent="0" lvl="0" marL="0" rtl="0">
                        <a:spcBef>
                          <a:spcPts val="0"/>
                        </a:spcBef>
                        <a:spcAft>
                          <a:spcPts val="0"/>
                        </a:spcAft>
                        <a:buClr>
                          <a:schemeClr val="dk1"/>
                        </a:buClr>
                        <a:buSzPts val="1100"/>
                        <a:buFont typeface="Arial"/>
                        <a:buNone/>
                      </a:pPr>
                      <a:r>
                        <a:rPr lang="en"/>
                        <a:t>$ git add .</a:t>
                      </a:r>
                      <a:endParaRPr/>
                    </a:p>
                    <a:p>
                      <a:pPr indent="0" lvl="0" marL="0" rtl="0">
                        <a:spcBef>
                          <a:spcPts val="0"/>
                        </a:spcBef>
                        <a:spcAft>
                          <a:spcPts val="0"/>
                        </a:spcAft>
                        <a:buNone/>
                      </a:pPr>
                      <a:r>
                        <a:rPr lang="en"/>
                        <a:t>$ git commit</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
                        <a:t>$ git status</a:t>
                      </a:r>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a:solidFill>
                            <a:schemeClr val="dk1"/>
                          </a:solidFill>
                          <a:highlight>
                            <a:srgbClr val="FFFFFF"/>
                          </a:highlight>
                        </a:rPr>
                        <a:t>$ svnadmin create repo</a:t>
                      </a:r>
                      <a:endParaRPr>
                        <a:solidFill>
                          <a:schemeClr val="dk1"/>
                        </a:solidFill>
                        <a:highlight>
                          <a:srgbClr val="FFFFFF"/>
                        </a:highlight>
                      </a:endParaRPr>
                    </a:p>
                    <a:p>
                      <a:pPr indent="0" lvl="0" marL="0" rtl="0">
                        <a:spcBef>
                          <a:spcPts val="0"/>
                        </a:spcBef>
                        <a:spcAft>
                          <a:spcPts val="0"/>
                        </a:spcAft>
                        <a:buNone/>
                      </a:pPr>
                      <a:r>
                        <a:rPr lang="en">
                          <a:solidFill>
                            <a:schemeClr val="dk1"/>
                          </a:solidFill>
                          <a:highlight>
                            <a:srgbClr val="FFFFFF"/>
                          </a:highlight>
                        </a:rPr>
                        <a:t>$ svn import file://repo</a:t>
                      </a:r>
                      <a:endParaRPr>
                        <a:solidFill>
                          <a:schemeClr val="dk1"/>
                        </a:solidFill>
                        <a:highlight>
                          <a:srgbClr val="FFFFFF"/>
                        </a:highlight>
                      </a:endParaRPr>
                    </a:p>
                    <a:p>
                      <a:pPr indent="0" lvl="0" marL="0" rtl="0">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spcBef>
                          <a:spcPts val="0"/>
                        </a:spcBef>
                        <a:spcAft>
                          <a:spcPts val="0"/>
                        </a:spcAft>
                        <a:buNone/>
                      </a:pPr>
                      <a:r>
                        <a:rPr lang="en">
                          <a:solidFill>
                            <a:schemeClr val="dk1"/>
                          </a:solidFill>
                          <a:highlight>
                            <a:srgbClr val="FFFFFF"/>
                          </a:highlight>
                        </a:rPr>
                        <a:t>$ svn status</a:t>
                      </a:r>
                      <a:endParaRPr>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Git commands and comparison...</a:t>
            </a:r>
            <a:endParaRPr/>
          </a:p>
        </p:txBody>
      </p:sp>
      <p:sp>
        <p:nvSpPr>
          <p:cNvPr id="78" name="Shape 7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Add, remove and rename files</a:t>
            </a:r>
            <a:endParaRPr/>
          </a:p>
        </p:txBody>
      </p:sp>
      <p:graphicFrame>
        <p:nvGraphicFramePr>
          <p:cNvPr id="79" name="Shape 79"/>
          <p:cNvGraphicFramePr/>
          <p:nvPr/>
        </p:nvGraphicFramePr>
        <p:xfrm>
          <a:off x="952500" y="1901225"/>
          <a:ext cx="3000000" cy="3000000"/>
        </p:xfrm>
        <a:graphic>
          <a:graphicData uri="http://schemas.openxmlformats.org/drawingml/2006/table">
            <a:tbl>
              <a:tblPr>
                <a:noFill/>
                <a:tableStyleId>{70553FFF-B088-4D71-8615-F790C3B4910E}</a:tableStyleId>
              </a:tblPr>
              <a:tblGrid>
                <a:gridCol w="3551000"/>
                <a:gridCol w="3665825"/>
              </a:tblGrid>
              <a:tr h="381000">
                <a:tc>
                  <a:txBody>
                    <a:bodyPr>
                      <a:noAutofit/>
                    </a:bodyPr>
                    <a:lstStyle/>
                    <a:p>
                      <a:pPr indent="0" lvl="0" marL="0" rtl="0">
                        <a:spcBef>
                          <a:spcPts val="0"/>
                        </a:spcBef>
                        <a:spcAft>
                          <a:spcPts val="0"/>
                        </a:spcAft>
                        <a:buNone/>
                      </a:pPr>
                      <a:r>
                        <a:rPr lang="en"/>
                        <a:t>Git</a:t>
                      </a:r>
                      <a:endParaRPr/>
                    </a:p>
                  </a:txBody>
                  <a:tcPr marT="91425" marB="91425" marR="91425" marL="91425"/>
                </a:tc>
                <a:tc>
                  <a:txBody>
                    <a:bodyPr>
                      <a:noAutofit/>
                    </a:bodyPr>
                    <a:lstStyle/>
                    <a:p>
                      <a:pPr indent="0" lvl="0" marL="0" rtl="0">
                        <a:spcBef>
                          <a:spcPts val="0"/>
                        </a:spcBef>
                        <a:spcAft>
                          <a:spcPts val="0"/>
                        </a:spcAft>
                        <a:buNone/>
                      </a:pPr>
                      <a:r>
                        <a:rPr lang="en"/>
                        <a:t>SVN</a:t>
                      </a:r>
                      <a:endParaRPr/>
                    </a:p>
                  </a:txBody>
                  <a:tcPr marT="91425" marB="91425" marR="91425" marL="91425"/>
                </a:tc>
              </a:tr>
              <a:tr h="381000">
                <a:tc>
                  <a:txBody>
                    <a:bodyPr>
                      <a:noAutofit/>
                    </a:bodyPr>
                    <a:lstStyle/>
                    <a:p>
                      <a:pPr indent="0" lvl="0" marL="0" rtl="0">
                        <a:spcBef>
                          <a:spcPts val="0"/>
                        </a:spcBef>
                        <a:spcAft>
                          <a:spcPts val="0"/>
                        </a:spcAft>
                        <a:buNone/>
                      </a:pPr>
                      <a:r>
                        <a:rPr lang="en"/>
                        <a:t>$ git add file </a:t>
                      </a:r>
                      <a:endParaRPr/>
                    </a:p>
                    <a:p>
                      <a:pPr indent="0" lvl="0" marL="0" rtl="0">
                        <a:spcBef>
                          <a:spcPts val="0"/>
                        </a:spcBef>
                        <a:spcAft>
                          <a:spcPts val="0"/>
                        </a:spcAft>
                        <a:buNone/>
                      </a:pPr>
                      <a:r>
                        <a:rPr lang="en"/>
                        <a:t>$ git rm file </a:t>
                      </a:r>
                      <a:endParaRPr/>
                    </a:p>
                    <a:p>
                      <a:pPr indent="0" lvl="0" marL="0" rtl="0">
                        <a:spcBef>
                          <a:spcPts val="0"/>
                        </a:spcBef>
                        <a:spcAft>
                          <a:spcPts val="0"/>
                        </a:spcAft>
                        <a:buNone/>
                      </a:pPr>
                      <a:r>
                        <a:rPr lang="en"/>
                        <a:t>$ git mv src dest</a:t>
                      </a:r>
                      <a:endParaRPr/>
                    </a:p>
                    <a:p>
                      <a:pPr indent="0" lvl="0" marL="0" rtl="0">
                        <a:spcBef>
                          <a:spcPts val="0"/>
                        </a:spcBef>
                        <a:spcAft>
                          <a:spcPts val="0"/>
                        </a:spcAft>
                        <a:buNone/>
                      </a:pPr>
                      <a:r>
                        <a:t/>
                      </a:r>
                      <a:endParaRPr/>
                    </a:p>
                    <a:p>
                      <a:pPr indent="0" lvl="0" marL="0" rtl="0">
                        <a:spcBef>
                          <a:spcPts val="0"/>
                        </a:spcBef>
                        <a:spcAft>
                          <a:spcPts val="0"/>
                        </a:spcAft>
                        <a:buNone/>
                      </a:pPr>
                      <a:r>
                        <a:rPr lang="en"/>
                        <a:t>$ git log</a:t>
                      </a:r>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solidFill>
                            <a:schemeClr val="dk1"/>
                          </a:solidFill>
                          <a:highlight>
                            <a:srgbClr val="FFFFFF"/>
                          </a:highlight>
                        </a:rPr>
                        <a:t>$ svn add file</a:t>
                      </a:r>
                      <a:endParaRPr>
                        <a:solidFill>
                          <a:schemeClr val="dk1"/>
                        </a:solidFill>
                        <a:highlight>
                          <a:srgbClr val="FFFFFF"/>
                        </a:highlight>
                      </a:endParaRPr>
                    </a:p>
                    <a:p>
                      <a:pPr indent="0" lvl="0" marL="0" rtl="0">
                        <a:spcBef>
                          <a:spcPts val="0"/>
                        </a:spcBef>
                        <a:spcAft>
                          <a:spcPts val="0"/>
                        </a:spcAft>
                        <a:buNone/>
                      </a:pPr>
                      <a:r>
                        <a:rPr lang="en">
                          <a:solidFill>
                            <a:schemeClr val="dk1"/>
                          </a:solidFill>
                          <a:highlight>
                            <a:srgbClr val="FFFFFF"/>
                          </a:highlight>
                        </a:rPr>
                        <a:t>$ svn rm file</a:t>
                      </a:r>
                      <a:endParaRPr>
                        <a:solidFill>
                          <a:schemeClr val="dk1"/>
                        </a:solidFill>
                        <a:highlight>
                          <a:srgbClr val="FFFFFF"/>
                        </a:highlight>
                      </a:endParaRPr>
                    </a:p>
                    <a:p>
                      <a:pPr indent="0" lvl="0" marL="0" rtl="0">
                        <a:spcBef>
                          <a:spcPts val="0"/>
                        </a:spcBef>
                        <a:spcAft>
                          <a:spcPts val="0"/>
                        </a:spcAft>
                        <a:buNone/>
                      </a:pPr>
                      <a:r>
                        <a:rPr lang="en">
                          <a:solidFill>
                            <a:schemeClr val="dk1"/>
                          </a:solidFill>
                          <a:highlight>
                            <a:srgbClr val="FFFFFF"/>
                          </a:highlight>
                        </a:rPr>
                        <a:t>$ svn mv src dest</a:t>
                      </a:r>
                      <a:endParaRPr>
                        <a:solidFill>
                          <a:schemeClr val="dk1"/>
                        </a:solidFill>
                        <a:highlight>
                          <a:srgbClr val="FFFFFF"/>
                        </a:highlight>
                      </a:endParaRPr>
                    </a:p>
                    <a:p>
                      <a:pPr indent="0" lvl="0" marL="0" rtl="0">
                        <a:spcBef>
                          <a:spcPts val="0"/>
                        </a:spcBef>
                        <a:spcAft>
                          <a:spcPts val="0"/>
                        </a:spcAft>
                        <a:buNone/>
                      </a:pPr>
                      <a:r>
                        <a:t/>
                      </a:r>
                      <a:endParaRPr>
                        <a:solidFill>
                          <a:schemeClr val="dk1"/>
                        </a:solidFill>
                        <a:highlight>
                          <a:srgbClr val="FFFFFF"/>
                        </a:highlight>
                      </a:endParaRPr>
                    </a:p>
                    <a:p>
                      <a:pPr indent="0" lvl="0" marL="0" rtl="0">
                        <a:spcBef>
                          <a:spcPts val="0"/>
                        </a:spcBef>
                        <a:spcAft>
                          <a:spcPts val="0"/>
                        </a:spcAft>
                        <a:buNone/>
                      </a:pPr>
                      <a:r>
                        <a:rPr lang="en">
                          <a:solidFill>
                            <a:schemeClr val="dk1"/>
                          </a:solidFill>
                          <a:highlight>
                            <a:srgbClr val="FFFFFF"/>
                          </a:highlight>
                        </a:rPr>
                        <a:t>$ svn log</a:t>
                      </a:r>
                      <a:endParaRPr>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Where is my origin? Where am I committing?</a:t>
            </a:r>
            <a:endParaRPr sz="2400"/>
          </a:p>
        </p:txBody>
      </p:sp>
      <p:sp>
        <p:nvSpPr>
          <p:cNvPr id="85" name="Shape 8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 git clone </a:t>
            </a:r>
            <a:r>
              <a:rPr b="1" lang="en" sz="1400"/>
              <a:t>git@github.com:saikat047/git-workshop.git</a:t>
            </a:r>
            <a:endParaRPr b="1" sz="1400">
              <a:solidFill>
                <a:srgbClr val="000000"/>
              </a:solidFill>
            </a:endParaRPr>
          </a:p>
          <a:p>
            <a:pPr indent="0" lvl="0" marL="0" rtl="0">
              <a:spcBef>
                <a:spcPts val="600"/>
              </a:spcBef>
              <a:spcAft>
                <a:spcPts val="0"/>
              </a:spcAft>
              <a:buNone/>
            </a:pPr>
            <a:r>
              <a:t/>
            </a:r>
            <a:endParaRPr sz="1400"/>
          </a:p>
          <a:p>
            <a:pPr indent="0" lvl="0" marL="0" rtl="0">
              <a:spcBef>
                <a:spcPts val="600"/>
              </a:spcBef>
              <a:spcAft>
                <a:spcPts val="0"/>
              </a:spcAft>
              <a:buNone/>
            </a:pPr>
            <a:r>
              <a:rPr lang="en" sz="1400"/>
              <a:t>Running the command above will do the following,</a:t>
            </a:r>
            <a:endParaRPr sz="1400"/>
          </a:p>
          <a:p>
            <a:pPr indent="0" lvl="0" marL="0" rtl="0">
              <a:spcBef>
                <a:spcPts val="600"/>
              </a:spcBef>
              <a:spcAft>
                <a:spcPts val="0"/>
              </a:spcAft>
              <a:buNone/>
            </a:pPr>
            <a:r>
              <a:rPr lang="en" sz="1400"/>
              <a:t>- create a local directory named </a:t>
            </a:r>
            <a:r>
              <a:rPr i="1" lang="en" sz="1400"/>
              <a:t>git-workshop</a:t>
            </a:r>
            <a:endParaRPr i="1" sz="1400"/>
          </a:p>
          <a:p>
            <a:pPr indent="0" lvl="0" marL="0" rtl="0">
              <a:spcBef>
                <a:spcPts val="600"/>
              </a:spcBef>
              <a:spcAft>
                <a:spcPts val="0"/>
              </a:spcAft>
              <a:buNone/>
            </a:pPr>
            <a:r>
              <a:rPr lang="en" sz="1400"/>
              <a:t>- copy all the content including branch, tag and other informations</a:t>
            </a:r>
            <a:endParaRPr sz="1400"/>
          </a:p>
          <a:p>
            <a:pPr indent="0" lvl="0" marL="0">
              <a:spcBef>
                <a:spcPts val="600"/>
              </a:spcBef>
              <a:spcAft>
                <a:spcPts val="0"/>
              </a:spcAft>
              <a:buNone/>
            </a:pPr>
            <a:r>
              <a:rPr lang="en" sz="1400"/>
              <a:t>- create a synonym </a:t>
            </a:r>
            <a:r>
              <a:rPr b="1" lang="en" sz="1400"/>
              <a:t>origin</a:t>
            </a:r>
            <a:r>
              <a:rPr lang="en" sz="1400"/>
              <a:t> that refers to the remote url </a:t>
            </a:r>
            <a:r>
              <a:rPr lang="en" sz="1400"/>
              <a:t>git@github.com:saikat047/git-workshop.git</a:t>
            </a:r>
            <a:endParaRPr sz="1400">
              <a:solidFill>
                <a:srgbClr val="000000"/>
              </a:solidFill>
            </a:endParaRPr>
          </a:p>
          <a:p>
            <a:pPr indent="0" lvl="0" marL="0" rtl="0">
              <a:spcBef>
                <a:spcPts val="600"/>
              </a:spcBef>
              <a:spcAft>
                <a:spcPts val="0"/>
              </a:spcAft>
              <a:buNone/>
            </a:pPr>
            <a:r>
              <a:t/>
            </a:r>
            <a:endParaRPr sz="1400">
              <a:solidFill>
                <a:srgbClr val="000000"/>
              </a:solidFill>
            </a:endParaRPr>
          </a:p>
          <a:p>
            <a:pPr indent="0" lvl="0" marL="0" rtl="0">
              <a:spcBef>
                <a:spcPts val="600"/>
              </a:spcBef>
              <a:spcAft>
                <a:spcPts val="0"/>
              </a:spcAft>
              <a:buNone/>
            </a:pPr>
            <a:r>
              <a:rPr lang="en" sz="1400"/>
              <a:t>- </a:t>
            </a:r>
            <a:r>
              <a:rPr b="1" lang="en" sz="1400"/>
              <a:t>all commits in git are made to the local repository</a:t>
            </a:r>
            <a:endParaRPr b="1" sz="1400"/>
          </a:p>
          <a:p>
            <a:pPr indent="0" lvl="0" marL="0" rtl="0">
              <a:spcBef>
                <a:spcPts val="600"/>
              </a:spcBef>
              <a:spcAft>
                <a:spcPts val="0"/>
              </a:spcAft>
              <a:buNone/>
            </a:pPr>
            <a:r>
              <a:rPr lang="en" sz="1400"/>
              <a:t>- local changes are </a:t>
            </a:r>
            <a:r>
              <a:rPr i="1" lang="en" sz="1400"/>
              <a:t>pushed</a:t>
            </a:r>
            <a:r>
              <a:rPr lang="en" sz="1400"/>
              <a:t> to the remote repository when we run, $ </a:t>
            </a:r>
            <a:r>
              <a:rPr b="1" lang="en" sz="1400"/>
              <a:t>git push </a:t>
            </a:r>
            <a:r>
              <a:rPr b="1" i="1" lang="en" sz="1400"/>
              <a:t>origin</a:t>
            </a:r>
            <a:r>
              <a:rPr b="1" lang="en" sz="1400"/>
              <a:t> branch-name</a:t>
            </a:r>
            <a:endParaRPr b="1" sz="1400"/>
          </a:p>
          <a:p>
            <a:pPr indent="0" lvl="0" marL="0" rtl="0">
              <a:spcBef>
                <a:spcPts val="600"/>
              </a:spcBef>
              <a:spcAft>
                <a:spcPts val="0"/>
              </a:spcAft>
              <a:buNone/>
            </a:pPr>
            <a:r>
              <a:rPr lang="en" sz="1400"/>
              <a:t>I.e. if we want the </a:t>
            </a:r>
            <a:r>
              <a:rPr b="1" lang="en" sz="1400"/>
              <a:t>changes</a:t>
            </a:r>
            <a:r>
              <a:rPr lang="en" sz="1400"/>
              <a:t> made to the </a:t>
            </a:r>
            <a:r>
              <a:rPr b="1" lang="en" sz="1400"/>
              <a:t>master</a:t>
            </a:r>
            <a:r>
              <a:rPr lang="en" sz="1400"/>
              <a:t> branch </a:t>
            </a:r>
            <a:r>
              <a:rPr b="1" lang="en" sz="1400"/>
              <a:t>in the local repo </a:t>
            </a:r>
            <a:r>
              <a:rPr lang="en" sz="1400"/>
              <a:t>to be send to the remote repository, we do the following: </a:t>
            </a:r>
            <a:r>
              <a:rPr b="1" lang="en" sz="1400"/>
              <a:t>$ git push origin master</a:t>
            </a:r>
            <a:endParaRPr b="1"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