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There are quite few proposals made by different “experts” in the field.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There are quite few proposals made by different “experts” in the field.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There are quite few proposals made by different “experts” in the field.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to merge feature/saikat branch into develop and push.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it on develop branch.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There are quite few proposals made by different “experts” in the field.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nvie.com/posts/a-successful-git-branching-model/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nvie.com/posts/a-successful-git-branching-model/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nvie.com/posts/a-successful-git-branching-model/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saikat047/git-workshop" TargetMode="External"/><Relationship Id="rId4" Type="http://schemas.openxmlformats.org/officeDocument/2006/relationships/hyperlink" Target="mailto:git@github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git.or.cz/course/svn.html" TargetMode="External"/><Relationship Id="rId4" Type="http://schemas.openxmlformats.org/officeDocument/2006/relationships/hyperlink" Target="http://git-scm.com/book/en/Git-Branching-Basic-Branching-and-Merging" TargetMode="External"/><Relationship Id="rId5" Type="http://schemas.openxmlformats.org/officeDocument/2006/relationships/hyperlink" Target="http://nvie.com/posts/a-successful-git-branching-model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nvie.com/posts/a-successful-git-branching-model/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/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</a:rPr>
              <a:t>Git workshop</a:t>
            </a:r>
            <a:endParaRPr b="1" sz="4800">
              <a:solidFill>
                <a:srgbClr val="000000"/>
              </a:solidFill>
            </a:endParaRPr>
          </a:p>
        </p:txBody>
      </p:sp>
      <p:sp>
        <p:nvSpPr>
          <p:cNvPr id="28" name="Shape 28"/>
          <p:cNvSpPr txBox="1"/>
          <p:nvPr/>
        </p:nvSpPr>
        <p:spPr>
          <a:xfrm>
            <a:off x="1676400" y="2611450"/>
            <a:ext cx="5431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31F2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Hvordan beholde historien din ren - Rookie til Pro med Git</a:t>
            </a:r>
            <a:endParaRPr sz="2400">
              <a:solidFill>
                <a:srgbClr val="666666"/>
              </a:solidFill>
            </a:endParaRPr>
          </a:p>
        </p:txBody>
      </p:sp>
      <p:sp>
        <p:nvSpPr>
          <p:cNvPr id="29" name="Shape 29"/>
          <p:cNvSpPr txBox="1"/>
          <p:nvPr/>
        </p:nvSpPr>
        <p:spPr>
          <a:xfrm>
            <a:off x="2743200" y="460017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Abdullah Saikat Kazi, Tech-1, Dev-3, Oslo</a:t>
            </a:r>
            <a:endParaRPr sz="1000"/>
          </a:p>
        </p:txBody>
      </p:sp>
      <p:sp>
        <p:nvSpPr>
          <p:cNvPr id="30" name="Shape 30"/>
          <p:cNvSpPr txBox="1"/>
          <p:nvPr/>
        </p:nvSpPr>
        <p:spPr>
          <a:xfrm>
            <a:off x="6907522" y="2607778"/>
            <a:ext cx="187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31F2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del 2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05975"/>
            <a:ext cx="3738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Git Workflow </a:t>
            </a:r>
            <a:r>
              <a:rPr lang="en" sz="1000"/>
              <a:t>continued...</a:t>
            </a:r>
            <a:endParaRPr sz="1000"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4540700"/>
            <a:ext cx="8229600" cy="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Image credit: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http://nvie.com/posts/a-successful-git-branching-model/</a:t>
            </a:r>
            <a:endParaRPr sz="1000"/>
          </a:p>
        </p:txBody>
      </p:sp>
      <p:pic>
        <p:nvPicPr>
          <p:cNvPr descr="git-model.png"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6675" y="205975"/>
            <a:ext cx="3737974" cy="43347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>
            <p:ph idx="1" type="body"/>
          </p:nvPr>
        </p:nvSpPr>
        <p:spPr>
          <a:xfrm>
            <a:off x="457200" y="1111700"/>
            <a:ext cx="38394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Any new feature is developed in it’s own branch (often referred to as a </a:t>
            </a:r>
            <a:r>
              <a:rPr b="1" lang="en" sz="1400"/>
              <a:t>feature branch</a:t>
            </a:r>
            <a:r>
              <a:rPr lang="en" sz="1400"/>
              <a:t>) created from the </a:t>
            </a:r>
            <a:r>
              <a:rPr b="1" lang="en" sz="1400"/>
              <a:t>develop</a:t>
            </a:r>
            <a:r>
              <a:rPr lang="en" sz="1400"/>
              <a:t> branch</a:t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Feature branch</a:t>
            </a:r>
            <a:r>
              <a:rPr lang="en" sz="1400"/>
              <a:t> is kept in sync with the </a:t>
            </a:r>
            <a:r>
              <a:rPr b="1" lang="en" sz="1400"/>
              <a:t>develop</a:t>
            </a:r>
            <a:r>
              <a:rPr lang="en" sz="1400"/>
              <a:t> branch on a regular basis (at-least once a day)</a:t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Once development on the </a:t>
            </a:r>
            <a:r>
              <a:rPr b="1" lang="en" sz="1400"/>
              <a:t>feature branch</a:t>
            </a:r>
            <a:r>
              <a:rPr lang="en" sz="1400"/>
              <a:t> is complete, it is first synchronised with the </a:t>
            </a:r>
            <a:r>
              <a:rPr b="1" lang="en" sz="1400"/>
              <a:t>develop</a:t>
            </a:r>
            <a:r>
              <a:rPr lang="en" sz="1400"/>
              <a:t> branch and after that, merged into the </a:t>
            </a:r>
            <a:r>
              <a:rPr b="1" lang="en" sz="1400"/>
              <a:t>develop</a:t>
            </a:r>
            <a:r>
              <a:rPr lang="en" sz="1400"/>
              <a:t> branch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5"/>
            <a:ext cx="3738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Git Workflow </a:t>
            </a:r>
            <a:r>
              <a:rPr lang="en" sz="1000"/>
              <a:t>continued...</a:t>
            </a:r>
            <a:endParaRPr sz="1000"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4540700"/>
            <a:ext cx="8229600" cy="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Image credit: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http://nvie.com/posts/a-successful-git-branching-model/</a:t>
            </a:r>
            <a:endParaRPr sz="1000"/>
          </a:p>
        </p:txBody>
      </p:sp>
      <p:pic>
        <p:nvPicPr>
          <p:cNvPr descr="git-model.png"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6675" y="205975"/>
            <a:ext cx="3737974" cy="43347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111700"/>
            <a:ext cx="38394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required by the team policy, merging of </a:t>
            </a:r>
            <a:r>
              <a:rPr b="1" lang="en" sz="1400"/>
              <a:t>feature branch</a:t>
            </a:r>
            <a:r>
              <a:rPr lang="en" sz="1400"/>
              <a:t> can be kept visible through explicit merge commits</a:t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Feature branch is usually removed once it’s merged into the </a:t>
            </a:r>
            <a:r>
              <a:rPr b="1" lang="en" sz="1400"/>
              <a:t>develop</a:t>
            </a:r>
            <a:r>
              <a:rPr lang="en" sz="1400"/>
              <a:t> branch</a:t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Once </a:t>
            </a:r>
            <a:r>
              <a:rPr b="1" lang="en" sz="1400"/>
              <a:t>develop</a:t>
            </a:r>
            <a:r>
              <a:rPr lang="en" sz="1400"/>
              <a:t> branch is stable enough a </a:t>
            </a:r>
            <a:r>
              <a:rPr b="1" lang="en" sz="1400"/>
              <a:t>release</a:t>
            </a:r>
            <a:r>
              <a:rPr lang="en" sz="1400"/>
              <a:t> branch is created from it</a:t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Small features, bug fixes, performance improvement changes etc. continues directly on the </a:t>
            </a:r>
            <a:r>
              <a:rPr b="1" lang="en" sz="1400"/>
              <a:t>release</a:t>
            </a:r>
            <a:r>
              <a:rPr lang="en" sz="1400"/>
              <a:t> branch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05975"/>
            <a:ext cx="3738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Git Workflow </a:t>
            </a:r>
            <a:r>
              <a:rPr lang="en" sz="1000"/>
              <a:t>continued...</a:t>
            </a:r>
            <a:endParaRPr sz="1000"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4540700"/>
            <a:ext cx="8229600" cy="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Image credit: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http://nvie.com/posts/a-successful-git-branching-model/</a:t>
            </a:r>
            <a:endParaRPr sz="1000"/>
          </a:p>
        </p:txBody>
      </p:sp>
      <p:pic>
        <p:nvPicPr>
          <p:cNvPr descr="git-model.png"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6675" y="205975"/>
            <a:ext cx="3737974" cy="433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111700"/>
            <a:ext cx="38394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Once a </a:t>
            </a:r>
            <a:r>
              <a:rPr b="1" lang="en" sz="1400"/>
              <a:t>release</a:t>
            </a:r>
            <a:r>
              <a:rPr lang="en" sz="1400"/>
              <a:t> branch is ready, it is merged into both the </a:t>
            </a:r>
            <a:r>
              <a:rPr b="1" lang="en" sz="1400"/>
              <a:t>master</a:t>
            </a:r>
            <a:r>
              <a:rPr lang="en" sz="1400"/>
              <a:t> and </a:t>
            </a:r>
            <a:r>
              <a:rPr b="1" lang="en" sz="1400"/>
              <a:t>develop</a:t>
            </a:r>
            <a:r>
              <a:rPr lang="en" sz="1400"/>
              <a:t> branches</a:t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Master</a:t>
            </a:r>
            <a:r>
              <a:rPr lang="en" sz="1400"/>
              <a:t> branch is then tagged and a release can be made for the tagged version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Git hands-on</a:t>
            </a:r>
            <a:endParaRPr sz="2400"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200150"/>
            <a:ext cx="8229600" cy="30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400"/>
              <a:buChar char="-"/>
            </a:pPr>
            <a:r>
              <a:rPr lang="en" sz="1400">
                <a:solidFill>
                  <a:srgbClr val="999999"/>
                </a:solidFill>
              </a:rPr>
              <a:t>Workshop sample project: </a:t>
            </a:r>
            <a:r>
              <a:rPr lang="en" sz="1400" u="sng">
                <a:solidFill>
                  <a:srgbClr val="999999"/>
                </a:solidFill>
                <a:hlinkClick r:id="rId3"/>
              </a:rPr>
              <a:t>https://github.com/saikat047/git-workshop</a:t>
            </a:r>
            <a:r>
              <a:rPr lang="en" sz="1400">
                <a:solidFill>
                  <a:srgbClr val="999999"/>
                </a:solidFill>
              </a:rPr>
              <a:t> </a:t>
            </a:r>
            <a:endParaRPr sz="1400">
              <a:solidFill>
                <a:srgbClr val="999999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999999"/>
                </a:solidFill>
              </a:rPr>
              <a:t>$ git clone </a:t>
            </a:r>
            <a:r>
              <a:rPr lang="en" sz="1400" u="sng">
                <a:solidFill>
                  <a:srgbClr val="999999"/>
                </a:solidFill>
                <a:hlinkClick r:id="rId4"/>
              </a:rPr>
              <a:t>git@github.com</a:t>
            </a:r>
            <a:r>
              <a:rPr lang="en" sz="1400">
                <a:solidFill>
                  <a:srgbClr val="999999"/>
                </a:solidFill>
              </a:rPr>
              <a:t>:saikat047/git-workshop.git</a:t>
            </a:r>
            <a:endParaRPr sz="1400">
              <a:solidFill>
                <a:srgbClr val="999999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/>
              <a:t>$ git fetch origin</a:t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/>
              <a:t>$ git reset --hard origin/master </a:t>
            </a:r>
            <a:r>
              <a:rPr lang="en" sz="1200">
                <a:solidFill>
                  <a:srgbClr val="999999"/>
                </a:solidFill>
              </a:rPr>
              <a:t># Saikat has made a force-push on master to make the workshop more “Interesting”</a:t>
            </a:r>
            <a:endParaRPr sz="1200">
              <a:solidFill>
                <a:srgbClr val="999999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/>
              <a:t>$ git checkout develop</a:t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-"/>
            </a:pPr>
            <a:r>
              <a:rPr lang="en" sz="1400">
                <a:solidFill>
                  <a:srgbClr val="999999"/>
                </a:solidFill>
              </a:rPr>
              <a:t>All development MUST be done on a feature branch</a:t>
            </a:r>
            <a:endParaRPr sz="1400">
              <a:solidFill>
                <a:srgbClr val="999999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999999"/>
                </a:solidFill>
              </a:rPr>
              <a:t>Therefore </a:t>
            </a:r>
            <a:r>
              <a:rPr lang="en" sz="1400"/>
              <a:t>$ git checkout -b your-unique-feature-branch-name </a:t>
            </a:r>
            <a:r>
              <a:rPr lang="en" sz="1200">
                <a:solidFill>
                  <a:srgbClr val="999999"/>
                </a:solidFill>
              </a:rPr>
              <a:t># Use team-#</a:t>
            </a:r>
            <a:endParaRPr sz="1200">
              <a:solidFill>
                <a:srgbClr val="999999"/>
              </a:solidFill>
            </a:endParaRP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en" sz="1400"/>
              <a:t>Open src/index.html in your favourite browser (no IE-8 please)</a:t>
            </a:r>
            <a:endParaRPr sz="1200">
              <a:solidFill>
                <a:srgbClr val="99999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Git hands-on </a:t>
            </a:r>
            <a:r>
              <a:rPr lang="en" sz="1000"/>
              <a:t>continued...</a:t>
            </a:r>
            <a:endParaRPr sz="1000"/>
          </a:p>
        </p:txBody>
      </p:sp>
      <p:sp>
        <p:nvSpPr>
          <p:cNvPr id="116" name="Shape 116"/>
          <p:cNvSpPr txBox="1"/>
          <p:nvPr/>
        </p:nvSpPr>
        <p:spPr>
          <a:xfrm>
            <a:off x="457200" y="1276350"/>
            <a:ext cx="8229600" cy="25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Tasks (</a:t>
            </a:r>
            <a:r>
              <a:rPr lang="en"/>
              <a:t>same as the previous workshop)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>
                <a:solidFill>
                  <a:srgbClr val="000000"/>
                </a:solidFill>
              </a:rPr>
              <a:t>Horizontally center-align the header “</a:t>
            </a:r>
            <a:r>
              <a:rPr lang="en" sz="1200">
                <a:solidFill>
                  <a:srgbClr val="222222"/>
                </a:solidFill>
              </a:rPr>
              <a:t>Hello world! This is a sample page.”</a:t>
            </a:r>
            <a:endParaRPr sz="1200">
              <a:solidFill>
                <a:srgbClr val="222222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>
                <a:solidFill>
                  <a:srgbClr val="000000"/>
                </a:solidFill>
              </a:rPr>
              <a:t>Horizontally center-align the footer “</a:t>
            </a:r>
            <a:r>
              <a:rPr lang="en" sz="1200">
                <a:solidFill>
                  <a:srgbClr val="222222"/>
                </a:solidFill>
              </a:rPr>
              <a:t>Enough information about Dhaka, Bangladesh.”</a:t>
            </a:r>
            <a:endParaRPr>
              <a:solidFill>
                <a:srgbClr val="000000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AutoNum type="arabicPeriod"/>
            </a:pPr>
            <a:r>
              <a:rPr lang="en">
                <a:solidFill>
                  <a:srgbClr val="222222"/>
                </a:solidFill>
              </a:rPr>
              <a:t>Change the font-color of the first paragraph starting with “</a:t>
            </a:r>
            <a:r>
              <a:rPr lang="en" sz="1200">
                <a:solidFill>
                  <a:srgbClr val="222222"/>
                </a:solidFill>
              </a:rPr>
              <a:t>Dhaka is the capital”</a:t>
            </a:r>
            <a:r>
              <a:rPr lang="en">
                <a:solidFill>
                  <a:srgbClr val="222222"/>
                </a:solidFill>
              </a:rPr>
              <a:t> to “dark green”</a:t>
            </a:r>
            <a:endParaRPr>
              <a:solidFill>
                <a:srgbClr val="222222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AutoNum type="arabicPeriod"/>
            </a:pPr>
            <a:r>
              <a:rPr lang="en">
                <a:solidFill>
                  <a:srgbClr val="222222"/>
                </a:solidFill>
              </a:rPr>
              <a:t>Change the font-color of the second paragraph starting with “</a:t>
            </a:r>
            <a:r>
              <a:rPr lang="en" sz="1200">
                <a:solidFill>
                  <a:srgbClr val="222222"/>
                </a:solidFill>
              </a:rPr>
              <a:t>As the capital of the People's”</a:t>
            </a:r>
            <a:r>
              <a:rPr lang="en">
                <a:solidFill>
                  <a:srgbClr val="222222"/>
                </a:solidFill>
              </a:rPr>
              <a:t> to “Red”</a:t>
            </a:r>
            <a:endParaRPr>
              <a:solidFill>
                <a:srgbClr val="222222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AutoNum type="arabicPeriod"/>
            </a:pPr>
            <a:r>
              <a:rPr lang="en">
                <a:solidFill>
                  <a:srgbClr val="222222"/>
                </a:solidFill>
              </a:rPr>
              <a:t>Change the font-color of the third paragraph starting with “</a:t>
            </a:r>
            <a:r>
              <a:rPr lang="en" sz="1200">
                <a:solidFill>
                  <a:srgbClr val="222222"/>
                </a:solidFill>
              </a:rPr>
              <a:t>Dhaka is the economic and”</a:t>
            </a:r>
            <a:r>
              <a:rPr lang="en">
                <a:solidFill>
                  <a:srgbClr val="222222"/>
                </a:solidFill>
              </a:rPr>
              <a:t> to “Blue”</a:t>
            </a:r>
            <a:endParaRPr>
              <a:solidFill>
                <a:srgbClr val="222222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AutoNum type="arabicPeriod"/>
            </a:pPr>
            <a:r>
              <a:rPr lang="en">
                <a:solidFill>
                  <a:srgbClr val="222222"/>
                </a:solidFill>
              </a:rPr>
              <a:t>Change the background-color of the whole page to “Gray”</a:t>
            </a:r>
            <a:endParaRPr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Git hands-on </a:t>
            </a:r>
            <a:r>
              <a:rPr lang="en" sz="1000"/>
              <a:t>continued...</a:t>
            </a:r>
            <a:endParaRPr sz="1000"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276350"/>
            <a:ext cx="4105200" cy="3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Once you are happy you may do as follows,</a:t>
            </a:r>
            <a:endParaRPr sz="1200"/>
          </a:p>
          <a:p>
            <a:pPr indent="-3048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200"/>
              <a:buChar char="-"/>
            </a:pPr>
            <a:r>
              <a:rPr lang="en" sz="1200">
                <a:solidFill>
                  <a:srgbClr val="999999"/>
                </a:solidFill>
              </a:rPr>
              <a:t>Push all your changes onto origin/your-feature-branch-name</a:t>
            </a:r>
            <a:endParaRPr sz="1200">
              <a:solidFill>
                <a:srgbClr val="999999"/>
              </a:solidFill>
            </a:endParaRPr>
          </a:p>
          <a:p>
            <a: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$ git push origin your-feature-branch-name</a:t>
            </a:r>
            <a:endParaRPr sz="1200"/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-"/>
            </a:pPr>
            <a:r>
              <a:rPr lang="en" sz="1200">
                <a:solidFill>
                  <a:srgbClr val="999999"/>
                </a:solidFill>
              </a:rPr>
              <a:t>Retrieve the latest changes</a:t>
            </a:r>
            <a:endParaRPr sz="1200">
              <a:solidFill>
                <a:srgbClr val="999999"/>
              </a:solidFill>
            </a:endParaRPr>
          </a:p>
          <a:p>
            <a: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$ git fetch origin</a:t>
            </a:r>
            <a:endParaRPr sz="1200"/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-"/>
            </a:pPr>
            <a:r>
              <a:rPr lang="en" sz="1200">
                <a:solidFill>
                  <a:srgbClr val="999999"/>
                </a:solidFill>
              </a:rPr>
              <a:t>Retrieve all changes from develop into your feature branch</a:t>
            </a:r>
            <a:endParaRPr sz="1200">
              <a:solidFill>
                <a:srgbClr val="999999"/>
              </a:solidFill>
            </a:endParaRPr>
          </a:p>
          <a:p>
            <a: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$ git rebase origin/develop</a:t>
            </a:r>
            <a:endParaRPr sz="1200"/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-"/>
            </a:pPr>
            <a:r>
              <a:rPr lang="en" sz="1200">
                <a:solidFill>
                  <a:srgbClr val="999999"/>
                </a:solidFill>
              </a:rPr>
              <a:t>Resolve any conflicts </a:t>
            </a:r>
            <a:r>
              <a:rPr lang="en" sz="1200">
                <a:solidFill>
                  <a:srgbClr val="999999"/>
                </a:solidFill>
              </a:rPr>
              <a:t>as follows </a:t>
            </a:r>
            <a:r>
              <a:rPr lang="en" sz="1200">
                <a:solidFill>
                  <a:srgbClr val="999999"/>
                </a:solidFill>
              </a:rPr>
              <a:t>(and/or ask Saikat when you get a conflict)</a:t>
            </a:r>
            <a:endParaRPr sz="1200">
              <a:solidFill>
                <a:srgbClr val="999999"/>
              </a:solidFill>
            </a:endParaRPr>
          </a:p>
          <a:p>
            <a: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-"/>
            </a:pPr>
            <a:r>
              <a:rPr lang="en" sz="1200">
                <a:solidFill>
                  <a:srgbClr val="999999"/>
                </a:solidFill>
              </a:rPr>
              <a:t>Resolve the conflicting changes</a:t>
            </a:r>
            <a:endParaRPr sz="1200">
              <a:solidFill>
                <a:srgbClr val="999999"/>
              </a:solidFill>
            </a:endParaRPr>
          </a:p>
          <a:p>
            <a: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$ git add conflicting-files</a:t>
            </a:r>
            <a:endParaRPr sz="1200"/>
          </a:p>
          <a:p>
            <a: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$ git rebase --continue</a:t>
            </a:r>
            <a:endParaRPr sz="1200"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495800" y="1276350"/>
            <a:ext cx="4105200" cy="18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200"/>
              <a:buChar char="-"/>
            </a:pPr>
            <a:r>
              <a:rPr lang="en" sz="1200">
                <a:solidFill>
                  <a:srgbClr val="999999"/>
                </a:solidFill>
              </a:rPr>
              <a:t>Merge your feature branch into develop</a:t>
            </a:r>
            <a:endParaRPr sz="1200">
              <a:solidFill>
                <a:srgbClr val="999999"/>
              </a:solidFill>
            </a:endParaRPr>
          </a:p>
          <a:p>
            <a: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$ git checkout develop</a:t>
            </a:r>
            <a:endParaRPr sz="1200"/>
          </a:p>
          <a:p>
            <a: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$ git reset --hard origin/develop </a:t>
            </a:r>
            <a:r>
              <a:rPr lang="en" sz="1200">
                <a:solidFill>
                  <a:srgbClr val="999999"/>
                </a:solidFill>
              </a:rPr>
              <a:t># synchronizes your local develop with the remote branch</a:t>
            </a:r>
            <a:endParaRPr sz="1200">
              <a:solidFill>
                <a:srgbClr val="999999"/>
              </a:solidFill>
            </a:endParaRPr>
          </a:p>
          <a:p>
            <a: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$ git merge your-feature-branch-name --ff-only </a:t>
            </a:r>
            <a:r>
              <a:rPr lang="en" sz="1200">
                <a:solidFill>
                  <a:srgbClr val="999999"/>
                </a:solidFill>
              </a:rPr>
              <a:t># ff-only : Fast Forward only</a:t>
            </a:r>
            <a:endParaRPr sz="1200">
              <a:solidFill>
                <a:srgbClr val="999999"/>
              </a:solidFill>
            </a:endParaRPr>
          </a:p>
          <a:p>
            <a: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$ git push origin develop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Git hands-on </a:t>
            </a:r>
            <a:r>
              <a:rPr lang="en" sz="1000"/>
              <a:t>continued...</a:t>
            </a:r>
            <a:endParaRPr sz="1000"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276350"/>
            <a:ext cx="8229600" cy="30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After hours of rigorous testing, all changes from the develop branch will now be merged directly onto the master branch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$ git checkout master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$ git fetch origin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$ git reset --hard origin/master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$ git merge origin/develop --no-ff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$ git tag -a v0.1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Git hands-on </a:t>
            </a:r>
            <a:r>
              <a:rPr lang="en" sz="1000"/>
              <a:t>continued...</a:t>
            </a:r>
            <a:endParaRPr sz="1000"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276350"/>
            <a:ext cx="8229600" cy="30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Why did we push all changes to the remote feature branch before synchronizing with develop?</a:t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How does the network graph look like?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Git hands-on </a:t>
            </a:r>
            <a:r>
              <a:rPr lang="en" sz="1000"/>
              <a:t>continued...</a:t>
            </a:r>
            <a:endParaRPr sz="1000"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276350"/>
            <a:ext cx="8229600" cy="30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Remove your feature branch from the repository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$ git push origin </a:t>
            </a:r>
            <a:r>
              <a:rPr b="1" lang="en" sz="1800">
                <a:solidFill>
                  <a:srgbClr val="CC0000"/>
                </a:solidFill>
              </a:rPr>
              <a:t>:</a:t>
            </a:r>
            <a:r>
              <a:rPr lang="en" sz="1400">
                <a:solidFill>
                  <a:srgbClr val="CC0000"/>
                </a:solidFill>
              </a:rPr>
              <a:t>feature</a:t>
            </a:r>
            <a:r>
              <a:rPr lang="en" sz="1400"/>
              <a:t>/alignment # watch out for the </a:t>
            </a:r>
            <a:r>
              <a:rPr b="1" lang="en" sz="1400"/>
              <a:t>:</a:t>
            </a:r>
            <a:r>
              <a:rPr lang="en" sz="1400"/>
              <a:t> in-front of your branch name</a:t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Remove your feature branch from your local repository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$ git branch -d feature/alignment</a:t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Alternatively you may run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$ git fetch origin --prune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Git demo</a:t>
            </a:r>
            <a:endParaRPr sz="2400"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Command line demo showing,</a:t>
            </a:r>
            <a:endParaRPr sz="1800"/>
          </a:p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Rewriting commit messages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Squash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Removing commit messages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Merging av branches using --no-ff flag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$ git merge branch-name --no-ff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How does the commit tree look like now?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Git reset</a:t>
            </a:r>
            <a:endParaRPr sz="2400"/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Each commit hash is a SHA-1 hash of the full content in current branch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To reset changes not committed yet,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$ git reset --hard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To fully reset a local branch with a remote branch,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$ git reset --hard origin/master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Warning: All local changes will be gone.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Git</a:t>
            </a:r>
            <a:endParaRPr sz="2400"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57200" y="1200150"/>
            <a:ext cx="8229600" cy="30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 Q &amp; A</a:t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2143054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Thank you</a:t>
            </a:r>
            <a:endParaRPr sz="2400"/>
          </a:p>
        </p:txBody>
      </p:sp>
      <p:sp>
        <p:nvSpPr>
          <p:cNvPr id="159" name="Shape 159"/>
          <p:cNvSpPr txBox="1"/>
          <p:nvPr/>
        </p:nvSpPr>
        <p:spPr>
          <a:xfrm>
            <a:off x="540200" y="3614375"/>
            <a:ext cx="8146500" cy="1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http://git.or.cz/course/svn.html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http://git-scm.com/book/en/Git-Branching-Basic-Branching-and-Merging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-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http://nvie.com/posts/a-successful-git-branching-model/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Git branching and merging</a:t>
            </a:r>
            <a:endParaRPr sz="2400"/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To create a new branch, </a:t>
            </a:r>
            <a:r>
              <a:rPr b="1" lang="en" sz="1400"/>
              <a:t>git checkout -b new-branch-name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To send the locally created branch to the remote repository, </a:t>
            </a:r>
            <a:r>
              <a:rPr b="1" lang="en" sz="1400"/>
              <a:t>git push origin new-branch-name</a:t>
            </a:r>
            <a:endParaRPr b="1"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To merge a branch </a:t>
            </a:r>
            <a:r>
              <a:rPr b="1" lang="en" sz="1400"/>
              <a:t>PB-100</a:t>
            </a:r>
            <a:r>
              <a:rPr lang="en" sz="1400"/>
              <a:t> to </a:t>
            </a:r>
            <a:r>
              <a:rPr b="1" lang="en" sz="1400"/>
              <a:t>master</a:t>
            </a:r>
            <a:r>
              <a:rPr lang="en" sz="1400"/>
              <a:t>,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ensure that </a:t>
            </a:r>
            <a:r>
              <a:rPr i="1" lang="en" sz="1400"/>
              <a:t>you are already on master</a:t>
            </a:r>
            <a:r>
              <a:rPr lang="en" sz="1400"/>
              <a:t>. If not, </a:t>
            </a:r>
            <a:r>
              <a:rPr b="1" lang="en" sz="1400"/>
              <a:t>git checkout master</a:t>
            </a:r>
            <a:endParaRPr b="1"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Now to merge the branch: </a:t>
            </a:r>
            <a:r>
              <a:rPr b="1" lang="en" sz="1400"/>
              <a:t>git merge PB-100</a:t>
            </a:r>
            <a:endParaRPr b="1"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Note that after the merge above, </a:t>
            </a:r>
            <a:r>
              <a:rPr b="1" lang="en" sz="1400"/>
              <a:t>only your local master is updated</a:t>
            </a:r>
            <a:r>
              <a:rPr lang="en" sz="1400"/>
              <a:t> with the changes from PB-100. You have to run, </a:t>
            </a:r>
            <a:r>
              <a:rPr b="1" lang="en" sz="1400"/>
              <a:t>$ git push origin master</a:t>
            </a:r>
            <a:r>
              <a:rPr lang="en" sz="1400"/>
              <a:t> to update the remote branch.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Git rebasing</a:t>
            </a:r>
            <a:endParaRPr sz="2400"/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rebase </a:t>
            </a:r>
            <a:r>
              <a:rPr b="1" lang="en" sz="1400">
                <a:solidFill>
                  <a:srgbClr val="FF0000"/>
                </a:solidFill>
              </a:rPr>
              <a:t>rewrites history</a:t>
            </a:r>
            <a:endParaRPr b="1" sz="1400">
              <a:solidFill>
                <a:srgbClr val="FF0000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rebase can be used to </a:t>
            </a:r>
            <a:r>
              <a:rPr b="1" lang="en" sz="1400"/>
              <a:t>change commit-messages</a:t>
            </a:r>
            <a:endParaRPr b="1" sz="14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rebase can be used to </a:t>
            </a:r>
            <a:r>
              <a:rPr b="1" lang="en" sz="1400"/>
              <a:t>squash</a:t>
            </a:r>
            <a:r>
              <a:rPr lang="en" sz="1400"/>
              <a:t> two or more commits together</a:t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rebase can be used to completely </a:t>
            </a:r>
            <a:r>
              <a:rPr b="1" lang="en" sz="1400"/>
              <a:t>remove commits</a:t>
            </a:r>
            <a:r>
              <a:rPr lang="en" sz="1400"/>
              <a:t> from the history</a:t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short demo after workshop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Git a “force” to reckon with</a:t>
            </a:r>
            <a:endParaRPr sz="2400"/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If you are absolutely certain that your branch holds the right content, you may “force push” your local branch: </a:t>
            </a:r>
            <a:r>
              <a:rPr b="1" lang="en" sz="1400"/>
              <a:t>$ git push origin branch-name -f </a:t>
            </a:r>
            <a:r>
              <a:rPr b="1" lang="en" sz="1400">
                <a:solidFill>
                  <a:srgbClr val="FF0000"/>
                </a:solidFill>
              </a:rPr>
              <a:t>(this must never be done on master/develop/release)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Git a “force” to reckon with...</a:t>
            </a:r>
            <a:endParaRPr sz="2400"/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Therefore, you should </a:t>
            </a:r>
            <a:r>
              <a:rPr b="1" lang="en" sz="1400">
                <a:solidFill>
                  <a:srgbClr val="FF0000"/>
                </a:solidFill>
              </a:rPr>
              <a:t>never</a:t>
            </a:r>
            <a:r>
              <a:rPr lang="en" sz="1400">
                <a:solidFill>
                  <a:srgbClr val="000000"/>
                </a:solidFill>
              </a:rPr>
              <a:t> “</a:t>
            </a:r>
            <a:r>
              <a:rPr b="1" lang="en" sz="1400">
                <a:solidFill>
                  <a:srgbClr val="000000"/>
                </a:solidFill>
              </a:rPr>
              <a:t>force push</a:t>
            </a:r>
            <a:r>
              <a:rPr lang="en" sz="1400">
                <a:solidFill>
                  <a:srgbClr val="000000"/>
                </a:solidFill>
              </a:rPr>
              <a:t>” on the </a:t>
            </a:r>
            <a:r>
              <a:rPr b="1" lang="en" sz="1400">
                <a:solidFill>
                  <a:srgbClr val="FF0000"/>
                </a:solidFill>
              </a:rPr>
              <a:t>master</a:t>
            </a:r>
            <a:r>
              <a:rPr lang="en" sz="1400">
                <a:solidFill>
                  <a:srgbClr val="000000"/>
                </a:solidFill>
              </a:rPr>
              <a:t> branch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When you “force push” a branch, always talk to your colleagues to verify that others have already committed and pushed all their changes on that branch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Git tagging</a:t>
            </a:r>
            <a:endParaRPr sz="2400"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You can create a tag using : $ git tag tag-name</a:t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You have to pass special parameter to push tags to the remote end : $ git push --tags</a:t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 tag in Git is just a convenient name of a commit hash id</a:t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You can reset any branch to any tag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$ git reset --hard tag-name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Git “feature branch”</a:t>
            </a:r>
            <a:endParaRPr sz="2400"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 branch created solely to create a feature</a:t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Once the feature is done, it’s merged on to master and the branch is deleted</a:t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Rebase on the main development branch at-least once a day to stay in sync and resolve</a:t>
            </a:r>
            <a:r>
              <a:rPr lang="en" sz="1400"/>
              <a:t> c</a:t>
            </a:r>
            <a:r>
              <a:rPr lang="en" sz="1400"/>
              <a:t>onflicts early</a:t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Before merging a feature branch, ensure that everything on the feature branch is rebased on the master and “pushed” to the origin feature branch</a:t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Before merging a feature branch to a local branch, ensure that your local branch is in sync with origin</a:t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When you merge your feature branch to f.eks. master, ensure that $ git merge feature-branch results in a “fast-forwarded” status</a:t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Once a merge is complete with </a:t>
            </a:r>
            <a:r>
              <a:rPr b="1" lang="en" sz="1400"/>
              <a:t>fast forward</a:t>
            </a:r>
            <a:r>
              <a:rPr lang="en" sz="1400"/>
              <a:t> status, push to origin asap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05975"/>
            <a:ext cx="3839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Git Workflow</a:t>
            </a:r>
            <a:endParaRPr sz="2400"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4540700"/>
            <a:ext cx="8229600" cy="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Image credit: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http://nvie.com/posts/a-successful-git-branching-model/</a:t>
            </a:r>
            <a:endParaRPr sz="1000"/>
          </a:p>
        </p:txBody>
      </p:sp>
      <p:pic>
        <p:nvPicPr>
          <p:cNvPr descr="git-model.png"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6675" y="205975"/>
            <a:ext cx="3737974" cy="43347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111700"/>
            <a:ext cx="38394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 active development is done on the </a:t>
            </a:r>
            <a:r>
              <a:rPr b="1" lang="en" sz="1400"/>
              <a:t>develop</a:t>
            </a:r>
            <a:r>
              <a:rPr lang="en" sz="1400"/>
              <a:t> branch</a:t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Master</a:t>
            </a:r>
            <a:r>
              <a:rPr lang="en" sz="1400"/>
              <a:t> branch only contains merge commits where each commit contains all relevant changes for a single release</a:t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In-case of required </a:t>
            </a:r>
            <a:r>
              <a:rPr i="1" lang="en" sz="1400"/>
              <a:t>hotfixes</a:t>
            </a:r>
            <a:r>
              <a:rPr lang="en" sz="1400"/>
              <a:t>, a hotfix-123 branch is created directly from the relevant release commit on the master branch</a:t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Once a </a:t>
            </a:r>
            <a:r>
              <a:rPr b="1" i="1" lang="en" sz="1400"/>
              <a:t>hotfix</a:t>
            </a:r>
            <a:r>
              <a:rPr lang="en" sz="1400"/>
              <a:t> is fully developed, it is merged into both </a:t>
            </a:r>
            <a:r>
              <a:rPr b="1" i="1" lang="en" sz="1400"/>
              <a:t>master</a:t>
            </a:r>
            <a:r>
              <a:rPr b="1" lang="en" sz="1400"/>
              <a:t> </a:t>
            </a:r>
            <a:r>
              <a:rPr lang="en" sz="1400"/>
              <a:t>and </a:t>
            </a:r>
            <a:r>
              <a:rPr b="1" i="1" lang="en" sz="1400"/>
              <a:t>develop</a:t>
            </a:r>
            <a:r>
              <a:rPr lang="en" sz="1400"/>
              <a:t> branches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