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40.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117B43B-6D47-4B33-93D3-3D7D05874237}">
  <a:tblStyle styleName="Table_0" styleId="{B117B43B-6D47-4B33-93D3-3D7D05874237}">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1" styleId="{012ECCB2-835F-45A3-B861-FC5864CFD3F4}">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2" styleId="{D9DA879F-7B82-4363-B5AE-6AF9565C7E26}">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3" styleId="{4EE8446E-85EA-4B6E-832C-86C093D9CE77}">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4" styleId="{FE5180B4-1A46-48DF-AE59-26474EEB1408}">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5" styleId="{E77398B8-405B-43E3-8586-A5DF0073444A}">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6" styleId="{AF887A54-3DFC-4D04-8ED3-C70C7B480FF8}">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7" styleId="{2316BBD1-F2FD-4B16-8BC6-122990C2B9FA}">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8" styleId="{00969DA2-4CD5-495E-BC4A-F9FDFA01EBB4}">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9" styleId="{46205848-DC2D-43D2-8E26-478B65943522}">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10" styleId="{48C8F132-A36A-441C-8848-41FBB8111859}">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11" styleId="{85B2738F-03E4-4F46-A458-6907B2289B6F}">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12" styleId="{A1D9CB60-103B-44DC-BCC0-77B29647845D}">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13" styleId="{E01A532E-806E-4A54-B80A-2B7A47661783}">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14" styleId="{0AAA2DBE-150D-43F3-AC3C-243D1FAE3A28}">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Lst>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slides/slide35.xml" Type="http://schemas.openxmlformats.org/officeDocument/2006/relationships/slide" Id="rId40"/><Relationship Target="theme/theme1.xml" Type="http://schemas.openxmlformats.org/officeDocument/2006/relationships/theme" Id="rId1"/><Relationship Target="slides/slide17.xml" Type="http://schemas.openxmlformats.org/officeDocument/2006/relationships/slide" Id="rId22"/><Relationship Target="slides/slide36.xml" Type="http://schemas.openxmlformats.org/officeDocument/2006/relationships/slide" Id="rId41"/><Relationship Target="slideMasters/slideMaster1.xml" Type="http://schemas.openxmlformats.org/officeDocument/2006/relationships/slideMaster" Id="rId4"/><Relationship Target="slides/slide18.xml" Type="http://schemas.openxmlformats.org/officeDocument/2006/relationships/slide" Id="rId23"/><Relationship Target="slides/slide37.xml" Type="http://schemas.openxmlformats.org/officeDocument/2006/relationships/slide" Id="rId42"/><Relationship Target="tableStyles.xml" Type="http://schemas.openxmlformats.org/officeDocument/2006/relationships/tableStyles" Id="rId3"/><Relationship Target="slides/slide19.xml" Type="http://schemas.openxmlformats.org/officeDocument/2006/relationships/slide" Id="rId24"/><Relationship Target="slides/slide38.xml" Type="http://schemas.openxmlformats.org/officeDocument/2006/relationships/slide" Id="rId43"/><Relationship Target="slides/slide39.xml" Type="http://schemas.openxmlformats.org/officeDocument/2006/relationships/slide" Id="rId44"/><Relationship Target="slides/slide40.xml" Type="http://schemas.openxmlformats.org/officeDocument/2006/relationships/slide" Id="rId45"/><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 name="Shape 27"/>
        <p:cNvGrpSpPr/>
        <p:nvPr/>
      </p:nvGrpSpPr>
      <p:grpSpPr>
        <a:xfrm>
          <a:off y="0" x="0"/>
          <a:ext cy="0" cx="0"/>
          <a:chOff y="0" x="0"/>
          <a:chExt cy="0" cx="0"/>
        </a:xfrm>
      </p:grpSpPr>
      <p:sp>
        <p:nvSpPr>
          <p:cNvPr id="28" name="Shape 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9" name="Shape 2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1" name="Shape 9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7" name="Shape 9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1" name="Shape 101"/>
        <p:cNvGrpSpPr/>
        <p:nvPr/>
      </p:nvGrpSpPr>
      <p:grpSpPr>
        <a:xfrm>
          <a:off y="0" x="0"/>
          <a:ext cy="0" cx="0"/>
          <a:chOff y="0" x="0"/>
          <a:chExt cy="0" cx="0"/>
        </a:xfrm>
      </p:grpSpPr>
      <p:sp>
        <p:nvSpPr>
          <p:cNvPr id="102" name="Shape 10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3" name="Shape 10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9" name="Shape 10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1" name="Shape 12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4" name="Shape 134"/>
        <p:cNvGrpSpPr/>
        <p:nvPr/>
      </p:nvGrpSpPr>
      <p:grpSpPr>
        <a:xfrm>
          <a:off y="0" x="0"/>
          <a:ext cy="0" cx="0"/>
          <a:chOff y="0" x="0"/>
          <a:chExt cy="0" cx="0"/>
        </a:xfrm>
      </p:grpSpPr>
      <p:sp>
        <p:nvSpPr>
          <p:cNvPr id="135" name="Shape 13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6" name="Shape 13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5" name="Shape 145"/>
        <p:cNvGrpSpPr/>
        <p:nvPr/>
      </p:nvGrpSpPr>
      <p:grpSpPr>
        <a:xfrm>
          <a:off y="0" x="0"/>
          <a:ext cy="0" cx="0"/>
          <a:chOff y="0" x="0"/>
          <a:chExt cy="0" cx="0"/>
        </a:xfrm>
      </p:grpSpPr>
      <p:sp>
        <p:nvSpPr>
          <p:cNvPr id="146" name="Shape 1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7" name="Shape 14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6" name="Shape 156"/>
        <p:cNvGrpSpPr/>
        <p:nvPr/>
      </p:nvGrpSpPr>
      <p:grpSpPr>
        <a:xfrm>
          <a:off y="0" x="0"/>
          <a:ext cy="0" cx="0"/>
          <a:chOff y="0" x="0"/>
          <a:chExt cy="0" cx="0"/>
        </a:xfrm>
      </p:grpSpPr>
      <p:sp>
        <p:nvSpPr>
          <p:cNvPr id="157" name="Shape 15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8" name="Shape 15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9" name="Shape 16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8" name="Shape 178"/>
        <p:cNvGrpSpPr/>
        <p:nvPr/>
      </p:nvGrpSpPr>
      <p:grpSpPr>
        <a:xfrm>
          <a:off y="0" x="0"/>
          <a:ext cy="0" cx="0"/>
          <a:chOff y="0" x="0"/>
          <a:chExt cy="0" cx="0"/>
        </a:xfrm>
      </p:grpSpPr>
      <p:sp>
        <p:nvSpPr>
          <p:cNvPr id="179" name="Shape 1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0" name="Shape 18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4" name="Shape 184"/>
        <p:cNvGrpSpPr/>
        <p:nvPr/>
      </p:nvGrpSpPr>
      <p:grpSpPr>
        <a:xfrm>
          <a:off y="0" x="0"/>
          <a:ext cy="0" cx="0"/>
          <a:chOff y="0" x="0"/>
          <a:chExt cy="0" cx="0"/>
        </a:xfrm>
      </p:grpSpPr>
      <p:sp>
        <p:nvSpPr>
          <p:cNvPr id="185" name="Shape 1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6" name="Shape 18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9" name="Shape 199"/>
        <p:cNvGrpSpPr/>
        <p:nvPr/>
      </p:nvGrpSpPr>
      <p:grpSpPr>
        <a:xfrm>
          <a:off y="0" x="0"/>
          <a:ext cy="0" cx="0"/>
          <a:chOff y="0" x="0"/>
          <a:chExt cy="0" cx="0"/>
        </a:xfrm>
      </p:grpSpPr>
      <p:sp>
        <p:nvSpPr>
          <p:cNvPr id="200" name="Shape 2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01" name="Shape 20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0" name="Shape 210"/>
        <p:cNvGrpSpPr/>
        <p:nvPr/>
      </p:nvGrpSpPr>
      <p:grpSpPr>
        <a:xfrm>
          <a:off y="0" x="0"/>
          <a:ext cy="0" cx="0"/>
          <a:chOff y="0" x="0"/>
          <a:chExt cy="0" cx="0"/>
        </a:xfrm>
      </p:grpSpPr>
      <p:sp>
        <p:nvSpPr>
          <p:cNvPr id="211" name="Shape 2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12" name="Shape 21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1" name="Shape 221"/>
        <p:cNvGrpSpPr/>
        <p:nvPr/>
      </p:nvGrpSpPr>
      <p:grpSpPr>
        <a:xfrm>
          <a:off y="0" x="0"/>
          <a:ext cy="0" cx="0"/>
          <a:chOff y="0" x="0"/>
          <a:chExt cy="0" cx="0"/>
        </a:xfrm>
      </p:grpSpPr>
      <p:sp>
        <p:nvSpPr>
          <p:cNvPr id="222" name="Shape 2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23" name="Shape 22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2" name="Shape 232"/>
        <p:cNvGrpSpPr/>
        <p:nvPr/>
      </p:nvGrpSpPr>
      <p:grpSpPr>
        <a:xfrm>
          <a:off y="0" x="0"/>
          <a:ext cy="0" cx="0"/>
          <a:chOff y="0" x="0"/>
          <a:chExt cy="0" cx="0"/>
        </a:xfrm>
      </p:grpSpPr>
      <p:sp>
        <p:nvSpPr>
          <p:cNvPr id="233" name="Shape 23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34" name="Shape 23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8" name="Shape 238"/>
        <p:cNvGrpSpPr/>
        <p:nvPr/>
      </p:nvGrpSpPr>
      <p:grpSpPr>
        <a:xfrm>
          <a:off y="0" x="0"/>
          <a:ext cy="0" cx="0"/>
          <a:chOff y="0" x="0"/>
          <a:chExt cy="0" cx="0"/>
        </a:xfrm>
      </p:grpSpPr>
      <p:sp>
        <p:nvSpPr>
          <p:cNvPr id="239" name="Shape 23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40" name="Shape 24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7" name="Shape 247"/>
        <p:cNvGrpSpPr/>
        <p:nvPr/>
      </p:nvGrpSpPr>
      <p:grpSpPr>
        <a:xfrm>
          <a:off y="0" x="0"/>
          <a:ext cy="0" cx="0"/>
          <a:chOff y="0" x="0"/>
          <a:chExt cy="0" cx="0"/>
        </a:xfrm>
      </p:grpSpPr>
      <p:sp>
        <p:nvSpPr>
          <p:cNvPr id="248" name="Shape 2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49" name="Shape 24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0" name="Shape 260"/>
        <p:cNvGrpSpPr/>
        <p:nvPr/>
      </p:nvGrpSpPr>
      <p:grpSpPr>
        <a:xfrm>
          <a:off y="0" x="0"/>
          <a:ext cy="0" cx="0"/>
          <a:chOff y="0" x="0"/>
          <a:chExt cy="0" cx="0"/>
        </a:xfrm>
      </p:grpSpPr>
      <p:sp>
        <p:nvSpPr>
          <p:cNvPr id="261" name="Shape 2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62" name="Shape 26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6" name="Shape 266"/>
        <p:cNvGrpSpPr/>
        <p:nvPr/>
      </p:nvGrpSpPr>
      <p:grpSpPr>
        <a:xfrm>
          <a:off y="0" x="0"/>
          <a:ext cy="0" cx="0"/>
          <a:chOff y="0" x="0"/>
          <a:chExt cy="0" cx="0"/>
        </a:xfrm>
      </p:grpSpPr>
      <p:sp>
        <p:nvSpPr>
          <p:cNvPr id="267" name="Shape 2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68" name="Shape 26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 name="Shape 40"/>
        <p:cNvGrpSpPr/>
        <p:nvPr/>
      </p:nvGrpSpPr>
      <p:grpSpPr>
        <a:xfrm>
          <a:off y="0" x="0"/>
          <a:ext cy="0" cx="0"/>
          <a:chOff y="0" x="0"/>
          <a:chExt cy="0" cx="0"/>
        </a:xfrm>
      </p:grpSpPr>
      <p:sp>
        <p:nvSpPr>
          <p:cNvPr id="41" name="Shape 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2" name="Shape 4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2" name="Shape 272"/>
        <p:cNvGrpSpPr/>
        <p:nvPr/>
      </p:nvGrpSpPr>
      <p:grpSpPr>
        <a:xfrm>
          <a:off y="0" x="0"/>
          <a:ext cy="0" cx="0"/>
          <a:chOff y="0" x="0"/>
          <a:chExt cy="0" cx="0"/>
        </a:xfrm>
      </p:grpSpPr>
      <p:sp>
        <p:nvSpPr>
          <p:cNvPr id="273" name="Shape 2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74" name="Shape 27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8" name="Shape 278"/>
        <p:cNvGrpSpPr/>
        <p:nvPr/>
      </p:nvGrpSpPr>
      <p:grpSpPr>
        <a:xfrm>
          <a:off y="0" x="0"/>
          <a:ext cy="0" cx="0"/>
          <a:chOff y="0" x="0"/>
          <a:chExt cy="0" cx="0"/>
        </a:xfrm>
      </p:grpSpPr>
      <p:sp>
        <p:nvSpPr>
          <p:cNvPr id="279" name="Shape 2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80" name="Shape 28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4" name="Shape 284"/>
        <p:cNvGrpSpPr/>
        <p:nvPr/>
      </p:nvGrpSpPr>
      <p:grpSpPr>
        <a:xfrm>
          <a:off y="0" x="0"/>
          <a:ext cy="0" cx="0"/>
          <a:chOff y="0" x="0"/>
          <a:chExt cy="0" cx="0"/>
        </a:xfrm>
      </p:grpSpPr>
      <p:sp>
        <p:nvSpPr>
          <p:cNvPr id="285" name="Shape 2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86" name="Shape 28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0" name="Shape 290"/>
        <p:cNvGrpSpPr/>
        <p:nvPr/>
      </p:nvGrpSpPr>
      <p:grpSpPr>
        <a:xfrm>
          <a:off y="0" x="0"/>
          <a:ext cy="0" cx="0"/>
          <a:chOff y="0" x="0"/>
          <a:chExt cy="0" cx="0"/>
        </a:xfrm>
      </p:grpSpPr>
      <p:sp>
        <p:nvSpPr>
          <p:cNvPr id="291" name="Shape 29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92" name="Shape 29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6" name="Shape 296"/>
        <p:cNvGrpSpPr/>
        <p:nvPr/>
      </p:nvGrpSpPr>
      <p:grpSpPr>
        <a:xfrm>
          <a:off y="0" x="0"/>
          <a:ext cy="0" cx="0"/>
          <a:chOff y="0" x="0"/>
          <a:chExt cy="0" cx="0"/>
        </a:xfrm>
      </p:grpSpPr>
      <p:sp>
        <p:nvSpPr>
          <p:cNvPr id="297" name="Shape 2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98" name="Shape 29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2" name="Shape 302"/>
        <p:cNvGrpSpPr/>
        <p:nvPr/>
      </p:nvGrpSpPr>
      <p:grpSpPr>
        <a:xfrm>
          <a:off y="0" x="0"/>
          <a:ext cy="0" cx="0"/>
          <a:chOff y="0" x="0"/>
          <a:chExt cy="0" cx="0"/>
        </a:xfrm>
      </p:grpSpPr>
      <p:sp>
        <p:nvSpPr>
          <p:cNvPr id="303" name="Shape 3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04" name="Shape 30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8" name="Shape 308"/>
        <p:cNvGrpSpPr/>
        <p:nvPr/>
      </p:nvGrpSpPr>
      <p:grpSpPr>
        <a:xfrm>
          <a:off y="0" x="0"/>
          <a:ext cy="0" cx="0"/>
          <a:chOff y="0" x="0"/>
          <a:chExt cy="0" cx="0"/>
        </a:xfrm>
      </p:grpSpPr>
      <p:sp>
        <p:nvSpPr>
          <p:cNvPr id="309" name="Shape 3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10" name="Shape 31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5" name="Shape 315"/>
        <p:cNvGrpSpPr/>
        <p:nvPr/>
      </p:nvGrpSpPr>
      <p:grpSpPr>
        <a:xfrm>
          <a:off y="0" x="0"/>
          <a:ext cy="0" cx="0"/>
          <a:chOff y="0" x="0"/>
          <a:chExt cy="0" cx="0"/>
        </a:xfrm>
      </p:grpSpPr>
      <p:sp>
        <p:nvSpPr>
          <p:cNvPr id="316" name="Shape 3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17" name="Shape 31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2" name="Shape 322"/>
        <p:cNvGrpSpPr/>
        <p:nvPr/>
      </p:nvGrpSpPr>
      <p:grpSpPr>
        <a:xfrm>
          <a:off y="0" x="0"/>
          <a:ext cy="0" cx="0"/>
          <a:chOff y="0" x="0"/>
          <a:chExt cy="0" cx="0"/>
        </a:xfrm>
      </p:grpSpPr>
      <p:sp>
        <p:nvSpPr>
          <p:cNvPr id="323" name="Shape 32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24" name="Shape 32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8" name="Shape 328"/>
        <p:cNvGrpSpPr/>
        <p:nvPr/>
      </p:nvGrpSpPr>
      <p:grpSpPr>
        <a:xfrm>
          <a:off y="0" x="0"/>
          <a:ext cy="0" cx="0"/>
          <a:chOff y="0" x="0"/>
          <a:chExt cy="0" cx="0"/>
        </a:xfrm>
      </p:grpSpPr>
      <p:sp>
        <p:nvSpPr>
          <p:cNvPr id="329" name="Shape 32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30" name="Shape 33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4" name="Shape 334"/>
        <p:cNvGrpSpPr/>
        <p:nvPr/>
      </p:nvGrpSpPr>
      <p:grpSpPr>
        <a:xfrm>
          <a:off y="0" x="0"/>
          <a:ext cy="0" cx="0"/>
          <a:chOff y="0" x="0"/>
          <a:chExt cy="0" cx="0"/>
        </a:xfrm>
      </p:grpSpPr>
      <p:sp>
        <p:nvSpPr>
          <p:cNvPr id="335" name="Shape 33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36" name="Shape 33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 name="Shape 69"/>
        <p:cNvGrpSpPr/>
        <p:nvPr/>
      </p:nvGrpSpPr>
      <p:grpSpPr>
        <a:xfrm>
          <a:off y="0" x="0"/>
          <a:ext cy="0" cx="0"/>
          <a:chOff y="0" x="0"/>
          <a:chExt cy="0" cx="0"/>
        </a:xfrm>
      </p:grpSpPr>
      <p:sp>
        <p:nvSpPr>
          <p:cNvPr id="70" name="Shape 7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1" name="Shape 7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 name="Shape 76"/>
        <p:cNvGrpSpPr/>
        <p:nvPr/>
      </p:nvGrpSpPr>
      <p:grpSpPr>
        <a:xfrm>
          <a:off y="0" x="0"/>
          <a:ext cy="0" cx="0"/>
          <a:chOff y="0" x="0"/>
          <a:chExt cy="0" cx="0"/>
        </a:xfrm>
      </p:grpSpPr>
      <p:sp>
        <p:nvSpPr>
          <p:cNvPr id="77" name="Shape 7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8" name="Shape 7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5" name="Shape 8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indent="304800">
              <a:buSzPct val="100000"/>
              <a:defRPr sz="4800"/>
            </a:lvl1pPr>
            <a:lvl2pPr algn="ctr" indent="304800">
              <a:buSzPct val="100000"/>
              <a:defRPr sz="4800"/>
            </a:lvl2pPr>
            <a:lvl3pPr algn="ctr" indent="304800">
              <a:buSzPct val="100000"/>
              <a:defRPr sz="4800"/>
            </a:lvl3pPr>
            <a:lvl4pPr algn="ctr" indent="304800">
              <a:buSzPct val="100000"/>
              <a:defRPr sz="4800"/>
            </a:lvl4pPr>
            <a:lvl5pPr algn="ctr" indent="304800">
              <a:buSzPct val="100000"/>
              <a:defRPr sz="4800"/>
            </a:lvl5pPr>
            <a:lvl6pPr algn="ctr" indent="304800">
              <a:buSzPct val="100000"/>
              <a:defRPr sz="4800"/>
            </a:lvl6pPr>
            <a:lvl7pPr algn="ctr" indent="304800">
              <a:buSzPct val="100000"/>
              <a:defRPr sz="4800"/>
            </a:lvl7pPr>
            <a:lvl8pPr algn="ctr" indent="304800">
              <a:buSzPct val="100000"/>
              <a:defRPr sz="4800"/>
            </a:lvl8pPr>
            <a:lvl9pPr algn="ctr" indent="304800">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marL="0">
              <a:spcBef>
                <a:spcPts val="0"/>
              </a:spcBef>
              <a:buClr>
                <a:schemeClr val="dk2"/>
              </a:buClr>
              <a:buNone/>
              <a:defRPr>
                <a:solidFill>
                  <a:schemeClr val="dk2"/>
                </a:solidFill>
              </a:defRPr>
            </a:lvl1pPr>
            <a:lvl2pPr algn="ctr" indent="190500" marL="0">
              <a:spcBef>
                <a:spcPts val="0"/>
              </a:spcBef>
              <a:buClr>
                <a:schemeClr val="dk2"/>
              </a:buClr>
              <a:buSzPct val="100000"/>
              <a:buNone/>
              <a:defRPr sz="3000">
                <a:solidFill>
                  <a:schemeClr val="dk2"/>
                </a:solidFill>
              </a:defRPr>
            </a:lvl2pPr>
            <a:lvl3pPr algn="ctr" indent="190500" marL="0">
              <a:spcBef>
                <a:spcPts val="0"/>
              </a:spcBef>
              <a:buClr>
                <a:schemeClr val="dk2"/>
              </a:buClr>
              <a:buSzPct val="100000"/>
              <a:buNone/>
              <a:defRPr sz="3000">
                <a:solidFill>
                  <a:schemeClr val="dk2"/>
                </a:solidFill>
              </a:defRPr>
            </a:lvl3pPr>
            <a:lvl4pPr algn="ctr" indent="190500" marL="0">
              <a:spcBef>
                <a:spcPts val="0"/>
              </a:spcBef>
              <a:buClr>
                <a:schemeClr val="dk2"/>
              </a:buClr>
              <a:buSzPct val="100000"/>
              <a:buNone/>
              <a:defRPr sz="3000">
                <a:solidFill>
                  <a:schemeClr val="dk2"/>
                </a:solidFill>
              </a:defRPr>
            </a:lvl4pPr>
            <a:lvl5pPr algn="ctr" indent="190500" marL="0">
              <a:spcBef>
                <a:spcPts val="0"/>
              </a:spcBef>
              <a:buClr>
                <a:schemeClr val="dk2"/>
              </a:buClr>
              <a:buSzPct val="100000"/>
              <a:buNone/>
              <a:defRPr sz="3000">
                <a:solidFill>
                  <a:schemeClr val="dk2"/>
                </a:solidFill>
              </a:defRPr>
            </a:lvl5pPr>
            <a:lvl6pPr algn="ctr" indent="190500" marL="0">
              <a:spcBef>
                <a:spcPts val="0"/>
              </a:spcBef>
              <a:buClr>
                <a:schemeClr val="dk2"/>
              </a:buClr>
              <a:buSzPct val="100000"/>
              <a:buNone/>
              <a:defRPr sz="3000">
                <a:solidFill>
                  <a:schemeClr val="dk2"/>
                </a:solidFill>
              </a:defRPr>
            </a:lvl6pPr>
            <a:lvl7pPr algn="ctr" indent="190500" marL="0">
              <a:spcBef>
                <a:spcPts val="0"/>
              </a:spcBef>
              <a:buClr>
                <a:schemeClr val="dk2"/>
              </a:buClr>
              <a:buSzPct val="100000"/>
              <a:buNone/>
              <a:defRPr sz="3000">
                <a:solidFill>
                  <a:schemeClr val="dk2"/>
                </a:solidFill>
              </a:defRPr>
            </a:lvl7pPr>
            <a:lvl8pPr algn="ctr" indent="190500" marL="0">
              <a:spcBef>
                <a:spcPts val="0"/>
              </a:spcBef>
              <a:buClr>
                <a:schemeClr val="dk2"/>
              </a:buClr>
              <a:buSzPct val="100000"/>
              <a:buNone/>
              <a:defRPr sz="3000">
                <a:solidFill>
                  <a:schemeClr val="dk2"/>
                </a:solidFill>
              </a:defRPr>
            </a:lvl8pPr>
            <a:lvl9pPr algn="ctr" indent="190500" marL="0">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25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2" name="Shape 12"/>
          <p:cNvSpPr txBox="1"/>
          <p:nvPr>
            <p:ph idx="1" type="body"/>
          </p:nvPr>
        </p:nvSpPr>
        <p:spPr>
          <a:xfrm>
            <a:off y="1200150" x="457200"/>
            <a:ext cy="3725680" cx="8229600"/>
          </a:xfrm>
          <a:prstGeom prst="rect">
            <a:avLst/>
          </a:prstGeom>
        </p:spPr>
        <p:txBody>
          <a:bodyPr bIns="91425" rIns="91425" lIns="91425" t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indent="-171450" marL="285750">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p:spPr>
        <p:txBody>
          <a:bodyPr bIns="91425" rIns="91425" lIns="91425" tIns="91425" anchor="b" anchorCtr="0"/>
          <a:lstStyle>
            <a:lvl1pPr marL="0">
              <a:buClr>
                <a:schemeClr val="dk1"/>
              </a:buClr>
              <a:buSzPct val="100000"/>
              <a:buNone/>
              <a:defRPr b="1" sz="3600">
                <a:solidFill>
                  <a:schemeClr val="dk1"/>
                </a:solidFill>
              </a:defRPr>
            </a:lvl1pPr>
            <a:lvl2pPr indent="228600" marL="0">
              <a:buClr>
                <a:schemeClr val="dk1"/>
              </a:buClr>
              <a:buSzPct val="100000"/>
              <a:buNone/>
              <a:defRPr b="1" sz="3600">
                <a:solidFill>
                  <a:schemeClr val="dk1"/>
                </a:solidFill>
              </a:defRPr>
            </a:lvl2pPr>
            <a:lvl3pPr indent="228600" marL="0">
              <a:buClr>
                <a:schemeClr val="dk1"/>
              </a:buClr>
              <a:buSzPct val="100000"/>
              <a:buNone/>
              <a:defRPr b="1" sz="3600">
                <a:solidFill>
                  <a:schemeClr val="dk1"/>
                </a:solidFill>
              </a:defRPr>
            </a:lvl3pPr>
            <a:lvl4pPr indent="228600" marL="0">
              <a:buClr>
                <a:schemeClr val="dk1"/>
              </a:buClr>
              <a:buSzPct val="100000"/>
              <a:buNone/>
              <a:defRPr b="1" sz="3600">
                <a:solidFill>
                  <a:schemeClr val="dk1"/>
                </a:solidFill>
              </a:defRPr>
            </a:lvl4pPr>
            <a:lvl5pPr indent="228600" marL="0">
              <a:buClr>
                <a:schemeClr val="dk1"/>
              </a:buClr>
              <a:buSzPct val="100000"/>
              <a:buNone/>
              <a:defRPr b="1" sz="3600">
                <a:solidFill>
                  <a:schemeClr val="dk1"/>
                </a:solidFill>
              </a:defRPr>
            </a:lvl5pPr>
            <a:lvl6pPr indent="228600" marL="0">
              <a:buClr>
                <a:schemeClr val="dk1"/>
              </a:buClr>
              <a:buSzPct val="100000"/>
              <a:buNone/>
              <a:defRPr b="1" sz="3600">
                <a:solidFill>
                  <a:schemeClr val="dk1"/>
                </a:solidFill>
              </a:defRPr>
            </a:lvl6pPr>
            <a:lvl7pPr indent="228600" marL="0">
              <a:buClr>
                <a:schemeClr val="dk1"/>
              </a:buClr>
              <a:buSzPct val="100000"/>
              <a:buNone/>
              <a:defRPr b="1" sz="3600">
                <a:solidFill>
                  <a:schemeClr val="dk1"/>
                </a:solidFill>
              </a:defRPr>
            </a:lvl7pPr>
            <a:lvl8pPr indent="228600" marL="0">
              <a:buClr>
                <a:schemeClr val="dk1"/>
              </a:buClr>
              <a:buSzPct val="100000"/>
              <a:buNone/>
              <a:defRPr b="1" sz="3600">
                <a:solidFill>
                  <a:schemeClr val="dk1"/>
                </a:solidFill>
              </a:defRPr>
            </a:lvl8pPr>
            <a:lvl9pPr indent="228600" marL="0">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p:spPr>
        <p:txBody>
          <a:bodyPr bIns="91425" rIns="91425" lIns="91425" tIns="91425" anchor="t" anchorCtr="0"/>
          <a:lstStyle>
            <a:lvl1pPr indent="-152400" marL="342900">
              <a:spcBef>
                <a:spcPts val="600"/>
              </a:spcBef>
              <a:buClr>
                <a:schemeClr val="dk1"/>
              </a:buClr>
              <a:buSzPct val="100000"/>
              <a:defRPr sz="3000">
                <a:solidFill>
                  <a:schemeClr val="dk1"/>
                </a:solidFill>
              </a:defRPr>
            </a:lvl1pPr>
            <a:lvl2pPr indent="-133350" marL="742950">
              <a:spcBef>
                <a:spcPts val="480"/>
              </a:spcBef>
              <a:buClr>
                <a:schemeClr val="dk1"/>
              </a:buClr>
              <a:buSzPct val="100000"/>
              <a:defRPr sz="2400">
                <a:solidFill>
                  <a:schemeClr val="dk1"/>
                </a:solidFill>
              </a:defRPr>
            </a:lvl2pPr>
            <a:lvl3pPr indent="-76200" marL="1143000">
              <a:spcBef>
                <a:spcPts val="480"/>
              </a:spcBef>
              <a:buClr>
                <a:schemeClr val="dk1"/>
              </a:buClr>
              <a:buSzPct val="100000"/>
              <a:defRPr sz="2400">
                <a:solidFill>
                  <a:schemeClr val="dk1"/>
                </a:solidFill>
              </a:defRPr>
            </a:lvl3pPr>
            <a:lvl4pPr indent="-114300" marL="1600200">
              <a:spcBef>
                <a:spcPts val="360"/>
              </a:spcBef>
              <a:buClr>
                <a:schemeClr val="dk1"/>
              </a:buClr>
              <a:buSzPct val="100000"/>
              <a:defRPr sz="1800">
                <a:solidFill>
                  <a:schemeClr val="dk1"/>
                </a:solidFill>
              </a:defRPr>
            </a:lvl4pPr>
            <a:lvl5pPr indent="-114300" marL="2057400">
              <a:spcBef>
                <a:spcPts val="360"/>
              </a:spcBef>
              <a:buClr>
                <a:schemeClr val="dk1"/>
              </a:buClr>
              <a:buSzPct val="100000"/>
              <a:defRPr sz="1800">
                <a:solidFill>
                  <a:schemeClr val="dk1"/>
                </a:solidFill>
              </a:defRPr>
            </a:lvl5pPr>
            <a:lvl6pPr indent="-114300" marL="2514600">
              <a:spcBef>
                <a:spcPts val="360"/>
              </a:spcBef>
              <a:buClr>
                <a:schemeClr val="dk1"/>
              </a:buClr>
              <a:buSzPct val="100000"/>
              <a:defRPr sz="1800">
                <a:solidFill>
                  <a:schemeClr val="dk1"/>
                </a:solidFill>
              </a:defRPr>
            </a:lvl6pPr>
            <a:lvl7pPr indent="-114300" marL="2971800">
              <a:spcBef>
                <a:spcPts val="360"/>
              </a:spcBef>
              <a:buClr>
                <a:schemeClr val="dk1"/>
              </a:buClr>
              <a:buSzPct val="100000"/>
              <a:defRPr sz="1800">
                <a:solidFill>
                  <a:schemeClr val="dk1"/>
                </a:solidFill>
              </a:defRPr>
            </a:lvl7pPr>
            <a:lvl8pPr indent="-114300" marL="3429000">
              <a:spcBef>
                <a:spcPts val="360"/>
              </a:spcBef>
              <a:buClr>
                <a:schemeClr val="dk1"/>
              </a:buClr>
              <a:buSzPct val="100000"/>
              <a:defRPr sz="1800">
                <a:solidFill>
                  <a:schemeClr val="dk1"/>
                </a:solidFill>
              </a:defRPr>
            </a:lvl8pPr>
            <a:lvl9pPr indent="-114300" marL="3886200">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ailto:git@github.com" Type="http://schemas.openxmlformats.org/officeDocument/2006/relationships/hyperlink" TargetMode="External" Id="rId4"/><Relationship Target="mailto:git@github.com" Type="http://schemas.openxmlformats.org/officeDocument/2006/relationships/hyperlink" TargetMode="External"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4"/><Relationship Target="../media/image00.png" Type="http://schemas.openxmlformats.org/officeDocument/2006/relationships/image" Id="rId3"/><Relationship Target="../media/image03.png" Type="http://schemas.openxmlformats.org/officeDocument/2006/relationships/image" Id="rId5"/></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4"/><Relationship Target="../media/image02.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4"/><Relationship Target="../media/image04.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4"/><Relationship Target="../media/image05.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4"/><Relationship Target="../media/image06.pn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4"/><Relationship Target="../media/image07.pn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4"/><Relationship Target="../media/image07.png" Type="http://schemas.openxmlformats.org/officeDocument/2006/relationships/image"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4"/><Relationship Target="../media/image09.png" Type="http://schemas.openxmlformats.org/officeDocument/2006/relationships/image"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 Target="https://github.com/saikat047/gittut.git" Type="http://schemas.openxmlformats.org/officeDocument/2006/relationships/hyperlink" TargetMode="External" Id="rId3"/></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 Target="http://git-scm.com/book/en/Git-Branching-Basic-Branching-and-Merging" Type="http://schemas.openxmlformats.org/officeDocument/2006/relationships/hyperlink" TargetMode="External" Id="rId4"/><Relationship Target="http://git.or.cz/course/svn.html" Type="http://schemas.openxmlformats.org/officeDocument/2006/relationships/hyperlink" TargetMode="External"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1583342" x="685800"/>
            <a:ext cy="1159856" cx="7772400"/>
          </a:xfrm>
          <a:prstGeom prst="rect">
            <a:avLst/>
          </a:prstGeom>
        </p:spPr>
        <p:txBody>
          <a:bodyPr bIns="91425" rIns="91425" lIns="91425" tIns="91425" anchor="b" anchorCtr="0">
            <a:noAutofit/>
          </a:bodyPr>
          <a:lstStyle/>
          <a:p>
            <a:pPr>
              <a:buNone/>
            </a:pPr>
            <a:r>
              <a:rPr lang="en"/>
              <a:t>Git for SVN brukere</a:t>
            </a:r>
          </a:p>
        </p:txBody>
      </p:sp>
      <p:sp>
        <p:nvSpPr>
          <p:cNvPr id="24" name="Shape 24"/>
          <p:cNvSpPr txBox="1"/>
          <p:nvPr>
            <p:ph idx="1" type="subTitle"/>
          </p:nvPr>
        </p:nvSpPr>
        <p:spPr>
          <a:xfrm>
            <a:off y="2611450" x="1676400"/>
            <a:ext cy="784799" cx="5116800"/>
          </a:xfrm>
          <a:prstGeom prst="rect">
            <a:avLst/>
          </a:prstGeom>
        </p:spPr>
        <p:txBody>
          <a:bodyPr bIns="91425" rIns="91425" lIns="91425" tIns="91425" anchor="t" anchorCtr="0">
            <a:noAutofit/>
          </a:bodyPr>
          <a:lstStyle/>
          <a:p>
            <a:pPr algn="l">
              <a:buNone/>
            </a:pPr>
            <a:r>
              <a:rPr sz="2400" lang="en"/>
              <a:t>From centralized to distributed SCM</a:t>
            </a:r>
          </a:p>
        </p:txBody>
      </p:sp>
      <p:sp>
        <p:nvSpPr>
          <p:cNvPr id="25" name="Shape 25"/>
          <p:cNvSpPr txBox="1"/>
          <p:nvPr/>
        </p:nvSpPr>
        <p:spPr>
          <a:xfrm>
            <a:off y="3152375" x="1676400"/>
            <a:ext cy="457200" cx="3657600"/>
          </a:xfrm>
          <a:prstGeom prst="rect">
            <a:avLst/>
          </a:prstGeom>
        </p:spPr>
        <p:txBody>
          <a:bodyPr bIns="91425" rIns="91425" lIns="91425" tIns="91425" anchor="t" anchorCtr="0">
            <a:noAutofit/>
          </a:bodyPr>
          <a:lstStyle/>
          <a:p>
            <a:pPr>
              <a:buNone/>
            </a:pPr>
            <a:r>
              <a:rPr sz="1000" lang="en"/>
              <a:t>Kazi Abdullah Saikat, Tech-1, Dev-3, Oslo</a:t>
            </a:r>
          </a:p>
        </p:txBody>
      </p:sp>
      <p:sp>
        <p:nvSpPr>
          <p:cNvPr id="26" name="Shape 26"/>
          <p:cNvSpPr txBox="1"/>
          <p:nvPr/>
        </p:nvSpPr>
        <p:spPr>
          <a:xfrm>
            <a:off y="2620800" x="6650950"/>
            <a:ext cy="457200" cx="1875599"/>
          </a:xfrm>
          <a:prstGeom prst="rect">
            <a:avLst/>
          </a:prstGeom>
        </p:spPr>
        <p:txBody>
          <a:bodyPr bIns="91425" rIns="91425" lIns="91425" tIns="91425" anchor="t" anchorCtr="0">
            <a:noAutofit/>
          </a:bodyPr>
          <a:lstStyle/>
          <a:p>
            <a:pPr>
              <a:buNone/>
            </a:pPr>
            <a:r>
              <a:rPr sz="2400" lang="en">
                <a:solidFill>
                  <a:schemeClr val="dk2"/>
                </a:solidFill>
              </a:rPr>
              <a:t>in two hours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23" fill="hold" presetSubtype="16" presetClass="entr" nodeType="click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p:tgtEl>
                                          <p:spTgt spid="26"/>
                                        </p:tgtEl>
                                        <p:attrNameLst>
                                          <p:attrName>ppt_w</p:attrName>
                                        </p:attrNameLst>
                                      </p:cBhvr>
                                      <p:tavLst>
                                        <p:tav tm="0" fmla="">
                                          <p:val>
                                            <p:strVal val="0"/>
                                          </p:val>
                                        </p:tav>
                                        <p:tav tm="100000" fmla="">
                                          <p:val>
                                            <p:strVal val="#ppt_w"/>
                                          </p:val>
                                        </p:tav>
                                      </p:tavLst>
                                    </p:anim>
                                    <p:anim calcmode="lin" valueType="num">
                                      <p:cBhvr additive="base">
                                        <p:cTn dur="1000"/>
                                        <p:tgtEl>
                                          <p:spTgt spid="26"/>
                                        </p:tgtEl>
                                        <p:attrNameLst>
                                          <p:attrName>ppt_h</p:attrName>
                                        </p:attrNameLst>
                                      </p:cBhvr>
                                      <p:tavLst>
                                        <p:tav tm="0" fmla="">
                                          <p:val>
                                            <p:str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y="0" x="0"/>
          <a:ext cy="0" cx="0"/>
          <a:chOff y="0" x="0"/>
          <a:chExt cy="0" cx="0"/>
        </a:xfrm>
      </p:grpSpPr>
      <p:sp>
        <p:nvSpPr>
          <p:cNvPr id="87" name="Shape 8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Where is my origin? Where am I committing?</a:t>
            </a:r>
          </a:p>
        </p:txBody>
      </p:sp>
      <p:sp>
        <p:nvSpPr>
          <p:cNvPr id="88" name="Shape 8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400" lang="en"/>
              <a:t>$ git clone </a:t>
            </a:r>
            <a:r>
              <a:rPr b="1" sz="1400" lang="en">
                <a:solidFill>
                  <a:srgbClr val="000000"/>
                </a:solidFill>
                <a:hlinkClick r:id="rId3"/>
              </a:rPr>
              <a:t>git@github.com</a:t>
            </a:r>
            <a:r>
              <a:rPr b="1" sz="1400" lang="en">
                <a:solidFill>
                  <a:srgbClr val="000000"/>
                </a:solidFill>
              </a:rPr>
              <a:t>:saikat047/Git-for-SVN-users.git</a:t>
            </a:r>
          </a:p>
          <a:p>
            <a:r>
              <a:t/>
            </a:r>
          </a:p>
          <a:p>
            <a:pPr rtl="0" lvl="0">
              <a:buNone/>
            </a:pPr>
            <a:r>
              <a:rPr sz="1400" lang="en"/>
              <a:t>Running the command above will do the following,</a:t>
            </a:r>
          </a:p>
          <a:p>
            <a:pPr rtl="0" lvl="0">
              <a:buNone/>
            </a:pPr>
            <a:r>
              <a:rPr sz="1400" lang="en"/>
              <a:t>- create a local directory named Git-for-SVN-users</a:t>
            </a:r>
          </a:p>
          <a:p>
            <a:pPr rtl="0" lvl="0">
              <a:buNone/>
            </a:pPr>
            <a:r>
              <a:rPr sz="1400" lang="en"/>
              <a:t>- copy all the content including branch, tag and other informations</a:t>
            </a:r>
          </a:p>
          <a:p>
            <a:pPr rtl="0" lvl="0">
              <a:buNone/>
            </a:pPr>
            <a:r>
              <a:rPr sz="1400" lang="en"/>
              <a:t>- create a synonym </a:t>
            </a:r>
            <a:r>
              <a:rPr b="1" sz="1400" lang="en"/>
              <a:t>origin</a:t>
            </a:r>
            <a:r>
              <a:rPr sz="1400" lang="en"/>
              <a:t> that refers to the remote url </a:t>
            </a:r>
            <a:r>
              <a:rPr sz="1400" lang="en">
                <a:solidFill>
                  <a:srgbClr val="000000"/>
                </a:solidFill>
                <a:hlinkClick r:id="rId4"/>
              </a:rPr>
              <a:t>git@github.com</a:t>
            </a:r>
            <a:r>
              <a:rPr sz="1400" lang="en">
                <a:solidFill>
                  <a:srgbClr val="000000"/>
                </a:solidFill>
              </a:rPr>
              <a:t>:saikat047/Git-for-SVN-users.git</a:t>
            </a:r>
          </a:p>
          <a:p>
            <a:pPr rtl="0" lvl="0">
              <a:buNone/>
            </a:pPr>
            <a:r>
              <a:rPr sz="1400" lang="en"/>
              <a:t>- </a:t>
            </a:r>
            <a:r>
              <a:rPr b="1" sz="1400" lang="en"/>
              <a:t>all commits in git are made to the local repository</a:t>
            </a:r>
          </a:p>
          <a:p>
            <a:pPr rtl="0" lvl="0">
              <a:buNone/>
            </a:pPr>
            <a:r>
              <a:rPr sz="1400" lang="en"/>
              <a:t>- local changes are </a:t>
            </a:r>
            <a:r>
              <a:rPr sz="1400" lang="en" i="1"/>
              <a:t>pushed</a:t>
            </a:r>
            <a:r>
              <a:rPr sz="1400" lang="en"/>
              <a:t> to the remote repository when we run, $ git push origin branch-name</a:t>
            </a:r>
          </a:p>
          <a:p>
            <a:pPr rtl="0" lvl="0">
              <a:buNone/>
            </a:pPr>
            <a:r>
              <a:rPr sz="1400" lang="en"/>
              <a:t>I.e. if we want the </a:t>
            </a:r>
            <a:r>
              <a:rPr b="1" sz="1400" lang="en"/>
              <a:t>changes</a:t>
            </a:r>
            <a:r>
              <a:rPr sz="1400" lang="en"/>
              <a:t> made to the </a:t>
            </a:r>
            <a:r>
              <a:rPr b="1" sz="1400" lang="en"/>
              <a:t>master</a:t>
            </a:r>
            <a:r>
              <a:rPr sz="1400" lang="en"/>
              <a:t> branch </a:t>
            </a:r>
            <a:r>
              <a:rPr b="1" sz="1400" lang="en"/>
              <a:t>in the local repo </a:t>
            </a:r>
            <a:r>
              <a:rPr sz="1400" lang="en"/>
              <a:t>to be send to the remote repository, we do the following: </a:t>
            </a:r>
            <a:r>
              <a:rPr b="1" sz="1400" lang="en"/>
              <a:t>$ git push origin master</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8">
                                            <p:txEl>
                                              <p:pRg st="0" end="0"/>
                                            </p:txEl>
                                          </p:spTgt>
                                        </p:tgtEl>
                                        <p:attrNameLst>
                                          <p:attrName>style.visibility</p:attrName>
                                        </p:attrNameLst>
                                      </p:cBhvr>
                                      <p:to>
                                        <p:strVal val="visible"/>
                                      </p:to>
                                    </p:set>
                                    <p:animEffect transition="in" filter="fade">
                                      <p:cBhvr>
                                        <p:cTn dur="1000"/>
                                        <p:tgtEl>
                                          <p:spTgt spid="88">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8">
                                            <p:txEl>
                                              <p:pRg st="1" end="1"/>
                                            </p:txEl>
                                          </p:spTgt>
                                        </p:tgtEl>
                                        <p:attrNameLst>
                                          <p:attrName>style.visibility</p:attrName>
                                        </p:attrNameLst>
                                      </p:cBhvr>
                                      <p:to>
                                        <p:strVal val="visible"/>
                                      </p:to>
                                    </p:set>
                                    <p:animEffect transition="in" filter="fade">
                                      <p:cBhvr>
                                        <p:cTn dur="1000"/>
                                        <p:tgtEl>
                                          <p:spTgt spid="88">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8">
                                            <p:txEl>
                                              <p:pRg st="2" end="2"/>
                                            </p:txEl>
                                          </p:spTgt>
                                        </p:tgtEl>
                                        <p:attrNameLst>
                                          <p:attrName>style.visibility</p:attrName>
                                        </p:attrNameLst>
                                      </p:cBhvr>
                                      <p:to>
                                        <p:strVal val="visible"/>
                                      </p:to>
                                    </p:set>
                                    <p:animEffect transition="in" filter="fade">
                                      <p:cBhvr>
                                        <p:cTn dur="1000"/>
                                        <p:tgtEl>
                                          <p:spTgt spid="88">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8">
                                            <p:txEl>
                                              <p:pRg st="3" end="3"/>
                                            </p:txEl>
                                          </p:spTgt>
                                        </p:tgtEl>
                                        <p:attrNameLst>
                                          <p:attrName>style.visibility</p:attrName>
                                        </p:attrNameLst>
                                      </p:cBhvr>
                                      <p:to>
                                        <p:strVal val="visible"/>
                                      </p:to>
                                    </p:set>
                                    <p:animEffect transition="in" filter="fade">
                                      <p:cBhvr>
                                        <p:cTn dur="1000"/>
                                        <p:tgtEl>
                                          <p:spTgt spid="88">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8">
                                            <p:txEl>
                                              <p:pRg st="4" end="4"/>
                                            </p:txEl>
                                          </p:spTgt>
                                        </p:tgtEl>
                                        <p:attrNameLst>
                                          <p:attrName>style.visibility</p:attrName>
                                        </p:attrNameLst>
                                      </p:cBhvr>
                                      <p:to>
                                        <p:strVal val="visible"/>
                                      </p:to>
                                    </p:set>
                                    <p:animEffect transition="in" filter="fade">
                                      <p:cBhvr>
                                        <p:cTn dur="1000"/>
                                        <p:tgtEl>
                                          <p:spTgt spid="88">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8">
                                            <p:txEl>
                                              <p:pRg st="5" end="5"/>
                                            </p:txEl>
                                          </p:spTgt>
                                        </p:tgtEl>
                                        <p:attrNameLst>
                                          <p:attrName>style.visibility</p:attrName>
                                        </p:attrNameLst>
                                      </p:cBhvr>
                                      <p:to>
                                        <p:strVal val="visible"/>
                                      </p:to>
                                    </p:set>
                                    <p:animEffect transition="in" filter="fade">
                                      <p:cBhvr>
                                        <p:cTn dur="1000"/>
                                        <p:tgtEl>
                                          <p:spTgt spid="88">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8">
                                            <p:txEl>
                                              <p:pRg st="6" end="6"/>
                                            </p:txEl>
                                          </p:spTgt>
                                        </p:tgtEl>
                                        <p:attrNameLst>
                                          <p:attrName>style.visibility</p:attrName>
                                        </p:attrNameLst>
                                      </p:cBhvr>
                                      <p:to>
                                        <p:strVal val="visible"/>
                                      </p:to>
                                    </p:set>
                                    <p:animEffect transition="in" filter="fade">
                                      <p:cBhvr>
                                        <p:cTn dur="1000"/>
                                        <p:tgtEl>
                                          <p:spTgt spid="88">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8">
                                            <p:txEl>
                                              <p:pRg st="7" end="7"/>
                                            </p:txEl>
                                          </p:spTgt>
                                        </p:tgtEl>
                                        <p:attrNameLst>
                                          <p:attrName>style.visibility</p:attrName>
                                        </p:attrNameLst>
                                      </p:cBhvr>
                                      <p:to>
                                        <p:strVal val="visible"/>
                                      </p:to>
                                    </p:set>
                                    <p:animEffect transition="in" filter="fade">
                                      <p:cBhvr>
                                        <p:cTn dur="1000"/>
                                        <p:tgtEl>
                                          <p:spTgt spid="88">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8">
                                            <p:txEl>
                                              <p:pRg st="8" end="8"/>
                                            </p:txEl>
                                          </p:spTgt>
                                        </p:tgtEl>
                                        <p:attrNameLst>
                                          <p:attrName>style.visibility</p:attrName>
                                        </p:attrNameLst>
                                      </p:cBhvr>
                                      <p:to>
                                        <p:strVal val="visible"/>
                                      </p:to>
                                    </p:set>
                                    <p:animEffect transition="in" filter="fade">
                                      <p:cBhvr>
                                        <p:cTn dur="1000"/>
                                        <p:tgtEl>
                                          <p:spTgt spid="88">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Updating your local repository</a:t>
            </a:r>
          </a:p>
        </p:txBody>
      </p:sp>
      <p:sp>
        <p:nvSpPr>
          <p:cNvPr id="94" name="Shape 9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400" lang="en"/>
              <a:t>$ git pull origin</a:t>
            </a:r>
          </a:p>
          <a:p>
            <a:pPr rtl="0" lvl="0">
              <a:buNone/>
            </a:pPr>
            <a:r>
              <a:rPr sz="1200" lang="en"/>
              <a:t>This will retrieve the repository and merge the remote branches with your local branches.</a:t>
            </a:r>
          </a:p>
          <a:p>
            <a:r>
              <a:t/>
            </a:r>
          </a:p>
          <a:p>
            <a:pPr rtl="0" lvl="0">
              <a:buNone/>
            </a:pPr>
            <a:r>
              <a:rPr sz="1400" lang="en"/>
              <a:t>In theory, the command above does two things,</a:t>
            </a:r>
          </a:p>
          <a:p>
            <a:pPr rtl="0" lvl="0">
              <a:buNone/>
            </a:pPr>
            <a:r>
              <a:rPr sz="1400" lang="en"/>
              <a:t>$ git fetch origin</a:t>
            </a:r>
          </a:p>
          <a:p>
            <a:pPr rtl="0" lvl="0">
              <a:buNone/>
            </a:pPr>
            <a:r>
              <a:rPr sz="1400" lang="en"/>
              <a:t>$ git merge origin/master</a:t>
            </a:r>
          </a:p>
          <a:p>
            <a:r>
              <a:t/>
            </a:r>
          </a:p>
          <a:p>
            <a:pPr rtl="0" lvl="0">
              <a:buNone/>
            </a:pPr>
            <a:r>
              <a:rPr sz="1400" lang="en"/>
              <a:t>If the local branch (i.e. master) does not already have all the changes found in the remote repository, a “merge” commit occurs (undesirable). Imagine running 5 developers running “git pull” 3-4 times a day. That will result in more than 10 “merge” commits that does not add any value to the project source code history.</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4">
                                            <p:txEl>
                                              <p:pRg st="0" end="0"/>
                                            </p:txEl>
                                          </p:spTgt>
                                        </p:tgtEl>
                                        <p:attrNameLst>
                                          <p:attrName>style.visibility</p:attrName>
                                        </p:attrNameLst>
                                      </p:cBhvr>
                                      <p:to>
                                        <p:strVal val="visible"/>
                                      </p:to>
                                    </p:set>
                                    <p:animEffect transition="in" filter="fade">
                                      <p:cBhvr>
                                        <p:cTn dur="1000"/>
                                        <p:tgtEl>
                                          <p:spTgt spid="94">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4">
                                            <p:txEl>
                                              <p:pRg st="1" end="1"/>
                                            </p:txEl>
                                          </p:spTgt>
                                        </p:tgtEl>
                                        <p:attrNameLst>
                                          <p:attrName>style.visibility</p:attrName>
                                        </p:attrNameLst>
                                      </p:cBhvr>
                                      <p:to>
                                        <p:strVal val="visible"/>
                                      </p:to>
                                    </p:set>
                                    <p:animEffect transition="in" filter="fade">
                                      <p:cBhvr>
                                        <p:cTn dur="1000"/>
                                        <p:tgtEl>
                                          <p:spTgt spid="94">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4">
                                            <p:txEl>
                                              <p:pRg st="2" end="2"/>
                                            </p:txEl>
                                          </p:spTgt>
                                        </p:tgtEl>
                                        <p:attrNameLst>
                                          <p:attrName>style.visibility</p:attrName>
                                        </p:attrNameLst>
                                      </p:cBhvr>
                                      <p:to>
                                        <p:strVal val="visible"/>
                                      </p:to>
                                    </p:set>
                                    <p:animEffect transition="in" filter="fade">
                                      <p:cBhvr>
                                        <p:cTn dur="1000"/>
                                        <p:tgtEl>
                                          <p:spTgt spid="94">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4">
                                            <p:txEl>
                                              <p:pRg st="3" end="3"/>
                                            </p:txEl>
                                          </p:spTgt>
                                        </p:tgtEl>
                                        <p:attrNameLst>
                                          <p:attrName>style.visibility</p:attrName>
                                        </p:attrNameLst>
                                      </p:cBhvr>
                                      <p:to>
                                        <p:strVal val="visible"/>
                                      </p:to>
                                    </p:set>
                                    <p:animEffect transition="in" filter="fade">
                                      <p:cBhvr>
                                        <p:cTn dur="1000"/>
                                        <p:tgtEl>
                                          <p:spTgt spid="94">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4">
                                            <p:txEl>
                                              <p:pRg st="4" end="4"/>
                                            </p:txEl>
                                          </p:spTgt>
                                        </p:tgtEl>
                                        <p:attrNameLst>
                                          <p:attrName>style.visibility</p:attrName>
                                        </p:attrNameLst>
                                      </p:cBhvr>
                                      <p:to>
                                        <p:strVal val="visible"/>
                                      </p:to>
                                    </p:set>
                                    <p:animEffect transition="in" filter="fade">
                                      <p:cBhvr>
                                        <p:cTn dur="1000"/>
                                        <p:tgtEl>
                                          <p:spTgt spid="94">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4">
                                            <p:txEl>
                                              <p:pRg st="5" end="5"/>
                                            </p:txEl>
                                          </p:spTgt>
                                        </p:tgtEl>
                                        <p:attrNameLst>
                                          <p:attrName>style.visibility</p:attrName>
                                        </p:attrNameLst>
                                      </p:cBhvr>
                                      <p:to>
                                        <p:strVal val="visible"/>
                                      </p:to>
                                    </p:set>
                                    <p:animEffect transition="in" filter="fade">
                                      <p:cBhvr>
                                        <p:cTn dur="1000"/>
                                        <p:tgtEl>
                                          <p:spTgt spid="94">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4">
                                            <p:txEl>
                                              <p:pRg st="6" end="6"/>
                                            </p:txEl>
                                          </p:spTgt>
                                        </p:tgtEl>
                                        <p:attrNameLst>
                                          <p:attrName>style.visibility</p:attrName>
                                        </p:attrNameLst>
                                      </p:cBhvr>
                                      <p:to>
                                        <p:strVal val="visible"/>
                                      </p:to>
                                    </p:set>
                                    <p:animEffect transition="in" filter="fade">
                                      <p:cBhvr>
                                        <p:cTn dur="1000"/>
                                        <p:tgtEl>
                                          <p:spTgt spid="94">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4">
                                            <p:txEl>
                                              <p:pRg st="7" end="7"/>
                                            </p:txEl>
                                          </p:spTgt>
                                        </p:tgtEl>
                                        <p:attrNameLst>
                                          <p:attrName>style.visibility</p:attrName>
                                        </p:attrNameLst>
                                      </p:cBhvr>
                                      <p:to>
                                        <p:strVal val="visible"/>
                                      </p:to>
                                    </p:set>
                                    <p:animEffect transition="in" filter="fade">
                                      <p:cBhvr>
                                        <p:cTn dur="1000"/>
                                        <p:tgtEl>
                                          <p:spTgt spid="94">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y="0" x="0"/>
          <a:ext cy="0" cx="0"/>
          <a:chOff y="0" x="0"/>
          <a:chExt cy="0" cx="0"/>
        </a:xfrm>
      </p:grpSpPr>
      <p:sp>
        <p:nvSpPr>
          <p:cNvPr id="99" name="Shape 9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Updating your local repository...</a:t>
            </a:r>
          </a:p>
        </p:txBody>
      </p:sp>
      <p:sp>
        <p:nvSpPr>
          <p:cNvPr id="100" name="Shape 10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400" lang="en"/>
              <a:t>$ git fetch origin</a:t>
            </a:r>
          </a:p>
          <a:p>
            <a:pPr rtl="0" lvl="0">
              <a:buNone/>
            </a:pPr>
            <a:r>
              <a:rPr sz="1200" lang="en"/>
              <a:t>This will only retrieve the latest status from the origin repository. No changes will be made to your local repo.</a:t>
            </a:r>
          </a:p>
          <a:p>
            <a:r>
              <a:t/>
            </a:r>
          </a:p>
          <a:p>
            <a:pPr rtl="0" lvl="0">
              <a:buNone/>
            </a:pPr>
            <a:r>
              <a:rPr sz="1400" lang="en"/>
              <a:t>$ git rebase origin/branch-name</a:t>
            </a:r>
          </a:p>
          <a:p>
            <a:pPr rtl="0" lvl="0">
              <a:buNone/>
            </a:pPr>
            <a:r>
              <a:rPr sz="1200" lang="en"/>
              <a:t>This operation does the following steps in order,</a:t>
            </a:r>
          </a:p>
          <a:p>
            <a:pPr rtl="0" lvl="0">
              <a:buNone/>
            </a:pPr>
            <a:r>
              <a:rPr sz="1200" lang="en"/>
              <a:t>- Record all local changes (each change/commit can be thought of as single patch file)</a:t>
            </a:r>
          </a:p>
          <a:p>
            <a:pPr rtl="0" lvl="0">
              <a:buNone/>
            </a:pPr>
            <a:r>
              <a:rPr sz="1200" lang="en"/>
              <a:t>- Reset your local branch with the exact content from the remote branch “origin/branch-name”</a:t>
            </a:r>
          </a:p>
          <a:p>
            <a:pPr rtl="0" lvl="0">
              <a:buNone/>
            </a:pPr>
            <a:r>
              <a:rPr sz="1200" lang="en"/>
              <a:t>- Apply all your previously recorded local changes on top of the branch “reset” in the previous step</a:t>
            </a:r>
          </a:p>
          <a:p>
            <a:r>
              <a:t/>
            </a:r>
          </a:p>
          <a:p>
            <a:pPr rtl="0" lvl="0">
              <a:buNone/>
            </a:pPr>
            <a:r>
              <a:rPr sz="1400" lang="en"/>
              <a:t>The two operations above can be performed with a single command as follows,</a:t>
            </a:r>
          </a:p>
          <a:p>
            <a:pPr rtl="0" lvl="0">
              <a:buNone/>
            </a:pPr>
            <a:r>
              <a:rPr sz="1400" lang="en"/>
              <a:t>$ git pull --rebase</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0">
                                            <p:txEl>
                                              <p:pRg st="0" end="0"/>
                                            </p:txEl>
                                          </p:spTgt>
                                        </p:tgtEl>
                                        <p:attrNameLst>
                                          <p:attrName>style.visibility</p:attrName>
                                        </p:attrNameLst>
                                      </p:cBhvr>
                                      <p:to>
                                        <p:strVal val="visible"/>
                                      </p:to>
                                    </p:set>
                                    <p:animEffect transition="in" filter="fade">
                                      <p:cBhvr>
                                        <p:cTn dur="1000"/>
                                        <p:tgtEl>
                                          <p:spTgt spid="100">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0">
                                            <p:txEl>
                                              <p:pRg st="1" end="1"/>
                                            </p:txEl>
                                          </p:spTgt>
                                        </p:tgtEl>
                                        <p:attrNameLst>
                                          <p:attrName>style.visibility</p:attrName>
                                        </p:attrNameLst>
                                      </p:cBhvr>
                                      <p:to>
                                        <p:strVal val="visible"/>
                                      </p:to>
                                    </p:set>
                                    <p:animEffect transition="in" filter="fade">
                                      <p:cBhvr>
                                        <p:cTn dur="1000"/>
                                        <p:tgtEl>
                                          <p:spTgt spid="100">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0">
                                            <p:txEl>
                                              <p:pRg st="2" end="2"/>
                                            </p:txEl>
                                          </p:spTgt>
                                        </p:tgtEl>
                                        <p:attrNameLst>
                                          <p:attrName>style.visibility</p:attrName>
                                        </p:attrNameLst>
                                      </p:cBhvr>
                                      <p:to>
                                        <p:strVal val="visible"/>
                                      </p:to>
                                    </p:set>
                                    <p:animEffect transition="in" filter="fade">
                                      <p:cBhvr>
                                        <p:cTn dur="1000"/>
                                        <p:tgtEl>
                                          <p:spTgt spid="100">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0">
                                            <p:txEl>
                                              <p:pRg st="3" end="3"/>
                                            </p:txEl>
                                          </p:spTgt>
                                        </p:tgtEl>
                                        <p:attrNameLst>
                                          <p:attrName>style.visibility</p:attrName>
                                        </p:attrNameLst>
                                      </p:cBhvr>
                                      <p:to>
                                        <p:strVal val="visible"/>
                                      </p:to>
                                    </p:set>
                                    <p:animEffect transition="in" filter="fade">
                                      <p:cBhvr>
                                        <p:cTn dur="1000"/>
                                        <p:tgtEl>
                                          <p:spTgt spid="100">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0">
                                            <p:txEl>
                                              <p:pRg st="4" end="4"/>
                                            </p:txEl>
                                          </p:spTgt>
                                        </p:tgtEl>
                                        <p:attrNameLst>
                                          <p:attrName>style.visibility</p:attrName>
                                        </p:attrNameLst>
                                      </p:cBhvr>
                                      <p:to>
                                        <p:strVal val="visible"/>
                                      </p:to>
                                    </p:set>
                                    <p:animEffect transition="in" filter="fade">
                                      <p:cBhvr>
                                        <p:cTn dur="1000"/>
                                        <p:tgtEl>
                                          <p:spTgt spid="100">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0">
                                            <p:txEl>
                                              <p:pRg st="5" end="5"/>
                                            </p:txEl>
                                          </p:spTgt>
                                        </p:tgtEl>
                                        <p:attrNameLst>
                                          <p:attrName>style.visibility</p:attrName>
                                        </p:attrNameLst>
                                      </p:cBhvr>
                                      <p:to>
                                        <p:strVal val="visible"/>
                                      </p:to>
                                    </p:set>
                                    <p:animEffect transition="in" filter="fade">
                                      <p:cBhvr>
                                        <p:cTn dur="1000"/>
                                        <p:tgtEl>
                                          <p:spTgt spid="100">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0">
                                            <p:txEl>
                                              <p:pRg st="6" end="6"/>
                                            </p:txEl>
                                          </p:spTgt>
                                        </p:tgtEl>
                                        <p:attrNameLst>
                                          <p:attrName>style.visibility</p:attrName>
                                        </p:attrNameLst>
                                      </p:cBhvr>
                                      <p:to>
                                        <p:strVal val="visible"/>
                                      </p:to>
                                    </p:set>
                                    <p:animEffect transition="in" filter="fade">
                                      <p:cBhvr>
                                        <p:cTn dur="1000"/>
                                        <p:tgtEl>
                                          <p:spTgt spid="100">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0">
                                            <p:txEl>
                                              <p:pRg st="7" end="7"/>
                                            </p:txEl>
                                          </p:spTgt>
                                        </p:tgtEl>
                                        <p:attrNameLst>
                                          <p:attrName>style.visibility</p:attrName>
                                        </p:attrNameLst>
                                      </p:cBhvr>
                                      <p:to>
                                        <p:strVal val="visible"/>
                                      </p:to>
                                    </p:set>
                                    <p:animEffect transition="in" filter="fade">
                                      <p:cBhvr>
                                        <p:cTn dur="1000"/>
                                        <p:tgtEl>
                                          <p:spTgt spid="100">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0">
                                            <p:txEl>
                                              <p:pRg st="8" end="8"/>
                                            </p:txEl>
                                          </p:spTgt>
                                        </p:tgtEl>
                                        <p:attrNameLst>
                                          <p:attrName>style.visibility</p:attrName>
                                        </p:attrNameLst>
                                      </p:cBhvr>
                                      <p:to>
                                        <p:strVal val="visible"/>
                                      </p:to>
                                    </p:set>
                                    <p:animEffect transition="in" filter="fade">
                                      <p:cBhvr>
                                        <p:cTn dur="1000"/>
                                        <p:tgtEl>
                                          <p:spTgt spid="100">
                                            <p:txEl>
                                              <p:pRg st="8" end="8"/>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0">
                                            <p:txEl>
                                              <p:pRg st="9" end="9"/>
                                            </p:txEl>
                                          </p:spTgt>
                                        </p:tgtEl>
                                        <p:attrNameLst>
                                          <p:attrName>style.visibility</p:attrName>
                                        </p:attrNameLst>
                                      </p:cBhvr>
                                      <p:to>
                                        <p:strVal val="visible"/>
                                      </p:to>
                                    </p:set>
                                    <p:animEffect transition="in" filter="fade">
                                      <p:cBhvr>
                                        <p:cTn dur="1000"/>
                                        <p:tgtEl>
                                          <p:spTgt spid="100">
                                            <p:txEl>
                                              <p:pRg st="9" end="9"/>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0">
                                            <p:txEl>
                                              <p:pRg st="10" end="10"/>
                                            </p:txEl>
                                          </p:spTgt>
                                        </p:tgtEl>
                                        <p:attrNameLst>
                                          <p:attrName>style.visibility</p:attrName>
                                        </p:attrNameLst>
                                      </p:cBhvr>
                                      <p:to>
                                        <p:strVal val="visible"/>
                                      </p:to>
                                    </p:set>
                                    <p:animEffect transition="in" filter="fade">
                                      <p:cBhvr>
                                        <p:cTn dur="1000"/>
                                        <p:tgtEl>
                                          <p:spTgt spid="100">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y="0" x="0"/>
          <a:ext cy="0" cx="0"/>
          <a:chOff y="0" x="0"/>
          <a:chExt cy="0" cx="0"/>
        </a:xfrm>
      </p:grpSpPr>
      <p:sp>
        <p:nvSpPr>
          <p:cNvPr id="105" name="Shape 10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undo / reset</a:t>
            </a:r>
          </a:p>
        </p:txBody>
      </p:sp>
      <p:sp>
        <p:nvSpPr>
          <p:cNvPr id="106" name="Shape 10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800" lang="en"/>
              <a:t>- Git only understands content (not file) when it generates commit id</a:t>
            </a:r>
          </a:p>
          <a:p>
            <a:pPr rtl="0" lvl="0">
              <a:buNone/>
            </a:pPr>
            <a:r>
              <a:rPr sz="1800" lang="en"/>
              <a:t>- Git repo can be imagined to be a archive of archives </a:t>
            </a:r>
            <a:r>
              <a:rPr sz="1200" lang="en"/>
              <a:t>(where each branch is an inner archive)</a:t>
            </a:r>
          </a:p>
          <a:p>
            <a:pPr rtl="0" lvl="0">
              <a:buNone/>
            </a:pPr>
            <a:r>
              <a:rPr sz="1800" lang="en"/>
              <a:t>- Each commit hash is a SHA-1 hash of the full content in current branch</a:t>
            </a:r>
          </a:p>
          <a:p>
            <a:r>
              <a:t/>
            </a:r>
          </a:p>
          <a:p>
            <a:pPr rtl="0" lvl="0">
              <a:buNone/>
            </a:pPr>
            <a:r>
              <a:rPr sz="1800" lang="en"/>
              <a:t>- To reset changes not committed yet,</a:t>
            </a:r>
          </a:p>
          <a:p>
            <a:pPr rtl="0" lvl="0">
              <a:buNone/>
            </a:pPr>
            <a:r>
              <a:rPr sz="1800" lang="en"/>
              <a:t>$ git reset --hard</a:t>
            </a:r>
          </a:p>
          <a:p>
            <a:pPr rtl="0" lvl="0">
              <a:buNone/>
            </a:pPr>
            <a:r>
              <a:rPr sz="1800" lang="en"/>
              <a:t>- To fully reset a local branch with a remote branch,</a:t>
            </a:r>
          </a:p>
          <a:p>
            <a:pPr rtl="0" lvl="0">
              <a:buNone/>
            </a:pPr>
            <a:r>
              <a:rPr sz="1800" lang="en"/>
              <a:t>$ git reset --hard origin/master</a:t>
            </a:r>
          </a:p>
          <a:p>
            <a:pPr rtl="0" lvl="0">
              <a:buNone/>
            </a:pPr>
            <a:r>
              <a:rPr sz="1400" lang="en"/>
              <a:t>Warning: All local changes will be gone.</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6">
                                            <p:txEl>
                                              <p:pRg st="0" end="0"/>
                                            </p:txEl>
                                          </p:spTgt>
                                        </p:tgtEl>
                                        <p:attrNameLst>
                                          <p:attrName>style.visibility</p:attrName>
                                        </p:attrNameLst>
                                      </p:cBhvr>
                                      <p:to>
                                        <p:strVal val="visible"/>
                                      </p:to>
                                    </p:set>
                                    <p:animEffect transition="in" filter="fade">
                                      <p:cBhvr>
                                        <p:cTn dur="1000"/>
                                        <p:tgtEl>
                                          <p:spTgt spid="106">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6">
                                            <p:txEl>
                                              <p:pRg st="1" end="1"/>
                                            </p:txEl>
                                          </p:spTgt>
                                        </p:tgtEl>
                                        <p:attrNameLst>
                                          <p:attrName>style.visibility</p:attrName>
                                        </p:attrNameLst>
                                      </p:cBhvr>
                                      <p:to>
                                        <p:strVal val="visible"/>
                                      </p:to>
                                    </p:set>
                                    <p:animEffect transition="in" filter="fade">
                                      <p:cBhvr>
                                        <p:cTn dur="1000"/>
                                        <p:tgtEl>
                                          <p:spTgt spid="106">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6">
                                            <p:txEl>
                                              <p:pRg st="2" end="2"/>
                                            </p:txEl>
                                          </p:spTgt>
                                        </p:tgtEl>
                                        <p:attrNameLst>
                                          <p:attrName>style.visibility</p:attrName>
                                        </p:attrNameLst>
                                      </p:cBhvr>
                                      <p:to>
                                        <p:strVal val="visible"/>
                                      </p:to>
                                    </p:set>
                                    <p:animEffect transition="in" filter="fade">
                                      <p:cBhvr>
                                        <p:cTn dur="1000"/>
                                        <p:tgtEl>
                                          <p:spTgt spid="106">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6">
                                            <p:txEl>
                                              <p:pRg st="3" end="3"/>
                                            </p:txEl>
                                          </p:spTgt>
                                        </p:tgtEl>
                                        <p:attrNameLst>
                                          <p:attrName>style.visibility</p:attrName>
                                        </p:attrNameLst>
                                      </p:cBhvr>
                                      <p:to>
                                        <p:strVal val="visible"/>
                                      </p:to>
                                    </p:set>
                                    <p:animEffect transition="in" filter="fade">
                                      <p:cBhvr>
                                        <p:cTn dur="1000"/>
                                        <p:tgtEl>
                                          <p:spTgt spid="106">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6">
                                            <p:txEl>
                                              <p:pRg st="4" end="4"/>
                                            </p:txEl>
                                          </p:spTgt>
                                        </p:tgtEl>
                                        <p:attrNameLst>
                                          <p:attrName>style.visibility</p:attrName>
                                        </p:attrNameLst>
                                      </p:cBhvr>
                                      <p:to>
                                        <p:strVal val="visible"/>
                                      </p:to>
                                    </p:set>
                                    <p:animEffect transition="in" filter="fade">
                                      <p:cBhvr>
                                        <p:cTn dur="1000"/>
                                        <p:tgtEl>
                                          <p:spTgt spid="106">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6">
                                            <p:txEl>
                                              <p:pRg st="5" end="5"/>
                                            </p:txEl>
                                          </p:spTgt>
                                        </p:tgtEl>
                                        <p:attrNameLst>
                                          <p:attrName>style.visibility</p:attrName>
                                        </p:attrNameLst>
                                      </p:cBhvr>
                                      <p:to>
                                        <p:strVal val="visible"/>
                                      </p:to>
                                    </p:set>
                                    <p:animEffect transition="in" filter="fade">
                                      <p:cBhvr>
                                        <p:cTn dur="1000"/>
                                        <p:tgtEl>
                                          <p:spTgt spid="106">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6">
                                            <p:txEl>
                                              <p:pRg st="6" end="6"/>
                                            </p:txEl>
                                          </p:spTgt>
                                        </p:tgtEl>
                                        <p:attrNameLst>
                                          <p:attrName>style.visibility</p:attrName>
                                        </p:attrNameLst>
                                      </p:cBhvr>
                                      <p:to>
                                        <p:strVal val="visible"/>
                                      </p:to>
                                    </p:set>
                                    <p:animEffect transition="in" filter="fade">
                                      <p:cBhvr>
                                        <p:cTn dur="1000"/>
                                        <p:tgtEl>
                                          <p:spTgt spid="106">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6">
                                            <p:txEl>
                                              <p:pRg st="7" end="7"/>
                                            </p:txEl>
                                          </p:spTgt>
                                        </p:tgtEl>
                                        <p:attrNameLst>
                                          <p:attrName>style.visibility</p:attrName>
                                        </p:attrNameLst>
                                      </p:cBhvr>
                                      <p:to>
                                        <p:strVal val="visible"/>
                                      </p:to>
                                    </p:set>
                                    <p:animEffect transition="in" filter="fade">
                                      <p:cBhvr>
                                        <p:cTn dur="1000"/>
                                        <p:tgtEl>
                                          <p:spTgt spid="106">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6">
                                            <p:txEl>
                                              <p:pRg st="8" end="8"/>
                                            </p:txEl>
                                          </p:spTgt>
                                        </p:tgtEl>
                                        <p:attrNameLst>
                                          <p:attrName>style.visibility</p:attrName>
                                        </p:attrNameLst>
                                      </p:cBhvr>
                                      <p:to>
                                        <p:strVal val="visible"/>
                                      </p:to>
                                    </p:set>
                                    <p:animEffect transition="in" filter="fade">
                                      <p:cBhvr>
                                        <p:cTn dur="1000"/>
                                        <p:tgtEl>
                                          <p:spTgt spid="106">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y="0" x="0"/>
          <a:ext cy="0" cx="0"/>
          <a:chOff y="0" x="0"/>
          <a:chExt cy="0" cx="0"/>
        </a:xfrm>
      </p:grpSpPr>
      <p:sp>
        <p:nvSpPr>
          <p:cNvPr id="111" name="Shape 11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Where is my head?</a:t>
            </a:r>
          </a:p>
        </p:txBody>
      </p:sp>
      <p:sp>
        <p:nvSpPr>
          <p:cNvPr id="112" name="Shape 11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400" lang="en"/>
              <a:t>- HEAD is just a synonym of the top revision of the current branch (commit hash id)</a:t>
            </a:r>
          </a:p>
          <a:p>
            <a:pPr rtl="0" lvl="0">
              <a:buNone/>
            </a:pPr>
            <a:r>
              <a:rPr sz="1000" lang="en"/>
              <a:t>Example:</a:t>
            </a:r>
            <a:r>
              <a:rPr sz="1400" lang="en"/>
              <a:t> git rebase -i HEAD^2</a:t>
            </a:r>
          </a:p>
          <a:p>
            <a:r>
              <a:t/>
            </a:r>
          </a:p>
          <a:p>
            <a:pPr rtl="0" lvl="0">
              <a:buNone/>
            </a:pPr>
            <a:r>
              <a:rPr sz="1400" lang="en"/>
              <a:t>- When we refer to a branch, we are always referring to the HEAD revision of the branch</a:t>
            </a:r>
          </a:p>
          <a:p>
            <a:pPr rtl="0" lvl="0">
              <a:buNone/>
            </a:pPr>
            <a:r>
              <a:rPr sz="1000" lang="en"/>
              <a:t>Example:</a:t>
            </a:r>
            <a:r>
              <a:rPr sz="1400" lang="en"/>
              <a:t> git reset --hard HEAD</a:t>
            </a:r>
          </a:p>
          <a:p>
            <a:r>
              <a:t/>
            </a:r>
          </a:p>
          <a:p>
            <a:pPr rtl="0" lvl="0">
              <a:buNone/>
            </a:pPr>
            <a:r>
              <a:rPr sz="1400" lang="en"/>
              <a:t>$ git reset --hard </a:t>
            </a:r>
            <a:r>
              <a:rPr sz="1000" lang="en"/>
              <a:t>is the same as running,</a:t>
            </a:r>
            <a:r>
              <a:rPr sz="1400" lang="en"/>
              <a:t> $ git reset --hard HEAD</a:t>
            </a:r>
          </a:p>
          <a:p>
            <a:pPr rtl="0" lvl="0">
              <a:buNone/>
            </a:pPr>
            <a:r>
              <a:rPr sz="1400" lang="en"/>
              <a:t>$ git reset --hard </a:t>
            </a:r>
            <a:r>
              <a:rPr sz="1000" lang="en"/>
              <a:t>is the same as running,</a:t>
            </a:r>
            <a:r>
              <a:rPr sz="1400" lang="en"/>
              <a:t> $ git reset --hard a10206 </a:t>
            </a:r>
            <a:r>
              <a:rPr sz="1000" lang="en"/>
              <a:t>where “a10206” is the latest commit on the local branch.</a:t>
            </a:r>
          </a:p>
          <a:p>
            <a:r>
              <a:t/>
            </a:r>
          </a:p>
          <a:p>
            <a:pPr rtl="0" lvl="0">
              <a:buNone/>
            </a:pPr>
            <a:r>
              <a:rPr sz="1000" lang="en"/>
              <a:t>Git reset commands result in console output,</a:t>
            </a:r>
          </a:p>
          <a:p>
            <a:pPr rtl="0" lvl="0">
              <a:buNone/>
            </a:pPr>
            <a:r>
              <a:rPr sz="1400" lang="en"/>
              <a:t>HEAD is now at commit-id commit-message</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2">
                                            <p:txEl>
                                              <p:pRg st="0" end="0"/>
                                            </p:txEl>
                                          </p:spTgt>
                                        </p:tgtEl>
                                        <p:attrNameLst>
                                          <p:attrName>style.visibility</p:attrName>
                                        </p:attrNameLst>
                                      </p:cBhvr>
                                      <p:to>
                                        <p:strVal val="visible"/>
                                      </p:to>
                                    </p:set>
                                    <p:animEffect transition="in" filter="fade">
                                      <p:cBhvr>
                                        <p:cTn dur="1000"/>
                                        <p:tgtEl>
                                          <p:spTgt spid="112">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2">
                                            <p:txEl>
                                              <p:pRg st="1" end="1"/>
                                            </p:txEl>
                                          </p:spTgt>
                                        </p:tgtEl>
                                        <p:attrNameLst>
                                          <p:attrName>style.visibility</p:attrName>
                                        </p:attrNameLst>
                                      </p:cBhvr>
                                      <p:to>
                                        <p:strVal val="visible"/>
                                      </p:to>
                                    </p:set>
                                    <p:animEffect transition="in" filter="fade">
                                      <p:cBhvr>
                                        <p:cTn dur="1000"/>
                                        <p:tgtEl>
                                          <p:spTgt spid="112">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2">
                                            <p:txEl>
                                              <p:pRg st="2" end="2"/>
                                            </p:txEl>
                                          </p:spTgt>
                                        </p:tgtEl>
                                        <p:attrNameLst>
                                          <p:attrName>style.visibility</p:attrName>
                                        </p:attrNameLst>
                                      </p:cBhvr>
                                      <p:to>
                                        <p:strVal val="visible"/>
                                      </p:to>
                                    </p:set>
                                    <p:animEffect transition="in" filter="fade">
                                      <p:cBhvr>
                                        <p:cTn dur="1000"/>
                                        <p:tgtEl>
                                          <p:spTgt spid="112">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2">
                                            <p:txEl>
                                              <p:pRg st="3" end="3"/>
                                            </p:txEl>
                                          </p:spTgt>
                                        </p:tgtEl>
                                        <p:attrNameLst>
                                          <p:attrName>style.visibility</p:attrName>
                                        </p:attrNameLst>
                                      </p:cBhvr>
                                      <p:to>
                                        <p:strVal val="visible"/>
                                      </p:to>
                                    </p:set>
                                    <p:animEffect transition="in" filter="fade">
                                      <p:cBhvr>
                                        <p:cTn dur="1000"/>
                                        <p:tgtEl>
                                          <p:spTgt spid="112">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2">
                                            <p:txEl>
                                              <p:pRg st="4" end="4"/>
                                            </p:txEl>
                                          </p:spTgt>
                                        </p:tgtEl>
                                        <p:attrNameLst>
                                          <p:attrName>style.visibility</p:attrName>
                                        </p:attrNameLst>
                                      </p:cBhvr>
                                      <p:to>
                                        <p:strVal val="visible"/>
                                      </p:to>
                                    </p:set>
                                    <p:animEffect transition="in" filter="fade">
                                      <p:cBhvr>
                                        <p:cTn dur="1000"/>
                                        <p:tgtEl>
                                          <p:spTgt spid="112">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2">
                                            <p:txEl>
                                              <p:pRg st="5" end="5"/>
                                            </p:txEl>
                                          </p:spTgt>
                                        </p:tgtEl>
                                        <p:attrNameLst>
                                          <p:attrName>style.visibility</p:attrName>
                                        </p:attrNameLst>
                                      </p:cBhvr>
                                      <p:to>
                                        <p:strVal val="visible"/>
                                      </p:to>
                                    </p:set>
                                    <p:animEffect transition="in" filter="fade">
                                      <p:cBhvr>
                                        <p:cTn dur="1000"/>
                                        <p:tgtEl>
                                          <p:spTgt spid="112">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2">
                                            <p:txEl>
                                              <p:pRg st="6" end="6"/>
                                            </p:txEl>
                                          </p:spTgt>
                                        </p:tgtEl>
                                        <p:attrNameLst>
                                          <p:attrName>style.visibility</p:attrName>
                                        </p:attrNameLst>
                                      </p:cBhvr>
                                      <p:to>
                                        <p:strVal val="visible"/>
                                      </p:to>
                                    </p:set>
                                    <p:animEffect transition="in" filter="fade">
                                      <p:cBhvr>
                                        <p:cTn dur="1000"/>
                                        <p:tgtEl>
                                          <p:spTgt spid="112">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2">
                                            <p:txEl>
                                              <p:pRg st="7" end="7"/>
                                            </p:txEl>
                                          </p:spTgt>
                                        </p:tgtEl>
                                        <p:attrNameLst>
                                          <p:attrName>style.visibility</p:attrName>
                                        </p:attrNameLst>
                                      </p:cBhvr>
                                      <p:to>
                                        <p:strVal val="visible"/>
                                      </p:to>
                                    </p:set>
                                    <p:animEffect transition="in" filter="fade">
                                      <p:cBhvr>
                                        <p:cTn dur="1000"/>
                                        <p:tgtEl>
                                          <p:spTgt spid="112">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2">
                                            <p:txEl>
                                              <p:pRg st="8" end="8"/>
                                            </p:txEl>
                                          </p:spTgt>
                                        </p:tgtEl>
                                        <p:attrNameLst>
                                          <p:attrName>style.visibility</p:attrName>
                                        </p:attrNameLst>
                                      </p:cBhvr>
                                      <p:to>
                                        <p:strVal val="visible"/>
                                      </p:to>
                                    </p:set>
                                    <p:animEffect transition="in" filter="fade">
                                      <p:cBhvr>
                                        <p:cTn dur="1000"/>
                                        <p:tgtEl>
                                          <p:spTgt spid="112">
                                            <p:txEl>
                                              <p:pRg st="8" end="8"/>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2">
                                            <p:txEl>
                                              <p:pRg st="9" end="9"/>
                                            </p:txEl>
                                          </p:spTgt>
                                        </p:tgtEl>
                                        <p:attrNameLst>
                                          <p:attrName>style.visibility</p:attrName>
                                        </p:attrNameLst>
                                      </p:cBhvr>
                                      <p:to>
                                        <p:strVal val="visible"/>
                                      </p:to>
                                    </p:set>
                                    <p:animEffect transition="in" filter="fade">
                                      <p:cBhvr>
                                        <p:cTn dur="1000"/>
                                        <p:tgtEl>
                                          <p:spTgt spid="112">
                                            <p:txEl>
                                              <p:pRg st="9" end="9"/>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2">
                                            <p:txEl>
                                              <p:pRg st="10" end="10"/>
                                            </p:txEl>
                                          </p:spTgt>
                                        </p:tgtEl>
                                        <p:attrNameLst>
                                          <p:attrName>style.visibility</p:attrName>
                                        </p:attrNameLst>
                                      </p:cBhvr>
                                      <p:to>
                                        <p:strVal val="visible"/>
                                      </p:to>
                                    </p:set>
                                    <p:animEffect transition="in" filter="fade">
                                      <p:cBhvr>
                                        <p:cTn dur="1000"/>
                                        <p:tgtEl>
                                          <p:spTgt spid="112">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branching and merging</a:t>
            </a:r>
          </a:p>
        </p:txBody>
      </p:sp>
      <p:sp>
        <p:nvSpPr>
          <p:cNvPr id="118" name="Shape 11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400" lang="en"/>
              <a:t>- To create a new branch, </a:t>
            </a:r>
            <a:r>
              <a:rPr b="1" sz="1800" lang="en"/>
              <a:t>git checkout -b new-branch-name</a:t>
            </a:r>
          </a:p>
          <a:p>
            <a:r>
              <a:t/>
            </a:r>
          </a:p>
          <a:p>
            <a:pPr rtl="0" lvl="0">
              <a:buNone/>
            </a:pPr>
            <a:r>
              <a:rPr sz="1400" lang="en"/>
              <a:t>- To send the locally created branch to the remote repository, </a:t>
            </a:r>
            <a:r>
              <a:rPr b="1" sz="1800" lang="en"/>
              <a:t>git push origin new-branch-name</a:t>
            </a:r>
          </a:p>
          <a:p>
            <a:r>
              <a:t/>
            </a:r>
          </a:p>
          <a:p>
            <a:pPr rtl="0" lvl="0">
              <a:buNone/>
            </a:pPr>
            <a:r>
              <a:rPr sz="1400" lang="en"/>
              <a:t>- To merge a branch </a:t>
            </a:r>
            <a:r>
              <a:rPr b="1" sz="1400" lang="en"/>
              <a:t>PB-100</a:t>
            </a:r>
            <a:r>
              <a:rPr sz="1400" lang="en"/>
              <a:t> to </a:t>
            </a:r>
            <a:r>
              <a:rPr b="1" sz="1400" lang="en"/>
              <a:t>master</a:t>
            </a:r>
            <a:r>
              <a:rPr sz="1400" lang="en"/>
              <a:t>,</a:t>
            </a:r>
          </a:p>
          <a:p>
            <a:pPr rtl="0" lvl="0">
              <a:buNone/>
            </a:pPr>
            <a:r>
              <a:rPr sz="1400" lang="en"/>
              <a:t>ensure that </a:t>
            </a:r>
            <a:r>
              <a:rPr sz="1400" lang="en" i="1"/>
              <a:t>you are already on master</a:t>
            </a:r>
            <a:r>
              <a:rPr sz="1400" lang="en"/>
              <a:t>. If not, </a:t>
            </a:r>
            <a:r>
              <a:rPr b="1" sz="1800" lang="en"/>
              <a:t>git checkout master</a:t>
            </a:r>
          </a:p>
          <a:p>
            <a:pPr rtl="0" lvl="0">
              <a:buNone/>
            </a:pPr>
            <a:r>
              <a:rPr sz="1400" lang="en"/>
              <a:t>Now to merge the branch: </a:t>
            </a:r>
            <a:r>
              <a:rPr b="1" sz="1800" lang="en"/>
              <a:t>git merge PB-100</a:t>
            </a:r>
          </a:p>
          <a:p>
            <a:pPr rtl="0" lvl="0">
              <a:buNone/>
            </a:pPr>
            <a:r>
              <a:rPr sz="1400" lang="en"/>
              <a:t>Note that after the merge above, </a:t>
            </a:r>
            <a:r>
              <a:rPr b="1" sz="1400" lang="en"/>
              <a:t>only your local master is updated</a:t>
            </a:r>
            <a:r>
              <a:rPr sz="1400" lang="en"/>
              <a:t> with the changes from PB-100. You have to run, </a:t>
            </a:r>
            <a:r>
              <a:rPr b="1" sz="1400" lang="en"/>
              <a:t>$ git push origin master</a:t>
            </a:r>
            <a:r>
              <a:rPr sz="1400" lang="en"/>
              <a:t> to updated the remote branch.</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8">
                                            <p:txEl>
                                              <p:pRg st="0" end="0"/>
                                            </p:txEl>
                                          </p:spTgt>
                                        </p:tgtEl>
                                        <p:attrNameLst>
                                          <p:attrName>style.visibility</p:attrName>
                                        </p:attrNameLst>
                                      </p:cBhvr>
                                      <p:to>
                                        <p:strVal val="visible"/>
                                      </p:to>
                                    </p:set>
                                    <p:animEffect transition="in" filter="fade">
                                      <p:cBhvr>
                                        <p:cTn dur="1000"/>
                                        <p:tgtEl>
                                          <p:spTgt spid="118">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8">
                                            <p:txEl>
                                              <p:pRg st="1" end="1"/>
                                            </p:txEl>
                                          </p:spTgt>
                                        </p:tgtEl>
                                        <p:attrNameLst>
                                          <p:attrName>style.visibility</p:attrName>
                                        </p:attrNameLst>
                                      </p:cBhvr>
                                      <p:to>
                                        <p:strVal val="visible"/>
                                      </p:to>
                                    </p:set>
                                    <p:animEffect transition="in" filter="fade">
                                      <p:cBhvr>
                                        <p:cTn dur="1000"/>
                                        <p:tgtEl>
                                          <p:spTgt spid="118">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8">
                                            <p:txEl>
                                              <p:pRg st="2" end="2"/>
                                            </p:txEl>
                                          </p:spTgt>
                                        </p:tgtEl>
                                        <p:attrNameLst>
                                          <p:attrName>style.visibility</p:attrName>
                                        </p:attrNameLst>
                                      </p:cBhvr>
                                      <p:to>
                                        <p:strVal val="visible"/>
                                      </p:to>
                                    </p:set>
                                    <p:animEffect transition="in" filter="fade">
                                      <p:cBhvr>
                                        <p:cTn dur="1000"/>
                                        <p:tgtEl>
                                          <p:spTgt spid="118">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8">
                                            <p:txEl>
                                              <p:pRg st="3" end="3"/>
                                            </p:txEl>
                                          </p:spTgt>
                                        </p:tgtEl>
                                        <p:attrNameLst>
                                          <p:attrName>style.visibility</p:attrName>
                                        </p:attrNameLst>
                                      </p:cBhvr>
                                      <p:to>
                                        <p:strVal val="visible"/>
                                      </p:to>
                                    </p:set>
                                    <p:animEffect transition="in" filter="fade">
                                      <p:cBhvr>
                                        <p:cTn dur="1000"/>
                                        <p:tgtEl>
                                          <p:spTgt spid="118">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8">
                                            <p:txEl>
                                              <p:pRg st="4" end="4"/>
                                            </p:txEl>
                                          </p:spTgt>
                                        </p:tgtEl>
                                        <p:attrNameLst>
                                          <p:attrName>style.visibility</p:attrName>
                                        </p:attrNameLst>
                                      </p:cBhvr>
                                      <p:to>
                                        <p:strVal val="visible"/>
                                      </p:to>
                                    </p:set>
                                    <p:animEffect transition="in" filter="fade">
                                      <p:cBhvr>
                                        <p:cTn dur="1000"/>
                                        <p:tgtEl>
                                          <p:spTgt spid="118">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8">
                                            <p:txEl>
                                              <p:pRg st="5" end="5"/>
                                            </p:txEl>
                                          </p:spTgt>
                                        </p:tgtEl>
                                        <p:attrNameLst>
                                          <p:attrName>style.visibility</p:attrName>
                                        </p:attrNameLst>
                                      </p:cBhvr>
                                      <p:to>
                                        <p:strVal val="visible"/>
                                      </p:to>
                                    </p:set>
                                    <p:animEffect transition="in" filter="fade">
                                      <p:cBhvr>
                                        <p:cTn dur="1000"/>
                                        <p:tgtEl>
                                          <p:spTgt spid="118">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8">
                                            <p:txEl>
                                              <p:pRg st="6" end="6"/>
                                            </p:txEl>
                                          </p:spTgt>
                                        </p:tgtEl>
                                        <p:attrNameLst>
                                          <p:attrName>style.visibility</p:attrName>
                                        </p:attrNameLst>
                                      </p:cBhvr>
                                      <p:to>
                                        <p:strVal val="visible"/>
                                      </p:to>
                                    </p:set>
                                    <p:animEffect transition="in" filter="fade">
                                      <p:cBhvr>
                                        <p:cTn dur="1000"/>
                                        <p:tgtEl>
                                          <p:spTgt spid="118">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8">
                                            <p:txEl>
                                              <p:pRg st="7" end="7"/>
                                            </p:txEl>
                                          </p:spTgt>
                                        </p:tgtEl>
                                        <p:attrNameLst>
                                          <p:attrName>style.visibility</p:attrName>
                                        </p:attrNameLst>
                                      </p:cBhvr>
                                      <p:to>
                                        <p:strVal val="visible"/>
                                      </p:to>
                                    </p:set>
                                    <p:animEffect transition="in" filter="fade">
                                      <p:cBhvr>
                                        <p:cTn dur="1000"/>
                                        <p:tgtEl>
                                          <p:spTgt spid="118">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merge visualised</a:t>
            </a:r>
          </a:p>
        </p:txBody>
      </p:sp>
      <p:pic>
        <p:nvPicPr>
          <p:cNvPr id="124" name="Shape 124"/>
          <p:cNvPicPr preferRelativeResize="0"/>
          <p:nvPr/>
        </p:nvPicPr>
        <p:blipFill>
          <a:blip r:embed="rId3"/>
          <a:stretch>
            <a:fillRect/>
          </a:stretch>
        </p:blipFill>
        <p:spPr>
          <a:xfrm>
            <a:off y="1235962" x="457187"/>
            <a:ext cy="1095375" cx="2181225"/>
          </a:xfrm>
          <a:prstGeom prst="rect">
            <a:avLst/>
          </a:prstGeom>
          <a:noFill/>
          <a:ln>
            <a:noFill/>
          </a:ln>
        </p:spPr>
      </p:pic>
      <p:pic>
        <p:nvPicPr>
          <p:cNvPr id="125" name="Shape 125"/>
          <p:cNvPicPr preferRelativeResize="0"/>
          <p:nvPr/>
        </p:nvPicPr>
        <p:blipFill>
          <a:blip r:embed="rId4"/>
          <a:stretch>
            <a:fillRect/>
          </a:stretch>
        </p:blipFill>
        <p:spPr>
          <a:xfrm>
            <a:off y="904075" x="6191537"/>
            <a:ext cy="1771650" cx="2181225"/>
          </a:xfrm>
          <a:prstGeom prst="rect">
            <a:avLst/>
          </a:prstGeom>
          <a:noFill/>
          <a:ln>
            <a:noFill/>
          </a:ln>
        </p:spPr>
      </p:pic>
      <p:pic>
        <p:nvPicPr>
          <p:cNvPr id="126" name="Shape 126"/>
          <p:cNvPicPr preferRelativeResize="0"/>
          <p:nvPr/>
        </p:nvPicPr>
        <p:blipFill>
          <a:blip r:embed="rId5"/>
          <a:stretch>
            <a:fillRect/>
          </a:stretch>
        </p:blipFill>
        <p:spPr>
          <a:xfrm>
            <a:off y="2831412" x="407187"/>
            <a:ext cy="1781175" cx="2943225"/>
          </a:xfrm>
          <a:prstGeom prst="rect">
            <a:avLst/>
          </a:prstGeom>
          <a:noFill/>
          <a:ln>
            <a:noFill/>
          </a:ln>
        </p:spPr>
      </p:pic>
      <p:sp>
        <p:nvSpPr>
          <p:cNvPr id="127" name="Shape 127"/>
          <p:cNvSpPr txBox="1"/>
          <p:nvPr/>
        </p:nvSpPr>
        <p:spPr>
          <a:xfrm>
            <a:off y="1588075" x="3428100"/>
            <a:ext cy="457200" cx="2040899"/>
          </a:xfrm>
          <a:prstGeom prst="rect">
            <a:avLst/>
          </a:prstGeom>
        </p:spPr>
        <p:txBody>
          <a:bodyPr bIns="91425" rIns="91425" lIns="91425" tIns="91425" anchor="ctr" anchorCtr="0">
            <a:noAutofit/>
          </a:bodyPr>
          <a:lstStyle/>
          <a:p>
            <a:pPr algn="ctr">
              <a:buNone/>
            </a:pPr>
            <a:r>
              <a:rPr lang="en"/>
              <a:t>git checkout -b iss53</a:t>
            </a:r>
          </a:p>
        </p:txBody>
      </p:sp>
      <p:cxnSp>
        <p:nvCxnSpPr>
          <p:cNvPr id="128" name="Shape 128"/>
          <p:cNvCxnSpPr>
            <a:stCxn id="127" idx="3"/>
            <a:endCxn id="125" idx="1"/>
          </p:cNvCxnSpPr>
          <p:nvPr/>
        </p:nvCxnSpPr>
        <p:spPr>
          <a:xfrm rot="10800000" flipH="1">
            <a:off y="1789900" x="5468999"/>
            <a:ext cy="26775" cx="722537"/>
          </a:xfrm>
          <a:prstGeom prst="straightConnector1">
            <a:avLst/>
          </a:prstGeom>
          <a:noFill/>
          <a:ln w="19050" cap="flat">
            <a:solidFill>
              <a:schemeClr val="accent2"/>
            </a:solidFill>
            <a:prstDash val="solid"/>
            <a:round/>
            <a:headEnd w="lg" len="lg" type="none"/>
            <a:tailEnd w="lg" len="lg" type="triangle"/>
          </a:ln>
        </p:spPr>
      </p:cxnSp>
      <p:sp>
        <p:nvSpPr>
          <p:cNvPr id="129" name="Shape 129"/>
          <p:cNvSpPr txBox="1"/>
          <p:nvPr/>
        </p:nvSpPr>
        <p:spPr>
          <a:xfrm>
            <a:off y="3570025" x="5583800"/>
            <a:ext cy="775799" cx="3470999"/>
          </a:xfrm>
          <a:prstGeom prst="rect">
            <a:avLst/>
          </a:prstGeom>
        </p:spPr>
        <p:txBody>
          <a:bodyPr bIns="91425" rIns="91425" lIns="91425" tIns="91425" anchor="ctr" anchorCtr="0">
            <a:noAutofit/>
          </a:bodyPr>
          <a:lstStyle/>
          <a:p>
            <a:pPr rtl="0" lvl="0">
              <a:buNone/>
            </a:pPr>
            <a:r>
              <a:rPr lang="en"/>
              <a:t>git add readme</a:t>
            </a:r>
          </a:p>
          <a:p>
            <a:pPr rtl="0" lvl="0">
              <a:buNone/>
            </a:pPr>
            <a:r>
              <a:rPr lang="en"/>
              <a:t>git commit -m “Check-in readme”</a:t>
            </a:r>
          </a:p>
        </p:txBody>
      </p:sp>
      <p:cxnSp>
        <p:nvCxnSpPr>
          <p:cNvPr id="130" name="Shape 130"/>
          <p:cNvCxnSpPr>
            <a:stCxn id="125" idx="2"/>
            <a:endCxn id="129" idx="0"/>
          </p:cNvCxnSpPr>
          <p:nvPr/>
        </p:nvCxnSpPr>
        <p:spPr>
          <a:xfrm>
            <a:off y="2675725" x="7282150"/>
            <a:ext cy="894300" cx="37149"/>
          </a:xfrm>
          <a:prstGeom prst="straightConnector1">
            <a:avLst/>
          </a:prstGeom>
          <a:noFill/>
          <a:ln w="19050" cap="flat">
            <a:solidFill>
              <a:schemeClr val="accent2"/>
            </a:solidFill>
            <a:prstDash val="solid"/>
            <a:round/>
            <a:headEnd w="lg" len="lg" type="none"/>
            <a:tailEnd w="lg" len="lg" type="triangle"/>
          </a:ln>
        </p:spPr>
      </p:cxnSp>
      <p:cxnSp>
        <p:nvCxnSpPr>
          <p:cNvPr id="131" name="Shape 131"/>
          <p:cNvCxnSpPr>
            <a:stCxn id="129" idx="1"/>
            <a:endCxn id="126" idx="3"/>
          </p:cNvCxnSpPr>
          <p:nvPr/>
        </p:nvCxnSpPr>
        <p:spPr>
          <a:xfrm rot="10800000">
            <a:off y="3722000" x="3350412"/>
            <a:ext cy="235924" cx="2233387"/>
          </a:xfrm>
          <a:prstGeom prst="straightConnector1">
            <a:avLst/>
          </a:prstGeom>
          <a:noFill/>
          <a:ln w="19050" cap="flat">
            <a:solidFill>
              <a:schemeClr val="accent2"/>
            </a:solidFill>
            <a:prstDash val="solid"/>
            <a:round/>
            <a:headEnd w="lg" len="lg" type="none"/>
            <a:tailEnd w="lg" len="lg" type="triangle"/>
          </a:ln>
        </p:spPr>
      </p:cxnSp>
      <p:cxnSp>
        <p:nvCxnSpPr>
          <p:cNvPr id="132" name="Shape 132"/>
          <p:cNvCxnSpPr>
            <a:stCxn id="124" idx="3"/>
            <a:endCxn id="127" idx="1"/>
          </p:cNvCxnSpPr>
          <p:nvPr/>
        </p:nvCxnSpPr>
        <p:spPr>
          <a:xfrm>
            <a:off y="1783650" x="2638412"/>
            <a:ext cy="33025" cx="789687"/>
          </a:xfrm>
          <a:prstGeom prst="straightConnector1">
            <a:avLst/>
          </a:prstGeom>
          <a:noFill/>
          <a:ln w="19050" cap="flat">
            <a:solidFill>
              <a:schemeClr val="accent2"/>
            </a:solidFill>
            <a:prstDash val="solid"/>
            <a:round/>
            <a:headEnd w="lg" len="lg" type="none"/>
            <a:tailEnd w="lg" len="lg" type="triangle"/>
          </a:ln>
        </p:spPr>
      </p:cxnSp>
      <p:sp>
        <p:nvSpPr>
          <p:cNvPr id="133" name="Shape 133"/>
          <p:cNvSpPr txBox="1"/>
          <p:nvPr/>
        </p:nvSpPr>
        <p:spPr>
          <a:xfrm>
            <a:off y="4444150" x="265175"/>
            <a:ext cy="546900" cx="4194000"/>
          </a:xfrm>
          <a:prstGeom prst="rect">
            <a:avLst/>
          </a:prstGeom>
        </p:spPr>
        <p:txBody>
          <a:bodyPr bIns="91425" rIns="91425" lIns="91425" tIns="91425" anchor="t" anchorCtr="0">
            <a:noAutofit/>
          </a:bodyPr>
          <a:lstStyle/>
          <a:p>
            <a:pPr rtl="0" lvl="0">
              <a:buNone/>
            </a:pPr>
            <a:r>
              <a:rPr lang="en">
                <a:solidFill>
                  <a:schemeClr val="dk1"/>
                </a:solidFill>
              </a:rPr>
              <a:t>Change list </a:t>
            </a:r>
            <a:r>
              <a:rPr b="1" lang="en">
                <a:solidFill>
                  <a:srgbClr val="FF0000"/>
                </a:solidFill>
              </a:rPr>
              <a:t>C3</a:t>
            </a:r>
            <a:r>
              <a:rPr lang="en"/>
              <a:t> created</a:t>
            </a:r>
          </a:p>
          <a:p>
            <a:pPr>
              <a:buNone/>
            </a:pPr>
            <a:r>
              <a:rPr b="1" lang="en"/>
              <a:t>iss53 </a:t>
            </a:r>
            <a:r>
              <a:rPr b="1" lang="en">
                <a:solidFill>
                  <a:srgbClr val="FF0000"/>
                </a:solidFill>
              </a:rPr>
              <a:t>HEAD</a:t>
            </a:r>
            <a:r>
              <a:rPr lang="en"/>
              <a:t> updated to point to C3.</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24"/>
                                        </p:tgtEl>
                                        <p:attrNameLst>
                                          <p:attrName>style.visibility</p:attrName>
                                        </p:attrNameLst>
                                      </p:cBhvr>
                                      <p:to>
                                        <p:strVal val="visible"/>
                                      </p:to>
                                    </p:set>
                                    <p:animEffect transition="in" filter="fade">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2"/>
                                        </p:tgtEl>
                                        <p:attrNameLst>
                                          <p:attrName>style.visibility</p:attrName>
                                        </p:attrNameLst>
                                      </p:cBhvr>
                                      <p:to>
                                        <p:strVal val="visible"/>
                                      </p:to>
                                    </p:set>
                                    <p:animEffect transition="in" filter="fade">
                                      <p:cBhvr>
                                        <p:cTn dur="1000"/>
                                        <p:tgtEl>
                                          <p:spTgt spid="132"/>
                                        </p:tgtEl>
                                      </p:cBhvr>
                                    </p:animEffect>
                                  </p:childTnLst>
                                </p:cTn>
                              </p:par>
                              <p:par>
                                <p:cTn presetID="10" fill="hold" presetSubtype="0" presetClass="entr" nodeType="withEffect">
                                  <p:stCondLst>
                                    <p:cond delay="0"/>
                                  </p:stCondLst>
                                  <p:childTnLst>
                                    <p:set>
                                      <p:cBhvr>
                                        <p:cTn dur="1" fill="hold">
                                          <p:stCondLst>
                                            <p:cond delay="0"/>
                                          </p:stCondLst>
                                        </p:cTn>
                                        <p:tgtEl>
                                          <p:spTgt spid="127"/>
                                        </p:tgtEl>
                                        <p:attrNameLst>
                                          <p:attrName>style.visibility</p:attrName>
                                        </p:attrNameLst>
                                      </p:cBhvr>
                                      <p:to>
                                        <p:strVal val="visible"/>
                                      </p:to>
                                    </p:set>
                                    <p:animEffect transition="in" filter="fade">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28"/>
                                        </p:tgtEl>
                                        <p:attrNameLst>
                                          <p:attrName>style.visibility</p:attrName>
                                        </p:attrNameLst>
                                      </p:cBhvr>
                                      <p:to>
                                        <p:strVal val="visible"/>
                                      </p:to>
                                    </p:set>
                                    <p:animEffect transition="in" filter="fade">
                                      <p:cBhvr>
                                        <p:cTn dur="1000"/>
                                        <p:tgtEl>
                                          <p:spTgt spid="128"/>
                                        </p:tgtEl>
                                      </p:cBhvr>
                                    </p:animEffect>
                                  </p:childTnLst>
                                </p:cTn>
                              </p:par>
                              <p:par>
                                <p:cTn presetID="10" fill="hold" presetSubtype="0" presetClass="entr" nodeType="withEffect">
                                  <p:stCondLst>
                                    <p:cond delay="0"/>
                                  </p:stCondLst>
                                  <p:childTnLst>
                                    <p:set>
                                      <p:cBhvr>
                                        <p:cTn dur="1" fill="hold">
                                          <p:stCondLst>
                                            <p:cond delay="0"/>
                                          </p:stCondLst>
                                        </p:cTn>
                                        <p:tgtEl>
                                          <p:spTgt spid="125"/>
                                        </p:tgtEl>
                                        <p:attrNameLst>
                                          <p:attrName>style.visibility</p:attrName>
                                        </p:attrNameLst>
                                      </p:cBhvr>
                                      <p:to>
                                        <p:strVal val="visible"/>
                                      </p:to>
                                    </p:set>
                                    <p:animEffect transition="in" filter="fade">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0"/>
                                        </p:tgtEl>
                                        <p:attrNameLst>
                                          <p:attrName>style.visibility</p:attrName>
                                        </p:attrNameLst>
                                      </p:cBhvr>
                                      <p:to>
                                        <p:strVal val="visible"/>
                                      </p:to>
                                    </p:set>
                                    <p:animEffect transition="in" filter="fade">
                                      <p:cBhvr>
                                        <p:cTn dur="1000"/>
                                        <p:tgtEl>
                                          <p:spTgt spid="130"/>
                                        </p:tgtEl>
                                      </p:cBhvr>
                                    </p:animEffect>
                                  </p:childTnLst>
                                </p:cTn>
                              </p:par>
                              <p:par>
                                <p:cTn presetID="10" fill="hold" presetSubtype="0" presetClass="entr" nodeType="withEffect">
                                  <p:stCondLst>
                                    <p:cond delay="0"/>
                                  </p:stCondLst>
                                  <p:childTnLst>
                                    <p:set>
                                      <p:cBhvr>
                                        <p:cTn dur="1" fill="hold">
                                          <p:stCondLst>
                                            <p:cond delay="0"/>
                                          </p:stCondLst>
                                        </p:cTn>
                                        <p:tgtEl>
                                          <p:spTgt spid="129"/>
                                        </p:tgtEl>
                                        <p:attrNameLst>
                                          <p:attrName>style.visibility</p:attrName>
                                        </p:attrNameLst>
                                      </p:cBhvr>
                                      <p:to>
                                        <p:strVal val="visible"/>
                                      </p:to>
                                    </p:set>
                                    <p:animEffect transition="in" filter="fade">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1"/>
                                        </p:tgtEl>
                                        <p:attrNameLst>
                                          <p:attrName>style.visibility</p:attrName>
                                        </p:attrNameLst>
                                      </p:cBhvr>
                                      <p:to>
                                        <p:strVal val="visible"/>
                                      </p:to>
                                    </p:set>
                                    <p:animEffect transition="in" filter="fade">
                                      <p:cBhvr>
                                        <p:cTn dur="1000"/>
                                        <p:tgtEl>
                                          <p:spTgt spid="131"/>
                                        </p:tgtEl>
                                      </p:cBhvr>
                                    </p:animEffect>
                                  </p:childTnLst>
                                </p:cTn>
                              </p:par>
                              <p:par>
                                <p:cTn presetID="10" fill="hold" presetSubtype="0" presetClass="entr" nodeType="withEffect">
                                  <p:stCondLst>
                                    <p:cond delay="0"/>
                                  </p:stCondLst>
                                  <p:childTnLst>
                                    <p:set>
                                      <p:cBhvr>
                                        <p:cTn dur="1" fill="hold">
                                          <p:stCondLst>
                                            <p:cond delay="0"/>
                                          </p:stCondLst>
                                        </p:cTn>
                                        <p:tgtEl>
                                          <p:spTgt spid="126"/>
                                        </p:tgtEl>
                                        <p:attrNameLst>
                                          <p:attrName>style.visibility</p:attrName>
                                        </p:attrNameLst>
                                      </p:cBhvr>
                                      <p:to>
                                        <p:strVal val="visible"/>
                                      </p:to>
                                    </p:set>
                                    <p:animEffect transition="in" filter="fade">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3">
                                            <p:txEl>
                                              <p:pRg st="0" end="0"/>
                                            </p:txEl>
                                          </p:spTgt>
                                        </p:tgtEl>
                                        <p:attrNameLst>
                                          <p:attrName>style.visibility</p:attrName>
                                        </p:attrNameLst>
                                      </p:cBhvr>
                                      <p:to>
                                        <p:strVal val="visible"/>
                                      </p:to>
                                    </p:set>
                                    <p:animEffect transition="in" filter="fade">
                                      <p:cBhvr>
                                        <p:cTn dur="1000"/>
                                        <p:tgtEl>
                                          <p:spTgt spid="133">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3">
                                            <p:txEl>
                                              <p:pRg st="1" end="1"/>
                                            </p:txEl>
                                          </p:spTgt>
                                        </p:tgtEl>
                                        <p:attrNameLst>
                                          <p:attrName>style.visibility</p:attrName>
                                        </p:attrNameLst>
                                      </p:cBhvr>
                                      <p:to>
                                        <p:strVal val="visible"/>
                                      </p:to>
                                    </p:set>
                                    <p:animEffect transition="in" filter="fade">
                                      <p:cBhvr>
                                        <p:cTn dur="1000"/>
                                        <p:tgtEl>
                                          <p:spTgt spid="133">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y="0" x="0"/>
          <a:ext cy="0" cx="0"/>
          <a:chOff y="0" x="0"/>
          <a:chExt cy="0" cx="0"/>
        </a:xfrm>
      </p:grpSpPr>
      <p:sp>
        <p:nvSpPr>
          <p:cNvPr id="138" name="Shape 13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merge visualised...</a:t>
            </a:r>
          </a:p>
        </p:txBody>
      </p:sp>
      <p:pic>
        <p:nvPicPr>
          <p:cNvPr id="139" name="Shape 139"/>
          <p:cNvPicPr preferRelativeResize="0"/>
          <p:nvPr/>
        </p:nvPicPr>
        <p:blipFill>
          <a:blip r:embed="rId3"/>
          <a:stretch>
            <a:fillRect/>
          </a:stretch>
        </p:blipFill>
        <p:spPr>
          <a:xfrm>
            <a:off y="559187" x="5791187"/>
            <a:ext cy="2409825" cx="2962275"/>
          </a:xfrm>
          <a:prstGeom prst="rect">
            <a:avLst/>
          </a:prstGeom>
          <a:noFill/>
          <a:ln>
            <a:noFill/>
          </a:ln>
        </p:spPr>
      </p:pic>
      <p:pic>
        <p:nvPicPr>
          <p:cNvPr id="140" name="Shape 140"/>
          <p:cNvPicPr preferRelativeResize="0"/>
          <p:nvPr/>
        </p:nvPicPr>
        <p:blipFill>
          <a:blip r:embed="rId4"/>
          <a:stretch>
            <a:fillRect/>
          </a:stretch>
        </p:blipFill>
        <p:spPr>
          <a:xfrm>
            <a:off y="2859987" x="436987"/>
            <a:ext cy="1781175" cx="2943225"/>
          </a:xfrm>
          <a:prstGeom prst="rect">
            <a:avLst/>
          </a:prstGeom>
          <a:noFill/>
          <a:ln>
            <a:noFill/>
          </a:ln>
        </p:spPr>
      </p:pic>
      <p:sp>
        <p:nvSpPr>
          <p:cNvPr id="141" name="Shape 141"/>
          <p:cNvSpPr txBox="1"/>
          <p:nvPr/>
        </p:nvSpPr>
        <p:spPr>
          <a:xfrm>
            <a:off y="1150000" x="513200"/>
            <a:ext cy="1315200" cx="3218999"/>
          </a:xfrm>
          <a:prstGeom prst="rect">
            <a:avLst/>
          </a:prstGeom>
        </p:spPr>
        <p:txBody>
          <a:bodyPr bIns="91425" rIns="91425" lIns="91425" tIns="91425" anchor="t" anchorCtr="0">
            <a:noAutofit/>
          </a:bodyPr>
          <a:lstStyle/>
          <a:p>
            <a:pPr rtl="0" lvl="0">
              <a:buNone/>
            </a:pPr>
            <a:r>
              <a:rPr lang="en"/>
              <a:t>git checkout master</a:t>
            </a:r>
          </a:p>
          <a:p>
            <a:pPr rtl="0" lvl="0">
              <a:buNone/>
            </a:pPr>
            <a:r>
              <a:rPr lang="en"/>
              <a:t>git checkout -b </a:t>
            </a:r>
            <a:r>
              <a:rPr b="1" lang="en">
                <a:solidFill>
                  <a:srgbClr val="FF0000"/>
                </a:solidFill>
              </a:rPr>
              <a:t>hotfix</a:t>
            </a:r>
          </a:p>
          <a:p>
            <a:pPr rtl="0" lvl="0">
              <a:buNone/>
            </a:pPr>
            <a:r>
              <a:rPr lang="en"/>
              <a:t>(Creates hotfix branch from master)</a:t>
            </a:r>
          </a:p>
          <a:p>
            <a:r>
              <a:t/>
            </a:r>
          </a:p>
          <a:p>
            <a:pPr rtl="0" lvl="0">
              <a:buNone/>
            </a:pPr>
            <a:r>
              <a:rPr lang="en"/>
              <a:t>git add hotfix.java</a:t>
            </a:r>
          </a:p>
          <a:p>
            <a:pPr rtl="0" lvl="0">
              <a:buNone/>
            </a:pPr>
            <a:r>
              <a:rPr lang="en"/>
              <a:t>git commit -m “add hotfix patch”</a:t>
            </a:r>
          </a:p>
        </p:txBody>
      </p:sp>
      <p:cxnSp>
        <p:nvCxnSpPr>
          <p:cNvPr id="142" name="Shape 142"/>
          <p:cNvCxnSpPr>
            <a:stCxn id="140" idx="0"/>
            <a:endCxn id="141" idx="2"/>
          </p:cNvCxnSpPr>
          <p:nvPr/>
        </p:nvCxnSpPr>
        <p:spPr>
          <a:xfrm rot="10800000" flipH="1">
            <a:off y="2465200" x="1908600"/>
            <a:ext cy="394787" cx="214099"/>
          </a:xfrm>
          <a:prstGeom prst="straightConnector1">
            <a:avLst/>
          </a:prstGeom>
          <a:noFill/>
          <a:ln w="19050" cap="flat">
            <a:solidFill>
              <a:srgbClr val="FF9900"/>
            </a:solidFill>
            <a:prstDash val="solid"/>
            <a:round/>
            <a:headEnd w="lg" len="lg" type="none"/>
            <a:tailEnd w="lg" len="lg" type="triangle"/>
          </a:ln>
        </p:spPr>
      </p:cxnSp>
      <p:cxnSp>
        <p:nvCxnSpPr>
          <p:cNvPr id="143" name="Shape 143"/>
          <p:cNvCxnSpPr>
            <a:stCxn id="141" idx="3"/>
            <a:endCxn id="139" idx="1"/>
          </p:cNvCxnSpPr>
          <p:nvPr/>
        </p:nvCxnSpPr>
        <p:spPr>
          <a:xfrm rot="10800000" flipH="1">
            <a:off y="1764100" x="3732199"/>
            <a:ext cy="43500" cx="2058987"/>
          </a:xfrm>
          <a:prstGeom prst="straightConnector1">
            <a:avLst/>
          </a:prstGeom>
          <a:noFill/>
          <a:ln w="19050" cap="flat">
            <a:solidFill>
              <a:srgbClr val="FF9900"/>
            </a:solidFill>
            <a:prstDash val="solid"/>
            <a:round/>
            <a:headEnd w="lg" len="lg" type="none"/>
            <a:tailEnd w="lg" len="lg" type="triangle"/>
          </a:ln>
        </p:spPr>
      </p:cxnSp>
      <p:sp>
        <p:nvSpPr>
          <p:cNvPr id="144" name="Shape 144"/>
          <p:cNvSpPr txBox="1"/>
          <p:nvPr/>
        </p:nvSpPr>
        <p:spPr>
          <a:xfrm>
            <a:off y="3231325" x="5264425"/>
            <a:ext cy="1041000" cx="3684000"/>
          </a:xfrm>
          <a:prstGeom prst="rect">
            <a:avLst/>
          </a:prstGeom>
        </p:spPr>
        <p:txBody>
          <a:bodyPr bIns="91425" rIns="91425" lIns="91425" tIns="91425" anchor="t" anchorCtr="0">
            <a:noAutofit/>
          </a:bodyPr>
          <a:lstStyle/>
          <a:p>
            <a:pPr rtl="0" lvl="0">
              <a:buNone/>
            </a:pPr>
            <a:r>
              <a:rPr lang="en">
                <a:solidFill>
                  <a:schemeClr val="dk1"/>
                </a:solidFill>
              </a:rPr>
              <a:t>Branch </a:t>
            </a:r>
            <a:r>
              <a:rPr b="1" lang="en">
                <a:solidFill>
                  <a:schemeClr val="dk1"/>
                </a:solidFill>
              </a:rPr>
              <a:t>hotfix</a:t>
            </a:r>
            <a:r>
              <a:rPr lang="en">
                <a:solidFill>
                  <a:schemeClr val="dk1"/>
                </a:solidFill>
              </a:rPr>
              <a:t> created.</a:t>
            </a:r>
          </a:p>
          <a:p>
            <a:pPr rtl="0" lvl="0">
              <a:buNone/>
            </a:pPr>
            <a:r>
              <a:rPr lang="en">
                <a:solidFill>
                  <a:schemeClr val="dk1"/>
                </a:solidFill>
              </a:rPr>
              <a:t>Change-list </a:t>
            </a:r>
            <a:r>
              <a:rPr b="1" lang="en">
                <a:solidFill>
                  <a:srgbClr val="FF0000"/>
                </a:solidFill>
              </a:rPr>
              <a:t>C4</a:t>
            </a:r>
            <a:r>
              <a:rPr lang="en"/>
              <a:t> committed.</a:t>
            </a:r>
          </a:p>
          <a:p>
            <a:pPr>
              <a:buNone/>
            </a:pPr>
            <a:r>
              <a:rPr lang="en"/>
              <a:t>Branch </a:t>
            </a:r>
            <a:r>
              <a:rPr b="1" lang="en"/>
              <a:t>hotfix </a:t>
            </a:r>
            <a:r>
              <a:rPr b="1" lang="en">
                <a:solidFill>
                  <a:srgbClr val="FF0000"/>
                </a:solidFill>
              </a:rPr>
              <a:t>HEAD</a:t>
            </a:r>
            <a:r>
              <a:rPr lang="en"/>
              <a:t> updated to C4.</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2"/>
                                        </p:tgtEl>
                                        <p:attrNameLst>
                                          <p:attrName>style.visibility</p:attrName>
                                        </p:attrNameLst>
                                      </p:cBhvr>
                                      <p:to>
                                        <p:strVal val="visible"/>
                                      </p:to>
                                    </p:set>
                                    <p:animEffect transition="in" filter="fade">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1">
                                            <p:txEl>
                                              <p:pRg st="0" end="0"/>
                                            </p:txEl>
                                          </p:spTgt>
                                        </p:tgtEl>
                                        <p:attrNameLst>
                                          <p:attrName>style.visibility</p:attrName>
                                        </p:attrNameLst>
                                      </p:cBhvr>
                                      <p:to>
                                        <p:strVal val="visible"/>
                                      </p:to>
                                    </p:set>
                                    <p:animEffect transition="in" filter="fade">
                                      <p:cBhvr>
                                        <p:cTn dur="1000"/>
                                        <p:tgtEl>
                                          <p:spTgt spid="141">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1">
                                            <p:txEl>
                                              <p:pRg st="1" end="1"/>
                                            </p:txEl>
                                          </p:spTgt>
                                        </p:tgtEl>
                                        <p:attrNameLst>
                                          <p:attrName>style.visibility</p:attrName>
                                        </p:attrNameLst>
                                      </p:cBhvr>
                                      <p:to>
                                        <p:strVal val="visible"/>
                                      </p:to>
                                    </p:set>
                                    <p:animEffect transition="in" filter="fade">
                                      <p:cBhvr>
                                        <p:cTn dur="1000"/>
                                        <p:tgtEl>
                                          <p:spTgt spid="141">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1">
                                            <p:txEl>
                                              <p:pRg st="2" end="2"/>
                                            </p:txEl>
                                          </p:spTgt>
                                        </p:tgtEl>
                                        <p:attrNameLst>
                                          <p:attrName>style.visibility</p:attrName>
                                        </p:attrNameLst>
                                      </p:cBhvr>
                                      <p:to>
                                        <p:strVal val="visible"/>
                                      </p:to>
                                    </p:set>
                                    <p:animEffect transition="in" filter="fade">
                                      <p:cBhvr>
                                        <p:cTn dur="1000"/>
                                        <p:tgtEl>
                                          <p:spTgt spid="141">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1">
                                            <p:txEl>
                                              <p:pRg st="3" end="3"/>
                                            </p:txEl>
                                          </p:spTgt>
                                        </p:tgtEl>
                                        <p:attrNameLst>
                                          <p:attrName>style.visibility</p:attrName>
                                        </p:attrNameLst>
                                      </p:cBhvr>
                                      <p:to>
                                        <p:strVal val="visible"/>
                                      </p:to>
                                    </p:set>
                                    <p:animEffect transition="in" filter="fade">
                                      <p:cBhvr>
                                        <p:cTn dur="1000"/>
                                        <p:tgtEl>
                                          <p:spTgt spid="141">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1">
                                            <p:txEl>
                                              <p:pRg st="4" end="4"/>
                                            </p:txEl>
                                          </p:spTgt>
                                        </p:tgtEl>
                                        <p:attrNameLst>
                                          <p:attrName>style.visibility</p:attrName>
                                        </p:attrNameLst>
                                      </p:cBhvr>
                                      <p:to>
                                        <p:strVal val="visible"/>
                                      </p:to>
                                    </p:set>
                                    <p:animEffect transition="in" filter="fade">
                                      <p:cBhvr>
                                        <p:cTn dur="1000"/>
                                        <p:tgtEl>
                                          <p:spTgt spid="141">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1">
                                            <p:txEl>
                                              <p:pRg st="5" end="5"/>
                                            </p:txEl>
                                          </p:spTgt>
                                        </p:tgtEl>
                                        <p:attrNameLst>
                                          <p:attrName>style.visibility</p:attrName>
                                        </p:attrNameLst>
                                      </p:cBhvr>
                                      <p:to>
                                        <p:strVal val="visible"/>
                                      </p:to>
                                    </p:set>
                                    <p:animEffect transition="in" filter="fade">
                                      <p:cBhvr>
                                        <p:cTn dur="1000"/>
                                        <p:tgtEl>
                                          <p:spTgt spid="141">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3"/>
                                        </p:tgtEl>
                                        <p:attrNameLst>
                                          <p:attrName>style.visibility</p:attrName>
                                        </p:attrNameLst>
                                      </p:cBhvr>
                                      <p:to>
                                        <p:strVal val="visible"/>
                                      </p:to>
                                    </p:set>
                                    <p:animEffect transition="in" filter="fade">
                                      <p:cBhvr>
                                        <p:cTn dur="1000"/>
                                        <p:tgtEl>
                                          <p:spTgt spid="143"/>
                                        </p:tgtEl>
                                      </p:cBhvr>
                                    </p:animEffect>
                                  </p:childTnLst>
                                </p:cTn>
                              </p:par>
                              <p:par>
                                <p:cTn presetID="10" fill="hold" presetSubtype="0" presetClass="entr" nodeType="withEffect">
                                  <p:stCondLst>
                                    <p:cond delay="0"/>
                                  </p:stCondLst>
                                  <p:childTnLst>
                                    <p:set>
                                      <p:cBhvr>
                                        <p:cTn dur="1" fill="hold">
                                          <p:stCondLst>
                                            <p:cond delay="0"/>
                                          </p:stCondLst>
                                        </p:cTn>
                                        <p:tgtEl>
                                          <p:spTgt spid="139"/>
                                        </p:tgtEl>
                                        <p:attrNameLst>
                                          <p:attrName>style.visibility</p:attrName>
                                        </p:attrNameLst>
                                      </p:cBhvr>
                                      <p:to>
                                        <p:strVal val="visible"/>
                                      </p:to>
                                    </p:set>
                                    <p:animEffect transition="in" filter="fade">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4">
                                            <p:txEl>
                                              <p:pRg st="0" end="0"/>
                                            </p:txEl>
                                          </p:spTgt>
                                        </p:tgtEl>
                                        <p:attrNameLst>
                                          <p:attrName>style.visibility</p:attrName>
                                        </p:attrNameLst>
                                      </p:cBhvr>
                                      <p:to>
                                        <p:strVal val="visible"/>
                                      </p:to>
                                    </p:set>
                                    <p:animEffect transition="in" filter="fade">
                                      <p:cBhvr>
                                        <p:cTn dur="1000"/>
                                        <p:tgtEl>
                                          <p:spTgt spid="144">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4">
                                            <p:txEl>
                                              <p:pRg st="1" end="1"/>
                                            </p:txEl>
                                          </p:spTgt>
                                        </p:tgtEl>
                                        <p:attrNameLst>
                                          <p:attrName>style.visibility</p:attrName>
                                        </p:attrNameLst>
                                      </p:cBhvr>
                                      <p:to>
                                        <p:strVal val="visible"/>
                                      </p:to>
                                    </p:set>
                                    <p:animEffect transition="in" filter="fade">
                                      <p:cBhvr>
                                        <p:cTn dur="1000"/>
                                        <p:tgtEl>
                                          <p:spTgt spid="144">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4">
                                            <p:txEl>
                                              <p:pRg st="2" end="2"/>
                                            </p:txEl>
                                          </p:spTgt>
                                        </p:tgtEl>
                                        <p:attrNameLst>
                                          <p:attrName>style.visibility</p:attrName>
                                        </p:attrNameLst>
                                      </p:cBhvr>
                                      <p:to>
                                        <p:strVal val="visible"/>
                                      </p:to>
                                    </p:set>
                                    <p:animEffect transition="in" filter="fade">
                                      <p:cBhvr>
                                        <p:cTn dur="1000"/>
                                        <p:tgtEl>
                                          <p:spTgt spid="144">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y="0" x="0"/>
          <a:ext cy="0" cx="0"/>
          <a:chOff y="0" x="0"/>
          <a:chExt cy="0" cx="0"/>
        </a:xfrm>
      </p:grpSpPr>
      <p:sp>
        <p:nvSpPr>
          <p:cNvPr id="149" name="Shape 14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merge visualised...</a:t>
            </a:r>
          </a:p>
        </p:txBody>
      </p:sp>
      <p:pic>
        <p:nvPicPr>
          <p:cNvPr id="150" name="Shape 150"/>
          <p:cNvPicPr preferRelativeResize="0"/>
          <p:nvPr/>
        </p:nvPicPr>
        <p:blipFill>
          <a:blip r:embed="rId3"/>
          <a:stretch>
            <a:fillRect/>
          </a:stretch>
        </p:blipFill>
        <p:spPr>
          <a:xfrm>
            <a:off y="1119187" x="223900"/>
            <a:ext cy="2905125" cx="2952750"/>
          </a:xfrm>
          <a:prstGeom prst="rect">
            <a:avLst/>
          </a:prstGeom>
          <a:noFill/>
          <a:ln>
            <a:noFill/>
          </a:ln>
        </p:spPr>
      </p:pic>
      <p:pic>
        <p:nvPicPr>
          <p:cNvPr id="151" name="Shape 151"/>
          <p:cNvPicPr preferRelativeResize="0"/>
          <p:nvPr/>
        </p:nvPicPr>
        <p:blipFill>
          <a:blip r:embed="rId4"/>
          <a:stretch>
            <a:fillRect/>
          </a:stretch>
        </p:blipFill>
        <p:spPr>
          <a:xfrm>
            <a:off y="551050" x="5791187"/>
            <a:ext cy="2409825" cx="2962275"/>
          </a:xfrm>
          <a:prstGeom prst="rect">
            <a:avLst/>
          </a:prstGeom>
          <a:noFill/>
          <a:ln>
            <a:noFill/>
          </a:ln>
        </p:spPr>
      </p:pic>
      <p:sp>
        <p:nvSpPr>
          <p:cNvPr id="152" name="Shape 152"/>
          <p:cNvSpPr txBox="1"/>
          <p:nvPr/>
        </p:nvSpPr>
        <p:spPr>
          <a:xfrm>
            <a:off y="3414725" x="6211575"/>
            <a:ext cy="962400" cx="2160900"/>
          </a:xfrm>
          <a:prstGeom prst="rect">
            <a:avLst/>
          </a:prstGeom>
        </p:spPr>
        <p:txBody>
          <a:bodyPr bIns="91425" rIns="91425" lIns="91425" tIns="91425" anchor="t" anchorCtr="0">
            <a:noAutofit/>
          </a:bodyPr>
          <a:lstStyle/>
          <a:p>
            <a:pPr rtl="0" lvl="0">
              <a:buNone/>
            </a:pPr>
            <a:r>
              <a:rPr lang="en"/>
              <a:t>git checkout master</a:t>
            </a:r>
          </a:p>
          <a:p>
            <a:pPr rtl="0" lvl="0">
              <a:buNone/>
            </a:pPr>
            <a:r>
              <a:rPr lang="en"/>
              <a:t>git merge hotfix</a:t>
            </a:r>
          </a:p>
          <a:p>
            <a:r>
              <a:t/>
            </a:r>
          </a:p>
          <a:p>
            <a:pPr>
              <a:buNone/>
            </a:pPr>
            <a:r>
              <a:rPr lang="en"/>
              <a:t>A </a:t>
            </a:r>
            <a:r>
              <a:rPr b="1" lang="en">
                <a:solidFill>
                  <a:srgbClr val="FF0000"/>
                </a:solidFill>
              </a:rPr>
              <a:t>fast-forward</a:t>
            </a:r>
            <a:r>
              <a:rPr lang="en"/>
              <a:t> merge.</a:t>
            </a:r>
          </a:p>
        </p:txBody>
      </p:sp>
      <p:cxnSp>
        <p:nvCxnSpPr>
          <p:cNvPr id="153" name="Shape 153"/>
          <p:cNvCxnSpPr>
            <a:stCxn id="151" idx="2"/>
            <a:endCxn id="152" idx="0"/>
          </p:cNvCxnSpPr>
          <p:nvPr/>
        </p:nvCxnSpPr>
        <p:spPr>
          <a:xfrm>
            <a:off y="2960875" x="7272325"/>
            <a:ext cy="453850" cx="19700"/>
          </a:xfrm>
          <a:prstGeom prst="straightConnector1">
            <a:avLst/>
          </a:prstGeom>
          <a:noFill/>
          <a:ln w="19050" cap="flat">
            <a:solidFill>
              <a:srgbClr val="FF9900"/>
            </a:solidFill>
            <a:prstDash val="solid"/>
            <a:round/>
            <a:headEnd w="lg" len="lg" type="none"/>
            <a:tailEnd w="lg" len="lg" type="triangle"/>
          </a:ln>
        </p:spPr>
      </p:cxnSp>
      <p:cxnSp>
        <p:nvCxnSpPr>
          <p:cNvPr id="154" name="Shape 154"/>
          <p:cNvCxnSpPr>
            <a:stCxn id="152" idx="1"/>
            <a:endCxn id="150" idx="3"/>
          </p:cNvCxnSpPr>
          <p:nvPr/>
        </p:nvCxnSpPr>
        <p:spPr>
          <a:xfrm rot="10800000">
            <a:off y="2571750" x="3176650"/>
            <a:ext cy="1324175" cx="3034925"/>
          </a:xfrm>
          <a:prstGeom prst="straightConnector1">
            <a:avLst/>
          </a:prstGeom>
          <a:noFill/>
          <a:ln w="19050" cap="flat">
            <a:solidFill>
              <a:srgbClr val="FF9900"/>
            </a:solidFill>
            <a:prstDash val="solid"/>
            <a:round/>
            <a:headEnd w="lg" len="lg" type="none"/>
            <a:tailEnd w="lg" len="lg" type="triangle"/>
          </a:ln>
        </p:spPr>
      </p:cxnSp>
      <p:sp>
        <p:nvSpPr>
          <p:cNvPr id="155" name="Shape 155"/>
          <p:cNvSpPr txBox="1"/>
          <p:nvPr/>
        </p:nvSpPr>
        <p:spPr>
          <a:xfrm>
            <a:off y="4409950" x="284825"/>
            <a:ext cy="520500" cx="5362500"/>
          </a:xfrm>
          <a:prstGeom prst="rect">
            <a:avLst/>
          </a:prstGeom>
        </p:spPr>
        <p:txBody>
          <a:bodyPr bIns="91425" rIns="91425" lIns="91425" tIns="91425" anchor="t" anchorCtr="0">
            <a:noAutofit/>
          </a:bodyPr>
          <a:lstStyle/>
          <a:p>
            <a:pPr>
              <a:buNone/>
            </a:pPr>
            <a:r>
              <a:rPr lang="en"/>
              <a:t>Since </a:t>
            </a:r>
            <a:r>
              <a:rPr b="1" lang="en"/>
              <a:t>hotfix</a:t>
            </a:r>
            <a:r>
              <a:rPr lang="en"/>
              <a:t> has everything in master, </a:t>
            </a:r>
            <a:r>
              <a:rPr b="1" lang="en"/>
              <a:t>master is simply </a:t>
            </a:r>
            <a:r>
              <a:rPr b="1" lang="en">
                <a:solidFill>
                  <a:srgbClr val="FF0000"/>
                </a:solidFill>
              </a:rPr>
              <a:t>updated</a:t>
            </a:r>
            <a:r>
              <a:rPr b="1" lang="en"/>
              <a:t> to </a:t>
            </a:r>
            <a:r>
              <a:rPr b="1" lang="en">
                <a:solidFill>
                  <a:srgbClr val="FF0000"/>
                </a:solidFill>
              </a:rPr>
              <a:t>point to HEAD of hotfix</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3"/>
                                        </p:tgtEl>
                                        <p:attrNameLst>
                                          <p:attrName>style.visibility</p:attrName>
                                        </p:attrNameLst>
                                      </p:cBhvr>
                                      <p:to>
                                        <p:strVal val="visible"/>
                                      </p:to>
                                    </p:set>
                                    <p:animEffect transition="in" filter="fade">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2">
                                            <p:txEl>
                                              <p:pRg st="0" end="0"/>
                                            </p:txEl>
                                          </p:spTgt>
                                        </p:tgtEl>
                                        <p:attrNameLst>
                                          <p:attrName>style.visibility</p:attrName>
                                        </p:attrNameLst>
                                      </p:cBhvr>
                                      <p:to>
                                        <p:strVal val="visible"/>
                                      </p:to>
                                    </p:set>
                                    <p:animEffect transition="in" filter="fade">
                                      <p:cBhvr>
                                        <p:cTn dur="1000"/>
                                        <p:tgtEl>
                                          <p:spTgt spid="152">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2">
                                            <p:txEl>
                                              <p:pRg st="1" end="1"/>
                                            </p:txEl>
                                          </p:spTgt>
                                        </p:tgtEl>
                                        <p:attrNameLst>
                                          <p:attrName>style.visibility</p:attrName>
                                        </p:attrNameLst>
                                      </p:cBhvr>
                                      <p:to>
                                        <p:strVal val="visible"/>
                                      </p:to>
                                    </p:set>
                                    <p:animEffect transition="in" filter="fade">
                                      <p:cBhvr>
                                        <p:cTn dur="1000"/>
                                        <p:tgtEl>
                                          <p:spTgt spid="152">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2">
                                            <p:txEl>
                                              <p:pRg st="2" end="2"/>
                                            </p:txEl>
                                          </p:spTgt>
                                        </p:tgtEl>
                                        <p:attrNameLst>
                                          <p:attrName>style.visibility</p:attrName>
                                        </p:attrNameLst>
                                      </p:cBhvr>
                                      <p:to>
                                        <p:strVal val="visible"/>
                                      </p:to>
                                    </p:set>
                                    <p:animEffect transition="in" filter="fade">
                                      <p:cBhvr>
                                        <p:cTn dur="1000"/>
                                        <p:tgtEl>
                                          <p:spTgt spid="152">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2">
                                            <p:txEl>
                                              <p:pRg st="3" end="3"/>
                                            </p:txEl>
                                          </p:spTgt>
                                        </p:tgtEl>
                                        <p:attrNameLst>
                                          <p:attrName>style.visibility</p:attrName>
                                        </p:attrNameLst>
                                      </p:cBhvr>
                                      <p:to>
                                        <p:strVal val="visible"/>
                                      </p:to>
                                    </p:set>
                                    <p:animEffect transition="in" filter="fade">
                                      <p:cBhvr>
                                        <p:cTn dur="1000"/>
                                        <p:tgtEl>
                                          <p:spTgt spid="152">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4"/>
                                        </p:tgtEl>
                                        <p:attrNameLst>
                                          <p:attrName>style.visibility</p:attrName>
                                        </p:attrNameLst>
                                      </p:cBhvr>
                                      <p:to>
                                        <p:strVal val="visible"/>
                                      </p:to>
                                    </p:set>
                                    <p:animEffect transition="in" filter="fade">
                                      <p:cBhvr>
                                        <p:cTn dur="1000"/>
                                        <p:tgtEl>
                                          <p:spTgt spid="154"/>
                                        </p:tgtEl>
                                      </p:cBhvr>
                                    </p:animEffect>
                                  </p:childTnLst>
                                </p:cTn>
                              </p:par>
                              <p:par>
                                <p:cTn presetID="10" fill="hold" presetSubtype="0" presetClass="entr" nodeType="withEffect">
                                  <p:stCondLst>
                                    <p:cond delay="0"/>
                                  </p:stCondLst>
                                  <p:childTnLst>
                                    <p:set>
                                      <p:cBhvr>
                                        <p:cTn dur="1" fill="hold">
                                          <p:stCondLst>
                                            <p:cond delay="0"/>
                                          </p:stCondLst>
                                        </p:cTn>
                                        <p:tgtEl>
                                          <p:spTgt spid="150"/>
                                        </p:tgtEl>
                                        <p:attrNameLst>
                                          <p:attrName>style.visibility</p:attrName>
                                        </p:attrNameLst>
                                      </p:cBhvr>
                                      <p:to>
                                        <p:strVal val="visible"/>
                                      </p:to>
                                    </p:set>
                                    <p:animEffect transition="in" filter="fade">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5"/>
                                        </p:tgtEl>
                                        <p:attrNameLst>
                                          <p:attrName>style.visibility</p:attrName>
                                        </p:attrNameLst>
                                      </p:cBhvr>
                                      <p:to>
                                        <p:strVal val="visible"/>
                                      </p:to>
                                    </p:set>
                                    <p:animEffect transition="in" filter="fade">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y="0" x="0"/>
          <a:ext cy="0" cx="0"/>
          <a:chOff y="0" x="0"/>
          <a:chExt cy="0" cx="0"/>
        </a:xfrm>
      </p:grpSpPr>
      <p:sp>
        <p:nvSpPr>
          <p:cNvPr id="160" name="Shape 16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merge visualised...</a:t>
            </a:r>
          </a:p>
        </p:txBody>
      </p:sp>
      <p:pic>
        <p:nvPicPr>
          <p:cNvPr id="161" name="Shape 161"/>
          <p:cNvPicPr preferRelativeResize="0"/>
          <p:nvPr/>
        </p:nvPicPr>
        <p:blipFill>
          <a:blip r:embed="rId3"/>
          <a:stretch>
            <a:fillRect/>
          </a:stretch>
        </p:blipFill>
        <p:spPr>
          <a:xfrm>
            <a:off y="2543175" x="5193475"/>
            <a:ext cy="2343150" cx="3695700"/>
          </a:xfrm>
          <a:prstGeom prst="rect">
            <a:avLst/>
          </a:prstGeom>
          <a:noFill/>
          <a:ln>
            <a:noFill/>
          </a:ln>
        </p:spPr>
      </p:pic>
      <p:pic>
        <p:nvPicPr>
          <p:cNvPr id="162" name="Shape 162"/>
          <p:cNvPicPr preferRelativeResize="0"/>
          <p:nvPr/>
        </p:nvPicPr>
        <p:blipFill>
          <a:blip r:embed="rId4"/>
          <a:stretch>
            <a:fillRect/>
          </a:stretch>
        </p:blipFill>
        <p:spPr>
          <a:xfrm>
            <a:off y="1147112" x="148825"/>
            <a:ext cy="2905125" cx="2952750"/>
          </a:xfrm>
          <a:prstGeom prst="rect">
            <a:avLst/>
          </a:prstGeom>
          <a:noFill/>
          <a:ln>
            <a:noFill/>
          </a:ln>
        </p:spPr>
      </p:pic>
      <p:sp>
        <p:nvSpPr>
          <p:cNvPr id="163" name="Shape 163"/>
          <p:cNvSpPr txBox="1"/>
          <p:nvPr/>
        </p:nvSpPr>
        <p:spPr>
          <a:xfrm>
            <a:off y="1063375" x="5197075"/>
            <a:ext cy="913800" cx="3657600"/>
          </a:xfrm>
          <a:prstGeom prst="rect">
            <a:avLst/>
          </a:prstGeom>
        </p:spPr>
        <p:txBody>
          <a:bodyPr bIns="91425" rIns="91425" lIns="91425" tIns="91425" anchor="t" anchorCtr="0">
            <a:noAutofit/>
          </a:bodyPr>
          <a:lstStyle/>
          <a:p>
            <a:pPr rtl="0" lvl="0">
              <a:buNone/>
            </a:pPr>
            <a:r>
              <a:rPr lang="en"/>
              <a:t>git checkout </a:t>
            </a:r>
            <a:r>
              <a:rPr b="1" lang="en">
                <a:solidFill>
                  <a:srgbClr val="FF0000"/>
                </a:solidFill>
              </a:rPr>
              <a:t>iss53</a:t>
            </a:r>
          </a:p>
          <a:p>
            <a:pPr rtl="0" lvl="0">
              <a:buNone/>
            </a:pPr>
            <a:r>
              <a:rPr lang="en"/>
              <a:t>git add iss53.java</a:t>
            </a:r>
          </a:p>
          <a:p>
            <a:pPr rtl="0" lvl="0">
              <a:buNone/>
            </a:pPr>
            <a:r>
              <a:rPr lang="en"/>
              <a:t>git commit -m “add iss53 branch code”</a:t>
            </a:r>
          </a:p>
        </p:txBody>
      </p:sp>
      <p:cxnSp>
        <p:nvCxnSpPr>
          <p:cNvPr id="164" name="Shape 164"/>
          <p:cNvCxnSpPr>
            <a:stCxn id="162" idx="3"/>
            <a:endCxn id="163" idx="1"/>
          </p:cNvCxnSpPr>
          <p:nvPr/>
        </p:nvCxnSpPr>
        <p:spPr>
          <a:xfrm rot="10800000" flipH="1">
            <a:off y="1520275" x="3101575"/>
            <a:ext cy="1079399" cx="2095500"/>
          </a:xfrm>
          <a:prstGeom prst="straightConnector1">
            <a:avLst/>
          </a:prstGeom>
          <a:noFill/>
          <a:ln w="19050" cap="flat">
            <a:solidFill>
              <a:srgbClr val="FF9900"/>
            </a:solidFill>
            <a:prstDash val="solid"/>
            <a:round/>
            <a:headEnd w="lg" len="lg" type="none"/>
            <a:tailEnd w="lg" len="lg" type="triangle"/>
          </a:ln>
        </p:spPr>
      </p:cxnSp>
      <p:cxnSp>
        <p:nvCxnSpPr>
          <p:cNvPr id="165" name="Shape 165"/>
          <p:cNvCxnSpPr>
            <a:stCxn id="163" idx="2"/>
            <a:endCxn id="161" idx="0"/>
          </p:cNvCxnSpPr>
          <p:nvPr/>
        </p:nvCxnSpPr>
        <p:spPr>
          <a:xfrm>
            <a:off y="1977175" x="7025875"/>
            <a:ext cy="565999" cx="15449"/>
          </a:xfrm>
          <a:prstGeom prst="straightConnector1">
            <a:avLst/>
          </a:prstGeom>
          <a:noFill/>
          <a:ln w="19050" cap="flat">
            <a:solidFill>
              <a:srgbClr val="FF9900"/>
            </a:solidFill>
            <a:prstDash val="solid"/>
            <a:round/>
            <a:headEnd w="lg" len="lg" type="none"/>
            <a:tailEnd w="lg" len="lg" type="triangle"/>
          </a:ln>
        </p:spPr>
      </p:cxnSp>
      <p:sp>
        <p:nvSpPr>
          <p:cNvPr id="166" name="Shape 166"/>
          <p:cNvSpPr txBox="1"/>
          <p:nvPr/>
        </p:nvSpPr>
        <p:spPr>
          <a:xfrm>
            <a:off y="4100075" x="3653675"/>
            <a:ext cy="566100" cx="3657600"/>
          </a:xfrm>
          <a:prstGeom prst="rect">
            <a:avLst/>
          </a:prstGeom>
        </p:spPr>
        <p:txBody>
          <a:bodyPr bIns="91425" rIns="91425" lIns="91425" tIns="91425" anchor="t" anchorCtr="0">
            <a:noAutofit/>
          </a:bodyPr>
          <a:lstStyle/>
          <a:p>
            <a:pPr rtl="0" lvl="0">
              <a:buNone/>
            </a:pPr>
            <a:r>
              <a:rPr lang="en">
                <a:solidFill>
                  <a:schemeClr val="dk1"/>
                </a:solidFill>
              </a:rPr>
              <a:t>Change list </a:t>
            </a:r>
            <a:r>
              <a:rPr b="1" lang="en">
                <a:solidFill>
                  <a:srgbClr val="FF0000"/>
                </a:solidFill>
              </a:rPr>
              <a:t>C5 </a:t>
            </a:r>
            <a:r>
              <a:rPr lang="en"/>
              <a:t>created</a:t>
            </a:r>
          </a:p>
          <a:p>
            <a:pPr>
              <a:buNone/>
            </a:pPr>
            <a:r>
              <a:rPr lang="en"/>
              <a:t>iss53 HEAD updated to C5</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4"/>
                                        </p:tgtEl>
                                        <p:attrNameLst>
                                          <p:attrName>style.visibility</p:attrName>
                                        </p:attrNameLst>
                                      </p:cBhvr>
                                      <p:to>
                                        <p:strVal val="visible"/>
                                      </p:to>
                                    </p:set>
                                    <p:animEffect transition="in" filter="fade">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3">
                                            <p:txEl>
                                              <p:pRg st="0" end="0"/>
                                            </p:txEl>
                                          </p:spTgt>
                                        </p:tgtEl>
                                        <p:attrNameLst>
                                          <p:attrName>style.visibility</p:attrName>
                                        </p:attrNameLst>
                                      </p:cBhvr>
                                      <p:to>
                                        <p:strVal val="visible"/>
                                      </p:to>
                                    </p:set>
                                    <p:animEffect transition="in" filter="fade">
                                      <p:cBhvr>
                                        <p:cTn dur="1000"/>
                                        <p:tgtEl>
                                          <p:spTgt spid="163">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3">
                                            <p:txEl>
                                              <p:pRg st="1" end="1"/>
                                            </p:txEl>
                                          </p:spTgt>
                                        </p:tgtEl>
                                        <p:attrNameLst>
                                          <p:attrName>style.visibility</p:attrName>
                                        </p:attrNameLst>
                                      </p:cBhvr>
                                      <p:to>
                                        <p:strVal val="visible"/>
                                      </p:to>
                                    </p:set>
                                    <p:animEffect transition="in" filter="fade">
                                      <p:cBhvr>
                                        <p:cTn dur="1000"/>
                                        <p:tgtEl>
                                          <p:spTgt spid="163">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3">
                                            <p:txEl>
                                              <p:pRg st="2" end="2"/>
                                            </p:txEl>
                                          </p:spTgt>
                                        </p:tgtEl>
                                        <p:attrNameLst>
                                          <p:attrName>style.visibility</p:attrName>
                                        </p:attrNameLst>
                                      </p:cBhvr>
                                      <p:to>
                                        <p:strVal val="visible"/>
                                      </p:to>
                                    </p:set>
                                    <p:animEffect transition="in" filter="fade">
                                      <p:cBhvr>
                                        <p:cTn dur="1000"/>
                                        <p:tgtEl>
                                          <p:spTgt spid="163">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5"/>
                                        </p:tgtEl>
                                        <p:attrNameLst>
                                          <p:attrName>style.visibility</p:attrName>
                                        </p:attrNameLst>
                                      </p:cBhvr>
                                      <p:to>
                                        <p:strVal val="visible"/>
                                      </p:to>
                                    </p:set>
                                    <p:animEffect transition="in" filter="fade">
                                      <p:cBhvr>
                                        <p:cTn dur="1000"/>
                                        <p:tgtEl>
                                          <p:spTgt spid="165"/>
                                        </p:tgtEl>
                                      </p:cBhvr>
                                    </p:animEffect>
                                  </p:childTnLst>
                                </p:cTn>
                              </p:par>
                              <p:par>
                                <p:cTn presetID="10" fill="hold" presetSubtype="0" presetClass="entr" nodeType="withEffect">
                                  <p:stCondLst>
                                    <p:cond delay="0"/>
                                  </p:stCondLst>
                                  <p:childTnLst>
                                    <p:set>
                                      <p:cBhvr>
                                        <p:cTn dur="1" fill="hold">
                                          <p:stCondLst>
                                            <p:cond delay="0"/>
                                          </p:stCondLst>
                                        </p:cTn>
                                        <p:tgtEl>
                                          <p:spTgt spid="161"/>
                                        </p:tgtEl>
                                        <p:attrNameLst>
                                          <p:attrName>style.visibility</p:attrName>
                                        </p:attrNameLst>
                                      </p:cBhvr>
                                      <p:to>
                                        <p:strVal val="visible"/>
                                      </p:to>
                                    </p:set>
                                    <p:animEffect transition="in" filter="fade">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6">
                                            <p:txEl>
                                              <p:pRg st="0" end="0"/>
                                            </p:txEl>
                                          </p:spTgt>
                                        </p:tgtEl>
                                        <p:attrNameLst>
                                          <p:attrName>style.visibility</p:attrName>
                                        </p:attrNameLst>
                                      </p:cBhvr>
                                      <p:to>
                                        <p:strVal val="visible"/>
                                      </p:to>
                                    </p:set>
                                    <p:animEffect transition="in" filter="fade">
                                      <p:cBhvr>
                                        <p:cTn dur="1000"/>
                                        <p:tgtEl>
                                          <p:spTgt spid="166">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6">
                                            <p:txEl>
                                              <p:pRg st="1" end="1"/>
                                            </p:txEl>
                                          </p:spTgt>
                                        </p:tgtEl>
                                        <p:attrNameLst>
                                          <p:attrName>style.visibility</p:attrName>
                                        </p:attrNameLst>
                                      </p:cBhvr>
                                      <p:to>
                                        <p:strVal val="visible"/>
                                      </p:to>
                                    </p:set>
                                    <p:animEffect transition="in" filter="fade">
                                      <p:cBhvr>
                                        <p:cTn dur="1000"/>
                                        <p:tgtEl>
                                          <p:spTgt spid="166">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Tools</a:t>
            </a:r>
          </a:p>
        </p:txBody>
      </p:sp>
      <p:sp>
        <p:nvSpPr>
          <p:cNvPr id="32" name="Shape 3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400" lang="en"/>
              <a:t>Git clients,</a:t>
            </a:r>
          </a:p>
          <a:p>
            <a:pPr rtl="0" lvl="0">
              <a:buNone/>
            </a:pPr>
            <a:r>
              <a:rPr sz="1400" lang="en"/>
              <a:t>- gitk</a:t>
            </a:r>
          </a:p>
          <a:p>
            <a:pPr rtl="0" lvl="0">
              <a:buNone/>
            </a:pPr>
            <a:r>
              <a:rPr sz="1400" lang="en"/>
              <a:t>- gitg</a:t>
            </a:r>
          </a:p>
          <a:p>
            <a:pPr rtl="0" lvl="0">
              <a:buNone/>
            </a:pPr>
            <a:r>
              <a:rPr sz="1400" lang="en"/>
              <a:t>- git : command line</a:t>
            </a:r>
          </a:p>
          <a:p>
            <a:pPr rtl="0" lvl="0">
              <a:buNone/>
            </a:pPr>
            <a:r>
              <a:rPr sz="1400" lang="en"/>
              <a:t>- Intellij has a good git integration, probably Eclipse and Visual Studio too ;-)</a:t>
            </a:r>
          </a:p>
          <a:p>
            <a:r>
              <a:t/>
            </a:r>
          </a:p>
          <a:p>
            <a:pPr rtl="0" lvl="0">
              <a:buNone/>
            </a:pPr>
            <a:r>
              <a:rPr sz="1400" lang="en"/>
              <a:t>Source code hosting solutions,</a:t>
            </a:r>
          </a:p>
          <a:p>
            <a:pPr rtl="0" lvl="0">
              <a:buNone/>
            </a:pPr>
            <a:r>
              <a:rPr sz="1400" lang="en"/>
              <a:t>- github : free for open-source projects. Private projects need a subscription</a:t>
            </a:r>
          </a:p>
          <a:p>
            <a:pPr rtl="0" lvl="0">
              <a:buNone/>
            </a:pPr>
            <a:r>
              <a:rPr sz="1400" lang="en"/>
              <a:t>- bitbucket : free for all projects. Max 5 collaborators for free.</a:t>
            </a:r>
          </a:p>
          <a:p>
            <a:pPr>
              <a:buNone/>
            </a:pPr>
            <a:r>
              <a:rPr sz="1400" lang="en"/>
              <a:t>- gitolite : create your own central git repository</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y="0" x="0"/>
          <a:ext cy="0" cx="0"/>
          <a:chOff y="0" x="0"/>
          <a:chExt cy="0" cx="0"/>
        </a:xfrm>
      </p:grpSpPr>
      <p:sp>
        <p:nvSpPr>
          <p:cNvPr id="171" name="Shape 17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merge visualised...</a:t>
            </a:r>
          </a:p>
        </p:txBody>
      </p:sp>
      <p:pic>
        <p:nvPicPr>
          <p:cNvPr id="172" name="Shape 172"/>
          <p:cNvPicPr preferRelativeResize="0"/>
          <p:nvPr/>
        </p:nvPicPr>
        <p:blipFill>
          <a:blip r:embed="rId3"/>
          <a:stretch>
            <a:fillRect/>
          </a:stretch>
        </p:blipFill>
        <p:spPr>
          <a:xfrm>
            <a:off y="1063375" x="195723"/>
            <a:ext cy="2228850" cx="3850799"/>
          </a:xfrm>
          <a:prstGeom prst="rect">
            <a:avLst/>
          </a:prstGeom>
          <a:noFill/>
          <a:ln>
            <a:noFill/>
          </a:ln>
        </p:spPr>
      </p:pic>
      <p:pic>
        <p:nvPicPr>
          <p:cNvPr id="173" name="Shape 173"/>
          <p:cNvPicPr preferRelativeResize="0"/>
          <p:nvPr/>
        </p:nvPicPr>
        <p:blipFill>
          <a:blip r:embed="rId4"/>
          <a:stretch>
            <a:fillRect/>
          </a:stretch>
        </p:blipFill>
        <p:spPr>
          <a:xfrm>
            <a:off y="2050575" x="5039775"/>
            <a:ext cy="3030924" cx="3850799"/>
          </a:xfrm>
          <a:prstGeom prst="rect">
            <a:avLst/>
          </a:prstGeom>
          <a:noFill/>
          <a:ln>
            <a:noFill/>
          </a:ln>
        </p:spPr>
      </p:pic>
      <p:sp>
        <p:nvSpPr>
          <p:cNvPr id="174" name="Shape 174"/>
          <p:cNvSpPr txBox="1"/>
          <p:nvPr/>
        </p:nvSpPr>
        <p:spPr>
          <a:xfrm>
            <a:off y="3894150" x="881525"/>
            <a:ext cy="643499" cx="2456100"/>
          </a:xfrm>
          <a:prstGeom prst="rect">
            <a:avLst/>
          </a:prstGeom>
        </p:spPr>
        <p:txBody>
          <a:bodyPr bIns="91425" rIns="91425" lIns="91425" tIns="91425" anchor="t" anchorCtr="0">
            <a:noAutofit/>
          </a:bodyPr>
          <a:lstStyle/>
          <a:p>
            <a:pPr rtl="0" lvl="0">
              <a:buNone/>
            </a:pPr>
            <a:r>
              <a:rPr lang="en"/>
              <a:t>git checkout master</a:t>
            </a:r>
          </a:p>
          <a:p>
            <a:pPr rtl="0" lvl="0">
              <a:buNone/>
            </a:pPr>
            <a:r>
              <a:rPr lang="en"/>
              <a:t>git merge iss53</a:t>
            </a:r>
          </a:p>
        </p:txBody>
      </p:sp>
      <p:cxnSp>
        <p:nvCxnSpPr>
          <p:cNvPr id="175" name="Shape 175"/>
          <p:cNvCxnSpPr>
            <a:stCxn id="173" idx="1"/>
            <a:endCxn id="174" idx="3"/>
          </p:cNvCxnSpPr>
          <p:nvPr/>
        </p:nvCxnSpPr>
        <p:spPr>
          <a:xfrm flipH="1">
            <a:off y="3566037" x="3337625"/>
            <a:ext cy="649862" cx="1702149"/>
          </a:xfrm>
          <a:prstGeom prst="straightConnector1">
            <a:avLst/>
          </a:prstGeom>
          <a:noFill/>
          <a:ln w="19050" cap="flat">
            <a:solidFill>
              <a:srgbClr val="FF9900"/>
            </a:solidFill>
            <a:prstDash val="solid"/>
            <a:round/>
            <a:headEnd w="lg" len="lg" type="none"/>
            <a:tailEnd w="lg" len="lg" type="triangle"/>
          </a:ln>
        </p:spPr>
      </p:cxnSp>
      <p:cxnSp>
        <p:nvCxnSpPr>
          <p:cNvPr id="176" name="Shape 176"/>
          <p:cNvCxnSpPr>
            <a:stCxn id="174" idx="0"/>
            <a:endCxn id="172" idx="2"/>
          </p:cNvCxnSpPr>
          <p:nvPr/>
        </p:nvCxnSpPr>
        <p:spPr>
          <a:xfrm rot="10800000" flipH="1">
            <a:off y="3292225" x="2109575"/>
            <a:ext cy="601925" cx="11548"/>
          </a:xfrm>
          <a:prstGeom prst="straightConnector1">
            <a:avLst/>
          </a:prstGeom>
          <a:noFill/>
          <a:ln w="19050" cap="flat">
            <a:solidFill>
              <a:srgbClr val="FF9900"/>
            </a:solidFill>
            <a:prstDash val="solid"/>
            <a:round/>
            <a:headEnd w="lg" len="lg" type="none"/>
            <a:tailEnd w="lg" len="lg" type="triangle"/>
          </a:ln>
        </p:spPr>
      </p:cxnSp>
      <p:sp>
        <p:nvSpPr>
          <p:cNvPr id="177" name="Shape 177"/>
          <p:cNvSpPr txBox="1"/>
          <p:nvPr/>
        </p:nvSpPr>
        <p:spPr>
          <a:xfrm>
            <a:off y="864300" x="4989425"/>
            <a:ext cy="857400" cx="3657600"/>
          </a:xfrm>
          <a:prstGeom prst="rect">
            <a:avLst/>
          </a:prstGeom>
        </p:spPr>
        <p:txBody>
          <a:bodyPr bIns="91425" rIns="91425" lIns="91425" tIns="91425" anchor="t" anchorCtr="0">
            <a:noAutofit/>
          </a:bodyPr>
          <a:lstStyle/>
          <a:p>
            <a:pPr>
              <a:buNone/>
            </a:pPr>
            <a:r>
              <a:rPr lang="en">
                <a:solidFill>
                  <a:schemeClr val="dk1"/>
                </a:solidFill>
              </a:rPr>
              <a:t>A </a:t>
            </a:r>
            <a:r>
              <a:rPr b="1" lang="en">
                <a:solidFill>
                  <a:schemeClr val="dk1"/>
                </a:solidFill>
              </a:rPr>
              <a:t>single</a:t>
            </a:r>
            <a:r>
              <a:rPr lang="en">
                <a:solidFill>
                  <a:schemeClr val="dk1"/>
                </a:solidFill>
              </a:rPr>
              <a:t> merge commit </a:t>
            </a:r>
            <a:r>
              <a:rPr b="1" lang="en">
                <a:solidFill>
                  <a:srgbClr val="FF0000"/>
                </a:solidFill>
              </a:rPr>
              <a:t>C6</a:t>
            </a:r>
            <a:r>
              <a:rPr lang="en">
                <a:solidFill>
                  <a:schemeClr val="dk1"/>
                </a:solidFill>
              </a:rPr>
              <a:t> has taken place representing C3, C5 and any conflicts resolved.</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5"/>
                                        </p:tgtEl>
                                        <p:attrNameLst>
                                          <p:attrName>style.visibility</p:attrName>
                                        </p:attrNameLst>
                                      </p:cBhvr>
                                      <p:to>
                                        <p:strVal val="visible"/>
                                      </p:to>
                                    </p:set>
                                    <p:animEffect transition="in" filter="fade">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4"/>
                                        </p:tgtEl>
                                        <p:attrNameLst>
                                          <p:attrName>style.visibility</p:attrName>
                                        </p:attrNameLst>
                                      </p:cBhvr>
                                      <p:to>
                                        <p:strVal val="visible"/>
                                      </p:to>
                                    </p:set>
                                    <p:animEffect transition="in" filter="fade">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6"/>
                                        </p:tgtEl>
                                        <p:attrNameLst>
                                          <p:attrName>style.visibility</p:attrName>
                                        </p:attrNameLst>
                                      </p:cBhvr>
                                      <p:to>
                                        <p:strVal val="visible"/>
                                      </p:to>
                                    </p:set>
                                    <p:animEffect transition="in" filter="fade">
                                      <p:cBhvr>
                                        <p:cTn dur="1000"/>
                                        <p:tgtEl>
                                          <p:spTgt spid="176"/>
                                        </p:tgtEl>
                                      </p:cBhvr>
                                    </p:animEffect>
                                  </p:childTnLst>
                                </p:cTn>
                              </p:par>
                              <p:par>
                                <p:cTn presetID="10" fill="hold" presetSubtype="0" presetClass="entr" nodeType="withEffect">
                                  <p:stCondLst>
                                    <p:cond delay="0"/>
                                  </p:stCondLst>
                                  <p:childTnLst>
                                    <p:set>
                                      <p:cBhvr>
                                        <p:cTn dur="1" fill="hold">
                                          <p:stCondLst>
                                            <p:cond delay="0"/>
                                          </p:stCondLst>
                                        </p:cTn>
                                        <p:tgtEl>
                                          <p:spTgt spid="172"/>
                                        </p:tgtEl>
                                        <p:attrNameLst>
                                          <p:attrName>style.visibility</p:attrName>
                                        </p:attrNameLst>
                                      </p:cBhvr>
                                      <p:to>
                                        <p:strVal val="visible"/>
                                      </p:to>
                                    </p:set>
                                    <p:animEffect transition="in" filter="fade">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7"/>
                                        </p:tgtEl>
                                        <p:attrNameLst>
                                          <p:attrName>style.visibility</p:attrName>
                                        </p:attrNameLst>
                                      </p:cBhvr>
                                      <p:to>
                                        <p:strVal val="visible"/>
                                      </p:to>
                                    </p:set>
                                    <p:animEffect transition="in" filter="fade">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y="0" x="0"/>
          <a:ext cy="0" cx="0"/>
          <a:chOff y="0" x="0"/>
          <a:chExt cy="0" cx="0"/>
        </a:xfrm>
      </p:grpSpPr>
      <p:sp>
        <p:nvSpPr>
          <p:cNvPr id="182" name="Shape 18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rebasing</a:t>
            </a:r>
          </a:p>
        </p:txBody>
      </p:sp>
      <p:sp>
        <p:nvSpPr>
          <p:cNvPr id="183" name="Shape 18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400" lang="en"/>
              <a:t>- rebase is the </a:t>
            </a:r>
            <a:r>
              <a:rPr b="1" sz="1400" lang="en"/>
              <a:t>preferred</a:t>
            </a:r>
            <a:r>
              <a:rPr sz="1400" lang="en"/>
              <a:t> way of merging branches</a:t>
            </a:r>
          </a:p>
          <a:p>
            <a:pPr rtl="0" lvl="0">
              <a:buNone/>
            </a:pPr>
            <a:r>
              <a:rPr sz="1400" lang="en"/>
              <a:t>- rebase </a:t>
            </a:r>
            <a:r>
              <a:rPr b="1" sz="1400" lang="en">
                <a:solidFill>
                  <a:srgbClr val="FF0000"/>
                </a:solidFill>
              </a:rPr>
              <a:t>rewrites history</a:t>
            </a:r>
          </a:p>
          <a:p>
            <a:pPr rtl="0" lvl="0">
              <a:buNone/>
            </a:pPr>
            <a:r>
              <a:rPr sz="1400" lang="en"/>
              <a:t>- rebase can be used to </a:t>
            </a:r>
            <a:r>
              <a:rPr b="1" sz="1400" lang="en"/>
              <a:t>change commit-messages</a:t>
            </a:r>
          </a:p>
          <a:p>
            <a:pPr rtl="0" lvl="0">
              <a:buNone/>
            </a:pPr>
            <a:r>
              <a:rPr sz="1400" lang="en"/>
              <a:t>- rebase can be used to </a:t>
            </a:r>
            <a:r>
              <a:rPr b="1" sz="1400" lang="en"/>
              <a:t>squash</a:t>
            </a:r>
            <a:r>
              <a:rPr sz="1400" lang="en"/>
              <a:t> two or more commits together</a:t>
            </a:r>
          </a:p>
          <a:p>
            <a:pPr rtl="0" lvl="0">
              <a:buNone/>
            </a:pPr>
            <a:r>
              <a:rPr sz="1400" lang="en"/>
              <a:t>- rebase can be used to completely </a:t>
            </a:r>
            <a:r>
              <a:rPr b="1" sz="1400" lang="en"/>
              <a:t>remove commits</a:t>
            </a:r>
            <a:r>
              <a:rPr sz="1400" lang="en"/>
              <a:t> from the history</a:t>
            </a:r>
          </a:p>
          <a:p>
            <a:r>
              <a:t/>
            </a:r>
          </a:p>
          <a:p>
            <a:pPr rtl="0" lvl="0">
              <a:buNone/>
            </a:pPr>
            <a:r>
              <a:rPr sz="1400" lang="en"/>
              <a:t>Syntax,</a:t>
            </a:r>
          </a:p>
          <a:p>
            <a:pPr rtl="0" lvl="0">
              <a:buNone/>
            </a:pPr>
            <a:r>
              <a:rPr sz="1400" lang="en"/>
              <a:t>$ git rebase origin/master</a:t>
            </a:r>
          </a:p>
          <a:p>
            <a:pPr rtl="0" lvl="0">
              <a:buNone/>
            </a:pPr>
            <a:r>
              <a:rPr sz="1400" lang="en"/>
              <a:t>$ git rebase -i origin/master </a:t>
            </a:r>
          </a:p>
          <a:p>
            <a:pPr rtl="0" lvl="0">
              <a:buNone/>
            </a:pPr>
            <a:r>
              <a:rPr sz="1000" lang="en"/>
              <a:t># -i is interactive mode where you can rewrite commit messages, squash commits together or completely discard a commit</a:t>
            </a:r>
          </a:p>
          <a:p>
            <a:pPr rtl="0" lvl="0">
              <a:buNone/>
            </a:pPr>
            <a:r>
              <a:rPr sz="1800" lang="en"/>
              <a:t>$ git rebase any-branch</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3">
                                            <p:txEl>
                                              <p:pRg st="0" end="0"/>
                                            </p:txEl>
                                          </p:spTgt>
                                        </p:tgtEl>
                                        <p:attrNameLst>
                                          <p:attrName>style.visibility</p:attrName>
                                        </p:attrNameLst>
                                      </p:cBhvr>
                                      <p:to>
                                        <p:strVal val="visible"/>
                                      </p:to>
                                    </p:set>
                                    <p:animEffect transition="in" filter="fade">
                                      <p:cBhvr>
                                        <p:cTn dur="1000"/>
                                        <p:tgtEl>
                                          <p:spTgt spid="183">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3">
                                            <p:txEl>
                                              <p:pRg st="1" end="1"/>
                                            </p:txEl>
                                          </p:spTgt>
                                        </p:tgtEl>
                                        <p:attrNameLst>
                                          <p:attrName>style.visibility</p:attrName>
                                        </p:attrNameLst>
                                      </p:cBhvr>
                                      <p:to>
                                        <p:strVal val="visible"/>
                                      </p:to>
                                    </p:set>
                                    <p:animEffect transition="in" filter="fade">
                                      <p:cBhvr>
                                        <p:cTn dur="1000"/>
                                        <p:tgtEl>
                                          <p:spTgt spid="183">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3">
                                            <p:txEl>
                                              <p:pRg st="2" end="2"/>
                                            </p:txEl>
                                          </p:spTgt>
                                        </p:tgtEl>
                                        <p:attrNameLst>
                                          <p:attrName>style.visibility</p:attrName>
                                        </p:attrNameLst>
                                      </p:cBhvr>
                                      <p:to>
                                        <p:strVal val="visible"/>
                                      </p:to>
                                    </p:set>
                                    <p:animEffect transition="in" filter="fade">
                                      <p:cBhvr>
                                        <p:cTn dur="1000"/>
                                        <p:tgtEl>
                                          <p:spTgt spid="183">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3">
                                            <p:txEl>
                                              <p:pRg st="3" end="3"/>
                                            </p:txEl>
                                          </p:spTgt>
                                        </p:tgtEl>
                                        <p:attrNameLst>
                                          <p:attrName>style.visibility</p:attrName>
                                        </p:attrNameLst>
                                      </p:cBhvr>
                                      <p:to>
                                        <p:strVal val="visible"/>
                                      </p:to>
                                    </p:set>
                                    <p:animEffect transition="in" filter="fade">
                                      <p:cBhvr>
                                        <p:cTn dur="1000"/>
                                        <p:tgtEl>
                                          <p:spTgt spid="183">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3">
                                            <p:txEl>
                                              <p:pRg st="4" end="4"/>
                                            </p:txEl>
                                          </p:spTgt>
                                        </p:tgtEl>
                                        <p:attrNameLst>
                                          <p:attrName>style.visibility</p:attrName>
                                        </p:attrNameLst>
                                      </p:cBhvr>
                                      <p:to>
                                        <p:strVal val="visible"/>
                                      </p:to>
                                    </p:set>
                                    <p:animEffect transition="in" filter="fade">
                                      <p:cBhvr>
                                        <p:cTn dur="1000"/>
                                        <p:tgtEl>
                                          <p:spTgt spid="183">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3">
                                            <p:txEl>
                                              <p:pRg st="5" end="5"/>
                                            </p:txEl>
                                          </p:spTgt>
                                        </p:tgtEl>
                                        <p:attrNameLst>
                                          <p:attrName>style.visibility</p:attrName>
                                        </p:attrNameLst>
                                      </p:cBhvr>
                                      <p:to>
                                        <p:strVal val="visible"/>
                                      </p:to>
                                    </p:set>
                                    <p:animEffect transition="in" filter="fade">
                                      <p:cBhvr>
                                        <p:cTn dur="1000"/>
                                        <p:tgtEl>
                                          <p:spTgt spid="183">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3">
                                            <p:txEl>
                                              <p:pRg st="6" end="6"/>
                                            </p:txEl>
                                          </p:spTgt>
                                        </p:tgtEl>
                                        <p:attrNameLst>
                                          <p:attrName>style.visibility</p:attrName>
                                        </p:attrNameLst>
                                      </p:cBhvr>
                                      <p:to>
                                        <p:strVal val="visible"/>
                                      </p:to>
                                    </p:set>
                                    <p:animEffect transition="in" filter="fade">
                                      <p:cBhvr>
                                        <p:cTn dur="1000"/>
                                        <p:tgtEl>
                                          <p:spTgt spid="183">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3">
                                            <p:txEl>
                                              <p:pRg st="7" end="7"/>
                                            </p:txEl>
                                          </p:spTgt>
                                        </p:tgtEl>
                                        <p:attrNameLst>
                                          <p:attrName>style.visibility</p:attrName>
                                        </p:attrNameLst>
                                      </p:cBhvr>
                                      <p:to>
                                        <p:strVal val="visible"/>
                                      </p:to>
                                    </p:set>
                                    <p:animEffect transition="in" filter="fade">
                                      <p:cBhvr>
                                        <p:cTn dur="1000"/>
                                        <p:tgtEl>
                                          <p:spTgt spid="183">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3">
                                            <p:txEl>
                                              <p:pRg st="8" end="8"/>
                                            </p:txEl>
                                          </p:spTgt>
                                        </p:tgtEl>
                                        <p:attrNameLst>
                                          <p:attrName>style.visibility</p:attrName>
                                        </p:attrNameLst>
                                      </p:cBhvr>
                                      <p:to>
                                        <p:strVal val="visible"/>
                                      </p:to>
                                    </p:set>
                                    <p:animEffect transition="in" filter="fade">
                                      <p:cBhvr>
                                        <p:cTn dur="1000"/>
                                        <p:tgtEl>
                                          <p:spTgt spid="183">
                                            <p:txEl>
                                              <p:pRg st="8" end="8"/>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3">
                                            <p:txEl>
                                              <p:pRg st="9" end="9"/>
                                            </p:txEl>
                                          </p:spTgt>
                                        </p:tgtEl>
                                        <p:attrNameLst>
                                          <p:attrName>style.visibility</p:attrName>
                                        </p:attrNameLst>
                                      </p:cBhvr>
                                      <p:to>
                                        <p:strVal val="visible"/>
                                      </p:to>
                                    </p:set>
                                    <p:animEffect transition="in" filter="fade">
                                      <p:cBhvr>
                                        <p:cTn dur="1000"/>
                                        <p:tgtEl>
                                          <p:spTgt spid="183">
                                            <p:txEl>
                                              <p:pRg st="9" end="9"/>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3">
                                            <p:txEl>
                                              <p:pRg st="10" end="10"/>
                                            </p:txEl>
                                          </p:spTgt>
                                        </p:tgtEl>
                                        <p:attrNameLst>
                                          <p:attrName>style.visibility</p:attrName>
                                        </p:attrNameLst>
                                      </p:cBhvr>
                                      <p:to>
                                        <p:strVal val="visible"/>
                                      </p:to>
                                    </p:set>
                                    <p:animEffect transition="in" filter="fade">
                                      <p:cBhvr>
                                        <p:cTn dur="1000"/>
                                        <p:tgtEl>
                                          <p:spTgt spid="183">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y="0" x="0"/>
          <a:ext cy="0" cx="0"/>
          <a:chOff y="0" x="0"/>
          <a:chExt cy="0" cx="0"/>
        </a:xfrm>
      </p:grpSpPr>
      <p:sp>
        <p:nvSpPr>
          <p:cNvPr id="188" name="Shape 18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rebasing...</a:t>
            </a:r>
          </a:p>
        </p:txBody>
      </p:sp>
      <p:sp>
        <p:nvSpPr>
          <p:cNvPr id="189" name="Shape 189"/>
          <p:cNvSpPr txBox="1"/>
          <p:nvPr>
            <p:ph idx="1" type="body"/>
          </p:nvPr>
        </p:nvSpPr>
        <p:spPr>
          <a:xfrm>
            <a:off y="1200150" x="457200"/>
            <a:ext cy="3096899" cx="8229600"/>
          </a:xfrm>
          <a:prstGeom prst="rect">
            <a:avLst/>
          </a:prstGeom>
        </p:spPr>
        <p:txBody>
          <a:bodyPr bIns="91425" rIns="91425" lIns="91425" tIns="91425" anchor="t" anchorCtr="0">
            <a:noAutofit/>
          </a:bodyPr>
          <a:lstStyle/>
          <a:p>
            <a:pPr rtl="0" lvl="0">
              <a:buNone/>
            </a:pPr>
            <a:r>
              <a:rPr sz="1000" lang="en"/>
              <a:t>Imagine two branches </a:t>
            </a:r>
            <a:r>
              <a:rPr b="1" sz="1000" lang="en"/>
              <a:t>master</a:t>
            </a:r>
            <a:r>
              <a:rPr sz="1000" lang="en"/>
              <a:t> and </a:t>
            </a:r>
            <a:r>
              <a:rPr b="1" sz="1000" lang="en"/>
              <a:t>PB-100</a:t>
            </a:r>
            <a:r>
              <a:rPr sz="1000" lang="en"/>
              <a:t>.</a:t>
            </a:r>
          </a:p>
          <a:p>
            <a:r>
              <a:t/>
            </a:r>
          </a:p>
          <a:p>
            <a:pPr rtl="0" lvl="0">
              <a:buNone/>
            </a:pPr>
            <a:r>
              <a:rPr sz="1000" lang="en"/>
              <a:t>While on PB-100, if we run: $ git rebase master</a:t>
            </a:r>
          </a:p>
          <a:p>
            <a:pPr rtl="0" lvl="0">
              <a:buNone/>
            </a:pPr>
            <a:r>
              <a:rPr sz="1000" lang="en"/>
              <a:t>PB-100’s history will be rewritten to : 1 - 2 - 3 - 4 - 5 - 6”</a:t>
            </a:r>
          </a:p>
          <a:p>
            <a:r>
              <a:t/>
            </a:r>
          </a:p>
          <a:p>
            <a:pPr rtl="0" lvl="0">
              <a:buNone/>
            </a:pPr>
            <a:r>
              <a:rPr sz="1000" lang="en"/>
              <a:t>What happens is as follows,</a:t>
            </a:r>
          </a:p>
          <a:p>
            <a:r>
              <a:t/>
            </a:r>
          </a:p>
          <a:p>
            <a:r>
              <a:t/>
            </a:r>
          </a:p>
          <a:p>
            <a:r>
              <a:t/>
            </a:r>
          </a:p>
        </p:txBody>
      </p:sp>
      <p:graphicFrame>
        <p:nvGraphicFramePr>
          <p:cNvPr id="190" name="Shape 190"/>
          <p:cNvGraphicFramePr/>
          <p:nvPr/>
        </p:nvGraphicFramePr>
        <p:xfrm>
          <a:off y="1059225" x="4146850"/>
          <a:ext cy="3000000" cx="3000000"/>
        </p:xfrm>
        <a:graphic>
          <a:graphicData uri="http://schemas.openxmlformats.org/drawingml/2006/table">
            <a:tbl>
              <a:tblPr>
                <a:noFill/>
                <a:tableStyleId>{2316BBD1-F2FD-4B16-8BC6-122990C2B9FA}</a:tableStyleId>
              </a:tblPr>
              <a:tblGrid>
                <a:gridCol w="1126925"/>
                <a:gridCol w="1112675"/>
                <a:gridCol w="1697975"/>
              </a:tblGrid>
              <a:tr h="274025">
                <a:tc>
                  <a:txBody>
                    <a:bodyPr>
                      <a:noAutofit/>
                    </a:bodyPr>
                    <a:lstStyle/>
                    <a:p/>
                  </a:txBody>
                  <a:tcPr marR="91425" marB="91425" marT="91425" marL="91425"/>
                </a:tc>
                <a:tc>
                  <a:txBody>
                    <a:bodyPr>
                      <a:noAutofit/>
                    </a:bodyPr>
                    <a:lstStyle/>
                    <a:p>
                      <a:pPr rtl="0">
                        <a:spcBef>
                          <a:spcPts val="600"/>
                        </a:spcBef>
                        <a:buNone/>
                      </a:pPr>
                      <a:r>
                        <a:rPr sz="1000" lang="en">
                          <a:solidFill>
                            <a:schemeClr val="dk1"/>
                          </a:solidFill>
                        </a:rPr>
                        <a:t>Master</a:t>
                      </a:r>
                    </a:p>
                  </a:txBody>
                  <a:tcPr marR="91425" marB="91425" marT="91425" marL="91425"/>
                </a:tc>
                <a:tc>
                  <a:txBody>
                    <a:bodyPr>
                      <a:noAutofit/>
                    </a:bodyPr>
                    <a:lstStyle/>
                    <a:p>
                      <a:pPr rtl="0">
                        <a:spcBef>
                          <a:spcPts val="600"/>
                        </a:spcBef>
                        <a:buNone/>
                      </a:pPr>
                      <a:r>
                        <a:rPr sz="1000" lang="en">
                          <a:solidFill>
                            <a:schemeClr val="dk1"/>
                          </a:solidFill>
                        </a:rPr>
                        <a:t>PB-100</a:t>
                      </a:r>
                    </a:p>
                  </a:txBody>
                  <a:tcPr marR="91425" marB="91425" marT="91425" marL="91425"/>
                </a:tc>
              </a:tr>
              <a:tr h="274025">
                <a:tc>
                  <a:txBody>
                    <a:bodyPr>
                      <a:noAutofit/>
                    </a:bodyPr>
                    <a:lstStyle/>
                    <a:p>
                      <a:pPr rtl="0">
                        <a:spcBef>
                          <a:spcPts val="600"/>
                        </a:spcBef>
                        <a:buNone/>
                      </a:pPr>
                      <a:r>
                        <a:rPr sz="1000" lang="en">
                          <a:solidFill>
                            <a:schemeClr val="dk1"/>
                          </a:solidFill>
                        </a:rPr>
                        <a:t>Before rebase</a:t>
                      </a:r>
                    </a:p>
                  </a:txBody>
                  <a:tcPr marR="91425" marB="91425" marT="91425" marL="91425"/>
                </a:tc>
                <a:tc>
                  <a:txBody>
                    <a:bodyPr>
                      <a:noAutofit/>
                    </a:bodyPr>
                    <a:lstStyle/>
                    <a:p>
                      <a:pPr rtl="0" lvl="0">
                        <a:spcBef>
                          <a:spcPts val="600"/>
                        </a:spcBef>
                        <a:buNone/>
                      </a:pPr>
                      <a:r>
                        <a:rPr sz="1000" lang="en">
                          <a:solidFill>
                            <a:schemeClr val="dk1"/>
                          </a:solidFill>
                        </a:rPr>
                        <a:t>1 - 2 - </a:t>
                      </a:r>
                      <a:r>
                        <a:rPr b="1" sz="1000" lang="en">
                          <a:solidFill>
                            <a:schemeClr val="dk1"/>
                          </a:solidFill>
                        </a:rPr>
                        <a:t>3</a:t>
                      </a:r>
                      <a:r>
                        <a:rPr sz="1000" lang="en">
                          <a:solidFill>
                            <a:schemeClr val="dk1"/>
                          </a:solidFill>
                        </a:rPr>
                        <a:t> - 4 - 5</a:t>
                      </a:r>
                    </a:p>
                  </a:txBody>
                  <a:tcPr marR="91425" marB="91425" marT="91425" marL="91425"/>
                </a:tc>
                <a:tc>
                  <a:txBody>
                    <a:bodyPr>
                      <a:noAutofit/>
                    </a:bodyPr>
                    <a:lstStyle/>
                    <a:p>
                      <a:pPr rtl="0" lvl="0">
                        <a:spcBef>
                          <a:spcPts val="600"/>
                        </a:spcBef>
                        <a:buNone/>
                      </a:pPr>
                      <a:r>
                        <a:rPr sz="1000" lang="en">
                          <a:solidFill>
                            <a:schemeClr val="dk1"/>
                          </a:solidFill>
                        </a:rPr>
                        <a:t>1 - 2 - </a:t>
                      </a:r>
                      <a:r>
                        <a:rPr b="1" sz="1000" lang="en">
                          <a:solidFill>
                            <a:schemeClr val="dk1"/>
                          </a:solidFill>
                        </a:rPr>
                        <a:t>3</a:t>
                      </a:r>
                      <a:r>
                        <a:rPr sz="1000" lang="en">
                          <a:solidFill>
                            <a:schemeClr val="dk1"/>
                          </a:solidFill>
                        </a:rPr>
                        <a:t> - 6</a:t>
                      </a:r>
                    </a:p>
                  </a:txBody>
                  <a:tcPr marR="91425" marB="91425" marT="91425" marL="91425"/>
                </a:tc>
              </a:tr>
            </a:tbl>
          </a:graphicData>
        </a:graphic>
      </p:graphicFrame>
      <p:graphicFrame>
        <p:nvGraphicFramePr>
          <p:cNvPr id="191" name="Shape 191"/>
          <p:cNvGraphicFramePr/>
          <p:nvPr/>
        </p:nvGraphicFramePr>
        <p:xfrm>
          <a:off y="2049825" x="4139725"/>
          <a:ext cy="3000000" cx="3000000"/>
        </p:xfrm>
        <a:graphic>
          <a:graphicData uri="http://schemas.openxmlformats.org/drawingml/2006/table">
            <a:tbl>
              <a:tblPr>
                <a:noFill/>
                <a:tableStyleId>{00969DA2-4CD5-495E-BC4A-F9FDFA01EBB4}</a:tableStyleId>
              </a:tblPr>
              <a:tblGrid>
                <a:gridCol w="1155450"/>
                <a:gridCol w="1112675"/>
                <a:gridCol w="1676575"/>
              </a:tblGrid>
              <a:tr h="274025">
                <a:tc>
                  <a:txBody>
                    <a:bodyPr>
                      <a:noAutofit/>
                    </a:bodyPr>
                    <a:lstStyle/>
                    <a:p/>
                  </a:txBody>
                  <a:tcPr marR="91425" marB="91425" marT="91425" marL="91425"/>
                </a:tc>
                <a:tc>
                  <a:txBody>
                    <a:bodyPr>
                      <a:noAutofit/>
                    </a:bodyPr>
                    <a:lstStyle/>
                    <a:p>
                      <a:pPr rtl="0" lvl="0">
                        <a:spcBef>
                          <a:spcPts val="600"/>
                        </a:spcBef>
                        <a:buNone/>
                      </a:pPr>
                      <a:r>
                        <a:rPr sz="1000" lang="en">
                          <a:solidFill>
                            <a:schemeClr val="dk1"/>
                          </a:solidFill>
                        </a:rPr>
                        <a:t>Master</a:t>
                      </a:r>
                    </a:p>
                  </a:txBody>
                  <a:tcPr marR="91425" marB="91425" marT="91425" marL="91425"/>
                </a:tc>
                <a:tc>
                  <a:txBody>
                    <a:bodyPr>
                      <a:noAutofit/>
                    </a:bodyPr>
                    <a:lstStyle/>
                    <a:p>
                      <a:pPr rtl="0" lvl="0">
                        <a:spcBef>
                          <a:spcPts val="600"/>
                        </a:spcBef>
                        <a:buNone/>
                      </a:pPr>
                      <a:r>
                        <a:rPr sz="1000" lang="en">
                          <a:solidFill>
                            <a:schemeClr val="dk1"/>
                          </a:solidFill>
                        </a:rPr>
                        <a:t>PB-100</a:t>
                      </a:r>
                    </a:p>
                  </a:txBody>
                  <a:tcPr marR="91425" marB="91425" marT="91425" marL="91425"/>
                </a:tc>
              </a:tr>
              <a:tr h="274025">
                <a:tc>
                  <a:txBody>
                    <a:bodyPr>
                      <a:noAutofit/>
                    </a:bodyPr>
                    <a:lstStyle/>
                    <a:p>
                      <a:pPr rtl="0" lvl="0">
                        <a:spcBef>
                          <a:spcPts val="600"/>
                        </a:spcBef>
                        <a:buNone/>
                      </a:pPr>
                      <a:r>
                        <a:rPr sz="1000" lang="en">
                          <a:solidFill>
                            <a:schemeClr val="dk1"/>
                          </a:solidFill>
                        </a:rPr>
                        <a:t>Reset while rebasing</a:t>
                      </a:r>
                    </a:p>
                  </a:txBody>
                  <a:tcPr marR="91425" marB="91425" marT="91425" marL="91425"/>
                </a:tc>
                <a:tc>
                  <a:txBody>
                    <a:bodyPr>
                      <a:noAutofit/>
                    </a:bodyPr>
                    <a:lstStyle/>
                    <a:p>
                      <a:pPr rtl="0" lvl="0">
                        <a:spcBef>
                          <a:spcPts val="600"/>
                        </a:spcBef>
                        <a:buNone/>
                      </a:pPr>
                      <a:r>
                        <a:rPr sz="1000" lang="en">
                          <a:solidFill>
                            <a:schemeClr val="dk1"/>
                          </a:solidFill>
                        </a:rPr>
                        <a:t>1 - 2 - </a:t>
                      </a:r>
                      <a:r>
                        <a:rPr b="1" sz="1000" lang="en">
                          <a:solidFill>
                            <a:schemeClr val="dk1"/>
                          </a:solidFill>
                        </a:rPr>
                        <a:t>3</a:t>
                      </a:r>
                      <a:r>
                        <a:rPr sz="1000" lang="en">
                          <a:solidFill>
                            <a:schemeClr val="dk1"/>
                          </a:solidFill>
                        </a:rPr>
                        <a:t> - 4 - 5</a:t>
                      </a:r>
                    </a:p>
                  </a:txBody>
                  <a:tcPr marR="91425" marB="91425" marT="91425" marL="91425"/>
                </a:tc>
                <a:tc>
                  <a:txBody>
                    <a:bodyPr>
                      <a:noAutofit/>
                    </a:bodyPr>
                    <a:lstStyle/>
                    <a:p>
                      <a:pPr rtl="0" lvl="0">
                        <a:spcBef>
                          <a:spcPts val="600"/>
                        </a:spcBef>
                        <a:buNone/>
                      </a:pPr>
                      <a:r>
                        <a:rPr sz="1000" lang="en">
                          <a:solidFill>
                            <a:schemeClr val="dk1"/>
                          </a:solidFill>
                        </a:rPr>
                        <a:t>1 - 2 - </a:t>
                      </a:r>
                      <a:r>
                        <a:rPr b="1" sz="1000" lang="en">
                          <a:solidFill>
                            <a:schemeClr val="dk1"/>
                          </a:solidFill>
                        </a:rPr>
                        <a:t>3</a:t>
                      </a:r>
                      <a:r>
                        <a:rPr sz="1000" lang="en">
                          <a:solidFill>
                            <a:schemeClr val="dk1"/>
                          </a:solidFill>
                        </a:rPr>
                        <a:t> - 4 - 5</a:t>
                      </a:r>
                    </a:p>
                  </a:txBody>
                  <a:tcPr marR="91425" marB="91425" marT="91425" marL="91425"/>
                </a:tc>
              </a:tr>
            </a:tbl>
          </a:graphicData>
        </a:graphic>
      </p:graphicFrame>
      <p:sp>
        <p:nvSpPr>
          <p:cNvPr id="192" name="Shape 192"/>
          <p:cNvSpPr txBox="1"/>
          <p:nvPr/>
        </p:nvSpPr>
        <p:spPr>
          <a:xfrm>
            <a:off y="2763437" x="473450"/>
            <a:ext cy="457200" cx="3657600"/>
          </a:xfrm>
          <a:prstGeom prst="rect">
            <a:avLst/>
          </a:prstGeom>
        </p:spPr>
        <p:txBody>
          <a:bodyPr bIns="91425" rIns="91425" lIns="91425" tIns="91425" anchor="t" anchorCtr="0">
            <a:noAutofit/>
          </a:bodyPr>
          <a:lstStyle/>
          <a:p>
            <a:pPr>
              <a:buNone/>
            </a:pPr>
            <a:r>
              <a:rPr sz="1000" lang="en">
                <a:solidFill>
                  <a:schemeClr val="dk1"/>
                </a:solidFill>
              </a:rPr>
              <a:t>- Git finds the latest common parent commit 3</a:t>
            </a:r>
          </a:p>
        </p:txBody>
      </p:sp>
      <p:sp>
        <p:nvSpPr>
          <p:cNvPr id="193" name="Shape 193"/>
          <p:cNvSpPr txBox="1"/>
          <p:nvPr/>
        </p:nvSpPr>
        <p:spPr>
          <a:xfrm>
            <a:off y="3002300" x="471125"/>
            <a:ext cy="457200" cx="3657600"/>
          </a:xfrm>
          <a:prstGeom prst="rect">
            <a:avLst/>
          </a:prstGeom>
        </p:spPr>
        <p:txBody>
          <a:bodyPr bIns="91425" rIns="91425" lIns="91425" tIns="91425" anchor="t" anchorCtr="0">
            <a:noAutofit/>
          </a:bodyPr>
          <a:lstStyle/>
          <a:p>
            <a:pPr rtl="0" lvl="0">
              <a:buNone/>
            </a:pPr>
            <a:r>
              <a:rPr sz="1000" lang="en">
                <a:solidFill>
                  <a:schemeClr val="dk1"/>
                </a:solidFill>
              </a:rPr>
              <a:t>- Records the commit 6 as an own commit on PB-100</a:t>
            </a:r>
          </a:p>
        </p:txBody>
      </p:sp>
      <p:sp>
        <p:nvSpPr>
          <p:cNvPr id="194" name="Shape 194"/>
          <p:cNvSpPr txBox="1"/>
          <p:nvPr/>
        </p:nvSpPr>
        <p:spPr>
          <a:xfrm>
            <a:off y="3266050" x="473450"/>
            <a:ext cy="457200" cx="3657600"/>
          </a:xfrm>
          <a:prstGeom prst="rect">
            <a:avLst/>
          </a:prstGeom>
        </p:spPr>
        <p:txBody>
          <a:bodyPr bIns="91425" rIns="91425" lIns="91425" tIns="91425" anchor="t" anchorCtr="0">
            <a:noAutofit/>
          </a:bodyPr>
          <a:lstStyle/>
          <a:p>
            <a:pPr rtl="0" lvl="0">
              <a:buNone/>
            </a:pPr>
            <a:r>
              <a:rPr sz="1000" lang="en">
                <a:solidFill>
                  <a:schemeClr val="dk1"/>
                </a:solidFill>
              </a:rPr>
              <a:t>- Resets PB-100 to history: 1 - 2 - 3 - 4 - 5 (exactly as master)</a:t>
            </a:r>
          </a:p>
        </p:txBody>
      </p:sp>
      <p:sp>
        <p:nvSpPr>
          <p:cNvPr id="195" name="Shape 195"/>
          <p:cNvSpPr txBox="1"/>
          <p:nvPr/>
        </p:nvSpPr>
        <p:spPr>
          <a:xfrm>
            <a:off y="3494650" x="473450"/>
            <a:ext cy="457200" cx="3657600"/>
          </a:xfrm>
          <a:prstGeom prst="rect">
            <a:avLst/>
          </a:prstGeom>
        </p:spPr>
        <p:txBody>
          <a:bodyPr bIns="91425" rIns="91425" lIns="91425" tIns="91425" anchor="t" anchorCtr="0">
            <a:noAutofit/>
          </a:bodyPr>
          <a:lstStyle/>
          <a:p>
            <a:pPr rtl="0" lvl="0">
              <a:buNone/>
            </a:pPr>
            <a:r>
              <a:rPr sz="1000" lang="en">
                <a:solidFill>
                  <a:schemeClr val="dk1"/>
                </a:solidFill>
              </a:rPr>
              <a:t>- Applies the recorded commit 6 on top of PB-100</a:t>
            </a:r>
          </a:p>
        </p:txBody>
      </p:sp>
      <p:sp>
        <p:nvSpPr>
          <p:cNvPr id="196" name="Shape 196"/>
          <p:cNvSpPr txBox="1"/>
          <p:nvPr/>
        </p:nvSpPr>
        <p:spPr>
          <a:xfrm>
            <a:off y="3723250" x="473450"/>
            <a:ext cy="359700" cx="7435800"/>
          </a:xfrm>
          <a:prstGeom prst="rect">
            <a:avLst/>
          </a:prstGeom>
        </p:spPr>
        <p:txBody>
          <a:bodyPr bIns="91425" rIns="91425" lIns="91425" tIns="91425" anchor="t" anchorCtr="0">
            <a:noAutofit/>
          </a:bodyPr>
          <a:lstStyle/>
          <a:p>
            <a:pPr rtl="0" lvl="0">
              <a:buNone/>
            </a:pPr>
            <a:r>
              <a:rPr sz="1000" lang="en">
                <a:solidFill>
                  <a:schemeClr val="dk1"/>
                </a:solidFill>
              </a:rPr>
              <a:t>- As a result, the SHA-1 key of commit 6 is changed to 6”</a:t>
            </a:r>
          </a:p>
        </p:txBody>
      </p:sp>
      <p:sp>
        <p:nvSpPr>
          <p:cNvPr id="197" name="Shape 197"/>
          <p:cNvSpPr txBox="1"/>
          <p:nvPr/>
        </p:nvSpPr>
        <p:spPr>
          <a:xfrm>
            <a:off y="3951850" x="473450"/>
            <a:ext cy="638099" cx="7435800"/>
          </a:xfrm>
          <a:prstGeom prst="rect">
            <a:avLst/>
          </a:prstGeom>
        </p:spPr>
        <p:txBody>
          <a:bodyPr bIns="91425" rIns="91425" lIns="91425" tIns="91425" anchor="t" anchorCtr="0">
            <a:noAutofit/>
          </a:bodyPr>
          <a:lstStyle/>
          <a:p>
            <a:pPr rtl="0" lvl="0">
              <a:buNone/>
            </a:pPr>
            <a:r>
              <a:rPr sz="1000" lang="en">
                <a:solidFill>
                  <a:schemeClr val="dk1"/>
                </a:solidFill>
              </a:rPr>
              <a:t>- Remember that git commit id is generated on the total content of a branch in the repository.</a:t>
            </a:r>
          </a:p>
          <a:p>
            <a:pPr rtl="0" lvl="0">
              <a:buNone/>
            </a:pPr>
            <a:r>
              <a:rPr sz="1000" lang="en">
                <a:solidFill>
                  <a:schemeClr val="dk1"/>
                </a:solidFill>
              </a:rPr>
              <a:t>  Since content prior to commit 6 on PB-100 before rebase was “1 - 2 - 3”, but after rebasing became “1 - 2 - 3 - 4 - 5”, applying changes in commit 6 generates a SHA-1 key on “1 - 2 - 3 - 4 - 5 - 6” and NOT “1 - 2 - 3 - 6”.</a:t>
            </a:r>
          </a:p>
        </p:txBody>
      </p:sp>
      <p:graphicFrame>
        <p:nvGraphicFramePr>
          <p:cNvPr id="198" name="Shape 198"/>
          <p:cNvGraphicFramePr/>
          <p:nvPr/>
        </p:nvGraphicFramePr>
        <p:xfrm>
          <a:off y="3192825" x="4139725"/>
          <a:ext cy="3000000" cx="3000000"/>
        </p:xfrm>
        <a:graphic>
          <a:graphicData uri="http://schemas.openxmlformats.org/drawingml/2006/table">
            <a:tbl>
              <a:tblPr>
                <a:noFill/>
                <a:tableStyleId>{46205848-DC2D-43D2-8E26-478B65943522}</a:tableStyleId>
              </a:tblPr>
              <a:tblGrid>
                <a:gridCol w="1155450"/>
                <a:gridCol w="1112675"/>
                <a:gridCol w="1676575"/>
              </a:tblGrid>
              <a:tr h="274025">
                <a:tc>
                  <a:txBody>
                    <a:bodyPr>
                      <a:noAutofit/>
                    </a:bodyPr>
                    <a:lstStyle/>
                    <a:p/>
                  </a:txBody>
                  <a:tcPr marR="91425" marB="91425" marT="91425" marL="91425"/>
                </a:tc>
                <a:tc>
                  <a:txBody>
                    <a:bodyPr>
                      <a:noAutofit/>
                    </a:bodyPr>
                    <a:lstStyle/>
                    <a:p>
                      <a:pPr rtl="0" lvl="0">
                        <a:spcBef>
                          <a:spcPts val="600"/>
                        </a:spcBef>
                        <a:buNone/>
                      </a:pPr>
                      <a:r>
                        <a:rPr sz="1000" lang="en">
                          <a:solidFill>
                            <a:schemeClr val="dk1"/>
                          </a:solidFill>
                        </a:rPr>
                        <a:t>Master</a:t>
                      </a:r>
                    </a:p>
                  </a:txBody>
                  <a:tcPr marR="91425" marB="91425" marT="91425" marL="91425"/>
                </a:tc>
                <a:tc>
                  <a:txBody>
                    <a:bodyPr>
                      <a:noAutofit/>
                    </a:bodyPr>
                    <a:lstStyle/>
                    <a:p>
                      <a:pPr rtl="0" lvl="0">
                        <a:spcBef>
                          <a:spcPts val="600"/>
                        </a:spcBef>
                        <a:buNone/>
                      </a:pPr>
                      <a:r>
                        <a:rPr sz="1000" lang="en">
                          <a:solidFill>
                            <a:schemeClr val="dk1"/>
                          </a:solidFill>
                        </a:rPr>
                        <a:t>PB-100</a:t>
                      </a:r>
                    </a:p>
                  </a:txBody>
                  <a:tcPr marR="91425" marB="91425" marT="91425" marL="91425"/>
                </a:tc>
              </a:tr>
              <a:tr h="274025">
                <a:tc>
                  <a:txBody>
                    <a:bodyPr>
                      <a:noAutofit/>
                    </a:bodyPr>
                    <a:lstStyle/>
                    <a:p>
                      <a:pPr rtl="0" lvl="0">
                        <a:spcBef>
                          <a:spcPts val="600"/>
                        </a:spcBef>
                        <a:buNone/>
                      </a:pPr>
                      <a:r>
                        <a:rPr sz="1000" lang="en">
                          <a:solidFill>
                            <a:schemeClr val="dk1"/>
                          </a:solidFill>
                        </a:rPr>
                        <a:t>After rebase</a:t>
                      </a:r>
                    </a:p>
                  </a:txBody>
                  <a:tcPr marR="91425" marB="91425" marT="91425" marL="91425"/>
                </a:tc>
                <a:tc>
                  <a:txBody>
                    <a:bodyPr>
                      <a:noAutofit/>
                    </a:bodyPr>
                    <a:lstStyle/>
                    <a:p>
                      <a:pPr rtl="0" lvl="0">
                        <a:spcBef>
                          <a:spcPts val="600"/>
                        </a:spcBef>
                        <a:buNone/>
                      </a:pPr>
                      <a:r>
                        <a:rPr sz="1000" lang="en">
                          <a:solidFill>
                            <a:schemeClr val="dk1"/>
                          </a:solidFill>
                        </a:rPr>
                        <a:t>1 - 2 - </a:t>
                      </a:r>
                      <a:r>
                        <a:rPr b="1" sz="1000" lang="en">
                          <a:solidFill>
                            <a:schemeClr val="dk1"/>
                          </a:solidFill>
                        </a:rPr>
                        <a:t>3</a:t>
                      </a:r>
                      <a:r>
                        <a:rPr sz="1000" lang="en">
                          <a:solidFill>
                            <a:schemeClr val="dk1"/>
                          </a:solidFill>
                        </a:rPr>
                        <a:t> - 4 - 5</a:t>
                      </a:r>
                    </a:p>
                  </a:txBody>
                  <a:tcPr marR="91425" marB="91425" marT="91425" marL="91425"/>
                </a:tc>
                <a:tc>
                  <a:txBody>
                    <a:bodyPr>
                      <a:noAutofit/>
                    </a:bodyPr>
                    <a:lstStyle/>
                    <a:p>
                      <a:pPr rtl="0" lvl="0">
                        <a:spcBef>
                          <a:spcPts val="600"/>
                        </a:spcBef>
                        <a:buNone/>
                      </a:pPr>
                      <a:r>
                        <a:rPr sz="1000" lang="en">
                          <a:solidFill>
                            <a:schemeClr val="dk1"/>
                          </a:solidFill>
                        </a:rPr>
                        <a:t>1 - 2 - </a:t>
                      </a:r>
                      <a:r>
                        <a:rPr b="1" sz="1000" lang="en">
                          <a:solidFill>
                            <a:schemeClr val="dk1"/>
                          </a:solidFill>
                        </a:rPr>
                        <a:t>3</a:t>
                      </a:r>
                      <a:r>
                        <a:rPr sz="1000" lang="en">
                          <a:solidFill>
                            <a:schemeClr val="dk1"/>
                          </a:solidFill>
                        </a:rPr>
                        <a:t> - 4 - 5 - </a:t>
                      </a:r>
                      <a:r>
                        <a:rPr b="1" sz="1000" lang="en">
                          <a:solidFill>
                            <a:schemeClr val="dk1"/>
                          </a:solidFill>
                        </a:rPr>
                        <a:t>6”</a:t>
                      </a:r>
                    </a:p>
                  </a:txBody>
                  <a:tcPr marR="91425" marB="91425" marT="91425" marL="91425"/>
                </a:tc>
              </a:tr>
            </a:tbl>
          </a:graphicData>
        </a:graphic>
      </p:graphicFrame>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2"/>
                                        </p:tgtEl>
                                        <p:attrNameLst>
                                          <p:attrName>style.visibility</p:attrName>
                                        </p:attrNameLst>
                                      </p:cBhvr>
                                      <p:to>
                                        <p:strVal val="visible"/>
                                      </p:to>
                                    </p:set>
                                    <p:animEffect transition="in" filter="fade">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3"/>
                                        </p:tgtEl>
                                        <p:attrNameLst>
                                          <p:attrName>style.visibility</p:attrName>
                                        </p:attrNameLst>
                                      </p:cBhvr>
                                      <p:to>
                                        <p:strVal val="visible"/>
                                      </p:to>
                                    </p:set>
                                    <p:animEffect transition="in" filter="fade">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4"/>
                                        </p:tgtEl>
                                        <p:attrNameLst>
                                          <p:attrName>style.visibility</p:attrName>
                                        </p:attrNameLst>
                                      </p:cBhvr>
                                      <p:to>
                                        <p:strVal val="visible"/>
                                      </p:to>
                                    </p:set>
                                    <p:animEffect transition="in" filter="fade">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1"/>
                                        </p:tgtEl>
                                        <p:attrNameLst>
                                          <p:attrName>style.visibility</p:attrName>
                                        </p:attrNameLst>
                                      </p:cBhvr>
                                      <p:to>
                                        <p:strVal val="visible"/>
                                      </p:to>
                                    </p:set>
                                    <p:animEffect transition="in" filter="fade">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5"/>
                                        </p:tgtEl>
                                        <p:attrNameLst>
                                          <p:attrName>style.visibility</p:attrName>
                                        </p:attrNameLst>
                                      </p:cBhvr>
                                      <p:to>
                                        <p:strVal val="visible"/>
                                      </p:to>
                                    </p:set>
                                    <p:animEffect transition="in" filter="fade">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8"/>
                                        </p:tgtEl>
                                        <p:attrNameLst>
                                          <p:attrName>style.visibility</p:attrName>
                                        </p:attrNameLst>
                                      </p:cBhvr>
                                      <p:to>
                                        <p:strVal val="visible"/>
                                      </p:to>
                                    </p:set>
                                    <p:animEffect transition="in" filter="fade">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6"/>
                                        </p:tgtEl>
                                        <p:attrNameLst>
                                          <p:attrName>style.visibility</p:attrName>
                                        </p:attrNameLst>
                                      </p:cBhvr>
                                      <p:to>
                                        <p:strVal val="visible"/>
                                      </p:to>
                                    </p:set>
                                    <p:animEffect transition="in" filter="fade">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7"/>
                                        </p:tgtEl>
                                        <p:attrNameLst>
                                          <p:attrName>style.visibility</p:attrName>
                                        </p:attrNameLst>
                                      </p:cBhvr>
                                      <p:to>
                                        <p:strVal val="visible"/>
                                      </p:to>
                                    </p:set>
                                    <p:animEffect transition="in" filter="fade">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y="0" x="0"/>
          <a:ext cy="0" cx="0"/>
          <a:chOff y="0" x="0"/>
          <a:chExt cy="0" cx="0"/>
        </a:xfrm>
      </p:grpSpPr>
      <p:sp>
        <p:nvSpPr>
          <p:cNvPr id="203" name="Shape 20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rebasing visualised</a:t>
            </a:r>
          </a:p>
        </p:txBody>
      </p:sp>
      <p:pic>
        <p:nvPicPr>
          <p:cNvPr id="204" name="Shape 204"/>
          <p:cNvPicPr preferRelativeResize="0"/>
          <p:nvPr/>
        </p:nvPicPr>
        <p:blipFill>
          <a:blip r:embed="rId3"/>
          <a:stretch>
            <a:fillRect/>
          </a:stretch>
        </p:blipFill>
        <p:spPr>
          <a:xfrm>
            <a:off y="1404937" x="581025"/>
            <a:ext cy="2333625" cx="2952750"/>
          </a:xfrm>
          <a:prstGeom prst="rect">
            <a:avLst/>
          </a:prstGeom>
          <a:noFill/>
          <a:ln>
            <a:noFill/>
          </a:ln>
        </p:spPr>
      </p:pic>
      <p:pic>
        <p:nvPicPr>
          <p:cNvPr id="205" name="Shape 205"/>
          <p:cNvPicPr preferRelativeResize="0"/>
          <p:nvPr/>
        </p:nvPicPr>
        <p:blipFill>
          <a:blip r:embed="rId4"/>
          <a:stretch>
            <a:fillRect/>
          </a:stretch>
        </p:blipFill>
        <p:spPr>
          <a:xfrm>
            <a:off y="1428750" x="5153025"/>
            <a:ext cy="2286000" cx="3714750"/>
          </a:xfrm>
          <a:prstGeom prst="rect">
            <a:avLst/>
          </a:prstGeom>
          <a:noFill/>
          <a:ln>
            <a:noFill/>
          </a:ln>
        </p:spPr>
      </p:pic>
      <p:sp>
        <p:nvSpPr>
          <p:cNvPr id="206" name="Shape 206"/>
          <p:cNvSpPr txBox="1"/>
          <p:nvPr/>
        </p:nvSpPr>
        <p:spPr>
          <a:xfrm>
            <a:off y="4284950" x="885675"/>
            <a:ext cy="697500" cx="2353500"/>
          </a:xfrm>
          <a:prstGeom prst="rect">
            <a:avLst/>
          </a:prstGeom>
        </p:spPr>
        <p:txBody>
          <a:bodyPr bIns="91425" rIns="91425" lIns="91425" tIns="91425" anchor="t" anchorCtr="0">
            <a:noAutofit/>
          </a:bodyPr>
          <a:lstStyle/>
          <a:p>
            <a:pPr rtl="0" lvl="0">
              <a:buNone/>
            </a:pPr>
            <a:r>
              <a:rPr lang="en"/>
              <a:t>git checkout master</a:t>
            </a:r>
          </a:p>
          <a:p>
            <a:pPr>
              <a:buNone/>
            </a:pPr>
            <a:r>
              <a:rPr lang="en"/>
              <a:t>git merge experiment</a:t>
            </a:r>
          </a:p>
        </p:txBody>
      </p:sp>
      <p:sp>
        <p:nvSpPr>
          <p:cNvPr id="207" name="Shape 207"/>
          <p:cNvSpPr txBox="1"/>
          <p:nvPr/>
        </p:nvSpPr>
        <p:spPr>
          <a:xfrm>
            <a:off y="3985225" x="5219075"/>
            <a:ext cy="569699" cx="3657600"/>
          </a:xfrm>
          <a:prstGeom prst="rect">
            <a:avLst/>
          </a:prstGeom>
        </p:spPr>
        <p:txBody>
          <a:bodyPr bIns="91425" rIns="91425" lIns="91425" tIns="91425" anchor="t" anchorCtr="0">
            <a:noAutofit/>
          </a:bodyPr>
          <a:lstStyle/>
          <a:p>
            <a:pPr rtl="0" lvl="0">
              <a:buNone/>
            </a:pPr>
            <a:r>
              <a:rPr lang="en"/>
              <a:t>Created merge commit </a:t>
            </a:r>
            <a:r>
              <a:rPr b="1" lang="en">
                <a:solidFill>
                  <a:srgbClr val="FF0000"/>
                </a:solidFill>
              </a:rPr>
              <a:t>C5</a:t>
            </a:r>
          </a:p>
          <a:p>
            <a:pPr>
              <a:buNone/>
            </a:pPr>
            <a:r>
              <a:rPr lang="en"/>
              <a:t>Updated </a:t>
            </a:r>
            <a:r>
              <a:rPr b="1" lang="en"/>
              <a:t>master HEAD to C5</a:t>
            </a:r>
          </a:p>
        </p:txBody>
      </p:sp>
      <p:cxnSp>
        <p:nvCxnSpPr>
          <p:cNvPr id="208" name="Shape 208"/>
          <p:cNvCxnSpPr>
            <a:stCxn id="204" idx="2"/>
            <a:endCxn id="206" idx="0"/>
          </p:cNvCxnSpPr>
          <p:nvPr/>
        </p:nvCxnSpPr>
        <p:spPr>
          <a:xfrm>
            <a:off y="3738562" x="2057400"/>
            <a:ext cy="546387" cx="5025"/>
          </a:xfrm>
          <a:prstGeom prst="straightConnector1">
            <a:avLst/>
          </a:prstGeom>
          <a:noFill/>
          <a:ln w="19050" cap="flat">
            <a:solidFill>
              <a:srgbClr val="FF9900"/>
            </a:solidFill>
            <a:prstDash val="solid"/>
            <a:round/>
            <a:headEnd w="lg" len="lg" type="none"/>
            <a:tailEnd w="lg" len="lg" type="triangle"/>
          </a:ln>
        </p:spPr>
      </p:cxnSp>
      <p:cxnSp>
        <p:nvCxnSpPr>
          <p:cNvPr id="209" name="Shape 209"/>
          <p:cNvCxnSpPr>
            <a:stCxn id="206" idx="3"/>
            <a:endCxn id="205" idx="1"/>
          </p:cNvCxnSpPr>
          <p:nvPr/>
        </p:nvCxnSpPr>
        <p:spPr>
          <a:xfrm rot="10800000" flipH="1">
            <a:off y="2571750" x="3239175"/>
            <a:ext cy="2061950" cx="1913849"/>
          </a:xfrm>
          <a:prstGeom prst="straightConnector1">
            <a:avLst/>
          </a:prstGeom>
          <a:noFill/>
          <a:ln w="19050" cap="flat">
            <a:solidFill>
              <a:srgbClr val="FF9900"/>
            </a:solidFill>
            <a:prstDash val="solid"/>
            <a:round/>
            <a:headEnd w="lg" len="lg" type="none"/>
            <a:tailEnd w="lg" len="lg" type="triangle"/>
          </a:ln>
        </p:spPr>
      </p:cxn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8"/>
                                        </p:tgtEl>
                                        <p:attrNameLst>
                                          <p:attrName>style.visibility</p:attrName>
                                        </p:attrNameLst>
                                      </p:cBhvr>
                                      <p:to>
                                        <p:strVal val="visible"/>
                                      </p:to>
                                    </p:set>
                                    <p:animEffect transition="in" filter="fade">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6">
                                            <p:txEl>
                                              <p:pRg st="0" end="0"/>
                                            </p:txEl>
                                          </p:spTgt>
                                        </p:tgtEl>
                                        <p:attrNameLst>
                                          <p:attrName>style.visibility</p:attrName>
                                        </p:attrNameLst>
                                      </p:cBhvr>
                                      <p:to>
                                        <p:strVal val="visible"/>
                                      </p:to>
                                    </p:set>
                                    <p:animEffect transition="in" filter="fade">
                                      <p:cBhvr>
                                        <p:cTn dur="1000"/>
                                        <p:tgtEl>
                                          <p:spTgt spid="206">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6">
                                            <p:txEl>
                                              <p:pRg st="1" end="1"/>
                                            </p:txEl>
                                          </p:spTgt>
                                        </p:tgtEl>
                                        <p:attrNameLst>
                                          <p:attrName>style.visibility</p:attrName>
                                        </p:attrNameLst>
                                      </p:cBhvr>
                                      <p:to>
                                        <p:strVal val="visible"/>
                                      </p:to>
                                    </p:set>
                                    <p:animEffect transition="in" filter="fade">
                                      <p:cBhvr>
                                        <p:cTn dur="1000"/>
                                        <p:tgtEl>
                                          <p:spTgt spid="206">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9"/>
                                        </p:tgtEl>
                                        <p:attrNameLst>
                                          <p:attrName>style.visibility</p:attrName>
                                        </p:attrNameLst>
                                      </p:cBhvr>
                                      <p:to>
                                        <p:strVal val="visible"/>
                                      </p:to>
                                    </p:set>
                                    <p:animEffect transition="in" filter="fade">
                                      <p:cBhvr>
                                        <p:cTn dur="1000"/>
                                        <p:tgtEl>
                                          <p:spTgt spid="209"/>
                                        </p:tgtEl>
                                      </p:cBhvr>
                                    </p:animEffect>
                                  </p:childTnLst>
                                </p:cTn>
                              </p:par>
                              <p:par>
                                <p:cTn presetID="10" fill="hold" presetSubtype="0" presetClass="entr" nodeType="withEffect">
                                  <p:stCondLst>
                                    <p:cond delay="0"/>
                                  </p:stCondLst>
                                  <p:childTnLst>
                                    <p:set>
                                      <p:cBhvr>
                                        <p:cTn dur="1" fill="hold">
                                          <p:stCondLst>
                                            <p:cond delay="0"/>
                                          </p:stCondLst>
                                        </p:cTn>
                                        <p:tgtEl>
                                          <p:spTgt spid="205"/>
                                        </p:tgtEl>
                                        <p:attrNameLst>
                                          <p:attrName>style.visibility</p:attrName>
                                        </p:attrNameLst>
                                      </p:cBhvr>
                                      <p:to>
                                        <p:strVal val="visible"/>
                                      </p:to>
                                    </p:set>
                                    <p:animEffect transition="in" filter="fade">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7">
                                            <p:txEl>
                                              <p:pRg st="0" end="0"/>
                                            </p:txEl>
                                          </p:spTgt>
                                        </p:tgtEl>
                                        <p:attrNameLst>
                                          <p:attrName>style.visibility</p:attrName>
                                        </p:attrNameLst>
                                      </p:cBhvr>
                                      <p:to>
                                        <p:strVal val="visible"/>
                                      </p:to>
                                    </p:set>
                                    <p:animEffect transition="in" filter="fade">
                                      <p:cBhvr>
                                        <p:cTn dur="1000"/>
                                        <p:tgtEl>
                                          <p:spTgt spid="207">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7">
                                            <p:txEl>
                                              <p:pRg st="1" end="1"/>
                                            </p:txEl>
                                          </p:spTgt>
                                        </p:tgtEl>
                                        <p:attrNameLst>
                                          <p:attrName>style.visibility</p:attrName>
                                        </p:attrNameLst>
                                      </p:cBhvr>
                                      <p:to>
                                        <p:strVal val="visible"/>
                                      </p:to>
                                    </p:set>
                                    <p:animEffect transition="in" filter="fade">
                                      <p:cBhvr>
                                        <p:cTn dur="1000"/>
                                        <p:tgtEl>
                                          <p:spTgt spid="207">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y="0" x="0"/>
          <a:ext cy="0" cx="0"/>
          <a:chOff y="0" x="0"/>
          <a:chExt cy="0" cx="0"/>
        </a:xfrm>
      </p:grpSpPr>
      <p:sp>
        <p:nvSpPr>
          <p:cNvPr id="214" name="Shape 21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rebasing visualised...</a:t>
            </a:r>
          </a:p>
        </p:txBody>
      </p:sp>
      <p:pic>
        <p:nvPicPr>
          <p:cNvPr id="215" name="Shape 215"/>
          <p:cNvPicPr preferRelativeResize="0"/>
          <p:nvPr/>
        </p:nvPicPr>
        <p:blipFill>
          <a:blip r:embed="rId3"/>
          <a:stretch>
            <a:fillRect/>
          </a:stretch>
        </p:blipFill>
        <p:spPr>
          <a:xfrm>
            <a:off y="1404937" x="581025"/>
            <a:ext cy="2333625" cx="2952750"/>
          </a:xfrm>
          <a:prstGeom prst="rect">
            <a:avLst/>
          </a:prstGeom>
          <a:noFill/>
          <a:ln>
            <a:noFill/>
          </a:ln>
        </p:spPr>
      </p:pic>
      <p:sp>
        <p:nvSpPr>
          <p:cNvPr id="216" name="Shape 216"/>
          <p:cNvSpPr txBox="1"/>
          <p:nvPr/>
        </p:nvSpPr>
        <p:spPr>
          <a:xfrm>
            <a:off y="4284950" x="800625"/>
            <a:ext cy="697500" cx="2548800"/>
          </a:xfrm>
          <a:prstGeom prst="rect">
            <a:avLst/>
          </a:prstGeom>
        </p:spPr>
        <p:txBody>
          <a:bodyPr bIns="91425" rIns="91425" lIns="91425" tIns="91425" anchor="t" anchorCtr="0">
            <a:noAutofit/>
          </a:bodyPr>
          <a:lstStyle/>
          <a:p>
            <a:pPr rtl="0" lvl="0">
              <a:buNone/>
            </a:pPr>
            <a:r>
              <a:rPr lang="en"/>
              <a:t>git checkout </a:t>
            </a:r>
            <a:r>
              <a:rPr b="1" lang="en"/>
              <a:t>experiment</a:t>
            </a:r>
          </a:p>
          <a:p>
            <a:pPr rtl="0" lvl="0">
              <a:buNone/>
            </a:pPr>
            <a:r>
              <a:rPr lang="en"/>
              <a:t>git rebase </a:t>
            </a:r>
            <a:r>
              <a:rPr b="1" lang="en">
                <a:solidFill>
                  <a:srgbClr val="FF0000"/>
                </a:solidFill>
              </a:rPr>
              <a:t>master</a:t>
            </a:r>
          </a:p>
        </p:txBody>
      </p:sp>
      <p:sp>
        <p:nvSpPr>
          <p:cNvPr id="217" name="Shape 217"/>
          <p:cNvSpPr txBox="1"/>
          <p:nvPr/>
        </p:nvSpPr>
        <p:spPr>
          <a:xfrm>
            <a:off y="3985225" x="5219075"/>
            <a:ext cy="857400" cx="3657600"/>
          </a:xfrm>
          <a:prstGeom prst="rect">
            <a:avLst/>
          </a:prstGeom>
        </p:spPr>
        <p:txBody>
          <a:bodyPr bIns="91425" rIns="91425" lIns="91425" tIns="91425" anchor="t" anchorCtr="0">
            <a:noAutofit/>
          </a:bodyPr>
          <a:lstStyle/>
          <a:p>
            <a:pPr rtl="0" lvl="0">
              <a:buNone/>
            </a:pPr>
            <a:r>
              <a:rPr lang="en"/>
              <a:t>Rebases commit </a:t>
            </a:r>
            <a:r>
              <a:rPr b="1" lang="en">
                <a:solidFill>
                  <a:srgbClr val="FF0000"/>
                </a:solidFill>
              </a:rPr>
              <a:t>C3</a:t>
            </a:r>
            <a:r>
              <a:rPr lang="en"/>
              <a:t> on top of master (</a:t>
            </a:r>
            <a:r>
              <a:rPr b="1" lang="en"/>
              <a:t>C4</a:t>
            </a:r>
            <a:r>
              <a:rPr lang="en"/>
              <a:t>)</a:t>
            </a:r>
          </a:p>
          <a:p>
            <a:pPr rtl="0" lvl="0">
              <a:buNone/>
            </a:pPr>
            <a:r>
              <a:rPr b="1" lang="en"/>
              <a:t>C3</a:t>
            </a:r>
            <a:r>
              <a:rPr lang="en"/>
              <a:t> gets new commit id </a:t>
            </a:r>
            <a:r>
              <a:rPr b="1" lang="en">
                <a:solidFill>
                  <a:srgbClr val="FF0000"/>
                </a:solidFill>
              </a:rPr>
              <a:t>C3’</a:t>
            </a:r>
            <a:r>
              <a:rPr lang="en"/>
              <a:t> </a:t>
            </a:r>
          </a:p>
          <a:p>
            <a:pPr rtl="0" lvl="0">
              <a:buNone/>
            </a:pPr>
            <a:r>
              <a:rPr b="1" lang="en"/>
              <a:t>experiment </a:t>
            </a:r>
            <a:r>
              <a:rPr b="1" lang="en">
                <a:solidFill>
                  <a:srgbClr val="FF0000"/>
                </a:solidFill>
              </a:rPr>
              <a:t>HEAD </a:t>
            </a:r>
            <a:r>
              <a:rPr lang="en"/>
              <a:t>is</a:t>
            </a:r>
            <a:r>
              <a:rPr b="1" lang="en">
                <a:solidFill>
                  <a:srgbClr val="FF0000"/>
                </a:solidFill>
              </a:rPr>
              <a:t> updated to C3’</a:t>
            </a:r>
          </a:p>
        </p:txBody>
      </p:sp>
      <p:pic>
        <p:nvPicPr>
          <p:cNvPr id="218" name="Shape 218"/>
          <p:cNvPicPr preferRelativeResize="0"/>
          <p:nvPr/>
        </p:nvPicPr>
        <p:blipFill>
          <a:blip r:embed="rId4"/>
          <a:stretch>
            <a:fillRect/>
          </a:stretch>
        </p:blipFill>
        <p:spPr>
          <a:xfrm>
            <a:off y="1919287" x="5076825"/>
            <a:ext cy="1762125" cx="3714750"/>
          </a:xfrm>
          <a:prstGeom prst="rect">
            <a:avLst/>
          </a:prstGeom>
          <a:noFill/>
          <a:ln>
            <a:noFill/>
          </a:ln>
        </p:spPr>
      </p:pic>
      <p:cxnSp>
        <p:nvCxnSpPr>
          <p:cNvPr id="219" name="Shape 219"/>
          <p:cNvCxnSpPr>
            <a:stCxn id="215" idx="2"/>
            <a:endCxn id="216" idx="0"/>
          </p:cNvCxnSpPr>
          <p:nvPr/>
        </p:nvCxnSpPr>
        <p:spPr>
          <a:xfrm>
            <a:off y="3738562" x="2057400"/>
            <a:ext cy="546387" cx="17625"/>
          </a:xfrm>
          <a:prstGeom prst="straightConnector1">
            <a:avLst/>
          </a:prstGeom>
          <a:noFill/>
          <a:ln w="19050" cap="flat">
            <a:solidFill>
              <a:srgbClr val="FF9900"/>
            </a:solidFill>
            <a:prstDash val="solid"/>
            <a:round/>
            <a:headEnd w="lg" len="lg" type="none"/>
            <a:tailEnd w="lg" len="lg" type="triangle"/>
          </a:ln>
        </p:spPr>
      </p:cxnSp>
      <p:cxnSp>
        <p:nvCxnSpPr>
          <p:cNvPr id="220" name="Shape 220"/>
          <p:cNvCxnSpPr>
            <a:stCxn id="216" idx="3"/>
            <a:endCxn id="218" idx="1"/>
          </p:cNvCxnSpPr>
          <p:nvPr/>
        </p:nvCxnSpPr>
        <p:spPr>
          <a:xfrm rot="10800000" flipH="1">
            <a:off y="2800350" x="3349425"/>
            <a:ext cy="1833350" cx="1727399"/>
          </a:xfrm>
          <a:prstGeom prst="straightConnector1">
            <a:avLst/>
          </a:prstGeom>
          <a:noFill/>
          <a:ln w="19050" cap="flat">
            <a:solidFill>
              <a:srgbClr val="FF9900"/>
            </a:solidFill>
            <a:prstDash val="solid"/>
            <a:round/>
            <a:headEnd w="lg" len="lg" type="none"/>
            <a:tailEnd w="lg" len="lg" type="triangle"/>
          </a:ln>
        </p:spPr>
      </p:cxn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9"/>
                                        </p:tgtEl>
                                        <p:attrNameLst>
                                          <p:attrName>style.visibility</p:attrName>
                                        </p:attrNameLst>
                                      </p:cBhvr>
                                      <p:to>
                                        <p:strVal val="visible"/>
                                      </p:to>
                                    </p:set>
                                    <p:animEffect transition="in" filter="fade">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6">
                                            <p:txEl>
                                              <p:pRg st="0" end="0"/>
                                            </p:txEl>
                                          </p:spTgt>
                                        </p:tgtEl>
                                        <p:attrNameLst>
                                          <p:attrName>style.visibility</p:attrName>
                                        </p:attrNameLst>
                                      </p:cBhvr>
                                      <p:to>
                                        <p:strVal val="visible"/>
                                      </p:to>
                                    </p:set>
                                    <p:animEffect transition="in" filter="fade">
                                      <p:cBhvr>
                                        <p:cTn dur="1000"/>
                                        <p:tgtEl>
                                          <p:spTgt spid="216">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6">
                                            <p:txEl>
                                              <p:pRg st="1" end="1"/>
                                            </p:txEl>
                                          </p:spTgt>
                                        </p:tgtEl>
                                        <p:attrNameLst>
                                          <p:attrName>style.visibility</p:attrName>
                                        </p:attrNameLst>
                                      </p:cBhvr>
                                      <p:to>
                                        <p:strVal val="visible"/>
                                      </p:to>
                                    </p:set>
                                    <p:animEffect transition="in" filter="fade">
                                      <p:cBhvr>
                                        <p:cTn dur="1000"/>
                                        <p:tgtEl>
                                          <p:spTgt spid="216">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0"/>
                                        </p:tgtEl>
                                        <p:attrNameLst>
                                          <p:attrName>style.visibility</p:attrName>
                                        </p:attrNameLst>
                                      </p:cBhvr>
                                      <p:to>
                                        <p:strVal val="visible"/>
                                      </p:to>
                                    </p:set>
                                    <p:animEffect transition="in" filter="fade">
                                      <p:cBhvr>
                                        <p:cTn dur="1000"/>
                                        <p:tgtEl>
                                          <p:spTgt spid="220"/>
                                        </p:tgtEl>
                                      </p:cBhvr>
                                    </p:animEffect>
                                  </p:childTnLst>
                                </p:cTn>
                              </p:par>
                              <p:par>
                                <p:cTn presetID="10" fill="hold" presetSubtype="0" presetClass="entr" nodeType="withEffect">
                                  <p:stCondLst>
                                    <p:cond delay="0"/>
                                  </p:stCondLst>
                                  <p:childTnLst>
                                    <p:set>
                                      <p:cBhvr>
                                        <p:cTn dur="1" fill="hold">
                                          <p:stCondLst>
                                            <p:cond delay="0"/>
                                          </p:stCondLst>
                                        </p:cTn>
                                        <p:tgtEl>
                                          <p:spTgt spid="218"/>
                                        </p:tgtEl>
                                        <p:attrNameLst>
                                          <p:attrName>style.visibility</p:attrName>
                                        </p:attrNameLst>
                                      </p:cBhvr>
                                      <p:to>
                                        <p:strVal val="visible"/>
                                      </p:to>
                                    </p:set>
                                    <p:animEffect transition="in" filter="fade">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7">
                                            <p:txEl>
                                              <p:pRg st="0" end="0"/>
                                            </p:txEl>
                                          </p:spTgt>
                                        </p:tgtEl>
                                        <p:attrNameLst>
                                          <p:attrName>style.visibility</p:attrName>
                                        </p:attrNameLst>
                                      </p:cBhvr>
                                      <p:to>
                                        <p:strVal val="visible"/>
                                      </p:to>
                                    </p:set>
                                    <p:animEffect transition="in" filter="fade">
                                      <p:cBhvr>
                                        <p:cTn dur="1000"/>
                                        <p:tgtEl>
                                          <p:spTgt spid="217">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7">
                                            <p:txEl>
                                              <p:pRg st="1" end="1"/>
                                            </p:txEl>
                                          </p:spTgt>
                                        </p:tgtEl>
                                        <p:attrNameLst>
                                          <p:attrName>style.visibility</p:attrName>
                                        </p:attrNameLst>
                                      </p:cBhvr>
                                      <p:to>
                                        <p:strVal val="visible"/>
                                      </p:to>
                                    </p:set>
                                    <p:animEffect transition="in" filter="fade">
                                      <p:cBhvr>
                                        <p:cTn dur="1000"/>
                                        <p:tgtEl>
                                          <p:spTgt spid="217">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7">
                                            <p:txEl>
                                              <p:pRg st="2" end="2"/>
                                            </p:txEl>
                                          </p:spTgt>
                                        </p:tgtEl>
                                        <p:attrNameLst>
                                          <p:attrName>style.visibility</p:attrName>
                                        </p:attrNameLst>
                                      </p:cBhvr>
                                      <p:to>
                                        <p:strVal val="visible"/>
                                      </p:to>
                                    </p:set>
                                    <p:animEffect transition="in" filter="fade">
                                      <p:cBhvr>
                                        <p:cTn dur="1000"/>
                                        <p:tgtEl>
                                          <p:spTgt spid="217">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y="0" x="0"/>
          <a:ext cy="0" cx="0"/>
          <a:chOff y="0" x="0"/>
          <a:chExt cy="0" cx="0"/>
        </a:xfrm>
      </p:grpSpPr>
      <p:sp>
        <p:nvSpPr>
          <p:cNvPr id="225" name="Shape 22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rebasing visualised...</a:t>
            </a:r>
          </a:p>
        </p:txBody>
      </p:sp>
      <p:sp>
        <p:nvSpPr>
          <p:cNvPr id="226" name="Shape 226"/>
          <p:cNvSpPr txBox="1"/>
          <p:nvPr/>
        </p:nvSpPr>
        <p:spPr>
          <a:xfrm>
            <a:off y="4284950" x="495825"/>
            <a:ext cy="697500" cx="4365899"/>
          </a:xfrm>
          <a:prstGeom prst="rect">
            <a:avLst/>
          </a:prstGeom>
        </p:spPr>
        <p:txBody>
          <a:bodyPr bIns="91425" rIns="91425" lIns="91425" tIns="91425" anchor="t" anchorCtr="0">
            <a:noAutofit/>
          </a:bodyPr>
          <a:lstStyle/>
          <a:p>
            <a:pPr rtl="0" lvl="0">
              <a:buNone/>
            </a:pPr>
            <a:r>
              <a:rPr b="1" lang="en"/>
              <a:t>experiment</a:t>
            </a:r>
            <a:r>
              <a:rPr lang="en"/>
              <a:t> already </a:t>
            </a:r>
            <a:r>
              <a:rPr b="1" lang="en"/>
              <a:t>had all changes from master</a:t>
            </a:r>
          </a:p>
          <a:p>
            <a:pPr rtl="0" lvl="0">
              <a:buNone/>
            </a:pPr>
            <a:r>
              <a:rPr b="1" lang="en"/>
              <a:t>master HEAD</a:t>
            </a:r>
            <a:r>
              <a:rPr lang="en"/>
              <a:t> is simply </a:t>
            </a:r>
            <a:r>
              <a:rPr b="1" lang="en">
                <a:solidFill>
                  <a:srgbClr val="FF0000"/>
                </a:solidFill>
              </a:rPr>
              <a:t>updated to C3’</a:t>
            </a:r>
          </a:p>
        </p:txBody>
      </p:sp>
      <p:sp>
        <p:nvSpPr>
          <p:cNvPr id="227" name="Shape 227"/>
          <p:cNvSpPr txBox="1"/>
          <p:nvPr/>
        </p:nvSpPr>
        <p:spPr>
          <a:xfrm>
            <a:off y="4137625" x="5752475"/>
            <a:ext cy="857400" cx="2412299"/>
          </a:xfrm>
          <a:prstGeom prst="rect">
            <a:avLst/>
          </a:prstGeom>
        </p:spPr>
        <p:txBody>
          <a:bodyPr bIns="91425" rIns="91425" lIns="91425" tIns="91425" anchor="t" anchorCtr="0">
            <a:noAutofit/>
          </a:bodyPr>
          <a:lstStyle/>
          <a:p>
            <a:pPr rtl="0" lvl="0">
              <a:buNone/>
            </a:pPr>
            <a:r>
              <a:rPr lang="en"/>
              <a:t>git checkout </a:t>
            </a:r>
            <a:r>
              <a:rPr b="1" lang="en"/>
              <a:t>master</a:t>
            </a:r>
          </a:p>
          <a:p>
            <a:pPr rtl="0" lvl="0">
              <a:buNone/>
            </a:pPr>
            <a:r>
              <a:rPr lang="en"/>
              <a:t>git merge </a:t>
            </a:r>
            <a:r>
              <a:rPr b="1" lang="en">
                <a:solidFill>
                  <a:srgbClr val="FF0000"/>
                </a:solidFill>
              </a:rPr>
              <a:t>experiment</a:t>
            </a:r>
          </a:p>
        </p:txBody>
      </p:sp>
      <p:pic>
        <p:nvPicPr>
          <p:cNvPr id="228" name="Shape 228"/>
          <p:cNvPicPr preferRelativeResize="0"/>
          <p:nvPr/>
        </p:nvPicPr>
        <p:blipFill>
          <a:blip r:embed="rId3"/>
          <a:stretch>
            <a:fillRect/>
          </a:stretch>
        </p:blipFill>
        <p:spPr>
          <a:xfrm>
            <a:off y="1919287" x="5076825"/>
            <a:ext cy="1762125" cx="3714750"/>
          </a:xfrm>
          <a:prstGeom prst="rect">
            <a:avLst/>
          </a:prstGeom>
          <a:noFill/>
          <a:ln>
            <a:noFill/>
          </a:ln>
        </p:spPr>
      </p:pic>
      <p:pic>
        <p:nvPicPr>
          <p:cNvPr id="229" name="Shape 229"/>
          <p:cNvPicPr preferRelativeResize="0"/>
          <p:nvPr/>
        </p:nvPicPr>
        <p:blipFill>
          <a:blip r:embed="rId4"/>
          <a:stretch>
            <a:fillRect/>
          </a:stretch>
        </p:blipFill>
        <p:spPr>
          <a:xfrm>
            <a:off y="1866900" x="428625"/>
            <a:ext cy="1714500" cx="3714750"/>
          </a:xfrm>
          <a:prstGeom prst="rect">
            <a:avLst/>
          </a:prstGeom>
          <a:noFill/>
          <a:ln>
            <a:noFill/>
          </a:ln>
        </p:spPr>
      </p:pic>
      <p:cxnSp>
        <p:nvCxnSpPr>
          <p:cNvPr id="230" name="Shape 230"/>
          <p:cNvCxnSpPr>
            <a:stCxn id="228" idx="2"/>
            <a:endCxn id="227" idx="0"/>
          </p:cNvCxnSpPr>
          <p:nvPr/>
        </p:nvCxnSpPr>
        <p:spPr>
          <a:xfrm>
            <a:off y="3681412" x="6934200"/>
            <a:ext cy="456212" cx="24424"/>
          </a:xfrm>
          <a:prstGeom prst="straightConnector1">
            <a:avLst/>
          </a:prstGeom>
          <a:noFill/>
          <a:ln w="19050" cap="flat">
            <a:solidFill>
              <a:srgbClr val="FF9900"/>
            </a:solidFill>
            <a:prstDash val="solid"/>
            <a:round/>
            <a:headEnd w="lg" len="lg" type="none"/>
            <a:tailEnd w="lg" len="lg" type="triangle"/>
          </a:ln>
        </p:spPr>
      </p:cxnSp>
      <p:cxnSp>
        <p:nvCxnSpPr>
          <p:cNvPr id="231" name="Shape 231"/>
          <p:cNvCxnSpPr>
            <a:stCxn id="227" idx="1"/>
            <a:endCxn id="229" idx="3"/>
          </p:cNvCxnSpPr>
          <p:nvPr/>
        </p:nvCxnSpPr>
        <p:spPr>
          <a:xfrm rot="10800000">
            <a:off y="2724150" x="4143375"/>
            <a:ext cy="1842175" cx="1609100"/>
          </a:xfrm>
          <a:prstGeom prst="straightConnector1">
            <a:avLst/>
          </a:prstGeom>
          <a:noFill/>
          <a:ln w="19050" cap="flat">
            <a:solidFill>
              <a:srgbClr val="FF9900"/>
            </a:solidFill>
            <a:prstDash val="solid"/>
            <a:round/>
            <a:headEnd w="lg" len="lg" type="none"/>
            <a:tailEnd w="lg" len="lg" type="triangle"/>
          </a:ln>
        </p:spPr>
      </p:cxn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30"/>
                                        </p:tgtEl>
                                        <p:attrNameLst>
                                          <p:attrName>style.visibility</p:attrName>
                                        </p:attrNameLst>
                                      </p:cBhvr>
                                      <p:to>
                                        <p:strVal val="visible"/>
                                      </p:to>
                                    </p:set>
                                    <p:animEffect transition="in" filter="fade">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7">
                                            <p:txEl>
                                              <p:pRg st="0" end="0"/>
                                            </p:txEl>
                                          </p:spTgt>
                                        </p:tgtEl>
                                        <p:attrNameLst>
                                          <p:attrName>style.visibility</p:attrName>
                                        </p:attrNameLst>
                                      </p:cBhvr>
                                      <p:to>
                                        <p:strVal val="visible"/>
                                      </p:to>
                                    </p:set>
                                    <p:animEffect transition="in" filter="fade">
                                      <p:cBhvr>
                                        <p:cTn dur="1000"/>
                                        <p:tgtEl>
                                          <p:spTgt spid="227">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7">
                                            <p:txEl>
                                              <p:pRg st="1" end="1"/>
                                            </p:txEl>
                                          </p:spTgt>
                                        </p:tgtEl>
                                        <p:attrNameLst>
                                          <p:attrName>style.visibility</p:attrName>
                                        </p:attrNameLst>
                                      </p:cBhvr>
                                      <p:to>
                                        <p:strVal val="visible"/>
                                      </p:to>
                                    </p:set>
                                    <p:animEffect transition="in" filter="fade">
                                      <p:cBhvr>
                                        <p:cTn dur="1000"/>
                                        <p:tgtEl>
                                          <p:spTgt spid="227">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31"/>
                                        </p:tgtEl>
                                        <p:attrNameLst>
                                          <p:attrName>style.visibility</p:attrName>
                                        </p:attrNameLst>
                                      </p:cBhvr>
                                      <p:to>
                                        <p:strVal val="visible"/>
                                      </p:to>
                                    </p:set>
                                    <p:animEffect transition="in" filter="fade">
                                      <p:cBhvr>
                                        <p:cTn dur="1000"/>
                                        <p:tgtEl>
                                          <p:spTgt spid="231"/>
                                        </p:tgtEl>
                                      </p:cBhvr>
                                    </p:animEffect>
                                  </p:childTnLst>
                                </p:cTn>
                              </p:par>
                              <p:par>
                                <p:cTn presetID="10" fill="hold" presetSubtype="0" presetClass="entr" nodeType="withEffect">
                                  <p:stCondLst>
                                    <p:cond delay="0"/>
                                  </p:stCondLst>
                                  <p:childTnLst>
                                    <p:set>
                                      <p:cBhvr>
                                        <p:cTn dur="1" fill="hold">
                                          <p:stCondLst>
                                            <p:cond delay="0"/>
                                          </p:stCondLst>
                                        </p:cTn>
                                        <p:tgtEl>
                                          <p:spTgt spid="229"/>
                                        </p:tgtEl>
                                        <p:attrNameLst>
                                          <p:attrName>style.visibility</p:attrName>
                                        </p:attrNameLst>
                                      </p:cBhvr>
                                      <p:to>
                                        <p:strVal val="visible"/>
                                      </p:to>
                                    </p:set>
                                    <p:animEffect transition="in" filter="fade">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6">
                                            <p:txEl>
                                              <p:pRg st="0" end="0"/>
                                            </p:txEl>
                                          </p:spTgt>
                                        </p:tgtEl>
                                        <p:attrNameLst>
                                          <p:attrName>style.visibility</p:attrName>
                                        </p:attrNameLst>
                                      </p:cBhvr>
                                      <p:to>
                                        <p:strVal val="visible"/>
                                      </p:to>
                                    </p:set>
                                    <p:animEffect transition="in" filter="fade">
                                      <p:cBhvr>
                                        <p:cTn dur="1000"/>
                                        <p:tgtEl>
                                          <p:spTgt spid="226">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6">
                                            <p:txEl>
                                              <p:pRg st="1" end="1"/>
                                            </p:txEl>
                                          </p:spTgt>
                                        </p:tgtEl>
                                        <p:attrNameLst>
                                          <p:attrName>style.visibility</p:attrName>
                                        </p:attrNameLst>
                                      </p:cBhvr>
                                      <p:to>
                                        <p:strVal val="visible"/>
                                      </p:to>
                                    </p:set>
                                    <p:animEffect transition="in" filter="fade">
                                      <p:cBhvr>
                                        <p:cTn dur="1000"/>
                                        <p:tgtEl>
                                          <p:spTgt spid="226">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y="0" x="0"/>
          <a:ext cy="0" cx="0"/>
          <a:chOff y="0" x="0"/>
          <a:chExt cy="0" cx="0"/>
        </a:xfrm>
      </p:grpSpPr>
      <p:sp>
        <p:nvSpPr>
          <p:cNvPr id="236" name="Shape 23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commit accept / reject</a:t>
            </a:r>
          </a:p>
        </p:txBody>
      </p:sp>
      <p:sp>
        <p:nvSpPr>
          <p:cNvPr id="237" name="Shape 23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Clr>
                <a:schemeClr val="dk1"/>
              </a:buClr>
              <a:buSzPct val="78571"/>
              <a:buFont typeface="Arial"/>
              <a:buNone/>
            </a:pPr>
            <a:r>
              <a:rPr sz="1400" lang="en"/>
              <a:t>- Git only accepts your content if the </a:t>
            </a:r>
            <a:r>
              <a:rPr b="1" sz="1400" lang="en"/>
              <a:t>HEAD revision of the remote branch</a:t>
            </a:r>
            <a:r>
              <a:rPr sz="1400" lang="en"/>
              <a:t> </a:t>
            </a:r>
            <a:r>
              <a:rPr b="1" sz="1400" lang="en" i="1"/>
              <a:t>exists in</a:t>
            </a:r>
            <a:r>
              <a:rPr sz="1400" lang="en"/>
              <a:t> the </a:t>
            </a:r>
            <a:r>
              <a:rPr b="1" sz="1400" lang="en"/>
              <a:t>history</a:t>
            </a:r>
            <a:r>
              <a:rPr sz="1400" lang="en"/>
              <a:t> of your </a:t>
            </a:r>
            <a:r>
              <a:rPr b="1" sz="1400" lang="en"/>
              <a:t>local branch</a:t>
            </a:r>
          </a:p>
          <a:p>
            <a:pPr rtl="0" lvl="0">
              <a:buClr>
                <a:schemeClr val="dk1"/>
              </a:buClr>
              <a:buSzPct val="78571"/>
              <a:buFont typeface="Arial"/>
              <a:buNone/>
            </a:pPr>
            <a:r>
              <a:rPr sz="1400" lang="en"/>
              <a:t>- Git will simply </a:t>
            </a:r>
            <a:r>
              <a:rPr b="1" sz="1400" lang="en"/>
              <a:t>reject</a:t>
            </a:r>
            <a:r>
              <a:rPr sz="1400" lang="en"/>
              <a:t> your push otherwise assuming your local copy is outdated</a:t>
            </a:r>
          </a:p>
          <a:p>
            <a:pPr rtl="0" lvl="0">
              <a:buClr>
                <a:schemeClr val="dk1"/>
              </a:buClr>
              <a:buSzPct val="78571"/>
              <a:buFont typeface="Arial"/>
              <a:buNone/>
            </a:pPr>
            <a:r>
              <a:rPr sz="1400" lang="en"/>
              <a:t>- </a:t>
            </a:r>
            <a:r>
              <a:rPr sz="1400" lang="en" i="1"/>
              <a:t>Usual</a:t>
            </a:r>
            <a:r>
              <a:rPr sz="1400" lang="en"/>
              <a:t> workflow is to simply rebase on top of the remote branch before running “git push”</a:t>
            </a:r>
          </a:p>
          <a:p>
            <a:pPr rtl="0" lvl="0">
              <a:buClr>
                <a:schemeClr val="dk1"/>
              </a:buClr>
              <a:buSzPct val="78571"/>
              <a:buFont typeface="Arial"/>
              <a:buNone/>
            </a:pPr>
            <a:r>
              <a:rPr sz="1400" lang="en"/>
              <a:t>- This will simply update your local branch with all the content of the remote branch and move your local changes on top it</a:t>
            </a:r>
          </a:p>
          <a:p>
            <a:pPr rtl="0" lvl="0">
              <a:buClr>
                <a:schemeClr val="dk1"/>
              </a:buClr>
              <a:buSzPct val="78571"/>
              <a:buFont typeface="Arial"/>
              <a:buNone/>
            </a:pPr>
            <a:r>
              <a:rPr sz="1400" lang="en"/>
              <a:t>- As a result, running the next “git push” will send local branch content that contains the HEAD revision of the remote branch</a:t>
            </a:r>
          </a:p>
          <a:p>
            <a:pPr rtl="0" lvl="0">
              <a:buClr>
                <a:schemeClr val="dk1"/>
              </a:buClr>
              <a:buSzPct val="78571"/>
              <a:buFont typeface="Arial"/>
              <a:buNone/>
            </a:pPr>
            <a:r>
              <a:rPr sz="1400" lang="en"/>
              <a:t>- Git will happily apply only the newer commits of your local branch on top of the remote branch to update the remote branch. As an example, if “</a:t>
            </a:r>
            <a:r>
              <a:rPr b="1" sz="1400" lang="en"/>
              <a:t>git push origin PB-100</a:t>
            </a:r>
            <a:r>
              <a:rPr sz="1400" lang="en"/>
              <a:t>” fails, you can run</a:t>
            </a:r>
          </a:p>
          <a:p>
            <a:pPr rtl="0" lvl="0">
              <a:buClr>
                <a:schemeClr val="dk1"/>
              </a:buClr>
              <a:buSzPct val="78571"/>
              <a:buFont typeface="Arial"/>
              <a:buNone/>
            </a:pPr>
            <a:r>
              <a:rPr b="1" sz="1400" lang="en"/>
              <a:t>$ git fetch origin</a:t>
            </a:r>
          </a:p>
          <a:p>
            <a:pPr rtl="0" lvl="0">
              <a:buClr>
                <a:schemeClr val="dk1"/>
              </a:buClr>
              <a:buSzPct val="78571"/>
              <a:buFont typeface="Arial"/>
              <a:buNone/>
            </a:pPr>
            <a:r>
              <a:rPr b="1" sz="1400" lang="en"/>
              <a:t>$ git rebase origin/PB-100</a:t>
            </a:r>
          </a:p>
          <a:p>
            <a:pPr rtl="0" lvl="0">
              <a:buNone/>
            </a:pPr>
            <a:r>
              <a:rPr b="1" sz="1400" lang="en"/>
              <a:t>$ git push origin PB-100</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37">
                                            <p:txEl>
                                              <p:pRg st="0" end="0"/>
                                            </p:txEl>
                                          </p:spTgt>
                                        </p:tgtEl>
                                        <p:attrNameLst>
                                          <p:attrName>style.visibility</p:attrName>
                                        </p:attrNameLst>
                                      </p:cBhvr>
                                      <p:to>
                                        <p:strVal val="visible"/>
                                      </p:to>
                                    </p:set>
                                    <p:animEffect transition="in" filter="fade">
                                      <p:cBhvr>
                                        <p:cTn dur="1000"/>
                                        <p:tgtEl>
                                          <p:spTgt spid="237">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37">
                                            <p:txEl>
                                              <p:pRg st="1" end="1"/>
                                            </p:txEl>
                                          </p:spTgt>
                                        </p:tgtEl>
                                        <p:attrNameLst>
                                          <p:attrName>style.visibility</p:attrName>
                                        </p:attrNameLst>
                                      </p:cBhvr>
                                      <p:to>
                                        <p:strVal val="visible"/>
                                      </p:to>
                                    </p:set>
                                    <p:animEffect transition="in" filter="fade">
                                      <p:cBhvr>
                                        <p:cTn dur="1000"/>
                                        <p:tgtEl>
                                          <p:spTgt spid="237">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37">
                                            <p:txEl>
                                              <p:pRg st="2" end="2"/>
                                            </p:txEl>
                                          </p:spTgt>
                                        </p:tgtEl>
                                        <p:attrNameLst>
                                          <p:attrName>style.visibility</p:attrName>
                                        </p:attrNameLst>
                                      </p:cBhvr>
                                      <p:to>
                                        <p:strVal val="visible"/>
                                      </p:to>
                                    </p:set>
                                    <p:animEffect transition="in" filter="fade">
                                      <p:cBhvr>
                                        <p:cTn dur="1000"/>
                                        <p:tgtEl>
                                          <p:spTgt spid="237">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37">
                                            <p:txEl>
                                              <p:pRg st="3" end="3"/>
                                            </p:txEl>
                                          </p:spTgt>
                                        </p:tgtEl>
                                        <p:attrNameLst>
                                          <p:attrName>style.visibility</p:attrName>
                                        </p:attrNameLst>
                                      </p:cBhvr>
                                      <p:to>
                                        <p:strVal val="visible"/>
                                      </p:to>
                                    </p:set>
                                    <p:animEffect transition="in" filter="fade">
                                      <p:cBhvr>
                                        <p:cTn dur="1000"/>
                                        <p:tgtEl>
                                          <p:spTgt spid="237">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37">
                                            <p:txEl>
                                              <p:pRg st="4" end="4"/>
                                            </p:txEl>
                                          </p:spTgt>
                                        </p:tgtEl>
                                        <p:attrNameLst>
                                          <p:attrName>style.visibility</p:attrName>
                                        </p:attrNameLst>
                                      </p:cBhvr>
                                      <p:to>
                                        <p:strVal val="visible"/>
                                      </p:to>
                                    </p:set>
                                    <p:animEffect transition="in" filter="fade">
                                      <p:cBhvr>
                                        <p:cTn dur="1000"/>
                                        <p:tgtEl>
                                          <p:spTgt spid="237">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37">
                                            <p:txEl>
                                              <p:pRg st="5" end="5"/>
                                            </p:txEl>
                                          </p:spTgt>
                                        </p:tgtEl>
                                        <p:attrNameLst>
                                          <p:attrName>style.visibility</p:attrName>
                                        </p:attrNameLst>
                                      </p:cBhvr>
                                      <p:to>
                                        <p:strVal val="visible"/>
                                      </p:to>
                                    </p:set>
                                    <p:animEffect transition="in" filter="fade">
                                      <p:cBhvr>
                                        <p:cTn dur="1000"/>
                                        <p:tgtEl>
                                          <p:spTgt spid="237">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37">
                                            <p:txEl>
                                              <p:pRg st="6" end="6"/>
                                            </p:txEl>
                                          </p:spTgt>
                                        </p:tgtEl>
                                        <p:attrNameLst>
                                          <p:attrName>style.visibility</p:attrName>
                                        </p:attrNameLst>
                                      </p:cBhvr>
                                      <p:to>
                                        <p:strVal val="visible"/>
                                      </p:to>
                                    </p:set>
                                    <p:animEffect transition="in" filter="fade">
                                      <p:cBhvr>
                                        <p:cTn dur="1000"/>
                                        <p:tgtEl>
                                          <p:spTgt spid="237">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37">
                                            <p:txEl>
                                              <p:pRg st="7" end="7"/>
                                            </p:txEl>
                                          </p:spTgt>
                                        </p:tgtEl>
                                        <p:attrNameLst>
                                          <p:attrName>style.visibility</p:attrName>
                                        </p:attrNameLst>
                                      </p:cBhvr>
                                      <p:to>
                                        <p:strVal val="visible"/>
                                      </p:to>
                                    </p:set>
                                    <p:animEffect transition="in" filter="fade">
                                      <p:cBhvr>
                                        <p:cTn dur="1000"/>
                                        <p:tgtEl>
                                          <p:spTgt spid="237">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37">
                                            <p:txEl>
                                              <p:pRg st="8" end="8"/>
                                            </p:txEl>
                                          </p:spTgt>
                                        </p:tgtEl>
                                        <p:attrNameLst>
                                          <p:attrName>style.visibility</p:attrName>
                                        </p:attrNameLst>
                                      </p:cBhvr>
                                      <p:to>
                                        <p:strVal val="visible"/>
                                      </p:to>
                                    </p:set>
                                    <p:animEffect transition="in" filter="fade">
                                      <p:cBhvr>
                                        <p:cTn dur="1000"/>
                                        <p:tgtEl>
                                          <p:spTgt spid="237">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y="0" x="0"/>
          <a:ext cy="0" cx="0"/>
          <a:chOff y="0" x="0"/>
          <a:chExt cy="0" cx="0"/>
        </a:xfrm>
      </p:grpSpPr>
      <p:sp>
        <p:nvSpPr>
          <p:cNvPr id="242" name="Shape 24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commit accept / reject...</a:t>
            </a:r>
          </a:p>
        </p:txBody>
      </p:sp>
      <p:sp>
        <p:nvSpPr>
          <p:cNvPr id="243" name="Shape 243"/>
          <p:cNvSpPr txBox="1"/>
          <p:nvPr>
            <p:ph idx="1" type="body"/>
          </p:nvPr>
        </p:nvSpPr>
        <p:spPr>
          <a:xfrm>
            <a:off y="1276350" x="457200"/>
            <a:ext cy="925800" cx="3481200"/>
          </a:xfrm>
          <a:prstGeom prst="rect">
            <a:avLst/>
          </a:prstGeom>
        </p:spPr>
        <p:txBody>
          <a:bodyPr bIns="91425" rIns="91425" lIns="91425" tIns="91425" anchor="t" anchorCtr="0">
            <a:noAutofit/>
          </a:bodyPr>
          <a:lstStyle/>
          <a:p>
            <a:pPr rtl="0" lvl="0">
              <a:buNone/>
            </a:pPr>
            <a:r>
              <a:rPr sz="1400" lang="en"/>
              <a:t>Since commit </a:t>
            </a:r>
            <a:r>
              <a:rPr b="1" sz="1400" lang="en"/>
              <a:t>C3</a:t>
            </a:r>
            <a:r>
              <a:rPr sz="1400" lang="en"/>
              <a:t> exists on </a:t>
            </a:r>
            <a:r>
              <a:rPr b="1" sz="1400" lang="en" i="1"/>
              <a:t>master</a:t>
            </a:r>
            <a:r>
              <a:rPr sz="1400" lang="en"/>
              <a:t>’s history, </a:t>
            </a:r>
            <a:r>
              <a:rPr b="1" sz="1400" lang="en"/>
              <a:t>origin/master </a:t>
            </a:r>
            <a:r>
              <a:rPr sz="1400" lang="en"/>
              <a:t>happily accepts all incoming changes from </a:t>
            </a:r>
            <a:r>
              <a:rPr b="1" sz="1400" lang="en" i="1"/>
              <a:t>master</a:t>
            </a:r>
            <a:r>
              <a:rPr b="1" sz="1400" lang="en"/>
              <a:t> </a:t>
            </a:r>
          </a:p>
        </p:txBody>
      </p:sp>
      <p:graphicFrame>
        <p:nvGraphicFramePr>
          <p:cNvPr id="244" name="Shape 244"/>
          <p:cNvGraphicFramePr/>
          <p:nvPr/>
        </p:nvGraphicFramePr>
        <p:xfrm>
          <a:off y="1287825" x="4146850"/>
          <a:ext cy="3000000" cx="3000000"/>
        </p:xfrm>
        <a:graphic>
          <a:graphicData uri="http://schemas.openxmlformats.org/drawingml/2006/table">
            <a:tbl>
              <a:tblPr>
                <a:noFill/>
                <a:tableStyleId>{48C8F132-A36A-441C-8848-41FBB8111859}</a:tableStyleId>
              </a:tblPr>
              <a:tblGrid>
                <a:gridCol w="1126925"/>
                <a:gridCol w="1721650"/>
                <a:gridCol w="1255975"/>
              </a:tblGrid>
              <a:tr h="274025">
                <a:tc>
                  <a:txBody>
                    <a:bodyPr>
                      <a:noAutofit/>
                    </a:bodyPr>
                    <a:lstStyle/>
                    <a:p/>
                  </a:txBody>
                  <a:tcPr marR="91425" marB="91425" marT="91425" marL="91425"/>
                </a:tc>
                <a:tc>
                  <a:txBody>
                    <a:bodyPr>
                      <a:noAutofit/>
                    </a:bodyPr>
                    <a:lstStyle/>
                    <a:p>
                      <a:pPr rtl="0" lvl="0">
                        <a:spcBef>
                          <a:spcPts val="600"/>
                        </a:spcBef>
                        <a:buNone/>
                      </a:pPr>
                      <a:r>
                        <a:rPr sz="1000" lang="en">
                          <a:solidFill>
                            <a:schemeClr val="dk1"/>
                          </a:solidFill>
                        </a:rPr>
                        <a:t>Master</a:t>
                      </a:r>
                    </a:p>
                  </a:txBody>
                  <a:tcPr marR="91425" marB="91425" marT="91425" marL="91425"/>
                </a:tc>
                <a:tc>
                  <a:txBody>
                    <a:bodyPr>
                      <a:noAutofit/>
                    </a:bodyPr>
                    <a:lstStyle/>
                    <a:p>
                      <a:pPr rtl="0" lvl="0">
                        <a:spcBef>
                          <a:spcPts val="600"/>
                        </a:spcBef>
                        <a:buNone/>
                      </a:pPr>
                      <a:r>
                        <a:rPr sz="1000" lang="en">
                          <a:solidFill>
                            <a:schemeClr val="dk1"/>
                          </a:solidFill>
                        </a:rPr>
                        <a:t>origin/master</a:t>
                      </a:r>
                    </a:p>
                  </a:txBody>
                  <a:tcPr marR="91425" marB="91425" marT="91425" marL="91425"/>
                </a:tc>
              </a:tr>
              <a:tr h="274025">
                <a:tc>
                  <a:txBody>
                    <a:bodyPr>
                      <a:noAutofit/>
                    </a:bodyPr>
                    <a:lstStyle/>
                    <a:p>
                      <a:pPr rtl="0" lvl="0">
                        <a:spcBef>
                          <a:spcPts val="600"/>
                        </a:spcBef>
                        <a:buNone/>
                      </a:pPr>
                      <a:r>
                        <a:rPr sz="1000" lang="en">
                          <a:solidFill>
                            <a:schemeClr val="dk1"/>
                          </a:solidFill>
                        </a:rPr>
                        <a:t>Before push</a:t>
                      </a:r>
                    </a:p>
                  </a:txBody>
                  <a:tcPr marR="91425" marB="91425" marT="91425" marL="91425"/>
                </a:tc>
                <a:tc>
                  <a:txBody>
                    <a:bodyPr>
                      <a:noAutofit/>
                    </a:bodyPr>
                    <a:lstStyle/>
                    <a:p>
                      <a:pPr rtl="0" lvl="0">
                        <a:spcBef>
                          <a:spcPts val="600"/>
                        </a:spcBef>
                        <a:buNone/>
                      </a:pPr>
                      <a:r>
                        <a:rPr sz="1000" lang="en">
                          <a:solidFill>
                            <a:schemeClr val="dk1"/>
                          </a:solidFill>
                        </a:rPr>
                        <a:t>C1 - C2 - </a:t>
                      </a:r>
                      <a:r>
                        <a:rPr b="1" sz="1000" lang="en">
                          <a:solidFill>
                            <a:schemeClr val="dk1"/>
                          </a:solidFill>
                        </a:rPr>
                        <a:t>C3</a:t>
                      </a:r>
                      <a:r>
                        <a:rPr sz="1000" lang="en">
                          <a:solidFill>
                            <a:schemeClr val="dk1"/>
                          </a:solidFill>
                        </a:rPr>
                        <a:t> - C4 - C5</a:t>
                      </a:r>
                    </a:p>
                  </a:txBody>
                  <a:tcPr marR="91425" marB="91425" marT="91425" marL="91425"/>
                </a:tc>
                <a:tc>
                  <a:txBody>
                    <a:bodyPr>
                      <a:noAutofit/>
                    </a:bodyPr>
                    <a:lstStyle/>
                    <a:p>
                      <a:pPr rtl="0" lvl="0">
                        <a:spcBef>
                          <a:spcPts val="600"/>
                        </a:spcBef>
                        <a:buNone/>
                      </a:pPr>
                      <a:r>
                        <a:rPr sz="1000" lang="en">
                          <a:solidFill>
                            <a:schemeClr val="dk1"/>
                          </a:solidFill>
                        </a:rPr>
                        <a:t>C1 - C2 - </a:t>
                      </a:r>
                      <a:r>
                        <a:rPr b="1" sz="1000" lang="en">
                          <a:solidFill>
                            <a:schemeClr val="dk1"/>
                          </a:solidFill>
                        </a:rPr>
                        <a:t>C3</a:t>
                      </a:r>
                    </a:p>
                  </a:txBody>
                  <a:tcPr marR="91425" marB="91425" marT="91425" marL="91425"/>
                </a:tc>
              </a:tr>
            </a:tbl>
          </a:graphicData>
        </a:graphic>
      </p:graphicFrame>
      <p:sp>
        <p:nvSpPr>
          <p:cNvPr id="245" name="Shape 245"/>
          <p:cNvSpPr txBox="1"/>
          <p:nvPr/>
        </p:nvSpPr>
        <p:spPr>
          <a:xfrm>
            <a:off y="1036025" x="446725"/>
            <a:ext cy="457200" cx="3657600"/>
          </a:xfrm>
          <a:prstGeom prst="rect">
            <a:avLst/>
          </a:prstGeom>
        </p:spPr>
        <p:txBody>
          <a:bodyPr bIns="91425" rIns="91425" lIns="91425" tIns="91425" anchor="t" anchorCtr="0">
            <a:noAutofit/>
          </a:bodyPr>
          <a:lstStyle/>
          <a:p>
            <a:pPr>
              <a:buNone/>
            </a:pPr>
            <a:r>
              <a:rPr lang="en"/>
              <a:t>$ git push origin master</a:t>
            </a:r>
          </a:p>
        </p:txBody>
      </p:sp>
      <p:graphicFrame>
        <p:nvGraphicFramePr>
          <p:cNvPr id="246" name="Shape 246"/>
          <p:cNvGraphicFramePr/>
          <p:nvPr/>
        </p:nvGraphicFramePr>
        <p:xfrm>
          <a:off y="2507025" x="4146850"/>
          <a:ext cy="3000000" cx="3000000"/>
        </p:xfrm>
        <a:graphic>
          <a:graphicData uri="http://schemas.openxmlformats.org/drawingml/2006/table">
            <a:tbl>
              <a:tblPr>
                <a:noFill/>
                <a:tableStyleId>{85B2738F-03E4-4F46-A458-6907B2289B6F}</a:tableStyleId>
              </a:tblPr>
              <a:tblGrid>
                <a:gridCol w="1126925"/>
                <a:gridCol w="1721650"/>
                <a:gridCol w="1521150"/>
              </a:tblGrid>
              <a:tr h="274025">
                <a:tc>
                  <a:txBody>
                    <a:bodyPr>
                      <a:noAutofit/>
                    </a:bodyPr>
                    <a:lstStyle/>
                    <a:p/>
                  </a:txBody>
                  <a:tcPr marR="91425" marB="91425" marT="91425" marL="91425"/>
                </a:tc>
                <a:tc>
                  <a:txBody>
                    <a:bodyPr>
                      <a:noAutofit/>
                    </a:bodyPr>
                    <a:lstStyle/>
                    <a:p>
                      <a:pPr rtl="0" lvl="0">
                        <a:spcBef>
                          <a:spcPts val="600"/>
                        </a:spcBef>
                        <a:buNone/>
                      </a:pPr>
                      <a:r>
                        <a:rPr sz="1000" lang="en">
                          <a:solidFill>
                            <a:schemeClr val="dk1"/>
                          </a:solidFill>
                        </a:rPr>
                        <a:t>Master</a:t>
                      </a:r>
                    </a:p>
                  </a:txBody>
                  <a:tcPr marR="91425" marB="91425" marT="91425" marL="91425"/>
                </a:tc>
                <a:tc>
                  <a:txBody>
                    <a:bodyPr>
                      <a:noAutofit/>
                    </a:bodyPr>
                    <a:lstStyle/>
                    <a:p>
                      <a:pPr rtl="0" lvl="0">
                        <a:spcBef>
                          <a:spcPts val="600"/>
                        </a:spcBef>
                        <a:buNone/>
                      </a:pPr>
                      <a:r>
                        <a:rPr sz="1000" lang="en">
                          <a:solidFill>
                            <a:schemeClr val="dk1"/>
                          </a:solidFill>
                        </a:rPr>
                        <a:t>origin/master</a:t>
                      </a:r>
                    </a:p>
                  </a:txBody>
                  <a:tcPr marR="91425" marB="91425" marT="91425" marL="91425"/>
                </a:tc>
              </a:tr>
              <a:tr h="274025">
                <a:tc>
                  <a:txBody>
                    <a:bodyPr>
                      <a:noAutofit/>
                    </a:bodyPr>
                    <a:lstStyle/>
                    <a:p>
                      <a:pPr rtl="0" lvl="0">
                        <a:spcBef>
                          <a:spcPts val="600"/>
                        </a:spcBef>
                        <a:buNone/>
                      </a:pPr>
                      <a:r>
                        <a:rPr sz="1000" lang="en">
                          <a:solidFill>
                            <a:schemeClr val="dk1"/>
                          </a:solidFill>
                        </a:rPr>
                        <a:t>Push success</a:t>
                      </a:r>
                    </a:p>
                  </a:txBody>
                  <a:tcPr marR="91425" marB="91425" marT="91425" marL="91425"/>
                </a:tc>
                <a:tc>
                  <a:txBody>
                    <a:bodyPr>
                      <a:noAutofit/>
                    </a:bodyPr>
                    <a:lstStyle/>
                    <a:p>
                      <a:pPr rtl="0" lvl="0">
                        <a:spcBef>
                          <a:spcPts val="600"/>
                        </a:spcBef>
                        <a:buNone/>
                      </a:pPr>
                      <a:r>
                        <a:rPr sz="1000" lang="en">
                          <a:solidFill>
                            <a:schemeClr val="dk1"/>
                          </a:solidFill>
                        </a:rPr>
                        <a:t>C1 - C2 - </a:t>
                      </a:r>
                      <a:r>
                        <a:rPr b="1" sz="1000" lang="en">
                          <a:solidFill>
                            <a:schemeClr val="dk1"/>
                          </a:solidFill>
                        </a:rPr>
                        <a:t>C3</a:t>
                      </a:r>
                      <a:r>
                        <a:rPr sz="1000" lang="en">
                          <a:solidFill>
                            <a:schemeClr val="dk1"/>
                          </a:solidFill>
                        </a:rPr>
                        <a:t> - C4 - C5</a:t>
                      </a:r>
                    </a:p>
                  </a:txBody>
                  <a:tcPr marR="91425" marB="91425" marT="91425" marL="91425"/>
                </a:tc>
                <a:tc>
                  <a:txBody>
                    <a:bodyPr>
                      <a:noAutofit/>
                    </a:bodyPr>
                    <a:lstStyle/>
                    <a:p>
                      <a:pPr rtl="0" lvl="0">
                        <a:spcBef>
                          <a:spcPts val="600"/>
                        </a:spcBef>
                        <a:buNone/>
                      </a:pPr>
                      <a:r>
                        <a:rPr sz="1000" lang="en">
                          <a:solidFill>
                            <a:schemeClr val="dk1"/>
                          </a:solidFill>
                        </a:rPr>
                        <a:t>C1 - C2 - </a:t>
                      </a:r>
                      <a:r>
                        <a:rPr b="1" sz="1000" lang="en">
                          <a:solidFill>
                            <a:schemeClr val="dk1"/>
                          </a:solidFill>
                        </a:rPr>
                        <a:t>C3</a:t>
                      </a:r>
                      <a:r>
                        <a:rPr sz="1000" lang="en">
                          <a:solidFill>
                            <a:schemeClr val="dk1"/>
                          </a:solidFill>
                        </a:rPr>
                        <a:t> - C4 - C5</a:t>
                      </a:r>
                    </a:p>
                  </a:txBody>
                  <a:tcPr marR="91425" marB="91425" marT="91425" marL="91425"/>
                </a:tc>
              </a:tr>
            </a:tbl>
          </a:graphicData>
        </a:graphic>
      </p:graphicFrame>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43">
                                            <p:txEl>
                                              <p:pRg st="0" end="0"/>
                                            </p:txEl>
                                          </p:spTgt>
                                        </p:tgtEl>
                                        <p:attrNameLst>
                                          <p:attrName>style.visibility</p:attrName>
                                        </p:attrNameLst>
                                      </p:cBhvr>
                                      <p:to>
                                        <p:strVal val="visible"/>
                                      </p:to>
                                    </p:set>
                                    <p:animEffect transition="in" filter="fade">
                                      <p:cBhvr>
                                        <p:cTn dur="1000"/>
                                        <p:tgtEl>
                                          <p:spTgt spid="243">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44"/>
                                        </p:tgtEl>
                                        <p:attrNameLst>
                                          <p:attrName>style.visibility</p:attrName>
                                        </p:attrNameLst>
                                      </p:cBhvr>
                                      <p:to>
                                        <p:strVal val="visible"/>
                                      </p:to>
                                    </p:set>
                                    <p:animEffect transition="in" filter="fade">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43"/>
                                        </p:tgtEl>
                                        <p:attrNameLst>
                                          <p:attrName>style.visibility</p:attrName>
                                        </p:attrNameLst>
                                      </p:cBhvr>
                                      <p:to>
                                        <p:strVal val="visible"/>
                                      </p:to>
                                    </p:set>
                                    <p:animEffect transition="in" filter="fade">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46"/>
                                        </p:tgtEl>
                                        <p:attrNameLst>
                                          <p:attrName>style.visibility</p:attrName>
                                        </p:attrNameLst>
                                      </p:cBhvr>
                                      <p:to>
                                        <p:strVal val="visible"/>
                                      </p:to>
                                    </p:set>
                                    <p:animEffect transition="in" filter="fade">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y="0" x="0"/>
          <a:ext cy="0" cx="0"/>
          <a:chOff y="0" x="0"/>
          <a:chExt cy="0" cx="0"/>
        </a:xfrm>
      </p:grpSpPr>
      <p:sp>
        <p:nvSpPr>
          <p:cNvPr id="251" name="Shape 25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commit accept / reject...</a:t>
            </a:r>
          </a:p>
        </p:txBody>
      </p:sp>
      <p:graphicFrame>
        <p:nvGraphicFramePr>
          <p:cNvPr id="252" name="Shape 252"/>
          <p:cNvGraphicFramePr/>
          <p:nvPr/>
        </p:nvGraphicFramePr>
        <p:xfrm>
          <a:off y="2430825" x="4139725"/>
          <a:ext cy="3000000" cx="3000000"/>
        </p:xfrm>
        <a:graphic>
          <a:graphicData uri="http://schemas.openxmlformats.org/drawingml/2006/table">
            <a:tbl>
              <a:tblPr>
                <a:noFill/>
                <a:tableStyleId>{A1D9CB60-103B-44DC-BCC0-77B29647845D}</a:tableStyleId>
              </a:tblPr>
              <a:tblGrid>
                <a:gridCol w="1155450"/>
                <a:gridCol w="1849350"/>
                <a:gridCol w="1234525"/>
              </a:tblGrid>
              <a:tr h="274025">
                <a:tc>
                  <a:txBody>
                    <a:bodyPr>
                      <a:noAutofit/>
                    </a:bodyPr>
                    <a:lstStyle/>
                    <a:p/>
                  </a:txBody>
                  <a:tcPr marR="91425" marB="91425" marT="91425" marL="91425"/>
                </a:tc>
                <a:tc>
                  <a:txBody>
                    <a:bodyPr>
                      <a:noAutofit/>
                    </a:bodyPr>
                    <a:lstStyle/>
                    <a:p>
                      <a:pPr rtl="0" lvl="0">
                        <a:spcBef>
                          <a:spcPts val="600"/>
                        </a:spcBef>
                        <a:buNone/>
                      </a:pPr>
                      <a:r>
                        <a:rPr sz="1000" lang="en">
                          <a:solidFill>
                            <a:schemeClr val="dk1"/>
                          </a:solidFill>
                        </a:rPr>
                        <a:t>Master</a:t>
                      </a:r>
                    </a:p>
                  </a:txBody>
                  <a:tcPr marR="91425" marB="91425" marT="91425" marL="91425"/>
                </a:tc>
                <a:tc>
                  <a:txBody>
                    <a:bodyPr>
                      <a:noAutofit/>
                    </a:bodyPr>
                    <a:lstStyle/>
                    <a:p>
                      <a:pPr rtl="0" lvl="0">
                        <a:spcBef>
                          <a:spcPts val="600"/>
                        </a:spcBef>
                        <a:buNone/>
                      </a:pPr>
                      <a:r>
                        <a:rPr sz="1000" lang="en">
                          <a:solidFill>
                            <a:schemeClr val="dk1"/>
                          </a:solidFill>
                        </a:rPr>
                        <a:t>origin/master</a:t>
                      </a:r>
                    </a:p>
                  </a:txBody>
                  <a:tcPr marR="91425" marB="91425" marT="91425" marL="91425"/>
                </a:tc>
              </a:tr>
              <a:tr h="274025">
                <a:tc>
                  <a:txBody>
                    <a:bodyPr>
                      <a:noAutofit/>
                    </a:bodyPr>
                    <a:lstStyle/>
                    <a:p>
                      <a:pPr rtl="0" lvl="0">
                        <a:spcBef>
                          <a:spcPts val="600"/>
                        </a:spcBef>
                        <a:buNone/>
                      </a:pPr>
                      <a:r>
                        <a:rPr sz="1000" lang="en">
                          <a:solidFill>
                            <a:schemeClr val="dk1"/>
                          </a:solidFill>
                        </a:rPr>
                        <a:t>After rebase</a:t>
                      </a:r>
                    </a:p>
                  </a:txBody>
                  <a:tcPr marR="91425" marB="91425" marT="91425" marL="91425"/>
                </a:tc>
                <a:tc>
                  <a:txBody>
                    <a:bodyPr>
                      <a:noAutofit/>
                    </a:bodyPr>
                    <a:lstStyle/>
                    <a:p>
                      <a:pPr rtl="0" lvl="0">
                        <a:spcBef>
                          <a:spcPts val="600"/>
                        </a:spcBef>
                        <a:buNone/>
                      </a:pPr>
                      <a:r>
                        <a:rPr sz="1000" lang="en">
                          <a:solidFill>
                            <a:schemeClr val="dk1"/>
                          </a:solidFill>
                        </a:rPr>
                        <a:t>C1 - C2 - </a:t>
                      </a:r>
                      <a:r>
                        <a:rPr b="1" sz="1000" lang="en">
                          <a:solidFill>
                            <a:schemeClr val="dk1"/>
                          </a:solidFill>
                        </a:rPr>
                        <a:t>C3</a:t>
                      </a:r>
                      <a:r>
                        <a:rPr sz="1000" lang="en">
                          <a:solidFill>
                            <a:schemeClr val="dk1"/>
                          </a:solidFill>
                        </a:rPr>
                        <a:t> - </a:t>
                      </a:r>
                      <a:r>
                        <a:rPr b="1" sz="1000" lang="en">
                          <a:solidFill>
                            <a:schemeClr val="dk1"/>
                          </a:solidFill>
                        </a:rPr>
                        <a:t>C6</a:t>
                      </a:r>
                      <a:r>
                        <a:rPr sz="1000" lang="en">
                          <a:solidFill>
                            <a:schemeClr val="dk1"/>
                          </a:solidFill>
                        </a:rPr>
                        <a:t> - </a:t>
                      </a:r>
                      <a:r>
                        <a:rPr b="1" sz="1000" lang="en">
                          <a:solidFill>
                            <a:schemeClr val="dk1"/>
                          </a:solidFill>
                        </a:rPr>
                        <a:t>C4”</a:t>
                      </a:r>
                      <a:r>
                        <a:rPr sz="1000" lang="en">
                          <a:solidFill>
                            <a:schemeClr val="dk1"/>
                          </a:solidFill>
                        </a:rPr>
                        <a:t> - </a:t>
                      </a:r>
                      <a:r>
                        <a:rPr b="1" sz="1000" lang="en">
                          <a:solidFill>
                            <a:schemeClr val="dk1"/>
                          </a:solidFill>
                        </a:rPr>
                        <a:t>C5”</a:t>
                      </a:r>
                    </a:p>
                  </a:txBody>
                  <a:tcPr marR="91425" marB="91425" marT="91425" marL="91425"/>
                </a:tc>
                <a:tc>
                  <a:txBody>
                    <a:bodyPr>
                      <a:noAutofit/>
                    </a:bodyPr>
                    <a:lstStyle/>
                    <a:p>
                      <a:pPr rtl="0" lvl="0">
                        <a:spcBef>
                          <a:spcPts val="600"/>
                        </a:spcBef>
                        <a:buNone/>
                      </a:pPr>
                      <a:r>
                        <a:rPr sz="1000" lang="en">
                          <a:solidFill>
                            <a:schemeClr val="dk1"/>
                          </a:solidFill>
                        </a:rPr>
                        <a:t>C1 - C2 - </a:t>
                      </a:r>
                      <a:r>
                        <a:rPr b="1" sz="1000" lang="en">
                          <a:solidFill>
                            <a:schemeClr val="dk1"/>
                          </a:solidFill>
                        </a:rPr>
                        <a:t>C3</a:t>
                      </a:r>
                      <a:r>
                        <a:rPr sz="1000" lang="en">
                          <a:solidFill>
                            <a:schemeClr val="dk1"/>
                          </a:solidFill>
                        </a:rPr>
                        <a:t> - </a:t>
                      </a:r>
                      <a:r>
                        <a:rPr b="1" sz="1000" lang="en">
                          <a:solidFill>
                            <a:schemeClr val="dk1"/>
                          </a:solidFill>
                        </a:rPr>
                        <a:t>C6</a:t>
                      </a:r>
                    </a:p>
                  </a:txBody>
                  <a:tcPr marR="91425" marB="91425" marT="91425" marL="91425"/>
                </a:tc>
              </a:tr>
            </a:tbl>
          </a:graphicData>
        </a:graphic>
      </p:graphicFrame>
      <p:graphicFrame>
        <p:nvGraphicFramePr>
          <p:cNvPr id="253" name="Shape 253"/>
          <p:cNvGraphicFramePr/>
          <p:nvPr/>
        </p:nvGraphicFramePr>
        <p:xfrm>
          <a:off y="1440225" x="4146850"/>
          <a:ext cy="3000000" cx="3000000"/>
        </p:xfrm>
        <a:graphic>
          <a:graphicData uri="http://schemas.openxmlformats.org/drawingml/2006/table">
            <a:tbl>
              <a:tblPr>
                <a:noFill/>
                <a:tableStyleId>{E01A532E-806E-4A54-B80A-2B7A47661783}</a:tableStyleId>
              </a:tblPr>
              <a:tblGrid>
                <a:gridCol w="1126925"/>
                <a:gridCol w="1731450"/>
                <a:gridCol w="1246175"/>
              </a:tblGrid>
              <a:tr h="274025">
                <a:tc>
                  <a:txBody>
                    <a:bodyPr>
                      <a:noAutofit/>
                    </a:bodyPr>
                    <a:lstStyle/>
                    <a:p/>
                  </a:txBody>
                  <a:tcPr marR="91425" marB="91425" marT="91425" marL="91425"/>
                </a:tc>
                <a:tc>
                  <a:txBody>
                    <a:bodyPr>
                      <a:noAutofit/>
                    </a:bodyPr>
                    <a:lstStyle/>
                    <a:p>
                      <a:pPr rtl="0" lvl="0">
                        <a:spcBef>
                          <a:spcPts val="600"/>
                        </a:spcBef>
                        <a:buNone/>
                      </a:pPr>
                      <a:r>
                        <a:rPr sz="1000" lang="en">
                          <a:solidFill>
                            <a:schemeClr val="dk1"/>
                          </a:solidFill>
                        </a:rPr>
                        <a:t>Master</a:t>
                      </a:r>
                    </a:p>
                  </a:txBody>
                  <a:tcPr marR="91425" marB="91425" marT="91425" marL="91425"/>
                </a:tc>
                <a:tc>
                  <a:txBody>
                    <a:bodyPr>
                      <a:noAutofit/>
                    </a:bodyPr>
                    <a:lstStyle/>
                    <a:p>
                      <a:pPr rtl="0" lvl="0">
                        <a:spcBef>
                          <a:spcPts val="600"/>
                        </a:spcBef>
                        <a:buNone/>
                      </a:pPr>
                      <a:r>
                        <a:rPr sz="1000" lang="en">
                          <a:solidFill>
                            <a:schemeClr val="dk1"/>
                          </a:solidFill>
                        </a:rPr>
                        <a:t>origin/master</a:t>
                      </a:r>
                    </a:p>
                  </a:txBody>
                  <a:tcPr marR="91425" marB="91425" marT="91425" marL="91425"/>
                </a:tc>
              </a:tr>
              <a:tr h="274025">
                <a:tc>
                  <a:txBody>
                    <a:bodyPr>
                      <a:noAutofit/>
                    </a:bodyPr>
                    <a:lstStyle/>
                    <a:p>
                      <a:pPr rtl="0" lvl="0">
                        <a:spcBef>
                          <a:spcPts val="600"/>
                        </a:spcBef>
                        <a:buNone/>
                      </a:pPr>
                      <a:r>
                        <a:rPr sz="1000" lang="en">
                          <a:solidFill>
                            <a:schemeClr val="dk1"/>
                          </a:solidFill>
                        </a:rPr>
                        <a:t>Before push</a:t>
                      </a:r>
                    </a:p>
                  </a:txBody>
                  <a:tcPr marR="91425" marB="91425" marT="91425" marL="91425"/>
                </a:tc>
                <a:tc>
                  <a:txBody>
                    <a:bodyPr>
                      <a:noAutofit/>
                    </a:bodyPr>
                    <a:lstStyle/>
                    <a:p>
                      <a:pPr rtl="0" lvl="0">
                        <a:spcBef>
                          <a:spcPts val="600"/>
                        </a:spcBef>
                        <a:buNone/>
                      </a:pPr>
                      <a:r>
                        <a:rPr sz="1000" lang="en">
                          <a:solidFill>
                            <a:schemeClr val="dk1"/>
                          </a:solidFill>
                        </a:rPr>
                        <a:t>C1 - C2 - </a:t>
                      </a:r>
                      <a:r>
                        <a:rPr b="1" sz="1000" lang="en">
                          <a:solidFill>
                            <a:schemeClr val="dk1"/>
                          </a:solidFill>
                        </a:rPr>
                        <a:t>C3</a:t>
                      </a:r>
                      <a:r>
                        <a:rPr sz="1000" lang="en">
                          <a:solidFill>
                            <a:schemeClr val="dk1"/>
                          </a:solidFill>
                        </a:rPr>
                        <a:t> - C4 - C5</a:t>
                      </a:r>
                    </a:p>
                  </a:txBody>
                  <a:tcPr marR="91425" marB="91425" marT="91425" marL="91425"/>
                </a:tc>
                <a:tc>
                  <a:txBody>
                    <a:bodyPr>
                      <a:noAutofit/>
                    </a:bodyPr>
                    <a:lstStyle/>
                    <a:p>
                      <a:pPr rtl="0" lvl="0">
                        <a:spcBef>
                          <a:spcPts val="600"/>
                        </a:spcBef>
                        <a:buNone/>
                      </a:pPr>
                      <a:r>
                        <a:rPr sz="1000" lang="en">
                          <a:solidFill>
                            <a:schemeClr val="dk1"/>
                          </a:solidFill>
                        </a:rPr>
                        <a:t>C1 - C2 - </a:t>
                      </a:r>
                      <a:r>
                        <a:rPr b="1" sz="1000" lang="en">
                          <a:solidFill>
                            <a:schemeClr val="dk1"/>
                          </a:solidFill>
                        </a:rPr>
                        <a:t>C3</a:t>
                      </a:r>
                      <a:r>
                        <a:rPr sz="1000" lang="en">
                          <a:solidFill>
                            <a:schemeClr val="dk1"/>
                          </a:solidFill>
                        </a:rPr>
                        <a:t> - C6</a:t>
                      </a:r>
                    </a:p>
                  </a:txBody>
                  <a:tcPr marR="91425" marB="91425" marT="91425" marL="91425"/>
                </a:tc>
              </a:tr>
            </a:tbl>
          </a:graphicData>
        </a:graphic>
      </p:graphicFrame>
      <p:sp>
        <p:nvSpPr>
          <p:cNvPr id="254" name="Shape 254"/>
          <p:cNvSpPr txBox="1"/>
          <p:nvPr/>
        </p:nvSpPr>
        <p:spPr>
          <a:xfrm>
            <a:off y="1036025" x="446725"/>
            <a:ext cy="457200" cx="3657600"/>
          </a:xfrm>
          <a:prstGeom prst="rect">
            <a:avLst/>
          </a:prstGeom>
        </p:spPr>
        <p:txBody>
          <a:bodyPr bIns="91425" rIns="91425" lIns="91425" tIns="91425" anchor="t" anchorCtr="0">
            <a:noAutofit/>
          </a:bodyPr>
          <a:lstStyle/>
          <a:p>
            <a:pPr rtl="0" lvl="0">
              <a:buNone/>
            </a:pPr>
            <a:r>
              <a:rPr lang="en"/>
              <a:t>$ git push origin master</a:t>
            </a:r>
          </a:p>
        </p:txBody>
      </p:sp>
      <p:sp>
        <p:nvSpPr>
          <p:cNvPr id="255" name="Shape 255"/>
          <p:cNvSpPr txBox="1"/>
          <p:nvPr>
            <p:ph idx="1" type="body"/>
          </p:nvPr>
        </p:nvSpPr>
        <p:spPr>
          <a:xfrm>
            <a:off y="1352550" x="457200"/>
            <a:ext cy="1143000" cx="3481200"/>
          </a:xfrm>
          <a:prstGeom prst="rect">
            <a:avLst/>
          </a:prstGeom>
        </p:spPr>
        <p:txBody>
          <a:bodyPr bIns="91425" rIns="91425" lIns="91425" tIns="91425" anchor="t" anchorCtr="0">
            <a:noAutofit/>
          </a:bodyPr>
          <a:lstStyle/>
          <a:p>
            <a:pPr rtl="0" lvl="0">
              <a:buNone/>
            </a:pPr>
            <a:r>
              <a:rPr sz="1400" lang="en"/>
              <a:t>Since HEAD of origin/master (</a:t>
            </a:r>
            <a:r>
              <a:rPr b="1" sz="1400" lang="en"/>
              <a:t>C6</a:t>
            </a:r>
            <a:r>
              <a:rPr sz="1400" lang="en"/>
              <a:t>) does not exist in local </a:t>
            </a:r>
            <a:r>
              <a:rPr b="1" sz="1400" lang="en" i="1"/>
              <a:t>master</a:t>
            </a:r>
            <a:r>
              <a:rPr sz="1400" lang="en"/>
              <a:t>’s history, </a:t>
            </a:r>
            <a:r>
              <a:rPr b="1" sz="1400" lang="en"/>
              <a:t>origin/master </a:t>
            </a:r>
            <a:r>
              <a:rPr sz="1400" lang="en"/>
              <a:t>will </a:t>
            </a:r>
            <a:r>
              <a:rPr b="1" sz="1400" lang="en">
                <a:solidFill>
                  <a:srgbClr val="FF0000"/>
                </a:solidFill>
              </a:rPr>
              <a:t>reject</a:t>
            </a:r>
            <a:r>
              <a:rPr sz="1400" lang="en"/>
              <a:t> the push request</a:t>
            </a:r>
          </a:p>
        </p:txBody>
      </p:sp>
      <p:sp>
        <p:nvSpPr>
          <p:cNvPr id="256" name="Shape 256"/>
          <p:cNvSpPr txBox="1"/>
          <p:nvPr>
            <p:ph idx="2" type="body"/>
          </p:nvPr>
        </p:nvSpPr>
        <p:spPr>
          <a:xfrm>
            <a:off y="3943350" x="457200"/>
            <a:ext cy="925800" cx="3481200"/>
          </a:xfrm>
          <a:prstGeom prst="rect">
            <a:avLst/>
          </a:prstGeom>
        </p:spPr>
        <p:txBody>
          <a:bodyPr bIns="91425" rIns="91425" lIns="91425" tIns="91425" anchor="t" anchorCtr="0">
            <a:noAutofit/>
          </a:bodyPr>
          <a:lstStyle/>
          <a:p>
            <a:pPr rtl="0" lvl="0">
              <a:buNone/>
            </a:pPr>
            <a:r>
              <a:rPr sz="1400" lang="en"/>
              <a:t>After rebase operation, local </a:t>
            </a:r>
            <a:r>
              <a:rPr b="1" sz="1400" lang="en"/>
              <a:t>master now have C6</a:t>
            </a:r>
            <a:r>
              <a:rPr sz="1400" lang="en"/>
              <a:t>. Therefore, </a:t>
            </a:r>
            <a:r>
              <a:rPr b="1" sz="1400" lang="en"/>
              <a:t>origin/master</a:t>
            </a:r>
            <a:r>
              <a:rPr sz="1400" lang="en"/>
              <a:t> will </a:t>
            </a:r>
            <a:r>
              <a:rPr b="1" sz="1400" lang="en">
                <a:solidFill>
                  <a:srgbClr val="38761D"/>
                </a:solidFill>
              </a:rPr>
              <a:t>accept the next push</a:t>
            </a:r>
            <a:r>
              <a:rPr sz="1400" lang="en"/>
              <a:t>.</a:t>
            </a:r>
          </a:p>
        </p:txBody>
      </p:sp>
      <p:sp>
        <p:nvSpPr>
          <p:cNvPr id="257" name="Shape 257"/>
          <p:cNvSpPr txBox="1"/>
          <p:nvPr/>
        </p:nvSpPr>
        <p:spPr>
          <a:xfrm>
            <a:off y="2427350" x="487150"/>
            <a:ext cy="310199" cx="3657600"/>
          </a:xfrm>
          <a:prstGeom prst="rect">
            <a:avLst/>
          </a:prstGeom>
        </p:spPr>
        <p:txBody>
          <a:bodyPr bIns="91425" rIns="91425" lIns="91425" tIns="91425" anchor="t" anchorCtr="0">
            <a:noAutofit/>
          </a:bodyPr>
          <a:lstStyle/>
          <a:p>
            <a:pPr rtl="0" lvl="0">
              <a:buNone/>
            </a:pPr>
            <a:r>
              <a:rPr sz="1200" lang="en"/>
              <a:t>$ git rebase origin/master</a:t>
            </a:r>
          </a:p>
        </p:txBody>
      </p:sp>
      <p:graphicFrame>
        <p:nvGraphicFramePr>
          <p:cNvPr id="258" name="Shape 258"/>
          <p:cNvGraphicFramePr/>
          <p:nvPr/>
        </p:nvGraphicFramePr>
        <p:xfrm>
          <a:off y="3421425" x="4139725"/>
          <a:ext cy="3000000" cx="3000000"/>
        </p:xfrm>
        <a:graphic>
          <a:graphicData uri="http://schemas.openxmlformats.org/drawingml/2006/table">
            <a:tbl>
              <a:tblPr>
                <a:noFill/>
                <a:tableStyleId>{0AAA2DBE-150D-43F3-AC3C-243D1FAE3A28}</a:tableStyleId>
              </a:tblPr>
              <a:tblGrid>
                <a:gridCol w="1155450"/>
                <a:gridCol w="1849350"/>
                <a:gridCol w="1912225"/>
              </a:tblGrid>
              <a:tr h="274025">
                <a:tc>
                  <a:txBody>
                    <a:bodyPr>
                      <a:noAutofit/>
                    </a:bodyPr>
                    <a:lstStyle/>
                    <a:p/>
                  </a:txBody>
                  <a:tcPr marR="91425" marB="91425" marT="91425" marL="91425"/>
                </a:tc>
                <a:tc>
                  <a:txBody>
                    <a:bodyPr>
                      <a:noAutofit/>
                    </a:bodyPr>
                    <a:lstStyle/>
                    <a:p>
                      <a:pPr rtl="0" lvl="0">
                        <a:spcBef>
                          <a:spcPts val="600"/>
                        </a:spcBef>
                        <a:buNone/>
                      </a:pPr>
                      <a:r>
                        <a:rPr sz="1000" lang="en">
                          <a:solidFill>
                            <a:schemeClr val="dk1"/>
                          </a:solidFill>
                        </a:rPr>
                        <a:t>Master</a:t>
                      </a:r>
                    </a:p>
                  </a:txBody>
                  <a:tcPr marR="91425" marB="91425" marT="91425" marL="91425"/>
                </a:tc>
                <a:tc>
                  <a:txBody>
                    <a:bodyPr>
                      <a:noAutofit/>
                    </a:bodyPr>
                    <a:lstStyle/>
                    <a:p>
                      <a:pPr rtl="0" lvl="0">
                        <a:spcBef>
                          <a:spcPts val="600"/>
                        </a:spcBef>
                        <a:buNone/>
                      </a:pPr>
                      <a:r>
                        <a:rPr sz="1000" lang="en">
                          <a:solidFill>
                            <a:schemeClr val="dk1"/>
                          </a:solidFill>
                        </a:rPr>
                        <a:t>origin/master</a:t>
                      </a:r>
                    </a:p>
                  </a:txBody>
                  <a:tcPr marR="91425" marB="91425" marT="91425" marL="91425"/>
                </a:tc>
              </a:tr>
              <a:tr h="274025">
                <a:tc>
                  <a:txBody>
                    <a:bodyPr>
                      <a:noAutofit/>
                    </a:bodyPr>
                    <a:lstStyle/>
                    <a:p>
                      <a:pPr rtl="0" lvl="0">
                        <a:spcBef>
                          <a:spcPts val="600"/>
                        </a:spcBef>
                        <a:buNone/>
                      </a:pPr>
                      <a:r>
                        <a:rPr sz="1000" lang="en">
                          <a:solidFill>
                            <a:schemeClr val="dk1"/>
                          </a:solidFill>
                        </a:rPr>
                        <a:t>After push</a:t>
                      </a:r>
                    </a:p>
                  </a:txBody>
                  <a:tcPr marR="91425" marB="91425" marT="91425" marL="91425"/>
                </a:tc>
                <a:tc>
                  <a:txBody>
                    <a:bodyPr>
                      <a:noAutofit/>
                    </a:bodyPr>
                    <a:lstStyle/>
                    <a:p>
                      <a:pPr rtl="0" lvl="0">
                        <a:spcBef>
                          <a:spcPts val="600"/>
                        </a:spcBef>
                        <a:buNone/>
                      </a:pPr>
                      <a:r>
                        <a:rPr sz="1000" lang="en">
                          <a:solidFill>
                            <a:schemeClr val="dk1"/>
                          </a:solidFill>
                        </a:rPr>
                        <a:t>C1 - C2 - </a:t>
                      </a:r>
                      <a:r>
                        <a:rPr b="1" sz="1000" lang="en">
                          <a:solidFill>
                            <a:schemeClr val="dk1"/>
                          </a:solidFill>
                        </a:rPr>
                        <a:t>C3</a:t>
                      </a:r>
                      <a:r>
                        <a:rPr sz="1000" lang="en">
                          <a:solidFill>
                            <a:schemeClr val="dk1"/>
                          </a:solidFill>
                        </a:rPr>
                        <a:t> - </a:t>
                      </a:r>
                      <a:r>
                        <a:rPr b="1" sz="1000" lang="en">
                          <a:solidFill>
                            <a:schemeClr val="dk1"/>
                          </a:solidFill>
                        </a:rPr>
                        <a:t>C6</a:t>
                      </a:r>
                      <a:r>
                        <a:rPr sz="1000" lang="en">
                          <a:solidFill>
                            <a:schemeClr val="dk1"/>
                          </a:solidFill>
                        </a:rPr>
                        <a:t> - </a:t>
                      </a:r>
                      <a:r>
                        <a:rPr b="1" sz="1000" lang="en">
                          <a:solidFill>
                            <a:schemeClr val="dk1"/>
                          </a:solidFill>
                        </a:rPr>
                        <a:t>C4”</a:t>
                      </a:r>
                      <a:r>
                        <a:rPr sz="1000" lang="en">
                          <a:solidFill>
                            <a:schemeClr val="dk1"/>
                          </a:solidFill>
                        </a:rPr>
                        <a:t> - </a:t>
                      </a:r>
                      <a:r>
                        <a:rPr b="1" sz="1000" lang="en">
                          <a:solidFill>
                            <a:schemeClr val="dk1"/>
                          </a:solidFill>
                        </a:rPr>
                        <a:t>C5”</a:t>
                      </a:r>
                    </a:p>
                  </a:txBody>
                  <a:tcPr marR="91425" marB="91425" marT="91425" marL="91425"/>
                </a:tc>
                <a:tc>
                  <a:txBody>
                    <a:bodyPr>
                      <a:noAutofit/>
                    </a:bodyPr>
                    <a:lstStyle/>
                    <a:p>
                      <a:pPr rtl="0" lvl="0">
                        <a:spcBef>
                          <a:spcPts val="600"/>
                        </a:spcBef>
                        <a:buNone/>
                      </a:pPr>
                      <a:r>
                        <a:rPr sz="1000" lang="en">
                          <a:solidFill>
                            <a:schemeClr val="dk1"/>
                          </a:solidFill>
                        </a:rPr>
                        <a:t>C1 - C2 - </a:t>
                      </a:r>
                      <a:r>
                        <a:rPr b="1" sz="1000" lang="en">
                          <a:solidFill>
                            <a:schemeClr val="dk1"/>
                          </a:solidFill>
                        </a:rPr>
                        <a:t>C3</a:t>
                      </a:r>
                      <a:r>
                        <a:rPr sz="1000" lang="en">
                          <a:solidFill>
                            <a:schemeClr val="dk1"/>
                          </a:solidFill>
                        </a:rPr>
                        <a:t> - </a:t>
                      </a:r>
                      <a:r>
                        <a:rPr b="1" sz="1000" lang="en">
                          <a:solidFill>
                            <a:schemeClr val="dk1"/>
                          </a:solidFill>
                        </a:rPr>
                        <a:t>C6</a:t>
                      </a:r>
                      <a:r>
                        <a:rPr sz="1000" lang="en">
                          <a:solidFill>
                            <a:schemeClr val="dk1"/>
                          </a:solidFill>
                        </a:rPr>
                        <a:t> - </a:t>
                      </a:r>
                      <a:r>
                        <a:rPr b="1" sz="1000" lang="en">
                          <a:solidFill>
                            <a:schemeClr val="dk1"/>
                          </a:solidFill>
                        </a:rPr>
                        <a:t>C4”</a:t>
                      </a:r>
                      <a:r>
                        <a:rPr sz="1000" lang="en">
                          <a:solidFill>
                            <a:schemeClr val="dk1"/>
                          </a:solidFill>
                        </a:rPr>
                        <a:t> - </a:t>
                      </a:r>
                      <a:r>
                        <a:rPr b="1" sz="1000" lang="en">
                          <a:solidFill>
                            <a:schemeClr val="dk1"/>
                          </a:solidFill>
                        </a:rPr>
                        <a:t>C5”</a:t>
                      </a:r>
                    </a:p>
                  </a:txBody>
                  <a:tcPr marR="91425" marB="91425" marT="91425" marL="91425"/>
                </a:tc>
              </a:tr>
            </a:tbl>
          </a:graphicData>
        </a:graphic>
      </p:graphicFrame>
      <p:sp>
        <p:nvSpPr>
          <p:cNvPr id="259" name="Shape 259"/>
          <p:cNvSpPr txBox="1"/>
          <p:nvPr/>
        </p:nvSpPr>
        <p:spPr>
          <a:xfrm>
            <a:off y="3417950" x="487150"/>
            <a:ext cy="310199" cx="3657600"/>
          </a:xfrm>
          <a:prstGeom prst="rect">
            <a:avLst/>
          </a:prstGeom>
        </p:spPr>
        <p:txBody>
          <a:bodyPr bIns="91425" rIns="91425" lIns="91425" tIns="91425" anchor="t" anchorCtr="0">
            <a:noAutofit/>
          </a:bodyPr>
          <a:lstStyle/>
          <a:p>
            <a:pPr rtl="0" lvl="0">
              <a:buNone/>
            </a:pPr>
            <a:r>
              <a:rPr sz="1200" lang="en"/>
              <a:t>$ git push origin master</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3"/>
                                        </p:tgtEl>
                                        <p:attrNameLst>
                                          <p:attrName>style.visibility</p:attrName>
                                        </p:attrNameLst>
                                      </p:cBhvr>
                                      <p:to>
                                        <p:strVal val="visible"/>
                                      </p:to>
                                    </p:set>
                                    <p:animEffect transition="in" filter="fade">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5"/>
                                        </p:tgtEl>
                                        <p:attrNameLst>
                                          <p:attrName>style.visibility</p:attrName>
                                        </p:attrNameLst>
                                      </p:cBhvr>
                                      <p:to>
                                        <p:strVal val="visible"/>
                                      </p:to>
                                    </p:set>
                                    <p:animEffect transition="in" filter="fade">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7"/>
                                        </p:tgtEl>
                                        <p:attrNameLst>
                                          <p:attrName>style.visibility</p:attrName>
                                        </p:attrNameLst>
                                      </p:cBhvr>
                                      <p:to>
                                        <p:strVal val="visible"/>
                                      </p:to>
                                    </p:set>
                                    <p:animEffect transition="in" filter="fade">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2"/>
                                        </p:tgtEl>
                                        <p:attrNameLst>
                                          <p:attrName>style.visibility</p:attrName>
                                        </p:attrNameLst>
                                      </p:cBhvr>
                                      <p:to>
                                        <p:strVal val="visible"/>
                                      </p:to>
                                    </p:set>
                                    <p:animEffect transition="in" filter="fade">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9"/>
                                        </p:tgtEl>
                                        <p:attrNameLst>
                                          <p:attrName>style.visibility</p:attrName>
                                        </p:attrNameLst>
                                      </p:cBhvr>
                                      <p:to>
                                        <p:strVal val="visible"/>
                                      </p:to>
                                    </p:set>
                                    <p:animEffect transition="in" filter="fade">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8"/>
                                        </p:tgtEl>
                                        <p:attrNameLst>
                                          <p:attrName>style.visibility</p:attrName>
                                        </p:attrNameLst>
                                      </p:cBhvr>
                                      <p:to>
                                        <p:strVal val="visible"/>
                                      </p:to>
                                    </p:set>
                                    <p:animEffect transition="in" filter="fade">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6"/>
                                        </p:tgtEl>
                                        <p:attrNameLst>
                                          <p:attrName>style.visibility</p:attrName>
                                        </p:attrNameLst>
                                      </p:cBhvr>
                                      <p:to>
                                        <p:strVal val="visible"/>
                                      </p:to>
                                    </p:set>
                                    <p:animEffect transition="in" filter="fade">
                                      <p:cBhvr>
                                        <p:cTn dur="10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y="0" x="0"/>
          <a:ext cy="0" cx="0"/>
          <a:chOff y="0" x="0"/>
          <a:chExt cy="0" cx="0"/>
        </a:xfrm>
      </p:grpSpPr>
      <p:sp>
        <p:nvSpPr>
          <p:cNvPr id="264" name="Shape 26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rebase (caution)</a:t>
            </a:r>
          </a:p>
        </p:txBody>
      </p:sp>
      <p:sp>
        <p:nvSpPr>
          <p:cNvPr id="265" name="Shape 26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400" lang="en"/>
              <a:t>- </a:t>
            </a:r>
            <a:r>
              <a:rPr b="1" sz="1400" lang="en">
                <a:solidFill>
                  <a:srgbClr val="FF0000"/>
                </a:solidFill>
              </a:rPr>
              <a:t>Never</a:t>
            </a:r>
            <a:r>
              <a:rPr sz="1400" lang="en"/>
              <a:t> rewrite commit messages of already committed and pushed changes on </a:t>
            </a:r>
            <a:r>
              <a:rPr b="1" sz="1400" lang="en"/>
              <a:t>origin/master</a:t>
            </a:r>
          </a:p>
          <a:p>
            <a:pPr rtl="0" lvl="0">
              <a:buNone/>
            </a:pPr>
            <a:r>
              <a:rPr sz="1400" lang="en"/>
              <a:t>- Squashing local changes together before they are pushed to remote repository is a good thing</a:t>
            </a:r>
          </a:p>
          <a:p>
            <a:pPr rtl="0" lvl="0">
              <a:buNone/>
            </a:pPr>
            <a:r>
              <a:rPr sz="1400" lang="en"/>
              <a:t>- Do not over do squashing. Commits should hold together logical changes</a:t>
            </a:r>
          </a:p>
          <a:p>
            <a:pPr rtl="0" lvl="0">
              <a:buNone/>
            </a:pPr>
            <a:r>
              <a:rPr sz="1400" lang="en"/>
              <a:t>- When working a separate branch, consider rebasing on master branch as often as possible to resolve conflicts early</a:t>
            </a:r>
          </a:p>
          <a:p>
            <a:r>
              <a:t/>
            </a:r>
          </a:p>
          <a:p>
            <a:pPr rtl="0" lvl="0">
              <a:buNone/>
            </a:pPr>
            <a:r>
              <a:rPr sz="1400" lang="en"/>
              <a:t>Since rebase changes history, remote repository may reject your attempt to push a local branch since the HEAD revision of remote branch no longer exists in your local branch history.</a:t>
            </a:r>
          </a:p>
          <a:p>
            <a:r>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5">
                                            <p:txEl>
                                              <p:pRg st="0" end="0"/>
                                            </p:txEl>
                                          </p:spTgt>
                                        </p:tgtEl>
                                        <p:attrNameLst>
                                          <p:attrName>style.visibility</p:attrName>
                                        </p:attrNameLst>
                                      </p:cBhvr>
                                      <p:to>
                                        <p:strVal val="visible"/>
                                      </p:to>
                                    </p:set>
                                    <p:animEffect transition="in" filter="fade">
                                      <p:cBhvr>
                                        <p:cTn dur="1000"/>
                                        <p:tgtEl>
                                          <p:spTgt spid="265">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5">
                                            <p:txEl>
                                              <p:pRg st="1" end="1"/>
                                            </p:txEl>
                                          </p:spTgt>
                                        </p:tgtEl>
                                        <p:attrNameLst>
                                          <p:attrName>style.visibility</p:attrName>
                                        </p:attrNameLst>
                                      </p:cBhvr>
                                      <p:to>
                                        <p:strVal val="visible"/>
                                      </p:to>
                                    </p:set>
                                    <p:animEffect transition="in" filter="fade">
                                      <p:cBhvr>
                                        <p:cTn dur="1000"/>
                                        <p:tgtEl>
                                          <p:spTgt spid="265">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5">
                                            <p:txEl>
                                              <p:pRg st="2" end="2"/>
                                            </p:txEl>
                                          </p:spTgt>
                                        </p:tgtEl>
                                        <p:attrNameLst>
                                          <p:attrName>style.visibility</p:attrName>
                                        </p:attrNameLst>
                                      </p:cBhvr>
                                      <p:to>
                                        <p:strVal val="visible"/>
                                      </p:to>
                                    </p:set>
                                    <p:animEffect transition="in" filter="fade">
                                      <p:cBhvr>
                                        <p:cTn dur="1000"/>
                                        <p:tgtEl>
                                          <p:spTgt spid="265">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5">
                                            <p:txEl>
                                              <p:pRg st="3" end="3"/>
                                            </p:txEl>
                                          </p:spTgt>
                                        </p:tgtEl>
                                        <p:attrNameLst>
                                          <p:attrName>style.visibility</p:attrName>
                                        </p:attrNameLst>
                                      </p:cBhvr>
                                      <p:to>
                                        <p:strVal val="visible"/>
                                      </p:to>
                                    </p:set>
                                    <p:animEffect transition="in" filter="fade">
                                      <p:cBhvr>
                                        <p:cTn dur="1000"/>
                                        <p:tgtEl>
                                          <p:spTgt spid="265">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5">
                                            <p:txEl>
                                              <p:pRg st="4" end="4"/>
                                            </p:txEl>
                                          </p:spTgt>
                                        </p:tgtEl>
                                        <p:attrNameLst>
                                          <p:attrName>style.visibility</p:attrName>
                                        </p:attrNameLst>
                                      </p:cBhvr>
                                      <p:to>
                                        <p:strVal val="visible"/>
                                      </p:to>
                                    </p:set>
                                    <p:animEffect transition="in" filter="fade">
                                      <p:cBhvr>
                                        <p:cTn dur="1000"/>
                                        <p:tgtEl>
                                          <p:spTgt spid="265">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5">
                                            <p:txEl>
                                              <p:pRg st="5" end="5"/>
                                            </p:txEl>
                                          </p:spTgt>
                                        </p:tgtEl>
                                        <p:attrNameLst>
                                          <p:attrName>style.visibility</p:attrName>
                                        </p:attrNameLst>
                                      </p:cBhvr>
                                      <p:to>
                                        <p:strVal val="visible"/>
                                      </p:to>
                                    </p:set>
                                    <p:animEffect transition="in" filter="fade">
                                      <p:cBhvr>
                                        <p:cTn dur="1000"/>
                                        <p:tgtEl>
                                          <p:spTgt spid="265">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5">
                                            <p:txEl>
                                              <p:pRg st="6" end="6"/>
                                            </p:txEl>
                                          </p:spTgt>
                                        </p:tgtEl>
                                        <p:attrNameLst>
                                          <p:attrName>style.visibility</p:attrName>
                                        </p:attrNameLst>
                                      </p:cBhvr>
                                      <p:to>
                                        <p:strVal val="visible"/>
                                      </p:to>
                                    </p:set>
                                    <p:animEffect transition="in" filter="fade">
                                      <p:cBhvr>
                                        <p:cTn dur="1000"/>
                                        <p:tgtEl>
                                          <p:spTgt spid="265">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
              <a:t>Quick example</a:t>
            </a:r>
          </a:p>
        </p:txBody>
      </p:sp>
      <p:sp>
        <p:nvSpPr>
          <p:cNvPr id="38" name="Shape 3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 </a:t>
            </a:r>
          </a:p>
        </p:txBody>
      </p:sp>
      <p:graphicFrame>
        <p:nvGraphicFramePr>
          <p:cNvPr id="39" name="Shape 39"/>
          <p:cNvGraphicFramePr/>
          <p:nvPr/>
        </p:nvGraphicFramePr>
        <p:xfrm>
          <a:off y="1908825" x="1857375"/>
          <a:ext cy="3000000" cx="3000000"/>
        </p:xfrm>
        <a:graphic>
          <a:graphicData uri="http://schemas.openxmlformats.org/drawingml/2006/table">
            <a:tbl>
              <a:tblPr>
                <a:noFill/>
                <a:tableStyleId>{B117B43B-6D47-4B33-93D3-3D7D05874237}</a:tableStyleId>
              </a:tblPr>
              <a:tblGrid>
                <a:gridCol w="1809750"/>
                <a:gridCol w="1809750"/>
                <a:gridCol w="1809750"/>
              </a:tblGrid>
              <a:tr h="401000">
                <a:tc>
                  <a:txBody>
                    <a:bodyPr>
                      <a:noAutofit/>
                    </a:bodyPr>
                    <a:lstStyle/>
                    <a:p>
                      <a:pPr rtl="0" lvl="0">
                        <a:buNone/>
                      </a:pPr>
                      <a:r>
                        <a:rPr lang="en"/>
                        <a:t>Command/Scm</a:t>
                      </a:r>
                    </a:p>
                  </a:txBody>
                  <a:tcPr marR="91425" marB="91425" marT="91425" marL="91425"/>
                </a:tc>
                <a:tc>
                  <a:txBody>
                    <a:bodyPr>
                      <a:noAutofit/>
                    </a:bodyPr>
                    <a:lstStyle/>
                    <a:p>
                      <a:pPr rtl="0" lvl="0">
                        <a:buNone/>
                      </a:pPr>
                      <a:r>
                        <a:rPr lang="en"/>
                        <a:t>Git</a:t>
                      </a:r>
                    </a:p>
                  </a:txBody>
                  <a:tcPr marR="91425" marB="91425" marT="91425" marL="91425"/>
                </a:tc>
                <a:tc>
                  <a:txBody>
                    <a:bodyPr>
                      <a:noAutofit/>
                    </a:bodyPr>
                    <a:lstStyle/>
                    <a:p>
                      <a:pPr rtl="0" lvl="0">
                        <a:buNone/>
                      </a:pPr>
                      <a:r>
                        <a:rPr lang="en"/>
                        <a:t>SVN</a:t>
                      </a:r>
                    </a:p>
                  </a:txBody>
                  <a:tcPr marR="91425" marB="91425" marT="91425" marL="91425"/>
                </a:tc>
              </a:tr>
              <a:tr h="392400">
                <a:tc>
                  <a:txBody>
                    <a:bodyPr>
                      <a:noAutofit/>
                    </a:bodyPr>
                    <a:lstStyle/>
                    <a:p>
                      <a:pPr rtl="0" lvl="0">
                        <a:buNone/>
                      </a:pPr>
                      <a:r>
                        <a:rPr lang="en"/>
                        <a:t>Checkout</a:t>
                      </a:r>
                    </a:p>
                  </a:txBody>
                  <a:tcPr marR="91425" marB="91425" marT="91425" marL="91425"/>
                </a:tc>
                <a:tc>
                  <a:txBody>
                    <a:bodyPr>
                      <a:noAutofit/>
                    </a:bodyPr>
                    <a:lstStyle/>
                    <a:p>
                      <a:pPr rtl="0" lvl="0">
                        <a:buNone/>
                      </a:pPr>
                      <a:r>
                        <a:rPr lang="en"/>
                        <a:t>git clone url</a:t>
                      </a:r>
                    </a:p>
                  </a:txBody>
                  <a:tcPr marR="91425" marB="91425" marT="91425" marL="91425"/>
                </a:tc>
                <a:tc>
                  <a:txBody>
                    <a:bodyPr>
                      <a:noAutofit/>
                    </a:bodyPr>
                    <a:lstStyle/>
                    <a:p>
                      <a:pPr rtl="0" lvl="0">
                        <a:buNone/>
                      </a:pPr>
                      <a:r>
                        <a:rPr lang="en"/>
                        <a:t>svn checkout url</a:t>
                      </a:r>
                    </a:p>
                  </a:txBody>
                  <a:tcPr marR="91425" marB="91425" marT="91425" marL="91425"/>
                </a:tc>
              </a:tr>
              <a:tr h="392400">
                <a:tc>
                  <a:txBody>
                    <a:bodyPr>
                      <a:noAutofit/>
                    </a:bodyPr>
                    <a:lstStyle/>
                    <a:p>
                      <a:pPr rtl="0" lvl="0">
                        <a:buNone/>
                      </a:pPr>
                      <a:r>
                        <a:rPr lang="en"/>
                        <a:t>Update</a:t>
                      </a:r>
                    </a:p>
                  </a:txBody>
                  <a:tcPr marR="91425" marB="91425" marT="91425" marL="91425"/>
                </a:tc>
                <a:tc>
                  <a:txBody>
                    <a:bodyPr>
                      <a:noAutofit/>
                    </a:bodyPr>
                    <a:lstStyle/>
                    <a:p>
                      <a:pPr rtl="0" lvl="0">
                        <a:buNone/>
                      </a:pPr>
                      <a:r>
                        <a:rPr lang="en">
                          <a:solidFill>
                            <a:schemeClr val="dk1"/>
                          </a:solidFill>
                        </a:rPr>
                        <a:t>git pull</a:t>
                      </a:r>
                    </a:p>
                  </a:txBody>
                  <a:tcPr marR="91425" marB="91425" marT="91425" marL="91425"/>
                </a:tc>
                <a:tc>
                  <a:txBody>
                    <a:bodyPr>
                      <a:noAutofit/>
                    </a:bodyPr>
                    <a:lstStyle/>
                    <a:p>
                      <a:pPr rtl="0" lvl="0">
                        <a:buNone/>
                      </a:pPr>
                      <a:r>
                        <a:rPr lang="en">
                          <a:solidFill>
                            <a:schemeClr val="dk1"/>
                          </a:solidFill>
                        </a:rPr>
                        <a:t>svn update</a:t>
                      </a:r>
                    </a:p>
                  </a:txBody>
                  <a:tcPr marR="91425" marB="91425" marT="91425" marL="91425"/>
                </a:tc>
              </a:tr>
              <a:tr h="392400">
                <a:tc>
                  <a:txBody>
                    <a:bodyPr>
                      <a:noAutofit/>
                    </a:bodyPr>
                    <a:lstStyle/>
                    <a:p>
                      <a:pPr rtl="0" lvl="0">
                        <a:buNone/>
                      </a:pPr>
                      <a:r>
                        <a:rPr lang="en"/>
                        <a:t>Help</a:t>
                      </a:r>
                    </a:p>
                  </a:txBody>
                  <a:tcPr marR="91425" marB="91425" marT="91425" marL="91425"/>
                </a:tc>
                <a:tc>
                  <a:txBody>
                    <a:bodyPr>
                      <a:noAutofit/>
                    </a:bodyPr>
                    <a:lstStyle/>
                    <a:p>
                      <a:pPr rtl="0" lvl="0">
                        <a:buNone/>
                      </a:pPr>
                      <a:r>
                        <a:rPr lang="en">
                          <a:solidFill>
                            <a:schemeClr val="dk1"/>
                          </a:solidFill>
                        </a:rPr>
                        <a:t>git help</a:t>
                      </a:r>
                    </a:p>
                  </a:txBody>
                  <a:tcPr marR="91425" marB="91425" marT="91425" marL="91425"/>
                </a:tc>
                <a:tc>
                  <a:txBody>
                    <a:bodyPr>
                      <a:noAutofit/>
                    </a:bodyPr>
                    <a:lstStyle/>
                    <a:p>
                      <a:pPr rtl="0" lvl="0">
                        <a:buNone/>
                      </a:pPr>
                      <a:r>
                        <a:rPr lang="en">
                          <a:solidFill>
                            <a:schemeClr val="dk1"/>
                          </a:solidFill>
                        </a:rPr>
                        <a:t>svn help</a:t>
                      </a:r>
                    </a:p>
                  </a:txBody>
                  <a:tcPr marR="91425" marB="91425" marT="91425" marL="91425"/>
                </a:tc>
              </a:tr>
            </a:tbl>
          </a:graphicData>
        </a:graphic>
      </p:graphicFrame>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y="0" x="0"/>
          <a:ext cy="0" cx="0"/>
          <a:chOff y="0" x="0"/>
          <a:chExt cy="0" cx="0"/>
        </a:xfrm>
      </p:grpSpPr>
      <p:sp>
        <p:nvSpPr>
          <p:cNvPr id="270" name="Shape 27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rebase (caution) ...</a:t>
            </a:r>
          </a:p>
        </p:txBody>
      </p:sp>
      <p:sp>
        <p:nvSpPr>
          <p:cNvPr id="271" name="Shape 27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400" lang="en"/>
              <a:t>If you are absolutely certain that your branch holds the right content, you may “force push” your local branch: </a:t>
            </a:r>
            <a:r>
              <a:rPr b="1" sz="1400" lang="en"/>
              <a:t>$ git push origin branch-name -f </a:t>
            </a:r>
            <a:r>
              <a:rPr b="1" sz="1400" lang="en">
                <a:solidFill>
                  <a:srgbClr val="FF0000"/>
                </a:solidFill>
              </a:rPr>
              <a:t>(this must never be done on master)</a:t>
            </a:r>
          </a:p>
          <a:p>
            <a:r>
              <a:t/>
            </a:r>
          </a:p>
          <a:p>
            <a:pPr rtl="0" lvl="0">
              <a:buNone/>
            </a:pPr>
            <a:r>
              <a:rPr sz="1400" lang="en">
                <a:solidFill>
                  <a:srgbClr val="000000"/>
                </a:solidFill>
              </a:rPr>
              <a:t>- As an example, if your colleague has “</a:t>
            </a:r>
            <a:r>
              <a:rPr b="1" sz="1400" lang="en">
                <a:solidFill>
                  <a:srgbClr val="000000"/>
                </a:solidFill>
              </a:rPr>
              <a:t>force pushed</a:t>
            </a:r>
            <a:r>
              <a:rPr sz="1400" lang="en">
                <a:solidFill>
                  <a:srgbClr val="000000"/>
                </a:solidFill>
              </a:rPr>
              <a:t>” his changes on branch PB-100, then </a:t>
            </a:r>
            <a:r>
              <a:rPr b="1" sz="1400" lang="en">
                <a:solidFill>
                  <a:srgbClr val="000000"/>
                </a:solidFill>
              </a:rPr>
              <a:t>everyone</a:t>
            </a:r>
            <a:r>
              <a:rPr sz="1400" lang="en">
                <a:solidFill>
                  <a:srgbClr val="000000"/>
                </a:solidFill>
              </a:rPr>
              <a:t> working on PB-100 needs to “</a:t>
            </a:r>
            <a:r>
              <a:rPr b="1" sz="1400" lang="en">
                <a:solidFill>
                  <a:srgbClr val="000000"/>
                </a:solidFill>
              </a:rPr>
              <a:t>fully reset</a:t>
            </a:r>
            <a:r>
              <a:rPr sz="1400" lang="en">
                <a:solidFill>
                  <a:srgbClr val="000000"/>
                </a:solidFill>
              </a:rPr>
              <a:t>” their local PB-100 branch</a:t>
            </a:r>
          </a:p>
          <a:p>
            <a:pPr rtl="0" lvl="0">
              <a:buNone/>
            </a:pPr>
            <a:r>
              <a:rPr sz="1400" lang="en">
                <a:solidFill>
                  <a:srgbClr val="000000"/>
                </a:solidFill>
              </a:rPr>
              <a:t>- Use “</a:t>
            </a:r>
            <a:r>
              <a:rPr b="1" sz="1400" lang="en">
                <a:solidFill>
                  <a:srgbClr val="000000"/>
                </a:solidFill>
              </a:rPr>
              <a:t>git stash</a:t>
            </a:r>
            <a:r>
              <a:rPr sz="1400" lang="en">
                <a:solidFill>
                  <a:srgbClr val="000000"/>
                </a:solidFill>
              </a:rPr>
              <a:t>” to save the day</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1">
                                            <p:txEl>
                                              <p:pRg st="0" end="0"/>
                                            </p:txEl>
                                          </p:spTgt>
                                        </p:tgtEl>
                                        <p:attrNameLst>
                                          <p:attrName>style.visibility</p:attrName>
                                        </p:attrNameLst>
                                      </p:cBhvr>
                                      <p:to>
                                        <p:strVal val="visible"/>
                                      </p:to>
                                    </p:set>
                                    <p:animEffect transition="in" filter="fade">
                                      <p:cBhvr>
                                        <p:cTn dur="1000"/>
                                        <p:tgtEl>
                                          <p:spTgt spid="271">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1">
                                            <p:txEl>
                                              <p:pRg st="1" end="1"/>
                                            </p:txEl>
                                          </p:spTgt>
                                        </p:tgtEl>
                                        <p:attrNameLst>
                                          <p:attrName>style.visibility</p:attrName>
                                        </p:attrNameLst>
                                      </p:cBhvr>
                                      <p:to>
                                        <p:strVal val="visible"/>
                                      </p:to>
                                    </p:set>
                                    <p:animEffect transition="in" filter="fade">
                                      <p:cBhvr>
                                        <p:cTn dur="1000"/>
                                        <p:tgtEl>
                                          <p:spTgt spid="271">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1">
                                            <p:txEl>
                                              <p:pRg st="2" end="2"/>
                                            </p:txEl>
                                          </p:spTgt>
                                        </p:tgtEl>
                                        <p:attrNameLst>
                                          <p:attrName>style.visibility</p:attrName>
                                        </p:attrNameLst>
                                      </p:cBhvr>
                                      <p:to>
                                        <p:strVal val="visible"/>
                                      </p:to>
                                    </p:set>
                                    <p:animEffect transition="in" filter="fade">
                                      <p:cBhvr>
                                        <p:cTn dur="1000"/>
                                        <p:tgtEl>
                                          <p:spTgt spid="271">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1">
                                            <p:txEl>
                                              <p:pRg st="3" end="3"/>
                                            </p:txEl>
                                          </p:spTgt>
                                        </p:tgtEl>
                                        <p:attrNameLst>
                                          <p:attrName>style.visibility</p:attrName>
                                        </p:attrNameLst>
                                      </p:cBhvr>
                                      <p:to>
                                        <p:strVal val="visible"/>
                                      </p:to>
                                    </p:set>
                                    <p:animEffect transition="in" filter="fade">
                                      <p:cBhvr>
                                        <p:cTn dur="1000"/>
                                        <p:tgtEl>
                                          <p:spTgt spid="271">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y="0" x="0"/>
          <a:ext cy="0" cx="0"/>
          <a:chOff y="0" x="0"/>
          <a:chExt cy="0" cx="0"/>
        </a:xfrm>
      </p:grpSpPr>
      <p:sp>
        <p:nvSpPr>
          <p:cNvPr id="276" name="Shape 27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stash</a:t>
            </a:r>
          </a:p>
        </p:txBody>
      </p:sp>
      <p:sp>
        <p:nvSpPr>
          <p:cNvPr id="277" name="Shape 27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400" lang="en">
                <a:solidFill>
                  <a:srgbClr val="000000"/>
                </a:solidFill>
              </a:rPr>
              <a:t>Git stash moves all your local “uncommitted” changes into a change-list and resets your local branch to it’s local HEAD revision.</a:t>
            </a:r>
          </a:p>
          <a:p>
            <a:r>
              <a:t/>
            </a:r>
          </a:p>
          <a:p>
            <a:pPr rtl="0" lvl="0">
              <a:buNone/>
            </a:pPr>
            <a:r>
              <a:rPr sz="1400" lang="en">
                <a:solidFill>
                  <a:srgbClr val="000000"/>
                </a:solidFill>
              </a:rPr>
              <a:t>If you are working on branch PB-100 and someone has “force pushed” on remote PB-100 branch, you may try the following,</a:t>
            </a:r>
          </a:p>
          <a:p>
            <a:pPr rtl="0" lvl="0">
              <a:buNone/>
            </a:pPr>
            <a:r>
              <a:rPr sz="1400" lang="en">
                <a:solidFill>
                  <a:srgbClr val="000000"/>
                </a:solidFill>
              </a:rPr>
              <a:t>$ git stash # this will save all your local uncommitted changes</a:t>
            </a:r>
          </a:p>
          <a:p>
            <a:pPr rtl="0" lvl="0">
              <a:buNone/>
            </a:pPr>
            <a:r>
              <a:rPr sz="1400" lang="en">
                <a:solidFill>
                  <a:srgbClr val="000000"/>
                </a:solidFill>
              </a:rPr>
              <a:t>$ git fetch origin # get the latest content from origin</a:t>
            </a:r>
          </a:p>
          <a:p>
            <a:pPr rtl="0" lvl="0">
              <a:buNone/>
            </a:pPr>
            <a:r>
              <a:rPr sz="1400" lang="en">
                <a:solidFill>
                  <a:srgbClr val="000000"/>
                </a:solidFill>
              </a:rPr>
              <a:t>$ git reset --hard origin/PB-100</a:t>
            </a:r>
          </a:p>
          <a:p>
            <a:pPr rtl="0" lvl="0">
              <a:buNone/>
            </a:pPr>
            <a:r>
              <a:rPr sz="1400" lang="en">
                <a:solidFill>
                  <a:srgbClr val="000000"/>
                </a:solidFill>
              </a:rPr>
              <a:t>$ git stash pop # you may also use $ git stash apply</a:t>
            </a:r>
          </a:p>
          <a:p>
            <a:r>
              <a:t/>
            </a:r>
          </a:p>
          <a:p>
            <a:pPr rtl="0" lvl="0">
              <a:buNone/>
            </a:pPr>
            <a:r>
              <a:rPr sz="1400" lang="en">
                <a:solidFill>
                  <a:srgbClr val="000000"/>
                </a:solidFill>
              </a:rPr>
              <a:t>To have a look at local stashes, you can run : $ git stash list</a:t>
            </a:r>
          </a:p>
          <a:p>
            <a:pPr rtl="0" lvl="0">
              <a:buNone/>
            </a:pPr>
            <a:r>
              <a:rPr sz="1400" lang="en">
                <a:solidFill>
                  <a:srgbClr val="000000"/>
                </a:solidFill>
              </a:rPr>
              <a:t>It’s possible to apply any “stashed change-list” and not just the top of the stack.</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7">
                                            <p:txEl>
                                              <p:pRg st="0" end="0"/>
                                            </p:txEl>
                                          </p:spTgt>
                                        </p:tgtEl>
                                        <p:attrNameLst>
                                          <p:attrName>style.visibility</p:attrName>
                                        </p:attrNameLst>
                                      </p:cBhvr>
                                      <p:to>
                                        <p:strVal val="visible"/>
                                      </p:to>
                                    </p:set>
                                    <p:animEffect transition="in" filter="fade">
                                      <p:cBhvr>
                                        <p:cTn dur="1000"/>
                                        <p:tgtEl>
                                          <p:spTgt spid="277">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7">
                                            <p:txEl>
                                              <p:pRg st="1" end="1"/>
                                            </p:txEl>
                                          </p:spTgt>
                                        </p:tgtEl>
                                        <p:attrNameLst>
                                          <p:attrName>style.visibility</p:attrName>
                                        </p:attrNameLst>
                                      </p:cBhvr>
                                      <p:to>
                                        <p:strVal val="visible"/>
                                      </p:to>
                                    </p:set>
                                    <p:animEffect transition="in" filter="fade">
                                      <p:cBhvr>
                                        <p:cTn dur="1000"/>
                                        <p:tgtEl>
                                          <p:spTgt spid="277">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7">
                                            <p:txEl>
                                              <p:pRg st="2" end="2"/>
                                            </p:txEl>
                                          </p:spTgt>
                                        </p:tgtEl>
                                        <p:attrNameLst>
                                          <p:attrName>style.visibility</p:attrName>
                                        </p:attrNameLst>
                                      </p:cBhvr>
                                      <p:to>
                                        <p:strVal val="visible"/>
                                      </p:to>
                                    </p:set>
                                    <p:animEffect transition="in" filter="fade">
                                      <p:cBhvr>
                                        <p:cTn dur="1000"/>
                                        <p:tgtEl>
                                          <p:spTgt spid="277">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7">
                                            <p:txEl>
                                              <p:pRg st="3" end="3"/>
                                            </p:txEl>
                                          </p:spTgt>
                                        </p:tgtEl>
                                        <p:attrNameLst>
                                          <p:attrName>style.visibility</p:attrName>
                                        </p:attrNameLst>
                                      </p:cBhvr>
                                      <p:to>
                                        <p:strVal val="visible"/>
                                      </p:to>
                                    </p:set>
                                    <p:animEffect transition="in" filter="fade">
                                      <p:cBhvr>
                                        <p:cTn dur="1000"/>
                                        <p:tgtEl>
                                          <p:spTgt spid="277">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7">
                                            <p:txEl>
                                              <p:pRg st="4" end="4"/>
                                            </p:txEl>
                                          </p:spTgt>
                                        </p:tgtEl>
                                        <p:attrNameLst>
                                          <p:attrName>style.visibility</p:attrName>
                                        </p:attrNameLst>
                                      </p:cBhvr>
                                      <p:to>
                                        <p:strVal val="visible"/>
                                      </p:to>
                                    </p:set>
                                    <p:animEffect transition="in" filter="fade">
                                      <p:cBhvr>
                                        <p:cTn dur="1000"/>
                                        <p:tgtEl>
                                          <p:spTgt spid="277">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7">
                                            <p:txEl>
                                              <p:pRg st="5" end="5"/>
                                            </p:txEl>
                                          </p:spTgt>
                                        </p:tgtEl>
                                        <p:attrNameLst>
                                          <p:attrName>style.visibility</p:attrName>
                                        </p:attrNameLst>
                                      </p:cBhvr>
                                      <p:to>
                                        <p:strVal val="visible"/>
                                      </p:to>
                                    </p:set>
                                    <p:animEffect transition="in" filter="fade">
                                      <p:cBhvr>
                                        <p:cTn dur="1000"/>
                                        <p:tgtEl>
                                          <p:spTgt spid="277">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7">
                                            <p:txEl>
                                              <p:pRg st="6" end="6"/>
                                            </p:txEl>
                                          </p:spTgt>
                                        </p:tgtEl>
                                        <p:attrNameLst>
                                          <p:attrName>style.visibility</p:attrName>
                                        </p:attrNameLst>
                                      </p:cBhvr>
                                      <p:to>
                                        <p:strVal val="visible"/>
                                      </p:to>
                                    </p:set>
                                    <p:animEffect transition="in" filter="fade">
                                      <p:cBhvr>
                                        <p:cTn dur="1000"/>
                                        <p:tgtEl>
                                          <p:spTgt spid="277">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7">
                                            <p:txEl>
                                              <p:pRg st="7" end="7"/>
                                            </p:txEl>
                                          </p:spTgt>
                                        </p:tgtEl>
                                        <p:attrNameLst>
                                          <p:attrName>style.visibility</p:attrName>
                                        </p:attrNameLst>
                                      </p:cBhvr>
                                      <p:to>
                                        <p:strVal val="visible"/>
                                      </p:to>
                                    </p:set>
                                    <p:animEffect transition="in" filter="fade">
                                      <p:cBhvr>
                                        <p:cTn dur="1000"/>
                                        <p:tgtEl>
                                          <p:spTgt spid="277">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7">
                                            <p:txEl>
                                              <p:pRg st="8" end="8"/>
                                            </p:txEl>
                                          </p:spTgt>
                                        </p:tgtEl>
                                        <p:attrNameLst>
                                          <p:attrName>style.visibility</p:attrName>
                                        </p:attrNameLst>
                                      </p:cBhvr>
                                      <p:to>
                                        <p:strVal val="visible"/>
                                      </p:to>
                                    </p:set>
                                    <p:animEffect transition="in" filter="fade">
                                      <p:cBhvr>
                                        <p:cTn dur="1000"/>
                                        <p:tgtEl>
                                          <p:spTgt spid="277">
                                            <p:txEl>
                                              <p:pRg st="8" end="8"/>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7">
                                            <p:txEl>
                                              <p:pRg st="9" end="9"/>
                                            </p:txEl>
                                          </p:spTgt>
                                        </p:tgtEl>
                                        <p:attrNameLst>
                                          <p:attrName>style.visibility</p:attrName>
                                        </p:attrNameLst>
                                      </p:cBhvr>
                                      <p:to>
                                        <p:strVal val="visible"/>
                                      </p:to>
                                    </p:set>
                                    <p:animEffect transition="in" filter="fade">
                                      <p:cBhvr>
                                        <p:cTn dur="1000"/>
                                        <p:tgtEl>
                                          <p:spTgt spid="277">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y="0" x="0"/>
          <a:ext cy="0" cx="0"/>
          <a:chOff y="0" x="0"/>
          <a:chExt cy="0" cx="0"/>
        </a:xfrm>
      </p:grpSpPr>
      <p:sp>
        <p:nvSpPr>
          <p:cNvPr id="282" name="Shape 28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rebase (caution) ...</a:t>
            </a:r>
          </a:p>
        </p:txBody>
      </p:sp>
      <p:sp>
        <p:nvSpPr>
          <p:cNvPr id="283" name="Shape 28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400" lang="en">
                <a:solidFill>
                  <a:srgbClr val="000000"/>
                </a:solidFill>
              </a:rPr>
              <a:t>- Therefore, you should </a:t>
            </a:r>
            <a:r>
              <a:rPr b="1" sz="1400" lang="en">
                <a:solidFill>
                  <a:srgbClr val="FF0000"/>
                </a:solidFill>
              </a:rPr>
              <a:t>never</a:t>
            </a:r>
            <a:r>
              <a:rPr sz="1400" lang="en">
                <a:solidFill>
                  <a:srgbClr val="000000"/>
                </a:solidFill>
              </a:rPr>
              <a:t> “</a:t>
            </a:r>
            <a:r>
              <a:rPr b="1" sz="1400" lang="en">
                <a:solidFill>
                  <a:srgbClr val="000000"/>
                </a:solidFill>
              </a:rPr>
              <a:t>force push</a:t>
            </a:r>
            <a:r>
              <a:rPr sz="1400" lang="en">
                <a:solidFill>
                  <a:srgbClr val="000000"/>
                </a:solidFill>
              </a:rPr>
              <a:t>” on the </a:t>
            </a:r>
            <a:r>
              <a:rPr b="1" sz="1400" lang="en">
                <a:solidFill>
                  <a:srgbClr val="FF0000"/>
                </a:solidFill>
              </a:rPr>
              <a:t>master</a:t>
            </a:r>
            <a:r>
              <a:rPr sz="1400" lang="en">
                <a:solidFill>
                  <a:srgbClr val="000000"/>
                </a:solidFill>
              </a:rPr>
              <a:t> branch</a:t>
            </a:r>
          </a:p>
          <a:p>
            <a:pPr rtl="0" lvl="0">
              <a:buNone/>
            </a:pPr>
            <a:r>
              <a:rPr sz="1400" lang="en">
                <a:solidFill>
                  <a:srgbClr val="000000"/>
                </a:solidFill>
              </a:rPr>
              <a:t>- When you “force push” a branch, always talk to your colleagues to verify that others have already committed and pushed all their changes on that branch</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83">
                                            <p:txEl>
                                              <p:pRg st="0" end="0"/>
                                            </p:txEl>
                                          </p:spTgt>
                                        </p:tgtEl>
                                        <p:attrNameLst>
                                          <p:attrName>style.visibility</p:attrName>
                                        </p:attrNameLst>
                                      </p:cBhvr>
                                      <p:to>
                                        <p:strVal val="visible"/>
                                      </p:to>
                                    </p:set>
                                    <p:animEffect transition="in" filter="fade">
                                      <p:cBhvr>
                                        <p:cTn dur="1000"/>
                                        <p:tgtEl>
                                          <p:spTgt spid="283">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83">
                                            <p:txEl>
                                              <p:pRg st="1" end="1"/>
                                            </p:txEl>
                                          </p:spTgt>
                                        </p:tgtEl>
                                        <p:attrNameLst>
                                          <p:attrName>style.visibility</p:attrName>
                                        </p:attrNameLst>
                                      </p:cBhvr>
                                      <p:to>
                                        <p:strVal val="visible"/>
                                      </p:to>
                                    </p:set>
                                    <p:animEffect transition="in" filter="fade">
                                      <p:cBhvr>
                                        <p:cTn dur="1000"/>
                                        <p:tgtEl>
                                          <p:spTgt spid="283">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y="0" x="0"/>
          <a:ext cy="0" cx="0"/>
          <a:chOff y="0" x="0"/>
          <a:chExt cy="0" cx="0"/>
        </a:xfrm>
      </p:grpSpPr>
      <p:sp>
        <p:nvSpPr>
          <p:cNvPr id="288" name="Shape 28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merging and fast-forwarding</a:t>
            </a:r>
          </a:p>
        </p:txBody>
      </p:sp>
      <p:sp>
        <p:nvSpPr>
          <p:cNvPr id="289" name="Shape 28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400" lang="en"/>
              <a:t>- git merge operation resolves conflicts where possible</a:t>
            </a:r>
          </a:p>
          <a:p>
            <a:pPr rtl="0" lvl="0">
              <a:buNone/>
            </a:pPr>
            <a:r>
              <a:rPr sz="1400" lang="en"/>
              <a:t>- If “git merge” finds no conflicts and only changes in the merging branch are missing from the master, git will simply update master HEAD to the newest commit on your branch. This is called “fast-forwarding”</a:t>
            </a:r>
          </a:p>
          <a:p>
            <a:pPr rtl="0" lvl="0">
              <a:buNone/>
            </a:pPr>
            <a:r>
              <a:rPr sz="1400" lang="en"/>
              <a:t>- To be able to perform “fast-forward”, your branch needs to be “rebased” on the latest commit of the master branch so that the branch includes all changes available on master</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89">
                                            <p:txEl>
                                              <p:pRg st="0" end="0"/>
                                            </p:txEl>
                                          </p:spTgt>
                                        </p:tgtEl>
                                        <p:attrNameLst>
                                          <p:attrName>style.visibility</p:attrName>
                                        </p:attrNameLst>
                                      </p:cBhvr>
                                      <p:to>
                                        <p:strVal val="visible"/>
                                      </p:to>
                                    </p:set>
                                    <p:animEffect transition="in" filter="fade">
                                      <p:cBhvr>
                                        <p:cTn dur="1000"/>
                                        <p:tgtEl>
                                          <p:spTgt spid="289">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89">
                                            <p:txEl>
                                              <p:pRg st="1" end="1"/>
                                            </p:txEl>
                                          </p:spTgt>
                                        </p:tgtEl>
                                        <p:attrNameLst>
                                          <p:attrName>style.visibility</p:attrName>
                                        </p:attrNameLst>
                                      </p:cBhvr>
                                      <p:to>
                                        <p:strVal val="visible"/>
                                      </p:to>
                                    </p:set>
                                    <p:animEffect transition="in" filter="fade">
                                      <p:cBhvr>
                                        <p:cTn dur="1000"/>
                                        <p:tgtEl>
                                          <p:spTgt spid="289">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89">
                                            <p:txEl>
                                              <p:pRg st="2" end="2"/>
                                            </p:txEl>
                                          </p:spTgt>
                                        </p:tgtEl>
                                        <p:attrNameLst>
                                          <p:attrName>style.visibility</p:attrName>
                                        </p:attrNameLst>
                                      </p:cBhvr>
                                      <p:to>
                                        <p:strVal val="visible"/>
                                      </p:to>
                                    </p:set>
                                    <p:animEffect transition="in" filter="fade">
                                      <p:cBhvr>
                                        <p:cTn dur="1000"/>
                                        <p:tgtEl>
                                          <p:spTgt spid="289">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y="0" x="0"/>
          <a:ext cy="0" cx="0"/>
          <a:chOff y="0" x="0"/>
          <a:chExt cy="0" cx="0"/>
        </a:xfrm>
      </p:grpSpPr>
      <p:sp>
        <p:nvSpPr>
          <p:cNvPr id="294" name="Shape 29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“feature branch”</a:t>
            </a:r>
          </a:p>
        </p:txBody>
      </p:sp>
      <p:sp>
        <p:nvSpPr>
          <p:cNvPr id="295" name="Shape 29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400" lang="en"/>
              <a:t>- A branch created solely to create a feature</a:t>
            </a:r>
          </a:p>
          <a:p>
            <a:pPr rtl="0" lvl="0">
              <a:buNone/>
            </a:pPr>
            <a:r>
              <a:rPr sz="1400" lang="en"/>
              <a:t>- Once the feature is done, it’s merged on to master and the branch is deleted</a:t>
            </a:r>
          </a:p>
          <a:p>
            <a:pPr rtl="0" lvl="0">
              <a:buNone/>
            </a:pPr>
            <a:r>
              <a:rPr sz="1400" lang="en"/>
              <a:t>- A necessary evil (muhahahah… as the sound fades slowly in the background)</a:t>
            </a:r>
          </a:p>
          <a:p>
            <a:pPr rtl="0" lvl="0">
              <a:buNone/>
            </a:pPr>
            <a:r>
              <a:rPr sz="1400" lang="en"/>
              <a:t>- Always evaluate if you “really” need a feature branch</a:t>
            </a:r>
          </a:p>
          <a:p>
            <a:pPr rtl="0" lvl="0">
              <a:buNone/>
            </a:pPr>
            <a:r>
              <a:rPr sz="1400" lang="en"/>
              <a:t>- Rebase on the main (master) branch at-least once a day to stay in sync and resolve conflicts early</a:t>
            </a:r>
          </a:p>
          <a:p>
            <a:pPr rtl="0" lvl="0">
              <a:buNone/>
            </a:pPr>
            <a:r>
              <a:rPr sz="1400" lang="en"/>
              <a:t>- Before merging a feature branch, ensure that everything on the feature branch is rebased on the master and “pushed” to the origin feature branch</a:t>
            </a:r>
          </a:p>
          <a:p>
            <a:pPr rtl="0" lvl="0">
              <a:buNone/>
            </a:pPr>
            <a:r>
              <a:rPr sz="1400" lang="en"/>
              <a:t>- Before merging a feature branch to a local branch, ensure that your local branch is in sync with origin</a:t>
            </a:r>
          </a:p>
          <a:p>
            <a:pPr rtl="0" lvl="0">
              <a:buNone/>
            </a:pPr>
            <a:r>
              <a:rPr sz="1400" lang="en"/>
              <a:t>- When you merge your feature branch to f.eks. master, ensure that $ git merge feature-branch results in a “fast-forwarded” status</a:t>
            </a:r>
          </a:p>
          <a:p>
            <a:pPr rtl="0" lvl="0">
              <a:buNone/>
            </a:pPr>
            <a:r>
              <a:rPr sz="1400" lang="en"/>
              <a:t>- Once a merge is complete with “fast-forward” status, push to origin asap</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95">
                                            <p:txEl>
                                              <p:pRg st="0" end="0"/>
                                            </p:txEl>
                                          </p:spTgt>
                                        </p:tgtEl>
                                        <p:attrNameLst>
                                          <p:attrName>style.visibility</p:attrName>
                                        </p:attrNameLst>
                                      </p:cBhvr>
                                      <p:to>
                                        <p:strVal val="visible"/>
                                      </p:to>
                                    </p:set>
                                    <p:animEffect transition="in" filter="fade">
                                      <p:cBhvr>
                                        <p:cTn dur="1000"/>
                                        <p:tgtEl>
                                          <p:spTgt spid="295">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95">
                                            <p:txEl>
                                              <p:pRg st="1" end="1"/>
                                            </p:txEl>
                                          </p:spTgt>
                                        </p:tgtEl>
                                        <p:attrNameLst>
                                          <p:attrName>style.visibility</p:attrName>
                                        </p:attrNameLst>
                                      </p:cBhvr>
                                      <p:to>
                                        <p:strVal val="visible"/>
                                      </p:to>
                                    </p:set>
                                    <p:animEffect transition="in" filter="fade">
                                      <p:cBhvr>
                                        <p:cTn dur="1000"/>
                                        <p:tgtEl>
                                          <p:spTgt spid="295">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95">
                                            <p:txEl>
                                              <p:pRg st="2" end="2"/>
                                            </p:txEl>
                                          </p:spTgt>
                                        </p:tgtEl>
                                        <p:attrNameLst>
                                          <p:attrName>style.visibility</p:attrName>
                                        </p:attrNameLst>
                                      </p:cBhvr>
                                      <p:to>
                                        <p:strVal val="visible"/>
                                      </p:to>
                                    </p:set>
                                    <p:animEffect transition="in" filter="fade">
                                      <p:cBhvr>
                                        <p:cTn dur="1000"/>
                                        <p:tgtEl>
                                          <p:spTgt spid="295">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95">
                                            <p:txEl>
                                              <p:pRg st="3" end="3"/>
                                            </p:txEl>
                                          </p:spTgt>
                                        </p:tgtEl>
                                        <p:attrNameLst>
                                          <p:attrName>style.visibility</p:attrName>
                                        </p:attrNameLst>
                                      </p:cBhvr>
                                      <p:to>
                                        <p:strVal val="visible"/>
                                      </p:to>
                                    </p:set>
                                    <p:animEffect transition="in" filter="fade">
                                      <p:cBhvr>
                                        <p:cTn dur="1000"/>
                                        <p:tgtEl>
                                          <p:spTgt spid="295">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95">
                                            <p:txEl>
                                              <p:pRg st="4" end="4"/>
                                            </p:txEl>
                                          </p:spTgt>
                                        </p:tgtEl>
                                        <p:attrNameLst>
                                          <p:attrName>style.visibility</p:attrName>
                                        </p:attrNameLst>
                                      </p:cBhvr>
                                      <p:to>
                                        <p:strVal val="visible"/>
                                      </p:to>
                                    </p:set>
                                    <p:animEffect transition="in" filter="fade">
                                      <p:cBhvr>
                                        <p:cTn dur="1000"/>
                                        <p:tgtEl>
                                          <p:spTgt spid="295">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95">
                                            <p:txEl>
                                              <p:pRg st="5" end="5"/>
                                            </p:txEl>
                                          </p:spTgt>
                                        </p:tgtEl>
                                        <p:attrNameLst>
                                          <p:attrName>style.visibility</p:attrName>
                                        </p:attrNameLst>
                                      </p:cBhvr>
                                      <p:to>
                                        <p:strVal val="visible"/>
                                      </p:to>
                                    </p:set>
                                    <p:animEffect transition="in" filter="fade">
                                      <p:cBhvr>
                                        <p:cTn dur="1000"/>
                                        <p:tgtEl>
                                          <p:spTgt spid="295">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95">
                                            <p:txEl>
                                              <p:pRg st="6" end="6"/>
                                            </p:txEl>
                                          </p:spTgt>
                                        </p:tgtEl>
                                        <p:attrNameLst>
                                          <p:attrName>style.visibility</p:attrName>
                                        </p:attrNameLst>
                                      </p:cBhvr>
                                      <p:to>
                                        <p:strVal val="visible"/>
                                      </p:to>
                                    </p:set>
                                    <p:animEffect transition="in" filter="fade">
                                      <p:cBhvr>
                                        <p:cTn dur="1000"/>
                                        <p:tgtEl>
                                          <p:spTgt spid="295">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95">
                                            <p:txEl>
                                              <p:pRg st="7" end="7"/>
                                            </p:txEl>
                                          </p:spTgt>
                                        </p:tgtEl>
                                        <p:attrNameLst>
                                          <p:attrName>style.visibility</p:attrName>
                                        </p:attrNameLst>
                                      </p:cBhvr>
                                      <p:to>
                                        <p:strVal val="visible"/>
                                      </p:to>
                                    </p:set>
                                    <p:animEffect transition="in" filter="fade">
                                      <p:cBhvr>
                                        <p:cTn dur="1000"/>
                                        <p:tgtEl>
                                          <p:spTgt spid="295">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95">
                                            <p:txEl>
                                              <p:pRg st="8" end="8"/>
                                            </p:txEl>
                                          </p:spTgt>
                                        </p:tgtEl>
                                        <p:attrNameLst>
                                          <p:attrName>style.visibility</p:attrName>
                                        </p:attrNameLst>
                                      </p:cBhvr>
                                      <p:to>
                                        <p:strVal val="visible"/>
                                      </p:to>
                                    </p:set>
                                    <p:animEffect transition="in" filter="fade">
                                      <p:cBhvr>
                                        <p:cTn dur="1000"/>
                                        <p:tgtEl>
                                          <p:spTgt spid="295">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y="0" x="0"/>
          <a:ext cy="0" cx="0"/>
          <a:chOff y="0" x="0"/>
          <a:chExt cy="0" cx="0"/>
        </a:xfrm>
      </p:grpSpPr>
      <p:sp>
        <p:nvSpPr>
          <p:cNvPr id="300" name="Shape 30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tagging</a:t>
            </a:r>
          </a:p>
        </p:txBody>
      </p:sp>
      <p:sp>
        <p:nvSpPr>
          <p:cNvPr id="301" name="Shape 30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400" lang="en"/>
              <a:t>- You can create a tag using : $ git tag tag-name</a:t>
            </a:r>
          </a:p>
          <a:p>
            <a:pPr rtl="0" lvl="0">
              <a:buNone/>
            </a:pPr>
            <a:r>
              <a:rPr sz="1400" lang="en"/>
              <a:t>- You have to pass special parameter to push tags to the remote end : $ git push --tags</a:t>
            </a:r>
          </a:p>
          <a:p>
            <a:pPr rtl="0" lvl="0">
              <a:buNone/>
            </a:pPr>
            <a:r>
              <a:rPr sz="1400" lang="en"/>
              <a:t>- A tag in Git is just a convenient name of a commit hash id</a:t>
            </a:r>
          </a:p>
          <a:p>
            <a:pPr rtl="0" lvl="0">
              <a:buNone/>
            </a:pPr>
            <a:r>
              <a:rPr sz="1400" lang="en"/>
              <a:t>- You can reset any branch to a tag using : $ git reset --hard tag-name</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1">
                                            <p:txEl>
                                              <p:pRg st="0" end="0"/>
                                            </p:txEl>
                                          </p:spTgt>
                                        </p:tgtEl>
                                        <p:attrNameLst>
                                          <p:attrName>style.visibility</p:attrName>
                                        </p:attrNameLst>
                                      </p:cBhvr>
                                      <p:to>
                                        <p:strVal val="visible"/>
                                      </p:to>
                                    </p:set>
                                    <p:animEffect transition="in" filter="fade">
                                      <p:cBhvr>
                                        <p:cTn dur="1000"/>
                                        <p:tgtEl>
                                          <p:spTgt spid="301">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1">
                                            <p:txEl>
                                              <p:pRg st="1" end="1"/>
                                            </p:txEl>
                                          </p:spTgt>
                                        </p:tgtEl>
                                        <p:attrNameLst>
                                          <p:attrName>style.visibility</p:attrName>
                                        </p:attrNameLst>
                                      </p:cBhvr>
                                      <p:to>
                                        <p:strVal val="visible"/>
                                      </p:to>
                                    </p:set>
                                    <p:animEffect transition="in" filter="fade">
                                      <p:cBhvr>
                                        <p:cTn dur="1000"/>
                                        <p:tgtEl>
                                          <p:spTgt spid="301">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1">
                                            <p:txEl>
                                              <p:pRg st="2" end="2"/>
                                            </p:txEl>
                                          </p:spTgt>
                                        </p:tgtEl>
                                        <p:attrNameLst>
                                          <p:attrName>style.visibility</p:attrName>
                                        </p:attrNameLst>
                                      </p:cBhvr>
                                      <p:to>
                                        <p:strVal val="visible"/>
                                      </p:to>
                                    </p:set>
                                    <p:animEffect transition="in" filter="fade">
                                      <p:cBhvr>
                                        <p:cTn dur="1000"/>
                                        <p:tgtEl>
                                          <p:spTgt spid="301">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1">
                                            <p:txEl>
                                              <p:pRg st="3" end="3"/>
                                            </p:txEl>
                                          </p:spTgt>
                                        </p:tgtEl>
                                        <p:attrNameLst>
                                          <p:attrName>style.visibility</p:attrName>
                                        </p:attrNameLst>
                                      </p:cBhvr>
                                      <p:to>
                                        <p:strVal val="visible"/>
                                      </p:to>
                                    </p:set>
                                    <p:animEffect transition="in" filter="fade">
                                      <p:cBhvr>
                                        <p:cTn dur="1000"/>
                                        <p:tgtEl>
                                          <p:spTgt spid="301">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y="0" x="0"/>
          <a:ext cy="0" cx="0"/>
          <a:chOff y="0" x="0"/>
          <a:chExt cy="0" cx="0"/>
        </a:xfrm>
      </p:grpSpPr>
      <p:sp>
        <p:nvSpPr>
          <p:cNvPr id="306" name="Shape 30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Workshop: Initialize a local git repo and play with it</a:t>
            </a:r>
          </a:p>
        </p:txBody>
      </p:sp>
      <p:sp>
        <p:nvSpPr>
          <p:cNvPr id="307" name="Shape 307"/>
          <p:cNvSpPr txBox="1"/>
          <p:nvPr>
            <p:ph idx="1" type="body"/>
          </p:nvPr>
        </p:nvSpPr>
        <p:spPr>
          <a:xfrm>
            <a:off y="1207333" x="457200"/>
            <a:ext cy="3863999" cx="8229600"/>
          </a:xfrm>
          <a:prstGeom prst="rect">
            <a:avLst/>
          </a:prstGeom>
        </p:spPr>
        <p:txBody>
          <a:bodyPr bIns="91425" rIns="91425" lIns="91425" tIns="91425" anchor="t" anchorCtr="0">
            <a:noAutofit/>
          </a:bodyPr>
          <a:lstStyle/>
          <a:p>
            <a:pPr rtl="0" lvl="0">
              <a:buNone/>
            </a:pPr>
            <a:r>
              <a:rPr sz="1400" lang="en"/>
              <a:t>Example repository available at: </a:t>
            </a:r>
            <a:r>
              <a:rPr u="sng" sz="1400" lang="en">
                <a:solidFill>
                  <a:schemeClr val="hlink"/>
                </a:solidFill>
                <a:hlinkClick r:id="rId3"/>
              </a:rPr>
              <a:t>https://github.com/saikat047/gittut.git</a:t>
            </a:r>
          </a:p>
          <a:p>
            <a:r>
              <a:t/>
            </a:r>
          </a:p>
          <a:p>
            <a:pPr rtl="0" lvl="0">
              <a:buNone/>
            </a:pPr>
            <a:r>
              <a:rPr sz="1400" lang="en"/>
              <a:t>Clone repository using,</a:t>
            </a:r>
          </a:p>
          <a:p>
            <a:pPr rtl="0" lvl="0">
              <a:buClr>
                <a:schemeClr val="dk1"/>
              </a:buClr>
              <a:buSzPct val="78571"/>
              <a:buFont typeface="Arial"/>
              <a:buNone/>
            </a:pPr>
            <a:r>
              <a:rPr sz="1400" lang="en"/>
              <a:t>$ git clone https://github.com/saikat047/gittut.git</a:t>
            </a:r>
          </a:p>
          <a:p>
            <a:r>
              <a:t/>
            </a:r>
          </a:p>
          <a:p>
            <a:pPr rtl="0" lvl="0">
              <a:buNone/>
            </a:pPr>
            <a:r>
              <a:rPr sz="1400" lang="en"/>
              <a:t>Look at nice command-line graph,</a:t>
            </a:r>
          </a:p>
          <a:p>
            <a:pPr rtl="0" lvl="0">
              <a:buClr>
                <a:schemeClr val="dk1"/>
              </a:buClr>
              <a:buSzPct val="78571"/>
              <a:buFont typeface="Arial"/>
              <a:buNone/>
            </a:pPr>
            <a:r>
              <a:rPr sz="1400" lang="en"/>
              <a:t>$ git log --graph --all --abbrev-commit --decorate</a:t>
            </a:r>
          </a:p>
          <a:p>
            <a:r>
              <a:t/>
            </a:r>
          </a:p>
          <a:p>
            <a:pPr rtl="0" lvl="0">
              <a:buNone/>
            </a:pPr>
            <a:r>
              <a:rPr sz="1400" lang="en"/>
              <a:t>Or use $ gitk or $ gitg</a:t>
            </a:r>
          </a:p>
          <a:p>
            <a:r>
              <a:t/>
            </a:r>
          </a:p>
          <a:p>
            <a:r>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7">
                                            <p:txEl>
                                              <p:pRg st="0" end="0"/>
                                            </p:txEl>
                                          </p:spTgt>
                                        </p:tgtEl>
                                        <p:attrNameLst>
                                          <p:attrName>style.visibility</p:attrName>
                                        </p:attrNameLst>
                                      </p:cBhvr>
                                      <p:to>
                                        <p:strVal val="visible"/>
                                      </p:to>
                                    </p:set>
                                    <p:animEffect transition="in" filter="fade">
                                      <p:cBhvr>
                                        <p:cTn dur="1000"/>
                                        <p:tgtEl>
                                          <p:spTgt spid="307">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7">
                                            <p:txEl>
                                              <p:pRg st="1" end="1"/>
                                            </p:txEl>
                                          </p:spTgt>
                                        </p:tgtEl>
                                        <p:attrNameLst>
                                          <p:attrName>style.visibility</p:attrName>
                                        </p:attrNameLst>
                                      </p:cBhvr>
                                      <p:to>
                                        <p:strVal val="visible"/>
                                      </p:to>
                                    </p:set>
                                    <p:animEffect transition="in" filter="fade">
                                      <p:cBhvr>
                                        <p:cTn dur="1000"/>
                                        <p:tgtEl>
                                          <p:spTgt spid="307">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7">
                                            <p:txEl>
                                              <p:pRg st="2" end="2"/>
                                            </p:txEl>
                                          </p:spTgt>
                                        </p:tgtEl>
                                        <p:attrNameLst>
                                          <p:attrName>style.visibility</p:attrName>
                                        </p:attrNameLst>
                                      </p:cBhvr>
                                      <p:to>
                                        <p:strVal val="visible"/>
                                      </p:to>
                                    </p:set>
                                    <p:animEffect transition="in" filter="fade">
                                      <p:cBhvr>
                                        <p:cTn dur="1000"/>
                                        <p:tgtEl>
                                          <p:spTgt spid="307">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7">
                                            <p:txEl>
                                              <p:pRg st="3" end="3"/>
                                            </p:txEl>
                                          </p:spTgt>
                                        </p:tgtEl>
                                        <p:attrNameLst>
                                          <p:attrName>style.visibility</p:attrName>
                                        </p:attrNameLst>
                                      </p:cBhvr>
                                      <p:to>
                                        <p:strVal val="visible"/>
                                      </p:to>
                                    </p:set>
                                    <p:animEffect transition="in" filter="fade">
                                      <p:cBhvr>
                                        <p:cTn dur="1000"/>
                                        <p:tgtEl>
                                          <p:spTgt spid="307">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7">
                                            <p:txEl>
                                              <p:pRg st="4" end="4"/>
                                            </p:txEl>
                                          </p:spTgt>
                                        </p:tgtEl>
                                        <p:attrNameLst>
                                          <p:attrName>style.visibility</p:attrName>
                                        </p:attrNameLst>
                                      </p:cBhvr>
                                      <p:to>
                                        <p:strVal val="visible"/>
                                      </p:to>
                                    </p:set>
                                    <p:animEffect transition="in" filter="fade">
                                      <p:cBhvr>
                                        <p:cTn dur="1000"/>
                                        <p:tgtEl>
                                          <p:spTgt spid="307">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7">
                                            <p:txEl>
                                              <p:pRg st="5" end="5"/>
                                            </p:txEl>
                                          </p:spTgt>
                                        </p:tgtEl>
                                        <p:attrNameLst>
                                          <p:attrName>style.visibility</p:attrName>
                                        </p:attrNameLst>
                                      </p:cBhvr>
                                      <p:to>
                                        <p:strVal val="visible"/>
                                      </p:to>
                                    </p:set>
                                    <p:animEffect transition="in" filter="fade">
                                      <p:cBhvr>
                                        <p:cTn dur="1000"/>
                                        <p:tgtEl>
                                          <p:spTgt spid="307">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7">
                                            <p:txEl>
                                              <p:pRg st="6" end="6"/>
                                            </p:txEl>
                                          </p:spTgt>
                                        </p:tgtEl>
                                        <p:attrNameLst>
                                          <p:attrName>style.visibility</p:attrName>
                                        </p:attrNameLst>
                                      </p:cBhvr>
                                      <p:to>
                                        <p:strVal val="visible"/>
                                      </p:to>
                                    </p:set>
                                    <p:animEffect transition="in" filter="fade">
                                      <p:cBhvr>
                                        <p:cTn dur="1000"/>
                                        <p:tgtEl>
                                          <p:spTgt spid="307">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7">
                                            <p:txEl>
                                              <p:pRg st="7" end="7"/>
                                            </p:txEl>
                                          </p:spTgt>
                                        </p:tgtEl>
                                        <p:attrNameLst>
                                          <p:attrName>style.visibility</p:attrName>
                                        </p:attrNameLst>
                                      </p:cBhvr>
                                      <p:to>
                                        <p:strVal val="visible"/>
                                      </p:to>
                                    </p:set>
                                    <p:animEffect transition="in" filter="fade">
                                      <p:cBhvr>
                                        <p:cTn dur="1000"/>
                                        <p:tgtEl>
                                          <p:spTgt spid="307">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7">
                                            <p:txEl>
                                              <p:pRg st="8" end="8"/>
                                            </p:txEl>
                                          </p:spTgt>
                                        </p:tgtEl>
                                        <p:attrNameLst>
                                          <p:attrName>style.visibility</p:attrName>
                                        </p:attrNameLst>
                                      </p:cBhvr>
                                      <p:to>
                                        <p:strVal val="visible"/>
                                      </p:to>
                                    </p:set>
                                    <p:animEffect transition="in" filter="fade">
                                      <p:cBhvr>
                                        <p:cTn dur="1000"/>
                                        <p:tgtEl>
                                          <p:spTgt spid="307">
                                            <p:txEl>
                                              <p:pRg st="8" end="8"/>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7">
                                            <p:txEl>
                                              <p:pRg st="9" end="9"/>
                                            </p:txEl>
                                          </p:spTgt>
                                        </p:tgtEl>
                                        <p:attrNameLst>
                                          <p:attrName>style.visibility</p:attrName>
                                        </p:attrNameLst>
                                      </p:cBhvr>
                                      <p:to>
                                        <p:strVal val="visible"/>
                                      </p:to>
                                    </p:set>
                                    <p:animEffect transition="in" filter="fade">
                                      <p:cBhvr>
                                        <p:cTn dur="1000"/>
                                        <p:tgtEl>
                                          <p:spTgt spid="307">
                                            <p:txEl>
                                              <p:pRg st="9" end="9"/>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7">
                                            <p:txEl>
                                              <p:pRg st="10" end="10"/>
                                            </p:txEl>
                                          </p:spTgt>
                                        </p:tgtEl>
                                        <p:attrNameLst>
                                          <p:attrName>style.visibility</p:attrName>
                                        </p:attrNameLst>
                                      </p:cBhvr>
                                      <p:to>
                                        <p:strVal val="visible"/>
                                      </p:to>
                                    </p:set>
                                    <p:animEffect transition="in" filter="fade">
                                      <p:cBhvr>
                                        <p:cTn dur="1000"/>
                                        <p:tgtEl>
                                          <p:spTgt spid="307">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y="0" x="0"/>
          <a:ext cy="0" cx="0"/>
          <a:chOff y="0" x="0"/>
          <a:chExt cy="0" cx="0"/>
        </a:xfrm>
      </p:grpSpPr>
      <p:sp>
        <p:nvSpPr>
          <p:cNvPr id="312" name="Shape 31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Workshop: Initialize a local git repo and play with it...</a:t>
            </a:r>
          </a:p>
        </p:txBody>
      </p:sp>
      <p:sp>
        <p:nvSpPr>
          <p:cNvPr id="313" name="Shape 313"/>
          <p:cNvSpPr txBox="1"/>
          <p:nvPr>
            <p:ph idx="1" type="body"/>
          </p:nvPr>
        </p:nvSpPr>
        <p:spPr>
          <a:xfrm>
            <a:off y="1200150" x="457200"/>
            <a:ext cy="976199" cx="8229600"/>
          </a:xfrm>
          <a:prstGeom prst="rect">
            <a:avLst/>
          </a:prstGeom>
        </p:spPr>
        <p:txBody>
          <a:bodyPr bIns="91425" rIns="91425" lIns="91425" tIns="91425" anchor="t" anchorCtr="0">
            <a:noAutofit/>
          </a:bodyPr>
          <a:lstStyle/>
          <a:p>
            <a:pPr rtl="0" lvl="0">
              <a:buNone/>
            </a:pPr>
            <a:r>
              <a:rPr sz="1400" lang="en"/>
              <a:t>- Attempt a merge of “patchwork” branch on to “master”</a:t>
            </a:r>
          </a:p>
          <a:p>
            <a:r>
              <a:t/>
            </a:r>
          </a:p>
        </p:txBody>
      </p:sp>
      <p:sp>
        <p:nvSpPr>
          <p:cNvPr id="314" name="Shape 314"/>
          <p:cNvSpPr txBox="1"/>
          <p:nvPr/>
        </p:nvSpPr>
        <p:spPr>
          <a:xfrm>
            <a:off y="1860400" x="538725"/>
            <a:ext cy="2901899" cx="7671599"/>
          </a:xfrm>
          <a:prstGeom prst="rect">
            <a:avLst/>
          </a:prstGeom>
        </p:spPr>
        <p:txBody>
          <a:bodyPr bIns="91425" rIns="91425" lIns="91425" tIns="91425" anchor="t" anchorCtr="0">
            <a:noAutofit/>
          </a:bodyPr>
          <a:lstStyle/>
          <a:p>
            <a:pPr rtl="0" lvl="0">
              <a:buClr>
                <a:schemeClr val="dk1"/>
              </a:buClr>
              <a:buSzPct val="78571"/>
              <a:buFont typeface="Arial"/>
              <a:buNone/>
            </a:pPr>
            <a:r>
              <a:rPr lang="en"/>
              <a:t>Use gitg, gitk or $ git log --graph --all --abbrev-commit --decorate</a:t>
            </a:r>
          </a:p>
          <a:p>
            <a:pPr rtl="0" lvl="0">
              <a:buNone/>
            </a:pPr>
            <a:r>
              <a:rPr lang="en"/>
              <a:t>to have a look at how the branch graph looks like.</a:t>
            </a:r>
          </a:p>
          <a:p>
            <a:r>
              <a:t/>
            </a:r>
          </a:p>
          <a:p>
            <a:pPr>
              <a:buNone/>
            </a:pPr>
            <a:r>
              <a:rPr lang="en"/>
              <a:t>Remove all your local changes (the merge operation you just did). Hint: git reset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14">
                                            <p:txEl>
                                              <p:pRg st="0" end="0"/>
                                            </p:txEl>
                                          </p:spTgt>
                                        </p:tgtEl>
                                        <p:attrNameLst>
                                          <p:attrName>style.visibility</p:attrName>
                                        </p:attrNameLst>
                                      </p:cBhvr>
                                      <p:to>
                                        <p:strVal val="visible"/>
                                      </p:to>
                                    </p:set>
                                    <p:animEffect transition="in" filter="fade">
                                      <p:cBhvr>
                                        <p:cTn dur="1000"/>
                                        <p:tgtEl>
                                          <p:spTgt spid="314">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14">
                                            <p:txEl>
                                              <p:pRg st="1" end="1"/>
                                            </p:txEl>
                                          </p:spTgt>
                                        </p:tgtEl>
                                        <p:attrNameLst>
                                          <p:attrName>style.visibility</p:attrName>
                                        </p:attrNameLst>
                                      </p:cBhvr>
                                      <p:to>
                                        <p:strVal val="visible"/>
                                      </p:to>
                                    </p:set>
                                    <p:animEffect transition="in" filter="fade">
                                      <p:cBhvr>
                                        <p:cTn dur="1000"/>
                                        <p:tgtEl>
                                          <p:spTgt spid="314">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14">
                                            <p:txEl>
                                              <p:pRg st="2" end="2"/>
                                            </p:txEl>
                                          </p:spTgt>
                                        </p:tgtEl>
                                        <p:attrNameLst>
                                          <p:attrName>style.visibility</p:attrName>
                                        </p:attrNameLst>
                                      </p:cBhvr>
                                      <p:to>
                                        <p:strVal val="visible"/>
                                      </p:to>
                                    </p:set>
                                    <p:animEffect transition="in" filter="fade">
                                      <p:cBhvr>
                                        <p:cTn dur="1000"/>
                                        <p:tgtEl>
                                          <p:spTgt spid="314">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14">
                                            <p:txEl>
                                              <p:pRg st="3" end="3"/>
                                            </p:txEl>
                                          </p:spTgt>
                                        </p:tgtEl>
                                        <p:attrNameLst>
                                          <p:attrName>style.visibility</p:attrName>
                                        </p:attrNameLst>
                                      </p:cBhvr>
                                      <p:to>
                                        <p:strVal val="visible"/>
                                      </p:to>
                                    </p:set>
                                    <p:animEffect transition="in" filter="fade">
                                      <p:cBhvr>
                                        <p:cTn dur="1000"/>
                                        <p:tgtEl>
                                          <p:spTgt spid="314">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y="0" x="0"/>
          <a:ext cy="0" cx="0"/>
          <a:chOff y="0" x="0"/>
          <a:chExt cy="0" cx="0"/>
        </a:xfrm>
      </p:grpSpPr>
      <p:sp>
        <p:nvSpPr>
          <p:cNvPr id="319" name="Shape 31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Workshop: Initialize a local git repo and play with it...</a:t>
            </a:r>
          </a:p>
        </p:txBody>
      </p:sp>
      <p:sp>
        <p:nvSpPr>
          <p:cNvPr id="320" name="Shape 320"/>
          <p:cNvSpPr txBox="1"/>
          <p:nvPr>
            <p:ph idx="1" type="body"/>
          </p:nvPr>
        </p:nvSpPr>
        <p:spPr>
          <a:xfrm>
            <a:off y="1200150" x="457200"/>
            <a:ext cy="976199" cx="8229600"/>
          </a:xfrm>
          <a:prstGeom prst="rect">
            <a:avLst/>
          </a:prstGeom>
        </p:spPr>
        <p:txBody>
          <a:bodyPr bIns="91425" rIns="91425" lIns="91425" tIns="91425" anchor="t" anchorCtr="0">
            <a:noAutofit/>
          </a:bodyPr>
          <a:lstStyle/>
          <a:p>
            <a:pPr rtl="0" lvl="0">
              <a:buNone/>
            </a:pPr>
            <a:r>
              <a:rPr sz="1400" lang="en"/>
              <a:t>- Attempt a fast-forward merge of “patchwork” branch on to “master”</a:t>
            </a:r>
          </a:p>
          <a:p>
            <a:r>
              <a:t/>
            </a:r>
          </a:p>
        </p:txBody>
      </p:sp>
      <p:sp>
        <p:nvSpPr>
          <p:cNvPr id="321" name="Shape 321"/>
          <p:cNvSpPr txBox="1"/>
          <p:nvPr/>
        </p:nvSpPr>
        <p:spPr>
          <a:xfrm>
            <a:off y="1709550" x="510000"/>
            <a:ext cy="3203699" cx="7599600"/>
          </a:xfrm>
          <a:prstGeom prst="rect">
            <a:avLst/>
          </a:prstGeom>
        </p:spPr>
        <p:txBody>
          <a:bodyPr bIns="91425" rIns="91425" lIns="91425" tIns="91425" anchor="t" anchorCtr="0">
            <a:noAutofit/>
          </a:bodyPr>
          <a:lstStyle/>
          <a:p>
            <a:pPr rtl="0" lvl="0">
              <a:buNone/>
            </a:pPr>
            <a:r>
              <a:rPr lang="en">
                <a:solidFill>
                  <a:schemeClr val="dk1"/>
                </a:solidFill>
              </a:rPr>
              <a:t>First checkout “patchwork” branch</a:t>
            </a:r>
          </a:p>
          <a:p>
            <a:pPr rtl="0" lvl="0">
              <a:buNone/>
            </a:pPr>
            <a:r>
              <a:rPr lang="en">
                <a:solidFill>
                  <a:schemeClr val="dk1"/>
                </a:solidFill>
              </a:rPr>
              <a:t>Rebase it on top of master</a:t>
            </a:r>
          </a:p>
          <a:p>
            <a:r>
              <a:t/>
            </a:r>
          </a:p>
          <a:p>
            <a:pPr rtl="0" lvl="0">
              <a:buNone/>
            </a:pPr>
            <a:r>
              <a:rPr lang="en">
                <a:solidFill>
                  <a:schemeClr val="dk1"/>
                </a:solidFill>
              </a:rPr>
              <a:t>Look at the branch graph to verify that “patchwork” now includes all changes from master</a:t>
            </a:r>
          </a:p>
          <a:p>
            <a:r>
              <a:t/>
            </a:r>
          </a:p>
          <a:p>
            <a:pPr rtl="0" lvl="0">
              <a:buNone/>
            </a:pPr>
            <a:r>
              <a:rPr lang="en">
                <a:solidFill>
                  <a:schemeClr val="dk1"/>
                </a:solidFill>
              </a:rPr>
              <a:t>Checkout “master”</a:t>
            </a:r>
          </a:p>
          <a:p>
            <a:pPr rtl="0" lvl="0">
              <a:buNone/>
            </a:pPr>
            <a:r>
              <a:rPr lang="en">
                <a:solidFill>
                  <a:schemeClr val="dk1"/>
                </a:solidFill>
              </a:rPr>
              <a:t>Merge “patchwork” branch</a:t>
            </a:r>
          </a:p>
          <a:p>
            <a:pPr rtl="0" lvl="0">
              <a:buClr>
                <a:schemeClr val="dk1"/>
              </a:buClr>
              <a:buSzPct val="78571"/>
              <a:buFont typeface="Arial"/>
              <a:buNone/>
            </a:pPr>
            <a:r>
              <a:rPr lang="en">
                <a:solidFill>
                  <a:schemeClr val="dk1"/>
                </a:solidFill>
              </a:rPr>
              <a:t>Verify that the merge operation was a “fast-forward” operation</a:t>
            </a:r>
          </a:p>
          <a:p>
            <a:r>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1">
                                            <p:txEl>
                                              <p:pRg st="0" end="0"/>
                                            </p:txEl>
                                          </p:spTgt>
                                        </p:tgtEl>
                                        <p:attrNameLst>
                                          <p:attrName>style.visibility</p:attrName>
                                        </p:attrNameLst>
                                      </p:cBhvr>
                                      <p:to>
                                        <p:strVal val="visible"/>
                                      </p:to>
                                    </p:set>
                                    <p:animEffect transition="in" filter="fade">
                                      <p:cBhvr>
                                        <p:cTn dur="1000"/>
                                        <p:tgtEl>
                                          <p:spTgt spid="321">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1">
                                            <p:txEl>
                                              <p:pRg st="1" end="1"/>
                                            </p:txEl>
                                          </p:spTgt>
                                        </p:tgtEl>
                                        <p:attrNameLst>
                                          <p:attrName>style.visibility</p:attrName>
                                        </p:attrNameLst>
                                      </p:cBhvr>
                                      <p:to>
                                        <p:strVal val="visible"/>
                                      </p:to>
                                    </p:set>
                                    <p:animEffect transition="in" filter="fade">
                                      <p:cBhvr>
                                        <p:cTn dur="1000"/>
                                        <p:tgtEl>
                                          <p:spTgt spid="321">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1">
                                            <p:txEl>
                                              <p:pRg st="2" end="2"/>
                                            </p:txEl>
                                          </p:spTgt>
                                        </p:tgtEl>
                                        <p:attrNameLst>
                                          <p:attrName>style.visibility</p:attrName>
                                        </p:attrNameLst>
                                      </p:cBhvr>
                                      <p:to>
                                        <p:strVal val="visible"/>
                                      </p:to>
                                    </p:set>
                                    <p:animEffect transition="in" filter="fade">
                                      <p:cBhvr>
                                        <p:cTn dur="1000"/>
                                        <p:tgtEl>
                                          <p:spTgt spid="321">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1">
                                            <p:txEl>
                                              <p:pRg st="3" end="3"/>
                                            </p:txEl>
                                          </p:spTgt>
                                        </p:tgtEl>
                                        <p:attrNameLst>
                                          <p:attrName>style.visibility</p:attrName>
                                        </p:attrNameLst>
                                      </p:cBhvr>
                                      <p:to>
                                        <p:strVal val="visible"/>
                                      </p:to>
                                    </p:set>
                                    <p:animEffect transition="in" filter="fade">
                                      <p:cBhvr>
                                        <p:cTn dur="1000"/>
                                        <p:tgtEl>
                                          <p:spTgt spid="321">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1">
                                            <p:txEl>
                                              <p:pRg st="4" end="4"/>
                                            </p:txEl>
                                          </p:spTgt>
                                        </p:tgtEl>
                                        <p:attrNameLst>
                                          <p:attrName>style.visibility</p:attrName>
                                        </p:attrNameLst>
                                      </p:cBhvr>
                                      <p:to>
                                        <p:strVal val="visible"/>
                                      </p:to>
                                    </p:set>
                                    <p:animEffect transition="in" filter="fade">
                                      <p:cBhvr>
                                        <p:cTn dur="1000"/>
                                        <p:tgtEl>
                                          <p:spTgt spid="321">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1">
                                            <p:txEl>
                                              <p:pRg st="5" end="5"/>
                                            </p:txEl>
                                          </p:spTgt>
                                        </p:tgtEl>
                                        <p:attrNameLst>
                                          <p:attrName>style.visibility</p:attrName>
                                        </p:attrNameLst>
                                      </p:cBhvr>
                                      <p:to>
                                        <p:strVal val="visible"/>
                                      </p:to>
                                    </p:set>
                                    <p:animEffect transition="in" filter="fade">
                                      <p:cBhvr>
                                        <p:cTn dur="1000"/>
                                        <p:tgtEl>
                                          <p:spTgt spid="321">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1">
                                            <p:txEl>
                                              <p:pRg st="6" end="6"/>
                                            </p:txEl>
                                          </p:spTgt>
                                        </p:tgtEl>
                                        <p:attrNameLst>
                                          <p:attrName>style.visibility</p:attrName>
                                        </p:attrNameLst>
                                      </p:cBhvr>
                                      <p:to>
                                        <p:strVal val="visible"/>
                                      </p:to>
                                    </p:set>
                                    <p:animEffect transition="in" filter="fade">
                                      <p:cBhvr>
                                        <p:cTn dur="1000"/>
                                        <p:tgtEl>
                                          <p:spTgt spid="321">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1">
                                            <p:txEl>
                                              <p:pRg st="7" end="7"/>
                                            </p:txEl>
                                          </p:spTgt>
                                        </p:tgtEl>
                                        <p:attrNameLst>
                                          <p:attrName>style.visibility</p:attrName>
                                        </p:attrNameLst>
                                      </p:cBhvr>
                                      <p:to>
                                        <p:strVal val="visible"/>
                                      </p:to>
                                    </p:set>
                                    <p:animEffect transition="in" filter="fade">
                                      <p:cBhvr>
                                        <p:cTn dur="1000"/>
                                        <p:tgtEl>
                                          <p:spTgt spid="321">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1">
                                            <p:txEl>
                                              <p:pRg st="8" end="8"/>
                                            </p:txEl>
                                          </p:spTgt>
                                        </p:tgtEl>
                                        <p:attrNameLst>
                                          <p:attrName>style.visibility</p:attrName>
                                        </p:attrNameLst>
                                      </p:cBhvr>
                                      <p:to>
                                        <p:strVal val="visible"/>
                                      </p:to>
                                    </p:set>
                                    <p:animEffect transition="in" filter="fade">
                                      <p:cBhvr>
                                        <p:cTn dur="1000"/>
                                        <p:tgtEl>
                                          <p:spTgt spid="321">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y="0" x="0"/>
          <a:ext cy="0" cx="0"/>
          <a:chOff y="0" x="0"/>
          <a:chExt cy="0" cx="0"/>
        </a:xfrm>
      </p:grpSpPr>
      <p:sp>
        <p:nvSpPr>
          <p:cNvPr id="326" name="Shape 32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
              <a:t>Git Q &amp; A</a:t>
            </a:r>
          </a:p>
        </p:txBody>
      </p:sp>
      <p:sp>
        <p:nvSpPr>
          <p:cNvPr id="327" name="Shape 32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400" lang="en"/>
              <a:t>- What is the difference between the two commands,</a:t>
            </a:r>
          </a:p>
          <a:p>
            <a:pPr rtl="0" lvl="0">
              <a:buNone/>
            </a:pPr>
            <a:r>
              <a:rPr sz="1400" lang="en"/>
              <a:t>$ git reset --hard master </a:t>
            </a:r>
          </a:p>
          <a:p>
            <a:pPr rtl="0" lvl="0">
              <a:buNone/>
            </a:pPr>
            <a:r>
              <a:rPr sz="1400" lang="en"/>
              <a:t>$ git reset --hard origin/master</a:t>
            </a:r>
          </a:p>
          <a:p>
            <a:r>
              <a:t/>
            </a:r>
          </a:p>
          <a:p>
            <a:pPr rtl="0" lvl="0">
              <a:buNone/>
            </a:pPr>
            <a:r>
              <a:rPr sz="1400" lang="en"/>
              <a:t>- What is the difference between</a:t>
            </a:r>
          </a:p>
          <a:p>
            <a:pPr rtl="0" lvl="0">
              <a:buNone/>
            </a:pPr>
            <a:r>
              <a:rPr sz="1400" lang="en"/>
              <a:t>$ git merge </a:t>
            </a:r>
          </a:p>
          <a:p>
            <a:pPr rtl="0" lvl="0">
              <a:buNone/>
            </a:pPr>
            <a:r>
              <a:rPr sz="1400" lang="en"/>
              <a:t>$ git rebase</a:t>
            </a:r>
          </a:p>
          <a:p>
            <a:r>
              <a:t/>
            </a:r>
          </a:p>
          <a:p>
            <a:pPr rtl="0" lvl="0">
              <a:buNone/>
            </a:pPr>
            <a:r>
              <a:rPr sz="1400" lang="en"/>
              <a:t>- What is a “fast-forward” merge?</a:t>
            </a:r>
          </a:p>
          <a:p>
            <a:pPr rtl="0" lvl="0">
              <a:buNone/>
            </a:pPr>
            <a:r>
              <a:rPr sz="1400" lang="en"/>
              <a:t>- When can “git merge” and “git rebase” change the commit id of already committed changes?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y="0" x="0"/>
          <a:ext cy="0" cx="0"/>
          <a:chOff y="0" x="0"/>
          <a:chExt cy="0" cx="0"/>
        </a:xfrm>
      </p:grpSpPr>
      <p:sp>
        <p:nvSpPr>
          <p:cNvPr id="44" name="Shape 44"/>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Git concepts, differences with SVN</a:t>
            </a:r>
          </a:p>
        </p:txBody>
      </p:sp>
      <p:sp>
        <p:nvSpPr>
          <p:cNvPr id="45" name="Shape 45"/>
          <p:cNvSpPr txBox="1"/>
          <p:nvPr>
            <p:ph idx="1" type="body"/>
          </p:nvPr>
        </p:nvSpPr>
        <p:spPr>
          <a:xfrm>
            <a:off y="1200150" x="457200"/>
            <a:ext cy="3725699" cx="8229600"/>
          </a:xfrm>
          <a:prstGeom prst="rect">
            <a:avLst/>
          </a:prstGeom>
        </p:spPr>
        <p:txBody>
          <a:bodyPr bIns="91425" rIns="91425" lIns="91425" tIns="91425" anchor="t" anchorCtr="0">
            <a:noAutofit/>
          </a:bodyPr>
          <a:lstStyle/>
          <a:p>
            <a:pPr>
              <a:buNone/>
            </a:pPr>
            <a:r>
              <a:rPr lang="en"/>
              <a:t> </a:t>
            </a:r>
          </a:p>
        </p:txBody>
      </p:sp>
      <p:graphicFrame>
        <p:nvGraphicFramePr>
          <p:cNvPr id="46" name="Shape 46"/>
          <p:cNvGraphicFramePr/>
          <p:nvPr/>
        </p:nvGraphicFramePr>
        <p:xfrm>
          <a:off y="1607275" x="952500"/>
          <a:ext cy="3000000" cx="3000000"/>
        </p:xfrm>
        <a:graphic>
          <a:graphicData uri="http://schemas.openxmlformats.org/drawingml/2006/table">
            <a:tbl>
              <a:tblPr>
                <a:noFill/>
                <a:tableStyleId>{012ECCB2-835F-45A3-B861-FC5864CFD3F4}</a:tableStyleId>
              </a:tblPr>
              <a:tblGrid>
                <a:gridCol w="1224050"/>
                <a:gridCol w="3601950"/>
                <a:gridCol w="2413000"/>
              </a:tblGrid>
              <a:tr h="381000">
                <a:tc>
                  <a:txBody>
                    <a:bodyPr>
                      <a:noAutofit/>
                    </a:bodyPr>
                    <a:lstStyle/>
                    <a:p/>
                  </a:txBody>
                  <a:tcPr marR="91425" marB="91425" marT="91425" marL="91425"/>
                </a:tc>
                <a:tc>
                  <a:txBody>
                    <a:bodyPr>
                      <a:noAutofit/>
                    </a:bodyPr>
                    <a:lstStyle/>
                    <a:p>
                      <a:pPr>
                        <a:buNone/>
                      </a:pPr>
                      <a:r>
                        <a:rPr lang="en"/>
                        <a:t>Git</a:t>
                      </a:r>
                    </a:p>
                  </a:txBody>
                  <a:tcPr marR="91425" marB="91425" marT="91425" marL="91425"/>
                </a:tc>
                <a:tc>
                  <a:txBody>
                    <a:bodyPr>
                      <a:noAutofit/>
                    </a:bodyPr>
                    <a:lstStyle/>
                    <a:p>
                      <a:pPr>
                        <a:buNone/>
                      </a:pPr>
                      <a:r>
                        <a:rPr lang="en"/>
                        <a:t>SVN</a:t>
                      </a:r>
                    </a:p>
                  </a:txBody>
                  <a:tcPr marR="91425" marB="91425" marT="91425" marL="91425"/>
                </a:tc>
              </a:tr>
              <a:tr h="381000">
                <a:tc>
                  <a:txBody>
                    <a:bodyPr>
                      <a:noAutofit/>
                    </a:bodyPr>
                    <a:lstStyle/>
                    <a:p>
                      <a:pPr>
                        <a:buNone/>
                      </a:pPr>
                      <a:r>
                        <a:rPr lang="en"/>
                        <a:t>Repository</a:t>
                      </a:r>
                    </a:p>
                  </a:txBody>
                  <a:tcPr marR="91425" marB="91425" marT="91425" marL="91425"/>
                </a:tc>
                <a:tc>
                  <a:txBody>
                    <a:bodyPr>
                      <a:noAutofit/>
                    </a:bodyPr>
                    <a:lstStyle/>
                    <a:p>
                      <a:pPr>
                        <a:buNone/>
                      </a:pPr>
                      <a:r>
                        <a:rPr lang="en"/>
                        <a:t>Each copy of the project tree (</a:t>
                      </a:r>
                      <a:r>
                        <a:rPr lang="en" i="1"/>
                        <a:t>a working copy</a:t>
                      </a:r>
                      <a:r>
                        <a:rPr lang="en"/>
                        <a:t>) carries its own repository  along with it’s own history (</a:t>
                      </a:r>
                      <a:r>
                        <a:rPr lang="en" i="1"/>
                        <a:t>under a local directory </a:t>
                      </a:r>
                      <a:r>
                        <a:rPr b="1" lang="en" i="1"/>
                        <a:t>.git</a:t>
                      </a:r>
                      <a:r>
                        <a:rPr lang="en" i="1"/>
                        <a:t> under the project tree root</a:t>
                      </a:r>
                      <a:r>
                        <a:rPr lang="en"/>
                        <a:t>)</a:t>
                      </a:r>
                    </a:p>
                  </a:txBody>
                  <a:tcPr marR="91425" marB="91425" marT="91425" marL="91425"/>
                </a:tc>
                <a:tc>
                  <a:txBody>
                    <a:bodyPr>
                      <a:noAutofit/>
                    </a:bodyPr>
                    <a:lstStyle/>
                    <a:p>
                      <a:pPr>
                        <a:buNone/>
                      </a:pPr>
                      <a:r>
                        <a:rPr lang="en"/>
                        <a:t>Each project there is a single repository at some detached central place where all the history is and which you checkout and commit into</a:t>
                      </a:r>
                    </a:p>
                  </a:txBody>
                  <a:tcPr marR="91425" marB="91425" marT="91425" marL="91425"/>
                </a:tc>
              </a:tr>
            </a:tbl>
          </a:graphicData>
        </a:graphic>
      </p:graphicFrame>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y="0" x="0"/>
          <a:ext cy="0" cx="0"/>
          <a:chOff y="0" x="0"/>
          <a:chExt cy="0" cx="0"/>
        </a:xfrm>
      </p:grpSpPr>
      <p:sp>
        <p:nvSpPr>
          <p:cNvPr id="332" name="Shape 332"/>
          <p:cNvSpPr txBox="1"/>
          <p:nvPr>
            <p:ph type="title"/>
          </p:nvPr>
        </p:nvSpPr>
        <p:spPr>
          <a:xfrm>
            <a:off y="2143053" x="457200"/>
            <a:ext cy="857400" cx="8229600"/>
          </a:xfrm>
          <a:prstGeom prst="rect">
            <a:avLst/>
          </a:prstGeom>
        </p:spPr>
        <p:txBody>
          <a:bodyPr bIns="91425" rIns="91425" lIns="91425" tIns="91425" anchor="ctr" anchorCtr="0">
            <a:noAutofit/>
          </a:bodyPr>
          <a:lstStyle/>
          <a:p>
            <a:pPr algn="ctr" rtl="0" lvl="0">
              <a:buNone/>
            </a:pPr>
            <a:r>
              <a:rPr sz="2400" lang="en"/>
              <a:t>Thank you</a:t>
            </a:r>
          </a:p>
        </p:txBody>
      </p:sp>
      <p:sp>
        <p:nvSpPr>
          <p:cNvPr id="333" name="Shape 333"/>
          <p:cNvSpPr txBox="1"/>
          <p:nvPr/>
        </p:nvSpPr>
        <p:spPr>
          <a:xfrm>
            <a:off y="3614375" x="540200"/>
            <a:ext cy="1247400" cx="8146500"/>
          </a:xfrm>
          <a:prstGeom prst="rect">
            <a:avLst/>
          </a:prstGeom>
        </p:spPr>
        <p:txBody>
          <a:bodyPr bIns="91425" rIns="91425" lIns="91425" tIns="91425" anchor="t" anchorCtr="0">
            <a:noAutofit/>
          </a:bodyPr>
          <a:lstStyle/>
          <a:p>
            <a:pPr rtl="0" lvl="0">
              <a:buNone/>
            </a:pPr>
            <a:r>
              <a:rPr lang="en"/>
              <a:t>- </a:t>
            </a:r>
            <a:r>
              <a:rPr u="sng" lang="en">
                <a:solidFill>
                  <a:schemeClr val="hlink"/>
                </a:solidFill>
                <a:hlinkClick r:id="rId3"/>
              </a:rPr>
              <a:t>http://git.or.cz/course/svn.html</a:t>
            </a:r>
          </a:p>
          <a:p>
            <a:pPr rtl="0" lvl="0">
              <a:buNone/>
            </a:pPr>
            <a:r>
              <a:rPr lang="en"/>
              <a:t>- </a:t>
            </a:r>
            <a:r>
              <a:rPr u="sng" lang="en">
                <a:solidFill>
                  <a:schemeClr val="hlink"/>
                </a:solidFill>
                <a:hlinkClick r:id="rId4"/>
              </a:rPr>
              <a:t>http://git-scm.com/book/en/Git-Branching-Basic-Branching-and-Merging</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
              <a:t>Git concepts, differences with SVN...</a:t>
            </a:r>
          </a:p>
        </p:txBody>
      </p:sp>
      <p:sp>
        <p:nvSpPr>
          <p:cNvPr id="52" name="Shape 5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 </a:t>
            </a:r>
          </a:p>
        </p:txBody>
      </p:sp>
      <p:graphicFrame>
        <p:nvGraphicFramePr>
          <p:cNvPr id="53" name="Shape 53"/>
          <p:cNvGraphicFramePr/>
          <p:nvPr/>
        </p:nvGraphicFramePr>
        <p:xfrm>
          <a:off y="1607275" x="952500"/>
          <a:ext cy="3000000" cx="3000000"/>
        </p:xfrm>
        <a:graphic>
          <a:graphicData uri="http://schemas.openxmlformats.org/drawingml/2006/table">
            <a:tbl>
              <a:tblPr>
                <a:noFill/>
                <a:tableStyleId>{D9DA879F-7B82-4363-B5AE-6AF9565C7E26}</a:tableStyleId>
              </a:tblPr>
              <a:tblGrid>
                <a:gridCol w="1180975"/>
                <a:gridCol w="3291800"/>
                <a:gridCol w="2766225"/>
              </a:tblGrid>
              <a:tr h="381000">
                <a:tc>
                  <a:txBody>
                    <a:bodyPr>
                      <a:noAutofit/>
                    </a:bodyPr>
                    <a:lstStyle/>
                    <a:p/>
                  </a:txBody>
                  <a:tcPr marR="91425" marB="91425" marT="91425" marL="91425"/>
                </a:tc>
                <a:tc>
                  <a:txBody>
                    <a:bodyPr>
                      <a:noAutofit/>
                    </a:bodyPr>
                    <a:lstStyle/>
                    <a:p>
                      <a:pPr rtl="0" lvl="0">
                        <a:buNone/>
                      </a:pPr>
                      <a:r>
                        <a:rPr lang="en"/>
                        <a:t>Git</a:t>
                      </a:r>
                    </a:p>
                  </a:txBody>
                  <a:tcPr marR="91425" marB="91425" marT="91425" marL="91425"/>
                </a:tc>
                <a:tc>
                  <a:txBody>
                    <a:bodyPr>
                      <a:noAutofit/>
                    </a:bodyPr>
                    <a:lstStyle/>
                    <a:p>
                      <a:pPr rtl="0" lvl="0">
                        <a:buNone/>
                      </a:pPr>
                      <a:r>
                        <a:rPr lang="en"/>
                        <a:t>SVN</a:t>
                      </a:r>
                    </a:p>
                  </a:txBody>
                  <a:tcPr marR="91425" marB="91425" marT="91425" marL="91425"/>
                </a:tc>
              </a:tr>
              <a:tr h="381000">
                <a:tc>
                  <a:txBody>
                    <a:bodyPr>
                      <a:noAutofit/>
                    </a:bodyPr>
                    <a:lstStyle/>
                    <a:p>
                      <a:pPr rtl="0" lvl="0">
                        <a:buNone/>
                      </a:pPr>
                      <a:r>
                        <a:rPr lang="en"/>
                        <a:t>URL</a:t>
                      </a:r>
                    </a:p>
                  </a:txBody>
                  <a:tcPr marR="91425" marB="91425" marT="91425" marL="91425"/>
                </a:tc>
                <a:tc>
                  <a:txBody>
                    <a:bodyPr>
                      <a:noAutofit/>
                    </a:bodyPr>
                    <a:lstStyle/>
                    <a:p>
                      <a:pPr rtl="0" lvl="0">
                        <a:buNone/>
                      </a:pPr>
                      <a:r>
                        <a:rPr lang="en"/>
                        <a:t>The URL is </a:t>
                      </a:r>
                      <a:r>
                        <a:rPr b="1" lang="en"/>
                        <a:t>just the location of the repository</a:t>
                      </a:r>
                      <a:r>
                        <a:rPr lang="en"/>
                        <a:t>, and </a:t>
                      </a:r>
                      <a:r>
                        <a:rPr b="1" lang="en"/>
                        <a:t>the content at the url contains branches and tags</a:t>
                      </a:r>
                      <a:r>
                        <a:rPr lang="en"/>
                        <a:t>. The default branch is </a:t>
                      </a:r>
                      <a:r>
                        <a:rPr b="1" lang="en"/>
                        <a:t>master</a:t>
                      </a:r>
                      <a:r>
                        <a:rPr lang="en"/>
                        <a:t>.</a:t>
                      </a:r>
                    </a:p>
                  </a:txBody>
                  <a:tcPr marR="91425" marB="91425" marT="91425" marL="91425"/>
                </a:tc>
                <a:tc>
                  <a:txBody>
                    <a:bodyPr>
                      <a:noAutofit/>
                    </a:bodyPr>
                    <a:lstStyle/>
                    <a:p>
                      <a:pPr rtl="0" lvl="0">
                        <a:buNone/>
                      </a:pPr>
                      <a:r>
                        <a:rPr sz="1200" lang="en"/>
                        <a:t>URL identifies </a:t>
                      </a:r>
                      <a:r>
                        <a:rPr sz="1200" lang="en" i="1"/>
                        <a:t>the location of the repository and the path inside the repository</a:t>
                      </a:r>
                      <a:r>
                        <a:rPr sz="1200" lang="en"/>
                        <a:t>. So branches are a part of the repository. I.e. trunk/, branches/, tags/ etc.</a:t>
                      </a:r>
                    </a:p>
                  </a:txBody>
                  <a:tcPr marR="91425" marB="91425" marT="91425" marL="91425"/>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
              <a:t>Git concepts, differences with SVN...</a:t>
            </a:r>
          </a:p>
        </p:txBody>
      </p:sp>
      <p:sp>
        <p:nvSpPr>
          <p:cNvPr id="59" name="Shape 5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 </a:t>
            </a:r>
          </a:p>
        </p:txBody>
      </p:sp>
      <p:graphicFrame>
        <p:nvGraphicFramePr>
          <p:cNvPr id="60" name="Shape 60"/>
          <p:cNvGraphicFramePr/>
          <p:nvPr/>
        </p:nvGraphicFramePr>
        <p:xfrm>
          <a:off y="1607275" x="952500"/>
          <a:ext cy="3000000" cx="3000000"/>
        </p:xfrm>
        <a:graphic>
          <a:graphicData uri="http://schemas.openxmlformats.org/drawingml/2006/table">
            <a:tbl>
              <a:tblPr>
                <a:noFill/>
                <a:tableStyleId>{4EE8446E-85EA-4B6E-832C-86C093D9CE77}</a:tableStyleId>
              </a:tblPr>
              <a:tblGrid>
                <a:gridCol w="1180975"/>
                <a:gridCol w="3291800"/>
                <a:gridCol w="2766225"/>
              </a:tblGrid>
              <a:tr h="381000">
                <a:tc>
                  <a:txBody>
                    <a:bodyPr>
                      <a:noAutofit/>
                    </a:bodyPr>
                    <a:lstStyle/>
                    <a:p/>
                  </a:txBody>
                  <a:tcPr marR="91425" marB="91425" marT="91425" marL="91425"/>
                </a:tc>
                <a:tc>
                  <a:txBody>
                    <a:bodyPr>
                      <a:noAutofit/>
                    </a:bodyPr>
                    <a:lstStyle/>
                    <a:p>
                      <a:pPr rtl="0" lvl="0">
                        <a:buNone/>
                      </a:pPr>
                      <a:r>
                        <a:rPr lang="en"/>
                        <a:t>Git</a:t>
                      </a:r>
                    </a:p>
                  </a:txBody>
                  <a:tcPr marR="91425" marB="91425" marT="91425" marL="91425"/>
                </a:tc>
                <a:tc>
                  <a:txBody>
                    <a:bodyPr>
                      <a:noAutofit/>
                    </a:bodyPr>
                    <a:lstStyle/>
                    <a:p>
                      <a:pPr rtl="0" lvl="0">
                        <a:buNone/>
                      </a:pPr>
                      <a:r>
                        <a:rPr lang="en"/>
                        <a:t>SVN</a:t>
                      </a:r>
                    </a:p>
                  </a:txBody>
                  <a:tcPr marR="91425" marB="91425" marT="91425" marL="91425"/>
                </a:tc>
              </a:tr>
              <a:tr h="381000">
                <a:tc>
                  <a:txBody>
                    <a:bodyPr>
                      <a:noAutofit/>
                    </a:bodyPr>
                    <a:lstStyle/>
                    <a:p>
                      <a:pPr rtl="0" lvl="0">
                        <a:buNone/>
                      </a:pPr>
                      <a:r>
                        <a:rPr lang="en"/>
                        <a:t>Revisions</a:t>
                      </a:r>
                    </a:p>
                  </a:txBody>
                  <a:tcPr marR="91425" marB="91425" marT="91425" marL="91425"/>
                </a:tc>
                <a:tc>
                  <a:txBody>
                    <a:bodyPr>
                      <a:noAutofit/>
                    </a:bodyPr>
                    <a:lstStyle/>
                    <a:p>
                      <a:pPr rtl="0" lvl="0">
                        <a:buClr>
                          <a:schemeClr val="dk1"/>
                        </a:buClr>
                        <a:buSzPct val="78571"/>
                        <a:buFont typeface="Arial"/>
                        <a:buNone/>
                      </a:pPr>
                      <a:r>
                        <a:rPr lang="en"/>
                        <a:t>Git identifies revisions with </a:t>
                      </a:r>
                      <a:r>
                        <a:rPr b="1" lang="en"/>
                        <a:t>SHA1</a:t>
                      </a:r>
                      <a:r>
                        <a:rPr lang="en"/>
                        <a:t> ids. </a:t>
                      </a:r>
                      <a:r>
                        <a:rPr sz="1100" lang="en"/>
                        <a:t>Example: 2a496429b43c5b96270773ac5075e5959af8c508</a:t>
                      </a:r>
                    </a:p>
                    <a:p>
                      <a:r>
                        <a:t/>
                      </a:r>
                    </a:p>
                  </a:txBody>
                  <a:tcPr marR="91425" marB="91425" marT="91425" marL="91425"/>
                </a:tc>
                <a:tc>
                  <a:txBody>
                    <a:bodyPr>
                      <a:noAutofit/>
                    </a:bodyPr>
                    <a:lstStyle/>
                    <a:p>
                      <a:pPr rtl="0" lvl="0">
                        <a:buNone/>
                      </a:pPr>
                      <a:r>
                        <a:rPr sz="1200" lang="en"/>
                        <a:t>Revisions with ids of decimal numbers, increases with every commit.</a:t>
                      </a:r>
                    </a:p>
                  </a:txBody>
                  <a:tcPr marR="91425" marB="91425" marT="91425" marL="91425"/>
                </a:tc>
              </a:tr>
            </a:tbl>
          </a:graphicData>
        </a:graphic>
      </p:graphicFrame>
      <p:sp>
        <p:nvSpPr>
          <p:cNvPr id="61" name="Shape 61"/>
          <p:cNvSpPr txBox="1"/>
          <p:nvPr/>
        </p:nvSpPr>
        <p:spPr>
          <a:xfrm>
            <a:off y="3226450" x="952500"/>
            <a:ext cy="1149300" cx="7239000"/>
          </a:xfrm>
          <a:prstGeom prst="rect">
            <a:avLst/>
          </a:prstGeom>
        </p:spPr>
        <p:txBody>
          <a:bodyPr bIns="91425" rIns="91425" lIns="91425" tIns="91425" anchor="t" anchorCtr="0">
            <a:noAutofit/>
          </a:bodyPr>
          <a:lstStyle/>
          <a:p>
            <a:pPr>
              <a:buNone/>
            </a:pPr>
            <a:r>
              <a:rPr b="1" lang="en" i="1"/>
              <a:t>Git commits can be thought of as “patch” files containing only “insertions” and “deletions”.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
              <a:t>Git concepts, differences with SVN...</a:t>
            </a:r>
          </a:p>
        </p:txBody>
      </p:sp>
      <p:sp>
        <p:nvSpPr>
          <p:cNvPr id="67" name="Shape 6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 </a:t>
            </a:r>
          </a:p>
        </p:txBody>
      </p:sp>
      <p:graphicFrame>
        <p:nvGraphicFramePr>
          <p:cNvPr id="68" name="Shape 68"/>
          <p:cNvGraphicFramePr/>
          <p:nvPr/>
        </p:nvGraphicFramePr>
        <p:xfrm>
          <a:off y="1305725" x="952500"/>
          <a:ext cy="3000000" cx="3000000"/>
        </p:xfrm>
        <a:graphic>
          <a:graphicData uri="http://schemas.openxmlformats.org/drawingml/2006/table">
            <a:tbl>
              <a:tblPr>
                <a:noFill/>
                <a:tableStyleId>{FE5180B4-1A46-48DF-AE59-26474EEB1408}</a:tableStyleId>
              </a:tblPr>
              <a:tblGrid>
                <a:gridCol w="1180975"/>
                <a:gridCol w="3291800"/>
                <a:gridCol w="2766225"/>
              </a:tblGrid>
              <a:tr h="381000">
                <a:tc>
                  <a:txBody>
                    <a:bodyPr>
                      <a:noAutofit/>
                    </a:bodyPr>
                    <a:lstStyle/>
                    <a:p/>
                  </a:txBody>
                  <a:tcPr marR="91425" marB="91425" marT="91425" marL="91425"/>
                </a:tc>
                <a:tc>
                  <a:txBody>
                    <a:bodyPr>
                      <a:noAutofit/>
                    </a:bodyPr>
                    <a:lstStyle/>
                    <a:p>
                      <a:pPr rtl="0" lvl="0">
                        <a:buNone/>
                      </a:pPr>
                      <a:r>
                        <a:rPr lang="en"/>
                        <a:t>Git</a:t>
                      </a:r>
                    </a:p>
                  </a:txBody>
                  <a:tcPr marR="91425" marB="91425" marT="91425" marL="91425"/>
                </a:tc>
                <a:tc>
                  <a:txBody>
                    <a:bodyPr>
                      <a:noAutofit/>
                    </a:bodyPr>
                    <a:lstStyle/>
                    <a:p>
                      <a:pPr rtl="0" lvl="0">
                        <a:buNone/>
                      </a:pPr>
                      <a:r>
                        <a:rPr lang="en"/>
                        <a:t>SVN</a:t>
                      </a:r>
                    </a:p>
                  </a:txBody>
                  <a:tcPr marR="91425" marB="91425" marT="91425" marL="91425"/>
                </a:tc>
              </a:tr>
              <a:tr h="381000">
                <a:tc>
                  <a:txBody>
                    <a:bodyPr>
                      <a:noAutofit/>
                    </a:bodyPr>
                    <a:lstStyle/>
                    <a:p>
                      <a:pPr rtl="0" lvl="0">
                        <a:buNone/>
                      </a:pPr>
                      <a:r>
                        <a:rPr lang="en"/>
                        <a:t>Commits</a:t>
                      </a:r>
                    </a:p>
                  </a:txBody>
                  <a:tcPr marR="91425" marB="91425" marT="91425" marL="91425"/>
                </a:tc>
                <a:tc>
                  <a:txBody>
                    <a:bodyPr>
                      <a:noAutofit/>
                    </a:bodyPr>
                    <a:lstStyle/>
                    <a:p>
                      <a:pPr rtl="0" lvl="0">
                        <a:buNone/>
                      </a:pPr>
                      <a:r>
                        <a:rPr lang="en"/>
                        <a:t>- Has </a:t>
                      </a:r>
                      <a:r>
                        <a:rPr b="1" lang="en"/>
                        <a:t>an author and a committer</a:t>
                      </a:r>
                      <a:r>
                        <a:rPr lang="en"/>
                        <a:t> field</a:t>
                      </a:r>
                    </a:p>
                    <a:p>
                      <a:pPr rtl="0" lvl="0">
                        <a:buNone/>
                      </a:pPr>
                      <a:r>
                        <a:rPr lang="en"/>
                        <a:t>- Commits </a:t>
                      </a:r>
                      <a:r>
                        <a:rPr b="1" lang="en"/>
                        <a:t>can be applied on a project using “patches”</a:t>
                      </a:r>
                      <a:r>
                        <a:rPr lang="en"/>
                        <a:t> coming through an email. In this case, an author and a committer are two different persons.</a:t>
                      </a:r>
                    </a:p>
                  </a:txBody>
                  <a:tcPr marR="91425" marB="91425" marT="91425" marL="91425"/>
                </a:tc>
                <a:tc>
                  <a:txBody>
                    <a:bodyPr>
                      <a:noAutofit/>
                    </a:bodyPr>
                    <a:lstStyle/>
                    <a:p>
                      <a:pPr rtl="0" lvl="0">
                        <a:buNone/>
                      </a:pPr>
                      <a:r>
                        <a:rPr sz="1200" lang="en"/>
                        <a:t>Revisions with ids of decimal numbers, increases with every commit.</a:t>
                      </a:r>
                    </a:p>
                  </a:txBody>
                  <a:tcPr marR="91425" marB="91425" marT="91425" marL="91425"/>
                </a:tc>
              </a:tr>
              <a:tr h="381000">
                <a:tc>
                  <a:txBody>
                    <a:bodyPr>
                      <a:noAutofit/>
                    </a:bodyPr>
                    <a:lstStyle/>
                    <a:p>
                      <a:pPr rtl="0">
                        <a:buNone/>
                      </a:pPr>
                      <a:r>
                        <a:rPr lang="en"/>
                        <a:t>Git config</a:t>
                      </a:r>
                    </a:p>
                  </a:txBody>
                  <a:tcPr marR="91425" marB="91425" marT="91425" marL="91425"/>
                </a:tc>
                <a:tc gridSpan="2">
                  <a:txBody>
                    <a:bodyPr>
                      <a:noAutofit/>
                    </a:bodyPr>
                    <a:lstStyle/>
                    <a:p>
                      <a:pPr rtl="0" lvl="0">
                        <a:buClr>
                          <a:schemeClr val="dk1"/>
                        </a:buClr>
                        <a:buSzPct val="78571"/>
                        <a:buFont typeface="Arial"/>
                        <a:buNone/>
                      </a:pPr>
                      <a:r>
                        <a:rPr lang="en"/>
                        <a:t>git config --global user.name "Cool Dude"</a:t>
                      </a:r>
                    </a:p>
                    <a:p>
                      <a:pPr rtl="0" lvl="0">
                        <a:buClr>
                          <a:schemeClr val="dk1"/>
                        </a:buClr>
                        <a:buSzPct val="78571"/>
                        <a:buFont typeface="Arial"/>
                        <a:buNone/>
                      </a:pPr>
                      <a:r>
                        <a:rPr lang="en"/>
                        <a:t>git config --global user.email cooldude@example.com</a:t>
                      </a:r>
                    </a:p>
                    <a:p>
                      <a:r>
                        <a:t/>
                      </a:r>
                    </a:p>
                  </a:txBody>
                  <a:tcPr marR="91425" marB="91425" marT="91425" marL="91425"/>
                </a:tc>
                <a:tc hMerge="1"/>
              </a:tr>
              <a:tr h="381000">
                <a:tc>
                  <a:txBody>
                    <a:bodyPr>
                      <a:noAutofit/>
                    </a:bodyPr>
                    <a:lstStyle/>
                    <a:p>
                      <a:pPr rtl="0">
                        <a:buNone/>
                      </a:pPr>
                      <a:r>
                        <a:rPr lang="en"/>
                        <a:t>Git color</a:t>
                      </a:r>
                    </a:p>
                  </a:txBody>
                  <a:tcPr marR="91425" marB="91425" marT="91425" marL="91425"/>
                </a:tc>
                <a:tc gridSpan="2">
                  <a:txBody>
                    <a:bodyPr>
                      <a:noAutofit/>
                    </a:bodyPr>
                    <a:lstStyle/>
                    <a:p>
                      <a:pPr rtl="0" lvl="0">
                        <a:buClr>
                          <a:schemeClr val="dk1"/>
                        </a:buClr>
                        <a:buSzPct val="78571"/>
                        <a:buFont typeface="Arial"/>
                        <a:buNone/>
                      </a:pPr>
                      <a:r>
                        <a:rPr lang="en"/>
                        <a:t>git config --global color.diff auto</a:t>
                      </a:r>
                    </a:p>
                    <a:p>
                      <a:pPr rtl="0" lvl="0">
                        <a:buClr>
                          <a:schemeClr val="dk1"/>
                        </a:buClr>
                        <a:buSzPct val="78571"/>
                        <a:buFont typeface="Arial"/>
                        <a:buNone/>
                      </a:pPr>
                      <a:r>
                        <a:rPr lang="en"/>
                        <a:t>git config --global color.status auto</a:t>
                      </a:r>
                    </a:p>
                    <a:p>
                      <a:pPr rtl="0" lvl="0">
                        <a:buNone/>
                      </a:pPr>
                      <a:r>
                        <a:rPr lang="en"/>
                        <a:t>git config --global color.branch auto</a:t>
                      </a:r>
                    </a:p>
                  </a:txBody>
                  <a:tcPr marR="91425" marB="91425" marT="91425" marL="91425"/>
                </a:tc>
                <a:tc hMerge="1"/>
              </a:tr>
            </a:tbl>
          </a:graphicData>
        </a:graphic>
      </p:graphicFrame>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y="0" x="0"/>
          <a:ext cy="0" cx="0"/>
          <a:chOff y="0" x="0"/>
          <a:chExt cy="0" cx="0"/>
        </a:xfrm>
      </p:grpSpPr>
      <p:sp>
        <p:nvSpPr>
          <p:cNvPr id="73" name="Shape 7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
              <a:t>Git commands and comparison</a:t>
            </a:r>
          </a:p>
        </p:txBody>
      </p:sp>
      <p:sp>
        <p:nvSpPr>
          <p:cNvPr id="74" name="Shape 7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800" lang="en"/>
              <a:t>Starting with a repository</a:t>
            </a:r>
          </a:p>
        </p:txBody>
      </p:sp>
      <p:graphicFrame>
        <p:nvGraphicFramePr>
          <p:cNvPr id="75" name="Shape 75"/>
          <p:cNvGraphicFramePr/>
          <p:nvPr/>
        </p:nvGraphicFramePr>
        <p:xfrm>
          <a:off y="1901225" x="952500"/>
          <a:ext cy="3000000" cx="3000000"/>
        </p:xfrm>
        <a:graphic>
          <a:graphicData uri="http://schemas.openxmlformats.org/drawingml/2006/table">
            <a:tbl>
              <a:tblPr>
                <a:noFill/>
                <a:tableStyleId>{E77398B8-405B-43E3-8586-A5DF0073444A}</a:tableStyleId>
              </a:tblPr>
              <a:tblGrid>
                <a:gridCol w="3551000"/>
                <a:gridCol w="3665825"/>
              </a:tblGrid>
              <a:tr h="381000">
                <a:tc>
                  <a:txBody>
                    <a:bodyPr>
                      <a:noAutofit/>
                    </a:bodyPr>
                    <a:lstStyle/>
                    <a:p>
                      <a:pPr rtl="0" lvl="0">
                        <a:buNone/>
                      </a:pPr>
                      <a:r>
                        <a:rPr lang="en"/>
                        <a:t>Git</a:t>
                      </a:r>
                    </a:p>
                  </a:txBody>
                  <a:tcPr marR="91425" marB="91425" marT="91425" marL="91425"/>
                </a:tc>
                <a:tc>
                  <a:txBody>
                    <a:bodyPr>
                      <a:noAutofit/>
                    </a:bodyPr>
                    <a:lstStyle/>
                    <a:p>
                      <a:pPr rtl="0" lvl="0">
                        <a:buNone/>
                      </a:pPr>
                      <a:r>
                        <a:rPr lang="en"/>
                        <a:t>SVN</a:t>
                      </a:r>
                    </a:p>
                  </a:txBody>
                  <a:tcPr marR="91425" marB="91425" marT="91425" marL="91425"/>
                </a:tc>
              </a:tr>
              <a:tr h="381000">
                <a:tc>
                  <a:txBody>
                    <a:bodyPr>
                      <a:noAutofit/>
                    </a:bodyPr>
                    <a:lstStyle/>
                    <a:p>
                      <a:pPr rtl="0" lvl="0">
                        <a:buClr>
                          <a:schemeClr val="dk1"/>
                        </a:buClr>
                        <a:buSzPct val="78571"/>
                        <a:buFont typeface="Arial"/>
                        <a:buNone/>
                      </a:pPr>
                      <a:r>
                        <a:rPr lang="en"/>
                        <a:t>$ git init</a:t>
                      </a:r>
                    </a:p>
                    <a:p>
                      <a:pPr rtl="0" lvl="0">
                        <a:buClr>
                          <a:schemeClr val="dk1"/>
                        </a:buClr>
                        <a:buSzPct val="78571"/>
                        <a:buFont typeface="Arial"/>
                        <a:buNone/>
                      </a:pPr>
                      <a:r>
                        <a:rPr lang="en"/>
                        <a:t>$ git add .</a:t>
                      </a:r>
                    </a:p>
                    <a:p>
                      <a:pPr rtl="0" lvl="0">
                        <a:buNone/>
                      </a:pPr>
                      <a:r>
                        <a:rPr lang="en"/>
                        <a:t>$ git commit [-a]</a:t>
                      </a:r>
                    </a:p>
                    <a:p>
                      <a:r>
                        <a:t/>
                      </a:r>
                    </a:p>
                    <a:p>
                      <a:pPr rtl="0" lvl="0">
                        <a:buClr>
                          <a:schemeClr val="dk1"/>
                        </a:buClr>
                        <a:buSzPct val="78571"/>
                        <a:buFont typeface="Arial"/>
                        <a:buNone/>
                      </a:pPr>
                      <a:r>
                        <a:rPr lang="en"/>
                        <a:t>$ git status</a:t>
                      </a:r>
                    </a:p>
                    <a:p>
                      <a:r>
                        <a:t/>
                      </a:r>
                    </a:p>
                  </a:txBody>
                  <a:tcPr marR="91425" marB="91425" marT="91425" marL="91425"/>
                </a:tc>
                <a:tc>
                  <a:txBody>
                    <a:bodyPr>
                      <a:noAutofit/>
                    </a:bodyPr>
                    <a:lstStyle/>
                    <a:p>
                      <a:pPr rtl="0" lvl="0">
                        <a:buClr>
                          <a:schemeClr val="dk1"/>
                        </a:buClr>
                        <a:buSzPct val="78571"/>
                        <a:buFont typeface="Arial"/>
                        <a:buNone/>
                      </a:pPr>
                      <a:r>
                        <a:rPr lang="en">
                          <a:solidFill>
                            <a:schemeClr val="dk1"/>
                          </a:solidFill>
                        </a:rPr>
                        <a:t>
</a:t>
                      </a:r>
                      <a:r>
                        <a:rPr lang="en">
                          <a:solidFill>
                            <a:schemeClr val="dk1"/>
                          </a:solidFill>
                        </a:rPr>
                        <a:t>$ svnadmin create repo</a:t>
                      </a:r>
                    </a:p>
                    <a:p>
                      <a:pPr rtl="0" lvl="0">
                        <a:buNone/>
                      </a:pPr>
                      <a:r>
                        <a:rPr lang="en">
                          <a:solidFill>
                            <a:schemeClr val="dk1"/>
                          </a:solidFill>
                        </a:rPr>
                        <a:t>$ svn import file://repo</a:t>
                      </a:r>
                    </a:p>
                    <a:p>
                      <a:r>
                        <a:t/>
                      </a:r>
                    </a:p>
                    <a:p>
                      <a:pPr rtl="0" lvl="0">
                        <a:buNone/>
                      </a:pPr>
                      <a:r>
                        <a:rPr lang="en">
                          <a:solidFill>
                            <a:schemeClr val="dk1"/>
                          </a:solidFill>
                        </a:rPr>
                        <a:t>$ svn status</a:t>
                      </a:r>
                    </a:p>
                  </a:txBody>
                  <a:tcPr marR="91425" marB="91425" marT="91425" marL="91425"/>
                </a:tc>
              </a:tr>
            </a:tbl>
          </a:graphicData>
        </a:graphic>
      </p:graphicFrame>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y="0" x="0"/>
          <a:ext cy="0" cx="0"/>
          <a:chOff y="0" x="0"/>
          <a:chExt cy="0" cx="0"/>
        </a:xfrm>
      </p:grpSpPr>
      <p:sp>
        <p:nvSpPr>
          <p:cNvPr id="80" name="Shape 8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
              <a:t>Git commands and comparison...</a:t>
            </a:r>
          </a:p>
        </p:txBody>
      </p:sp>
      <p:sp>
        <p:nvSpPr>
          <p:cNvPr id="81" name="Shape 8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800" lang="en"/>
              <a:t>Add, remove and rename files</a:t>
            </a:r>
          </a:p>
        </p:txBody>
      </p:sp>
      <p:graphicFrame>
        <p:nvGraphicFramePr>
          <p:cNvPr id="82" name="Shape 82"/>
          <p:cNvGraphicFramePr/>
          <p:nvPr/>
        </p:nvGraphicFramePr>
        <p:xfrm>
          <a:off y="1901225" x="952500"/>
          <a:ext cy="3000000" cx="3000000"/>
        </p:xfrm>
        <a:graphic>
          <a:graphicData uri="http://schemas.openxmlformats.org/drawingml/2006/table">
            <a:tbl>
              <a:tblPr>
                <a:noFill/>
                <a:tableStyleId>{AF887A54-3DFC-4D04-8ED3-C70C7B480FF8}</a:tableStyleId>
              </a:tblPr>
              <a:tblGrid>
                <a:gridCol w="3551000"/>
                <a:gridCol w="3665825"/>
              </a:tblGrid>
              <a:tr h="381000">
                <a:tc>
                  <a:txBody>
                    <a:bodyPr>
                      <a:noAutofit/>
                    </a:bodyPr>
                    <a:lstStyle/>
                    <a:p>
                      <a:pPr rtl="0" lvl="0">
                        <a:buNone/>
                      </a:pPr>
                      <a:r>
                        <a:rPr lang="en"/>
                        <a:t>Git</a:t>
                      </a:r>
                    </a:p>
                  </a:txBody>
                  <a:tcPr marR="91425" marB="91425" marT="91425" marL="91425"/>
                </a:tc>
                <a:tc>
                  <a:txBody>
                    <a:bodyPr>
                      <a:noAutofit/>
                    </a:bodyPr>
                    <a:lstStyle/>
                    <a:p>
                      <a:pPr rtl="0" lvl="0">
                        <a:buNone/>
                      </a:pPr>
                      <a:r>
                        <a:rPr lang="en"/>
                        <a:t>SVN</a:t>
                      </a:r>
                    </a:p>
                  </a:txBody>
                  <a:tcPr marR="91425" marB="91425" marT="91425" marL="91425"/>
                </a:tc>
              </a:tr>
              <a:tr h="381000">
                <a:tc>
                  <a:txBody>
                    <a:bodyPr>
                      <a:noAutofit/>
                    </a:bodyPr>
                    <a:lstStyle/>
                    <a:p>
                      <a:pPr rtl="0" lvl="0">
                        <a:buNone/>
                      </a:pPr>
                      <a:r>
                        <a:rPr lang="en"/>
                        <a:t>$ git add file </a:t>
                      </a:r>
                    </a:p>
                    <a:p>
                      <a:pPr rtl="0" lvl="0">
                        <a:buNone/>
                      </a:pPr>
                      <a:r>
                        <a:rPr lang="en"/>
                        <a:t>$ git rm file </a:t>
                      </a:r>
                    </a:p>
                    <a:p>
                      <a:pPr rtl="0" lvl="0">
                        <a:buNone/>
                      </a:pPr>
                      <a:r>
                        <a:rPr lang="en"/>
                        <a:t>$ git mv src dest</a:t>
                      </a:r>
                    </a:p>
                    <a:p>
                      <a:r>
                        <a:t/>
                      </a:r>
                    </a:p>
                    <a:p>
                      <a:pPr rtl="0" lvl="0">
                        <a:buNone/>
                      </a:pPr>
                      <a:r>
                        <a:rPr lang="en"/>
                        <a:t>$ git log</a:t>
                      </a:r>
                    </a:p>
                    <a:p>
                      <a:r>
                        <a:t/>
                      </a:r>
                    </a:p>
                  </a:txBody>
                  <a:tcPr marR="91425" marB="91425" marT="91425" marL="91425"/>
                </a:tc>
                <a:tc>
                  <a:txBody>
                    <a:bodyPr>
                      <a:noAutofit/>
                    </a:bodyPr>
                    <a:lstStyle/>
                    <a:p>
                      <a:pPr rtl="0" lvl="0">
                        <a:buNone/>
                      </a:pPr>
                      <a:r>
                        <a:rPr lang="en">
                          <a:solidFill>
                            <a:schemeClr val="dk1"/>
                          </a:solidFill>
                        </a:rPr>
                        <a:t>$ svn add file</a:t>
                      </a:r>
                    </a:p>
                    <a:p>
                      <a:pPr rtl="0" lvl="0">
                        <a:buNone/>
                      </a:pPr>
                      <a:r>
                        <a:rPr lang="en">
                          <a:solidFill>
                            <a:schemeClr val="dk1"/>
                          </a:solidFill>
                        </a:rPr>
                        <a:t>$ svn rm file</a:t>
                      </a:r>
                    </a:p>
                    <a:p>
                      <a:pPr rtl="0" lvl="0">
                        <a:buNone/>
                      </a:pPr>
                      <a:r>
                        <a:rPr lang="en">
                          <a:solidFill>
                            <a:schemeClr val="dk1"/>
                          </a:solidFill>
                        </a:rPr>
                        <a:t>$ svn mv src dest</a:t>
                      </a:r>
                    </a:p>
                    <a:p>
                      <a:r>
                        <a:t/>
                      </a:r>
                    </a:p>
                    <a:p>
                      <a:pPr rtl="0" lvl="0">
                        <a:buNone/>
                      </a:pPr>
                      <a:r>
                        <a:rPr lang="en">
                          <a:solidFill>
                            <a:schemeClr val="dk1"/>
                          </a:solidFill>
                        </a:rPr>
                        <a:t>$ svn log</a:t>
                      </a:r>
                    </a:p>
                  </a:txBody>
                  <a:tcPr marR="91425" marB="91425" marT="91425" marL="91425"/>
                </a:tc>
              </a:tr>
            </a:tbl>
          </a:graphicData>
        </a:graphic>
      </p:graphicFrame>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