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4319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Nag" userId="98ccd46275b0166b" providerId="LiveId" clId="{9930F5B5-3DBC-46FA-B40E-3225BACB166E}"/>
    <pc:docChg chg="modSld">
      <pc:chgData name="Ankita Nag" userId="98ccd46275b0166b" providerId="LiveId" clId="{9930F5B5-3DBC-46FA-B40E-3225BACB166E}" dt="2023-10-30T10:08:22.458" v="4" actId="20577"/>
      <pc:docMkLst>
        <pc:docMk/>
      </pc:docMkLst>
      <pc:sldChg chg="modSp">
        <pc:chgData name="Ankita Nag" userId="98ccd46275b0166b" providerId="LiveId" clId="{9930F5B5-3DBC-46FA-B40E-3225BACB166E}" dt="2023-10-30T10:08:22.458" v="4" actId="20577"/>
        <pc:sldMkLst>
          <pc:docMk/>
          <pc:sldMk cId="0" sldId="290"/>
        </pc:sldMkLst>
        <pc:spChg chg="mod">
          <ac:chgData name="Ankita Nag" userId="98ccd46275b0166b" providerId="LiveId" clId="{9930F5B5-3DBC-46FA-B40E-3225BACB166E}" dt="2023-10-30T10:08:22.458" v="4" actId="20577"/>
          <ac:spMkLst>
            <pc:docMk/>
            <pc:sldMk cId="0" sldId="290"/>
            <ac:spMk id="3" creationId="{00000000-0000-0000-0000-000000000000}"/>
          </ac:spMkLst>
        </pc:spChg>
      </pc:sldChg>
    </pc:docChg>
  </pc:docChgLst>
  <pc:docChgLst>
    <pc:chgData name="Ankita Nag" userId="98ccd46275b0166b" providerId="LiveId" clId="{2E1597BF-46D1-4032-B225-E00D84829F08}"/>
    <pc:docChg chg="undo custSel addSld delSld">
      <pc:chgData name="Ankita Nag" userId="98ccd46275b0166b" providerId="LiveId" clId="{2E1597BF-46D1-4032-B225-E00D84829F08}" dt="2024-10-18T06:29:18.094" v="2" actId="47"/>
      <pc:docMkLst>
        <pc:docMk/>
      </pc:docMkLst>
      <pc:sldChg chg="add del">
        <pc:chgData name="Ankita Nag" userId="98ccd46275b0166b" providerId="LiveId" clId="{2E1597BF-46D1-4032-B225-E00D84829F08}" dt="2024-10-18T06:29:18.094" v="2" actId="47"/>
        <pc:sldMkLst>
          <pc:docMk/>
          <pc:sldMk cId="1016666575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AD889-3B9F-47A4-9D15-1E329FC2A283}" type="datetimeFigureOut">
              <a:rPr lang="en-IN" smtClean="0"/>
              <a:pPr/>
              <a:t>18-10-2024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95E69-EEE8-4A1C-8171-4FA5F8686D3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9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66C7-3D43-4310-BAFC-4BBCB0826D5A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2DD41-32DE-42CC-AD78-35333969CD6A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EAD4-EAC9-41AF-B69A-567FE53C6B24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0E5F6-F86A-4C61-B042-AA2EF2E60DF8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2BFBC-AA93-4CE9-B107-806EF2B0D2EC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742BA-42E7-46D9-AD87-88321009A99E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EE916-5D25-41FD-AE8B-58C2E1F68D3E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F616F-FADD-4A1E-B50A-A2CC985D78F6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9F96-4D54-44B7-8806-3F0664674D83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FDCAD-D4E0-4B39-A89D-2DF067E82538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A4C1-966A-4571-AD07-10F25A82CC76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8C1B-CB1F-421B-9CE9-8F82AE1F0C9E}" type="datetime1">
              <a:rPr lang="en-IN" smtClean="0"/>
              <a:pPr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5705-6339-4F1D-962C-F9D0EB9AAB9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Working Capital?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04664"/>
            <a:ext cx="7704856" cy="468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0" y="580526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Table 1:  Different Components of Current Assets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Net WC refers to the difference between current assets &amp; current liabilities.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 different components of current liabilities are: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20"/>
            <a:ext cx="822960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5301208"/>
            <a:ext cx="874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Table 2: Different Components of Current Liabilities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Management of WC refers to the management of current assets as well as current liabilities.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However, major thrust is given upon current assets. This is obvious since current liabilities are paid out of current assets.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2088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Characteristics of Current Assets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the management of WC two characteristics of current assets are: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25488" indent="11113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Short Life Span; &amp;</a:t>
            </a:r>
          </a:p>
          <a:p>
            <a:pPr marL="725488" indent="11113"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25488" indent="11113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Swift transformation in to other asset forms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Short Life Span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Current assets have a short life span.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For e.g., cash balances may be held idle for a week or two; accounts receivables may have a life span of 30 to 60 days; inventories may be held for 30 to 100 days.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life span of current assets depends upon the time required in the activities of procurement, production, sales &amp; collection &amp; the degree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synchronisation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among them.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Swift transformation in to other asset forms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Each current asset is swiftly transformed into other asset forms. This is depicted in the diagram in the next slide.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620688"/>
            <a:ext cx="7416823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99592" y="5517232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      Fig.1:  Current Assets Cycle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Capital is another word for ‘money’ &amp; working capital (WC) is the amount of money that one requires for funding the day-to-day operations of a business.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financial terms it is the difference between current assets &amp; current liabilities.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 WC = Current Assets – Current Liabilities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From the diagram (in the previous slide) it can be inferred that cash is used for acquiring raw materials; raw materials are transformed into finished goods (this transformation may involve several stages of work-in-process); finished goods (generally sold on credit) are converted in to accounts receivable; &amp; finally accounts receivable (on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realisation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generates cash.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Factors Influencing Working Capital Requirements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WC needs of a firm are influenced by different factors. The important ones are: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33400" indent="11113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Nature of business;</a:t>
            </a:r>
          </a:p>
          <a:p>
            <a:pPr marL="533400" indent="11113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Seasonality of operations;</a:t>
            </a:r>
          </a:p>
          <a:p>
            <a:pPr marL="533400" indent="11113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Production policy;</a:t>
            </a:r>
          </a:p>
          <a:p>
            <a:pPr marL="533400" indent="11113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Market conditions; &amp;</a:t>
            </a:r>
          </a:p>
          <a:p>
            <a:pPr marL="533400" indent="11113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Conditions of supply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Nature of Business</a:t>
            </a:r>
          </a:p>
          <a:p>
            <a:pPr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WC requirement of  a firm is related to the nature of its business.</a:t>
            </a:r>
          </a:p>
          <a:p>
            <a:pPr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e.g., a service firm (electricity undertaking/ transport corporation) which has a short operating cycle &amp; which sells predominantly on cash basis has a modest WC requirement.   </a:t>
            </a:r>
          </a:p>
          <a:p>
            <a:pPr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However, a manufacturing concern (machine tools unit) which has a long operating cycle &amp; which sells largely on credit has a substantial WC requirement.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Table in the next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slide shows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relative proportions of  investment in current assets &amp; fixed assets for different industries.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620688"/>
            <a:ext cx="8229600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5373216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Table 3: Proportion of Current Assets &amp; Fixed Assets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Seasonality of Operations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175" indent="1111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Firms which have marked seasonality in their operations usually have highly fluctuating WC requirements.</a:t>
            </a:r>
          </a:p>
          <a:p>
            <a:pPr marL="3175" indent="11113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175" indent="1111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in case of a company selling ceiling fans the sale of ceiling fans reaches peak during summer months &amp; drops sharply during the winter period. The WC requirement of such a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lnSpcReduction="10000"/>
          </a:bodyPr>
          <a:lstStyle/>
          <a:p>
            <a:pPr marL="92075" indent="11113" algn="just">
              <a:buNone/>
              <a:tabLst>
                <a:tab pos="889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company increases during summer months &amp;  decreases considerably during winter months. </a:t>
            </a:r>
          </a:p>
          <a:p>
            <a:pPr marL="92075" indent="11113" algn="just">
              <a:buNone/>
              <a:tabLst>
                <a:tab pos="889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2075" indent="11113" algn="just">
              <a:tabLst>
                <a:tab pos="889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Production Policy</a:t>
            </a:r>
          </a:p>
          <a:p>
            <a:pPr marL="92075" indent="11113" algn="just">
              <a:buNone/>
              <a:tabLst>
                <a:tab pos="88900" algn="l"/>
              </a:tabLst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92075" indent="11113" algn="just">
              <a:buNone/>
              <a:tabLst>
                <a:tab pos="88900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Companies which have pronounced seasonal fluctuations  in their sales (like the company producing ceiling fans stated above) pursues a production policy in order to reduce the sharp variations in the WC requirements.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lnSpcReduction="10000"/>
          </a:bodyPr>
          <a:lstStyle/>
          <a:p>
            <a:pPr marL="92075" indent="1111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e.g., a company producing ceiling fans may maintain a steady production throughout the year rather than intensify the production during the peak season. Such a policy will help to dampen the fluctuations in WC requirements.</a:t>
            </a:r>
          </a:p>
          <a:p>
            <a:pPr marL="92075" indent="11113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2075" indent="11113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 Market Conditions </a:t>
            </a:r>
          </a:p>
          <a:p>
            <a:pPr marL="92075" indent="11113"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92075" indent="1111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degree of competition in the market place has an important bearing on WC needs of a company.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marL="3175" indent="1111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e.g., when competition is more, a large inventory of finished goods is required to promptly serve customers who may not be ready to wait as other manufacturers may be ready to meet their needs.</a:t>
            </a:r>
          </a:p>
          <a:p>
            <a:pPr marL="3175" indent="11113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175" indent="1111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Hence, WC needs are high because of greater investments in finished goods inventory &amp; accounts receivable.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361459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WC is an indicator of a company’s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operating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financial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health.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WC Ratio (Current Ratio) = Current Assets/Current Liabilities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gives an indication as to whether a company has enough short-term assets to meet its short-term debts.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40871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competition is weak a company can manage with a small inventory of finished goods as customers can be served with some delay.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addition, in such a situation the company can insist on cash payments &amp; avoid lock up of funds in accounts receivable.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Conditions of supply</a:t>
            </a:r>
          </a:p>
          <a:p>
            <a:pPr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inventory of raw materials, spares &amp; stores depends on the conditions of supply.</a:t>
            </a:r>
          </a:p>
          <a:p>
            <a:pPr marL="88900" indent="0" algn="just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88900" indent="0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supply is prompt &amp; adequate a company can manage with a small inventory.</a:t>
            </a:r>
          </a:p>
          <a:p>
            <a:pPr algn="jus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However, if the supply is unpredictable &amp; scant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marL="3175" indent="1111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  the company in order to ensure continuity of production will have to acquire stocks as &amp; when available as well as maintain large inventory.  </a:t>
            </a:r>
          </a:p>
          <a:p>
            <a:pPr marL="3175" indent="11113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175" indent="11113"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similar policy will be followed for companies where the raw materials are available seasonally &amp; production is carried out throughout the year.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Desirable WC ratio is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between 2:1.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In other words, a company has ample cash to meet its short-term obligations but not too much sitting around doing nothing.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ratio below 1 indicates a negative WC. In other words, the company is struggling to repay its debts.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 ratio above 2 indicates that the company has lot of extra cash which it could have invested in the business to generate maximum possible revenue.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Working Capital Management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WC management or short-term capital management is concerned with decisions relating to current assets &amp; current liabilities.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financial decisions relates to cash flows within a year or within the operating cycle of the firm.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Two Concepts of WC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are two concepts of WC: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Gross WC; &amp;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  Net WC     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6350" lvl="2" indent="22225" algn="just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Gross WC is the total of all current assets.</a:t>
            </a:r>
          </a:p>
          <a:p>
            <a:pPr marL="6350" lvl="2" indent="22225" algn="just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6350" lvl="2" indent="22225" algn="just"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The  different components of current assets are: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45705-6339-4F1D-962C-F9D0EB9AAB9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1114</Words>
  <Application>Microsoft Office PowerPoint</Application>
  <PresentationFormat>On-screen Show (4:3)</PresentationFormat>
  <Paragraphs>139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What is Working Capital?</vt:lpstr>
      <vt:lpstr>PowerPoint Presentation</vt:lpstr>
      <vt:lpstr>PowerPoint Presentation</vt:lpstr>
      <vt:lpstr>PowerPoint Presentation</vt:lpstr>
      <vt:lpstr>PowerPoint Presentation</vt:lpstr>
      <vt:lpstr>Working Capital Management</vt:lpstr>
      <vt:lpstr>PowerPoint Presentation</vt:lpstr>
      <vt:lpstr>Two Concepts of WC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Current Assets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Factors Influencing Working Capital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</dc:creator>
  <cp:lastModifiedBy>Ankita Nag</cp:lastModifiedBy>
  <cp:revision>380</cp:revision>
  <dcterms:created xsi:type="dcterms:W3CDTF">2019-02-01T18:13:45Z</dcterms:created>
  <dcterms:modified xsi:type="dcterms:W3CDTF">2024-10-18T06:29:20Z</dcterms:modified>
</cp:coreProperties>
</file>