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3" r:id="rId2"/>
    <p:sldId id="345" r:id="rId3"/>
    <p:sldId id="353" r:id="rId4"/>
    <p:sldId id="348" r:id="rId5"/>
    <p:sldId id="350" r:id="rId6"/>
    <p:sldId id="351" r:id="rId7"/>
    <p:sldId id="352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howGuides="1">
      <p:cViewPr varScale="1">
        <p:scale>
          <a:sx n="63" d="100"/>
          <a:sy n="63" d="100"/>
        </p:scale>
        <p:origin x="1420" y="52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Nag" userId="98ccd46275b0166b" providerId="LiveId" clId="{617385E4-46D7-46AE-8056-D1BF774794A2}"/>
    <pc:docChg chg="custSel delSld modSld">
      <pc:chgData name="Ankita Nag" userId="98ccd46275b0166b" providerId="LiveId" clId="{617385E4-46D7-46AE-8056-D1BF774794A2}" dt="2024-02-12T04:34:29.101" v="16" actId="403"/>
      <pc:docMkLst>
        <pc:docMk/>
      </pc:docMkLst>
      <pc:sldChg chg="modSp mod">
        <pc:chgData name="Ankita Nag" userId="98ccd46275b0166b" providerId="LiveId" clId="{617385E4-46D7-46AE-8056-D1BF774794A2}" dt="2024-02-12T04:34:29.101" v="16" actId="403"/>
        <pc:sldMkLst>
          <pc:docMk/>
          <pc:sldMk cId="0" sldId="343"/>
        </pc:sldMkLst>
        <pc:spChg chg="mod">
          <ac:chgData name="Ankita Nag" userId="98ccd46275b0166b" providerId="LiveId" clId="{617385E4-46D7-46AE-8056-D1BF774794A2}" dt="2024-02-12T04:34:29.101" v="16" actId="403"/>
          <ac:spMkLst>
            <pc:docMk/>
            <pc:sldMk cId="0" sldId="343"/>
            <ac:spMk id="2" creationId="{00000000-0000-0000-0000-000000000000}"/>
          </ac:spMkLst>
        </pc:spChg>
      </pc:sldChg>
      <pc:sldChg chg="del">
        <pc:chgData name="Ankita Nag" userId="98ccd46275b0166b" providerId="LiveId" clId="{617385E4-46D7-46AE-8056-D1BF774794A2}" dt="2024-02-12T04:34:11.656" v="0" actId="47"/>
        <pc:sldMkLst>
          <pc:docMk/>
          <pc:sldMk cId="1016666575" sldId="362"/>
        </pc:sldMkLst>
      </pc:sldChg>
    </pc:docChg>
  </pc:docChgLst>
  <pc:docChgLst>
    <pc:chgData name="Ankita Nag" userId="98ccd46275b0166b" providerId="LiveId" clId="{1D6FAE4E-7D8C-4961-B309-E30EB9153C32}"/>
    <pc:docChg chg="modSld">
      <pc:chgData name="Ankita Nag" userId="98ccd46275b0166b" providerId="LiveId" clId="{1D6FAE4E-7D8C-4961-B309-E30EB9153C32}" dt="2023-12-10T09:33:11.058" v="0" actId="113"/>
      <pc:docMkLst>
        <pc:docMk/>
      </pc:docMkLst>
      <pc:sldChg chg="modSp mod">
        <pc:chgData name="Ankita Nag" userId="98ccd46275b0166b" providerId="LiveId" clId="{1D6FAE4E-7D8C-4961-B309-E30EB9153C32}" dt="2023-12-10T09:33:11.058" v="0" actId="113"/>
        <pc:sldMkLst>
          <pc:docMk/>
          <pc:sldMk cId="0" sldId="351"/>
        </pc:sldMkLst>
        <pc:spChg chg="mod">
          <ac:chgData name="Ankita Nag" userId="98ccd46275b0166b" providerId="LiveId" clId="{1D6FAE4E-7D8C-4961-B309-E30EB9153C32}" dt="2023-12-10T09:33:11.058" v="0" actId="113"/>
          <ac:spMkLst>
            <pc:docMk/>
            <pc:sldMk cId="0" sldId="351"/>
            <ac:spMk id="3" creationId="{00000000-0000-0000-0000-000000000000}"/>
          </ac:spMkLst>
        </pc:spChg>
      </pc:sldChg>
    </pc:docChg>
  </pc:docChgLst>
  <pc:docChgLst>
    <pc:chgData name="Ankita Nag" userId="98ccd46275b0166b" providerId="LiveId" clId="{7EE4FE45-A733-40B4-AA69-3D924ABDAE50}"/>
    <pc:docChg chg="modSld">
      <pc:chgData name="Ankita Nag" userId="98ccd46275b0166b" providerId="LiveId" clId="{7EE4FE45-A733-40B4-AA69-3D924ABDAE50}" dt="2023-09-25T04:51:28.835" v="6" actId="20577"/>
      <pc:docMkLst>
        <pc:docMk/>
      </pc:docMkLst>
      <pc:sldChg chg="modSp mod">
        <pc:chgData name="Ankita Nag" userId="98ccd46275b0166b" providerId="LiveId" clId="{7EE4FE45-A733-40B4-AA69-3D924ABDAE50}" dt="2023-09-25T04:30:53.751" v="4" actId="14100"/>
        <pc:sldMkLst>
          <pc:docMk/>
          <pc:sldMk cId="0" sldId="345"/>
        </pc:sldMkLst>
        <pc:spChg chg="mod">
          <ac:chgData name="Ankita Nag" userId="98ccd46275b0166b" providerId="LiveId" clId="{7EE4FE45-A733-40B4-AA69-3D924ABDAE50}" dt="2023-09-25T04:30:53.751" v="4" actId="14100"/>
          <ac:spMkLst>
            <pc:docMk/>
            <pc:sldMk cId="0" sldId="345"/>
            <ac:spMk id="3" creationId="{00000000-0000-0000-0000-000000000000}"/>
          </ac:spMkLst>
        </pc:spChg>
      </pc:sldChg>
      <pc:sldChg chg="modSp mod">
        <pc:chgData name="Ankita Nag" userId="98ccd46275b0166b" providerId="LiveId" clId="{7EE4FE45-A733-40B4-AA69-3D924ABDAE50}" dt="2023-09-25T04:51:28.835" v="6" actId="20577"/>
        <pc:sldMkLst>
          <pc:docMk/>
          <pc:sldMk cId="0" sldId="353"/>
        </pc:sldMkLst>
        <pc:spChg chg="mod">
          <ac:chgData name="Ankita Nag" userId="98ccd46275b0166b" providerId="LiveId" clId="{7EE4FE45-A733-40B4-AA69-3D924ABDAE50}" dt="2023-09-25T04:51:28.835" v="6" actId="20577"/>
          <ac:spMkLst>
            <pc:docMk/>
            <pc:sldMk cId="0" sldId="35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88AA-1165-454A-A2E5-E45506E4ABD3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36EE8-A3DB-454F-A25C-2FF924EDAF8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89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3457-08DF-4F33-8DB2-F1276C397191}" type="datetimeFigureOut">
              <a:rPr lang="en-IN" smtClean="0"/>
              <a:pPr/>
              <a:t>12-02-2024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13DE-97D7-4C17-BBBF-C7A125F7A4E9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18400" b="1" dirty="0">
                <a:latin typeface="Algerian" panose="04020705040A02060702" pitchFamily="82" charset="0"/>
              </a:rPr>
              <a:t>CAPM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3175" indent="11113" algn="just">
              <a:buNone/>
            </a:pPr>
            <a:r>
              <a:rPr lang="en-IN" dirty="0"/>
              <a:t>For e.g., if beta is 1.4 and the market is expected to move up by 10%, then the stock should move up by </a:t>
            </a:r>
            <a:r>
              <a:rPr lang="en-IN" b="1" dirty="0"/>
              <a:t>14% (1.4 x 10)</a:t>
            </a:r>
            <a:r>
              <a:rPr lang="en-IN" dirty="0"/>
              <a:t>.</a:t>
            </a:r>
          </a:p>
          <a:p>
            <a:pPr marL="3175" indent="11113" algn="just">
              <a:buNone/>
            </a:pPr>
            <a:endParaRPr lang="en-US" dirty="0"/>
          </a:p>
          <a:p>
            <a:pPr marL="3175" indent="11113" algn="just">
              <a:buNone/>
            </a:pPr>
            <a:r>
              <a:rPr lang="en-US" dirty="0"/>
              <a:t>[Volatility</a:t>
            </a:r>
            <a:r>
              <a:rPr lang="en-IN" dirty="0"/>
              <a:t> is a rate at which the price of a security increases or decreases for a given set of returns.]</a:t>
            </a:r>
          </a:p>
          <a:p>
            <a:pPr marL="3175" indent="11113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>
            <a:normAutofit/>
          </a:bodyPr>
          <a:lstStyle/>
          <a:p>
            <a:pPr marL="3175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concept of Capital Asset Pricing Model (CAPM) was introduced by Jack Treynor, William Sharpe, John Lintner &amp; Jan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Mossin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175" indent="11113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CAPM is a model that describes the relationship between the expected return &amp; systematic risk of an asset (particularly  stocks). </a:t>
            </a:r>
          </a:p>
          <a:p>
            <a:pPr marL="3175" indent="11113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800" dirty="0"/>
              <a:t>Systematic risk refers to the risk inherent to the entire market. Systematic risk, also known as “</a:t>
            </a:r>
            <a:r>
              <a:rPr lang="en-IN" sz="2800" dirty="0" err="1"/>
              <a:t>undiversifiable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4392488"/>
          </a:xfrm>
        </p:spPr>
        <p:txBody>
          <a:bodyPr/>
          <a:lstStyle/>
          <a:p>
            <a:pPr marL="3175" indent="11113" algn="just">
              <a:buNone/>
            </a:pPr>
            <a:r>
              <a:rPr lang="en-IN" dirty="0"/>
              <a:t>risk,” that affects the overall market, not just a particular stock or industry. This type of risk is impossible to avoid. </a:t>
            </a:r>
          </a:p>
          <a:p>
            <a:pPr marL="3175" indent="11113" algn="just">
              <a:buNone/>
            </a:pPr>
            <a:endParaRPr lang="en-US" dirty="0"/>
          </a:p>
          <a:p>
            <a:pPr marL="3175" indent="11113" algn="just">
              <a:buNone/>
            </a:pPr>
            <a:r>
              <a:rPr lang="en-IN" dirty="0"/>
              <a:t>It shows that the expected return on a security is equal to the risk-free return plus a risk premium, which is based on the beta of that security. </a:t>
            </a:r>
          </a:p>
          <a:p>
            <a:pPr marL="3175" indent="11113" algn="just">
              <a:buNone/>
            </a:pPr>
            <a:endParaRPr lang="en-IN" dirty="0"/>
          </a:p>
          <a:p>
            <a:pPr marL="3175" indent="11113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3175" indent="1111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formula for CAPM:</a:t>
            </a:r>
          </a:p>
          <a:p>
            <a:pPr marL="3175" indent="11113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2800" b="1" dirty="0"/>
              <a:t>E(R) = </a:t>
            </a:r>
            <a:r>
              <a:rPr lang="en-IN" sz="2800" b="1" dirty="0" err="1"/>
              <a:t>R</a:t>
            </a:r>
            <a:r>
              <a:rPr lang="en-IN" sz="2800" b="1" baseline="-25000" dirty="0" err="1"/>
              <a:t>f</a:t>
            </a:r>
            <a:r>
              <a:rPr lang="en-IN" sz="2800" b="1" dirty="0"/>
              <a:t> + β (</a:t>
            </a:r>
            <a:r>
              <a:rPr lang="en-IN" sz="2800" b="1" dirty="0" err="1"/>
              <a:t>R</a:t>
            </a:r>
            <a:r>
              <a:rPr lang="en-IN" sz="2800" b="1" baseline="-25000" dirty="0" err="1"/>
              <a:t>m</a:t>
            </a:r>
            <a:r>
              <a:rPr lang="en-IN" sz="2800" b="1" dirty="0"/>
              <a:t> – </a:t>
            </a:r>
            <a:r>
              <a:rPr lang="en-IN" sz="2800" b="1" dirty="0" err="1"/>
              <a:t>R</a:t>
            </a:r>
            <a:r>
              <a:rPr lang="en-IN" sz="2800" b="1" baseline="-25000" dirty="0" err="1"/>
              <a:t>f</a:t>
            </a:r>
            <a:r>
              <a:rPr lang="en-IN" sz="2800" b="1" dirty="0"/>
              <a:t>)</a:t>
            </a:r>
          </a:p>
          <a:p>
            <a:pPr marL="3175" indent="11113" algn="just">
              <a:buNone/>
            </a:pPr>
            <a:r>
              <a:rPr lang="en-US" sz="2800" dirty="0"/>
              <a:t>where,</a:t>
            </a:r>
          </a:p>
          <a:p>
            <a:pPr marL="3175" indent="11113" algn="just">
              <a:buNone/>
            </a:pPr>
            <a:endParaRPr lang="en-US" sz="2800" dirty="0"/>
          </a:p>
          <a:p>
            <a:pPr marL="3175" indent="11113" algn="just">
              <a:buNone/>
            </a:pPr>
            <a:r>
              <a:rPr lang="en-IN" sz="2800" dirty="0"/>
              <a:t>E(R) = Expected return on a security</a:t>
            </a:r>
          </a:p>
          <a:p>
            <a:pPr marL="3175" indent="11113" algn="just">
              <a:buNone/>
            </a:pPr>
            <a:r>
              <a:rPr lang="en-IN" sz="2800" dirty="0" err="1"/>
              <a:t>R</a:t>
            </a:r>
            <a:r>
              <a:rPr lang="en-IN" sz="2800" baseline="-25000" dirty="0" err="1"/>
              <a:t>f</a:t>
            </a:r>
            <a:r>
              <a:rPr lang="en-IN" sz="2800" baseline="-25000" dirty="0"/>
              <a:t> </a:t>
            </a:r>
            <a:r>
              <a:rPr lang="en-IN" sz="2800" dirty="0"/>
              <a:t>= Risk free rate</a:t>
            </a:r>
            <a:endParaRPr lang="en-US" sz="2800" dirty="0"/>
          </a:p>
          <a:p>
            <a:pPr marL="3175" indent="11113" algn="just">
              <a:buNone/>
            </a:pPr>
            <a:r>
              <a:rPr lang="en-IN" sz="2800" dirty="0"/>
              <a:t>β = Beta of the security</a:t>
            </a:r>
          </a:p>
          <a:p>
            <a:pPr marL="3175" indent="11113" algn="just">
              <a:buNone/>
            </a:pPr>
            <a:r>
              <a:rPr lang="en-IN" sz="2800" dirty="0" err="1"/>
              <a:t>R</a:t>
            </a:r>
            <a:r>
              <a:rPr lang="en-IN" sz="2800" baseline="-25000" dirty="0" err="1"/>
              <a:t>m</a:t>
            </a:r>
            <a:r>
              <a:rPr lang="en-IN" sz="2800" baseline="-25000" dirty="0"/>
              <a:t> </a:t>
            </a:r>
            <a:r>
              <a:rPr lang="en-IN" sz="2800" dirty="0"/>
              <a:t> = Return of the market</a:t>
            </a:r>
          </a:p>
          <a:p>
            <a:pPr marL="3175" indent="11113" algn="just">
              <a:buNone/>
            </a:pPr>
            <a:r>
              <a:rPr lang="en-IN" sz="2800" dirty="0" err="1"/>
              <a:t>R</a:t>
            </a:r>
            <a:r>
              <a:rPr lang="en-IN" sz="2800" baseline="-25000" dirty="0" err="1"/>
              <a:t>m</a:t>
            </a:r>
            <a:r>
              <a:rPr lang="en-IN" sz="2800" dirty="0"/>
              <a:t> – </a:t>
            </a:r>
            <a:r>
              <a:rPr lang="en-IN" sz="2800" dirty="0" err="1"/>
              <a:t>R</a:t>
            </a:r>
            <a:r>
              <a:rPr lang="en-IN" sz="2800" baseline="-25000" dirty="0" err="1"/>
              <a:t>f</a:t>
            </a:r>
            <a:r>
              <a:rPr lang="en-IN" sz="2800" dirty="0"/>
              <a:t> = Risk premium</a:t>
            </a:r>
          </a:p>
          <a:p>
            <a:pPr marL="3175" indent="11113" algn="just"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1640" y="54452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Fig. 4  : CAPM 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20688"/>
            <a:ext cx="727280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20638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Risk-free Rate </a:t>
            </a:r>
          </a:p>
          <a:p>
            <a:pPr marL="0" indent="20638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20638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risk-free rate is the return on a security (or a portfolio of securities) that is free from the default risk &amp; is uncorrelated with returns from anything else in the economy. 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Treasury bill , Govt. bonds)      </a:t>
            </a:r>
          </a:p>
          <a:p>
            <a:pPr marL="0" indent="20638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20638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Risk Premium</a:t>
            </a:r>
          </a:p>
          <a:p>
            <a:pPr marL="0" indent="20638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20638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market-risk premium is the difference between the expected return on a market portfolio &amp; the risk-free rate.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Beta: </a:t>
            </a:r>
          </a:p>
          <a:p>
            <a:pPr algn="just">
              <a:buNone/>
            </a:pPr>
            <a:r>
              <a:rPr lang="en-US" dirty="0"/>
              <a:t>    Beta is a measure of a stock’s volatility in relation to the overall market. By definition usually markets have a beta of 1</a:t>
            </a:r>
            <a:endParaRPr lang="en-IN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stock that swings more than the market over time has a beta of over 1 &amp; vice versa.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US" dirty="0"/>
              <a:t>High-beta stocks are supposed to be riskier but provide higher return potential &amp; vice versa.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dirty="0"/>
              <a:t> The beta of a stock is 0.6 which implies that a stock’s movement will theoretically be about 60% of the index’s movement.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/>
              <a:t>By multiplying the beta value of a stock with the expected movement of an index, the expected change in the value of the stock can be determined. </a:t>
            </a:r>
          </a:p>
          <a:p>
            <a:pPr marL="3175" indent="11113" algn="just">
              <a:tabLst>
                <a:tab pos="354013" algn="l"/>
              </a:tabLst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425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Office Theme</vt:lpstr>
      <vt:lpstr>CAPM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SEN</dc:creator>
  <cp:lastModifiedBy>Ankita Nag</cp:lastModifiedBy>
  <cp:revision>183</cp:revision>
  <dcterms:created xsi:type="dcterms:W3CDTF">2021-02-01T11:57:28Z</dcterms:created>
  <dcterms:modified xsi:type="dcterms:W3CDTF">2024-02-12T04:34:32Z</dcterms:modified>
</cp:coreProperties>
</file>