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56" r:id="rId2"/>
    <p:sldId id="334" r:id="rId3"/>
    <p:sldId id="335" r:id="rId4"/>
    <p:sldId id="383" r:id="rId5"/>
    <p:sldId id="384" r:id="rId6"/>
    <p:sldId id="337" r:id="rId7"/>
    <p:sldId id="339" r:id="rId8"/>
    <p:sldId id="338" r:id="rId9"/>
    <p:sldId id="349" r:id="rId10"/>
    <p:sldId id="341" r:id="rId11"/>
    <p:sldId id="340" r:id="rId12"/>
    <p:sldId id="342" r:id="rId13"/>
    <p:sldId id="343" r:id="rId14"/>
    <p:sldId id="344" r:id="rId15"/>
    <p:sldId id="345" r:id="rId16"/>
    <p:sldId id="346" r:id="rId17"/>
    <p:sldId id="347" r:id="rId18"/>
    <p:sldId id="348" r:id="rId19"/>
    <p:sldId id="318" r:id="rId20"/>
    <p:sldId id="319" r:id="rId21"/>
    <p:sldId id="313" r:id="rId22"/>
    <p:sldId id="314" r:id="rId23"/>
    <p:sldId id="315" r:id="rId24"/>
    <p:sldId id="357" r:id="rId25"/>
    <p:sldId id="258" r:id="rId26"/>
    <p:sldId id="259" r:id="rId27"/>
    <p:sldId id="260" r:id="rId28"/>
    <p:sldId id="303" r:id="rId29"/>
    <p:sldId id="304" r:id="rId30"/>
    <p:sldId id="305" r:id="rId31"/>
    <p:sldId id="302" r:id="rId32"/>
    <p:sldId id="299" r:id="rId33"/>
    <p:sldId id="300" r:id="rId34"/>
    <p:sldId id="301" r:id="rId35"/>
    <p:sldId id="294" r:id="rId36"/>
    <p:sldId id="295" r:id="rId37"/>
    <p:sldId id="296" r:id="rId38"/>
    <p:sldId id="297" r:id="rId39"/>
    <p:sldId id="261" r:id="rId40"/>
    <p:sldId id="262" r:id="rId41"/>
    <p:sldId id="263" r:id="rId42"/>
    <p:sldId id="264" r:id="rId43"/>
    <p:sldId id="265" r:id="rId44"/>
    <p:sldId id="269" r:id="rId45"/>
    <p:sldId id="268" r:id="rId46"/>
    <p:sldId id="272" r:id="rId47"/>
    <p:sldId id="270" r:id="rId48"/>
    <p:sldId id="274" r:id="rId49"/>
    <p:sldId id="275" r:id="rId50"/>
    <p:sldId id="276" r:id="rId51"/>
    <p:sldId id="277" r:id="rId52"/>
    <p:sldId id="280" r:id="rId53"/>
    <p:sldId id="317" r:id="rId54"/>
    <p:sldId id="281" r:id="rId55"/>
    <p:sldId id="282" r:id="rId56"/>
    <p:sldId id="284" r:id="rId57"/>
    <p:sldId id="285" r:id="rId58"/>
    <p:sldId id="323" r:id="rId59"/>
    <p:sldId id="324" r:id="rId60"/>
    <p:sldId id="286" r:id="rId61"/>
    <p:sldId id="287" r:id="rId62"/>
    <p:sldId id="288" r:id="rId63"/>
    <p:sldId id="289" r:id="rId64"/>
    <p:sldId id="325" r:id="rId65"/>
    <p:sldId id="326" r:id="rId66"/>
    <p:sldId id="327" r:id="rId67"/>
    <p:sldId id="328" r:id="rId68"/>
    <p:sldId id="329" r:id="rId69"/>
    <p:sldId id="330" r:id="rId70"/>
    <p:sldId id="331" r:id="rId71"/>
    <p:sldId id="332" r:id="rId72"/>
    <p:sldId id="333" r:id="rId73"/>
    <p:sldId id="292" r:id="rId74"/>
    <p:sldId id="306" r:id="rId75"/>
    <p:sldId id="355" r:id="rId76"/>
    <p:sldId id="356" r:id="rId77"/>
    <p:sldId id="307" r:id="rId78"/>
    <p:sldId id="353" r:id="rId79"/>
    <p:sldId id="354" r:id="rId80"/>
    <p:sldId id="308" r:id="rId81"/>
    <p:sldId id="309" r:id="rId82"/>
    <p:sldId id="310" r:id="rId83"/>
    <p:sldId id="311" r:id="rId84"/>
    <p:sldId id="312" r:id="rId85"/>
    <p:sldId id="350" r:id="rId86"/>
    <p:sldId id="351" r:id="rId87"/>
    <p:sldId id="352" r:id="rId88"/>
    <p:sldId id="363" r:id="rId89"/>
    <p:sldId id="361" r:id="rId90"/>
    <p:sldId id="362" r:id="rId91"/>
    <p:sldId id="369" r:id="rId92"/>
    <p:sldId id="364" r:id="rId93"/>
    <p:sldId id="365" r:id="rId94"/>
    <p:sldId id="366" r:id="rId95"/>
    <p:sldId id="367" r:id="rId96"/>
    <p:sldId id="368" r:id="rId97"/>
    <p:sldId id="375" r:id="rId98"/>
    <p:sldId id="359" r:id="rId99"/>
    <p:sldId id="360" r:id="rId100"/>
    <p:sldId id="371" r:id="rId101"/>
    <p:sldId id="370" r:id="rId102"/>
    <p:sldId id="372" r:id="rId103"/>
    <p:sldId id="373" r:id="rId104"/>
    <p:sldId id="376" r:id="rId105"/>
    <p:sldId id="377" r:id="rId106"/>
    <p:sldId id="380" r:id="rId107"/>
    <p:sldId id="381" r:id="rId108"/>
    <p:sldId id="382" r:id="rId109"/>
    <p:sldId id="378" r:id="rId110"/>
    <p:sldId id="379" r:id="rId111"/>
    <p:sldId id="385" r:id="rId112"/>
    <p:sldId id="387" r:id="rId113"/>
    <p:sldId id="386" r:id="rId114"/>
    <p:sldId id="388" r:id="rId115"/>
    <p:sldId id="389" r:id="rId116"/>
    <p:sldId id="390" r:id="rId117"/>
    <p:sldId id="391" r:id="rId118"/>
    <p:sldId id="392" r:id="rId119"/>
    <p:sldId id="393" r:id="rId120"/>
    <p:sldId id="394"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7" d="100"/>
          <a:sy n="87" d="100"/>
        </p:scale>
        <p:origin x="9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83991-F61E-4AFC-880F-306D0CF03B12}" type="datetimeFigureOut">
              <a:rPr lang="en-US" smtClean="0"/>
              <a:t>11/5/2019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3EA9B-147F-4E09-B2F3-363801B5EC5F}" type="slidenum">
              <a:rPr lang="en-US" smtClean="0"/>
              <a:t>‹#›</a:t>
            </a:fld>
            <a:endParaRPr lang="en-US"/>
          </a:p>
        </p:txBody>
      </p:sp>
    </p:spTree>
    <p:extLst>
      <p:ext uri="{BB962C8B-B14F-4D97-AF65-F5344CB8AC3E}">
        <p14:creationId xmlns:p14="http://schemas.microsoft.com/office/powerpoint/2010/main" val="3744838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3EA9B-147F-4E09-B2F3-363801B5EC5F}" type="slidenum">
              <a:rPr lang="en-US" smtClean="0"/>
              <a:t>85</a:t>
            </a:fld>
            <a:endParaRPr lang="en-US"/>
          </a:p>
        </p:txBody>
      </p:sp>
    </p:spTree>
    <p:extLst>
      <p:ext uri="{BB962C8B-B14F-4D97-AF65-F5344CB8AC3E}">
        <p14:creationId xmlns:p14="http://schemas.microsoft.com/office/powerpoint/2010/main" val="2906085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A710261-1276-412B-B663-BD86A4017BC8}" type="datetimeFigureOut">
              <a:rPr lang="en-US" smtClean="0"/>
              <a:t>11/5/2019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95563AF-B22B-4556-8377-45E80B8BE29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A710261-1276-412B-B663-BD86A4017BC8}" type="datetimeFigureOut">
              <a:rPr lang="en-US" smtClean="0"/>
              <a:t>11/5/2019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95563AF-B22B-4556-8377-45E80B8BE2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A710261-1276-412B-B663-BD86A4017BC8}" type="datetimeFigureOut">
              <a:rPr lang="en-US" smtClean="0"/>
              <a:t>11/5/2019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95563AF-B22B-4556-8377-45E80B8BE29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A710261-1276-412B-B663-BD86A4017BC8}" type="datetimeFigureOut">
              <a:rPr lang="en-US" smtClean="0"/>
              <a:t>11/5/2019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5563AF-B22B-4556-8377-45E80B8BE2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A710261-1276-412B-B663-BD86A4017BC8}" type="datetimeFigureOut">
              <a:rPr lang="en-US" smtClean="0"/>
              <a:t>11/5/2019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5563AF-B22B-4556-8377-45E80B8BE295}"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A710261-1276-412B-B663-BD86A4017BC8}" type="datetimeFigureOut">
              <a:rPr lang="en-US" smtClean="0"/>
              <a:t>11/5/2019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95563AF-B22B-4556-8377-45E80B8BE2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533400"/>
            <a:ext cx="5486400" cy="609600"/>
          </a:xfrm>
        </p:spPr>
        <p:txBody>
          <a:bodyPr/>
          <a:lstStyle/>
          <a:p>
            <a:pPr algn="l"/>
            <a:r>
              <a:rPr lang="en-US" sz="2800" dirty="0" smtClean="0"/>
              <a:t>MVC(</a:t>
            </a:r>
            <a:r>
              <a:rPr lang="en-US" sz="2800" b="0" i="1" dirty="0" smtClean="0"/>
              <a:t>Model-View-Controller)</a:t>
            </a:r>
            <a:endParaRPr lang="en-US" sz="2800" dirty="0"/>
          </a:p>
        </p:txBody>
      </p:sp>
      <p:sp>
        <p:nvSpPr>
          <p:cNvPr id="3" name="Subtitle 2"/>
          <p:cNvSpPr>
            <a:spLocks noGrp="1"/>
          </p:cNvSpPr>
          <p:nvPr>
            <p:ph type="subTitle" idx="1"/>
          </p:nvPr>
        </p:nvSpPr>
        <p:spPr>
          <a:xfrm>
            <a:off x="2743200" y="1219200"/>
            <a:ext cx="6324600" cy="5486400"/>
          </a:xfrm>
        </p:spPr>
        <p:txBody>
          <a:bodyPr>
            <a:normAutofit/>
          </a:bodyPr>
          <a:lstStyle/>
          <a:p>
            <a:r>
              <a:rPr lang="en-US" dirty="0" smtClean="0"/>
              <a:t>ASP.NET MVC is a web development framework from Microsoft that is based on the Model-View-Controller (MVC) architectural design pattern</a:t>
            </a:r>
          </a:p>
          <a:p>
            <a:r>
              <a:rPr lang="en-US" dirty="0" smtClean="0"/>
              <a:t>.</a:t>
            </a:r>
            <a:endParaRPr lang="en-US" dirty="0"/>
          </a:p>
          <a:p>
            <a:pPr algn="l"/>
            <a:r>
              <a:rPr lang="en-US" dirty="0" smtClean="0"/>
              <a:t>M              	 MODEL</a:t>
            </a:r>
          </a:p>
          <a:p>
            <a:pPr algn="l"/>
            <a:endParaRPr lang="en-US" dirty="0" smtClean="0"/>
          </a:p>
          <a:p>
            <a:pPr algn="l"/>
            <a:r>
              <a:rPr lang="en-US" dirty="0" smtClean="0"/>
              <a:t>V            	 VIEW</a:t>
            </a:r>
          </a:p>
          <a:p>
            <a:pPr algn="l"/>
            <a:endParaRPr lang="en-US" dirty="0" smtClean="0"/>
          </a:p>
          <a:p>
            <a:pPr algn="l"/>
            <a:r>
              <a:rPr lang="en-US" dirty="0" smtClean="0"/>
              <a:t>C          	  CONTROL</a:t>
            </a:r>
          </a:p>
          <a:p>
            <a:pPr algn="l"/>
            <a:endParaRPr lang="en-US" dirty="0"/>
          </a:p>
          <a:p>
            <a:pPr algn="l"/>
            <a:endParaRPr lang="en-US" dirty="0" smtClean="0"/>
          </a:p>
        </p:txBody>
      </p:sp>
      <p:sp>
        <p:nvSpPr>
          <p:cNvPr id="5" name="Right Arrow 4"/>
          <p:cNvSpPr/>
          <p:nvPr/>
        </p:nvSpPr>
        <p:spPr>
          <a:xfrm>
            <a:off x="3505200" y="3581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483429" y="4343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464379" y="2667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2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2" end="2"/>
                                            </p:txEl>
                                          </p:spTgt>
                                        </p:tgtEl>
                                        <p:attrNameLst>
                                          <p:attrName>r</p:attrName>
                                        </p:attrNameLst>
                                      </p:cBhvr>
                                    </p:animRot>
                                    <p:animRot by="-240000">
                                      <p:cBhvr>
                                        <p:cTn id="23" dur="200" fill="hold">
                                          <p:stCondLst>
                                            <p:cond delay="200"/>
                                          </p:stCondLst>
                                        </p:cTn>
                                        <p:tgtEl>
                                          <p:spTgt spid="3">
                                            <p:txEl>
                                              <p:pRg st="2" end="2"/>
                                            </p:txEl>
                                          </p:spTgt>
                                        </p:tgtEl>
                                        <p:attrNameLst>
                                          <p:attrName>r</p:attrName>
                                        </p:attrNameLst>
                                      </p:cBhvr>
                                    </p:animRot>
                                    <p:animRot by="240000">
                                      <p:cBhvr>
                                        <p:cTn id="24" dur="200" fill="hold">
                                          <p:stCondLst>
                                            <p:cond delay="400"/>
                                          </p:stCondLst>
                                        </p:cTn>
                                        <p:tgtEl>
                                          <p:spTgt spid="3">
                                            <p:txEl>
                                              <p:pRg st="2" end="2"/>
                                            </p:txEl>
                                          </p:spTgt>
                                        </p:tgtEl>
                                        <p:attrNameLst>
                                          <p:attrName>r</p:attrName>
                                        </p:attrNameLst>
                                      </p:cBhvr>
                                    </p:animRot>
                                    <p:animRot by="-240000">
                                      <p:cBhvr>
                                        <p:cTn id="25" dur="200" fill="hold">
                                          <p:stCondLst>
                                            <p:cond delay="600"/>
                                          </p:stCondLst>
                                        </p:cTn>
                                        <p:tgtEl>
                                          <p:spTgt spid="3">
                                            <p:txEl>
                                              <p:pRg st="2" end="2"/>
                                            </p:txEl>
                                          </p:spTgt>
                                        </p:tgtEl>
                                        <p:attrNameLst>
                                          <p:attrName>r</p:attrName>
                                        </p:attrNameLst>
                                      </p:cBhvr>
                                    </p:animRot>
                                    <p:animRot by="120000">
                                      <p:cBhvr>
                                        <p:cTn id="26" dur="200" fill="hold">
                                          <p:stCondLst>
                                            <p:cond delay="8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4" end="4"/>
                                            </p:txEl>
                                          </p:spTgt>
                                        </p:tgtEl>
                                        <p:attrNameLst>
                                          <p:attrName>r</p:attrName>
                                        </p:attrNameLst>
                                      </p:cBhvr>
                                    </p:animRot>
                                    <p:animRot by="-240000">
                                      <p:cBhvr>
                                        <p:cTn id="31" dur="200" fill="hold">
                                          <p:stCondLst>
                                            <p:cond delay="200"/>
                                          </p:stCondLst>
                                        </p:cTn>
                                        <p:tgtEl>
                                          <p:spTgt spid="3">
                                            <p:txEl>
                                              <p:pRg st="4" end="4"/>
                                            </p:txEl>
                                          </p:spTgt>
                                        </p:tgtEl>
                                        <p:attrNameLst>
                                          <p:attrName>r</p:attrName>
                                        </p:attrNameLst>
                                      </p:cBhvr>
                                    </p:animRot>
                                    <p:animRot by="240000">
                                      <p:cBhvr>
                                        <p:cTn id="32" dur="200" fill="hold">
                                          <p:stCondLst>
                                            <p:cond delay="400"/>
                                          </p:stCondLst>
                                        </p:cTn>
                                        <p:tgtEl>
                                          <p:spTgt spid="3">
                                            <p:txEl>
                                              <p:pRg st="4" end="4"/>
                                            </p:txEl>
                                          </p:spTgt>
                                        </p:tgtEl>
                                        <p:attrNameLst>
                                          <p:attrName>r</p:attrName>
                                        </p:attrNameLst>
                                      </p:cBhvr>
                                    </p:animRot>
                                    <p:animRot by="-240000">
                                      <p:cBhvr>
                                        <p:cTn id="33" dur="200" fill="hold">
                                          <p:stCondLst>
                                            <p:cond delay="600"/>
                                          </p:stCondLst>
                                        </p:cTn>
                                        <p:tgtEl>
                                          <p:spTgt spid="3">
                                            <p:txEl>
                                              <p:pRg st="4" end="4"/>
                                            </p:txEl>
                                          </p:spTgt>
                                        </p:tgtEl>
                                        <p:attrNameLst>
                                          <p:attrName>r</p:attrName>
                                        </p:attrNameLst>
                                      </p:cBhvr>
                                    </p:animRot>
                                    <p:animRot by="120000">
                                      <p:cBhvr>
                                        <p:cTn id="34" dur="200" fill="hold">
                                          <p:stCondLst>
                                            <p:cond delay="800"/>
                                          </p:stCondLst>
                                        </p:cTn>
                                        <p:tgtEl>
                                          <p:spTgt spid="3">
                                            <p:txEl>
                                              <p:pRg st="4" end="4"/>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
                                            <p:txEl>
                                              <p:pRg st="6" end="6"/>
                                            </p:txEl>
                                          </p:spTgt>
                                        </p:tgtEl>
                                        <p:attrNameLst>
                                          <p:attrName>r</p:attrName>
                                        </p:attrNameLst>
                                      </p:cBhvr>
                                    </p:animRot>
                                    <p:animRot by="-240000">
                                      <p:cBhvr>
                                        <p:cTn id="39" dur="200" fill="hold">
                                          <p:stCondLst>
                                            <p:cond delay="200"/>
                                          </p:stCondLst>
                                        </p:cTn>
                                        <p:tgtEl>
                                          <p:spTgt spid="3">
                                            <p:txEl>
                                              <p:pRg st="6" end="6"/>
                                            </p:txEl>
                                          </p:spTgt>
                                        </p:tgtEl>
                                        <p:attrNameLst>
                                          <p:attrName>r</p:attrName>
                                        </p:attrNameLst>
                                      </p:cBhvr>
                                    </p:animRot>
                                    <p:animRot by="240000">
                                      <p:cBhvr>
                                        <p:cTn id="40" dur="200" fill="hold">
                                          <p:stCondLst>
                                            <p:cond delay="400"/>
                                          </p:stCondLst>
                                        </p:cTn>
                                        <p:tgtEl>
                                          <p:spTgt spid="3">
                                            <p:txEl>
                                              <p:pRg st="6" end="6"/>
                                            </p:txEl>
                                          </p:spTgt>
                                        </p:tgtEl>
                                        <p:attrNameLst>
                                          <p:attrName>r</p:attrName>
                                        </p:attrNameLst>
                                      </p:cBhvr>
                                    </p:animRot>
                                    <p:animRot by="-240000">
                                      <p:cBhvr>
                                        <p:cTn id="41" dur="200" fill="hold">
                                          <p:stCondLst>
                                            <p:cond delay="600"/>
                                          </p:stCondLst>
                                        </p:cTn>
                                        <p:tgtEl>
                                          <p:spTgt spid="3">
                                            <p:txEl>
                                              <p:pRg st="6" end="6"/>
                                            </p:txEl>
                                          </p:spTgt>
                                        </p:tgtEl>
                                        <p:attrNameLst>
                                          <p:attrName>r</p:attrName>
                                        </p:attrNameLst>
                                      </p:cBhvr>
                                    </p:animRot>
                                    <p:animRot by="120000">
                                      <p:cBhvr>
                                        <p:cTn id="42" dur="200" fill="hold">
                                          <p:stCondLst>
                                            <p:cond delay="80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Mvc Handler</a:t>
            </a:r>
            <a:endParaRPr lang="en-US" dirty="0"/>
          </a:p>
        </p:txBody>
      </p:sp>
      <p:sp>
        <p:nvSpPr>
          <p:cNvPr id="3" name="Content Placeholder 2"/>
          <p:cNvSpPr>
            <a:spLocks noGrp="1"/>
          </p:cNvSpPr>
          <p:nvPr>
            <p:ph idx="1"/>
          </p:nvPr>
        </p:nvSpPr>
        <p:spPr/>
        <p:txBody>
          <a:bodyPr>
            <a:normAutofit/>
          </a:bodyPr>
          <a:lstStyle/>
          <a:p>
            <a:pPr fontAlgn="t"/>
            <a:r>
              <a:rPr lang="en-US" dirty="0" smtClean="0"/>
              <a:t>The </a:t>
            </a:r>
            <a:r>
              <a:rPr lang="en-US" dirty="0"/>
              <a:t>routing engine returns a 404 HTTP status code  if the patterns is not found in the Route Table.</a:t>
            </a:r>
            <a:endParaRPr lang="en-US" dirty="0" smtClean="0"/>
          </a:p>
          <a:p>
            <a:pPr fontAlgn="t"/>
            <a:r>
              <a:rPr lang="en-US" dirty="0" smtClean="0"/>
              <a:t>The </a:t>
            </a:r>
            <a:r>
              <a:rPr lang="en-US" dirty="0" err="1"/>
              <a:t>MvcHandler</a:t>
            </a:r>
            <a:r>
              <a:rPr lang="en-US" dirty="0"/>
              <a:t> is responsible for initiating the real processing inside ASP.NET MVC</a:t>
            </a:r>
            <a:r>
              <a:rPr lang="en-US" dirty="0" smtClean="0"/>
              <a:t>.</a:t>
            </a:r>
          </a:p>
          <a:p>
            <a:pPr fontAlgn="t"/>
            <a:r>
              <a:rPr lang="en-US" dirty="0" smtClean="0"/>
              <a:t> </a:t>
            </a:r>
            <a:r>
              <a:rPr lang="en-US" dirty="0"/>
              <a:t>MVC handler implements </a:t>
            </a:r>
            <a:r>
              <a:rPr lang="en-US" dirty="0" err="1"/>
              <a:t>IHttpHandler</a:t>
            </a:r>
            <a:r>
              <a:rPr lang="en-US" dirty="0"/>
              <a:t> interface and further process the request by using </a:t>
            </a:r>
            <a:r>
              <a:rPr lang="en-US" dirty="0" err="1"/>
              <a:t>ProcessRequest</a:t>
            </a:r>
            <a:r>
              <a:rPr lang="en-US" dirty="0"/>
              <a:t> method </a:t>
            </a:r>
          </a:p>
          <a:p>
            <a:r>
              <a:rPr lang="en-US" dirty="0"/>
              <a:t/>
            </a:r>
            <a:br>
              <a:rPr lang="en-US" dirty="0"/>
            </a:br>
            <a:endParaRPr lang="en-US" dirty="0"/>
          </a:p>
        </p:txBody>
      </p:sp>
    </p:spTree>
    <p:extLst>
      <p:ext uri="{BB962C8B-B14F-4D97-AF65-F5344CB8AC3E}">
        <p14:creationId xmlns:p14="http://schemas.microsoft.com/office/powerpoint/2010/main" val="126271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nonaction</a:t>
            </a:r>
            <a:endParaRPr lang="en-US" dirty="0"/>
          </a:p>
        </p:txBody>
      </p:sp>
      <p:sp>
        <p:nvSpPr>
          <p:cNvPr id="3" name="Content Placeholder 2"/>
          <p:cNvSpPr>
            <a:spLocks noGrp="1"/>
          </p:cNvSpPr>
          <p:nvPr>
            <p:ph idx="1"/>
          </p:nvPr>
        </p:nvSpPr>
        <p:spPr/>
        <p:txBody>
          <a:bodyPr/>
          <a:lstStyle/>
          <a:p>
            <a:r>
              <a:rPr lang="en-US" dirty="0" smtClean="0"/>
              <a:t>Nonaction method used to another way to restrict access to method in a controller by making them private.</a:t>
            </a:r>
          </a:p>
          <a:p>
            <a:r>
              <a:rPr lang="en-US" dirty="0" smtClean="0"/>
              <a:t>Nonaction selector attribute indicate that a public method of a controller is not an action method </a:t>
            </a:r>
          </a:p>
          <a:p>
            <a:r>
              <a:rPr lang="en-US" dirty="0" smtClean="0"/>
              <a:t>But it is a bad design for implementing nonaction method attribute </a:t>
            </a:r>
            <a:endParaRPr lang="en-US" dirty="0"/>
          </a:p>
        </p:txBody>
      </p:sp>
    </p:spTree>
    <p:extLst>
      <p:ext uri="{BB962C8B-B14F-4D97-AF65-F5344CB8AC3E}">
        <p14:creationId xmlns:p14="http://schemas.microsoft.com/office/powerpoint/2010/main" val="28462422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nonAction</a:t>
            </a:r>
            <a:endParaRPr lang="en-US" dirty="0"/>
          </a:p>
        </p:txBody>
      </p:sp>
      <p:sp>
        <p:nvSpPr>
          <p:cNvPr id="3" name="Content Placeholder 2"/>
          <p:cNvSpPr>
            <a:spLocks noGrp="1"/>
          </p:cNvSpPr>
          <p:nvPr>
            <p:ph idx="1"/>
          </p:nvPr>
        </p:nvSpPr>
        <p:spPr/>
        <p:txBody>
          <a:bodyPr/>
          <a:lstStyle/>
          <a:p>
            <a:pPr marL="0" indent="0">
              <a:buNone/>
            </a:pPr>
            <a:r>
              <a:rPr lang="en-US" dirty="0"/>
              <a:t>Public class </a:t>
            </a:r>
            <a:r>
              <a:rPr lang="en-US" dirty="0" err="1"/>
              <a:t>StudentController:Controller</a:t>
            </a:r>
            <a:endParaRPr lang="en-US" dirty="0"/>
          </a:p>
          <a:p>
            <a:pPr marL="0" indent="0">
              <a:buNone/>
            </a:pPr>
            <a:r>
              <a:rPr lang="en-US" dirty="0"/>
              <a:t>{</a:t>
            </a:r>
          </a:p>
          <a:p>
            <a:pPr marL="0" indent="0">
              <a:buNone/>
            </a:pPr>
            <a:r>
              <a:rPr lang="en-US" dirty="0" smtClean="0"/>
              <a:t>[</a:t>
            </a:r>
            <a:r>
              <a:rPr lang="en-US" dirty="0" err="1" smtClean="0"/>
              <a:t>NonAction</a:t>
            </a:r>
            <a:r>
              <a:rPr lang="en-US" dirty="0" smtClean="0"/>
              <a:t>]</a:t>
            </a:r>
          </a:p>
          <a:p>
            <a:pPr marL="0" indent="0">
              <a:buNone/>
            </a:pPr>
            <a:r>
              <a:rPr lang="en-US" dirty="0" smtClean="0"/>
              <a:t> public </a:t>
            </a:r>
            <a:r>
              <a:rPr lang="en-US" dirty="0" err="1" smtClean="0"/>
              <a:t>ActionResult</a:t>
            </a:r>
            <a:r>
              <a:rPr lang="en-US" dirty="0" smtClean="0"/>
              <a:t> Details()</a:t>
            </a:r>
          </a:p>
          <a:p>
            <a:pPr marL="0" indent="0">
              <a:buNone/>
            </a:pPr>
            <a:r>
              <a:rPr lang="en-US" dirty="0" smtClean="0"/>
              <a:t> </a:t>
            </a:r>
            <a:r>
              <a:rPr lang="en-US" dirty="0"/>
              <a:t>{</a:t>
            </a:r>
          </a:p>
          <a:p>
            <a:pPr marL="0" indent="0">
              <a:buNone/>
            </a:pPr>
            <a:r>
              <a:rPr lang="en-US" dirty="0" smtClean="0"/>
              <a:t>         </a:t>
            </a:r>
            <a:r>
              <a:rPr lang="en-US" dirty="0" err="1"/>
              <a:t>ViewBag.Message</a:t>
            </a:r>
            <a:r>
              <a:rPr lang="en-US" dirty="0"/>
              <a:t> = </a:t>
            </a:r>
            <a:r>
              <a:rPr lang="en-US" dirty="0" smtClean="0"/>
              <a:t>“Asp.net";</a:t>
            </a:r>
            <a:endParaRPr lang="en-US" dirty="0"/>
          </a:p>
          <a:p>
            <a:pPr marL="0" indent="0">
              <a:buNone/>
            </a:pPr>
            <a:r>
              <a:rPr lang="en-US" dirty="0" smtClean="0"/>
              <a:t>            </a:t>
            </a:r>
            <a:r>
              <a:rPr lang="en-US" dirty="0"/>
              <a:t>return View();</a:t>
            </a:r>
          </a:p>
          <a:p>
            <a:pPr marL="0" indent="0">
              <a:buNone/>
            </a:pPr>
            <a:r>
              <a:rPr lang="en-US" dirty="0" smtClean="0"/>
              <a:t> </a:t>
            </a:r>
            <a:r>
              <a:rPr lang="en-US" dirty="0"/>
              <a:t>}</a:t>
            </a:r>
          </a:p>
          <a:p>
            <a:pPr marL="0" indent="0">
              <a:buNone/>
            </a:pPr>
            <a:r>
              <a:rPr lang="en-US" dirty="0"/>
              <a:t>}</a:t>
            </a:r>
          </a:p>
        </p:txBody>
      </p:sp>
    </p:spTree>
    <p:extLst>
      <p:ext uri="{BB962C8B-B14F-4D97-AF65-F5344CB8AC3E}">
        <p14:creationId xmlns:p14="http://schemas.microsoft.com/office/powerpoint/2010/main" val="12043476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verbs</a:t>
            </a:r>
            <a:endParaRPr lang="en-US" dirty="0"/>
          </a:p>
        </p:txBody>
      </p:sp>
      <p:sp>
        <p:nvSpPr>
          <p:cNvPr id="3" name="Content Placeholder 2"/>
          <p:cNvSpPr>
            <a:spLocks noGrp="1"/>
          </p:cNvSpPr>
          <p:nvPr>
            <p:ph idx="1"/>
          </p:nvPr>
        </p:nvSpPr>
        <p:spPr>
          <a:xfrm>
            <a:off x="457200" y="1609416"/>
            <a:ext cx="7543800" cy="5172384"/>
          </a:xfrm>
        </p:spPr>
        <p:txBody>
          <a:bodyPr/>
          <a:lstStyle/>
          <a:p>
            <a:r>
              <a:rPr lang="en-US" dirty="0" smtClean="0"/>
              <a:t>The action verb selectors is used when you want to control the selection of an  action method based on Http request method </a:t>
            </a:r>
          </a:p>
          <a:p>
            <a:pPr marL="0" indent="0">
              <a:buNone/>
            </a:pPr>
            <a:r>
              <a:rPr lang="en-US" b="1" dirty="0" smtClean="0"/>
              <a:t>For example</a:t>
            </a:r>
          </a:p>
          <a:p>
            <a:pPr marL="0" indent="0">
              <a:buNone/>
            </a:pPr>
            <a:r>
              <a:rPr lang="en-US" dirty="0" smtClean="0"/>
              <a:t>We can define two different action method with the  same name but one action method responds to an Http Get request and another action method Http post request</a:t>
            </a:r>
          </a:p>
          <a:p>
            <a:pPr marL="0" indent="0">
              <a:buNone/>
            </a:pPr>
            <a:endParaRPr lang="en-US" dirty="0"/>
          </a:p>
        </p:txBody>
      </p:sp>
    </p:spTree>
    <p:extLst>
      <p:ext uri="{BB962C8B-B14F-4D97-AF65-F5344CB8AC3E}">
        <p14:creationId xmlns:p14="http://schemas.microsoft.com/office/powerpoint/2010/main" val="7703376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action verbs</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HTTP GET(to retrieve information from the user)</a:t>
            </a:r>
          </a:p>
          <a:p>
            <a:pPr marL="514350" indent="-514350">
              <a:buFont typeface="+mj-lt"/>
              <a:buAutoNum type="alphaUcPeriod"/>
            </a:pPr>
            <a:r>
              <a:rPr lang="en-US" dirty="0" smtClean="0"/>
              <a:t>HTTP POST(to create a new resources)</a:t>
            </a:r>
          </a:p>
          <a:p>
            <a:pPr marL="514350" indent="-514350">
              <a:buFont typeface="+mj-lt"/>
              <a:buAutoNum type="alphaUcPeriod"/>
            </a:pPr>
            <a:r>
              <a:rPr lang="en-US" dirty="0" smtClean="0"/>
              <a:t>HTTP DELETE(to delete an existing resources)</a:t>
            </a:r>
          </a:p>
          <a:p>
            <a:pPr marL="514350" indent="-514350">
              <a:buFont typeface="+mj-lt"/>
              <a:buAutoNum type="alphaUcPeriod"/>
            </a:pPr>
            <a:r>
              <a:rPr lang="en-US" dirty="0" smtClean="0"/>
              <a:t>HTTP PUT(to update an existing resources) </a:t>
            </a:r>
          </a:p>
          <a:p>
            <a:pPr marL="514350" indent="-514350">
              <a:buFont typeface="+mj-lt"/>
              <a:buAutoNum type="alphaUcPeriod"/>
            </a:pPr>
            <a:r>
              <a:rPr lang="en-US" dirty="0" smtClean="0"/>
              <a:t>HTTP OPTION</a:t>
            </a:r>
          </a:p>
          <a:p>
            <a:pPr marL="514350" indent="-514350">
              <a:buFont typeface="+mj-lt"/>
              <a:buAutoNum type="alphaUcPeriod"/>
            </a:pPr>
            <a:r>
              <a:rPr lang="en-US" dirty="0" smtClean="0"/>
              <a:t>HTTP PATCH(to full or partial update the resources)</a:t>
            </a:r>
            <a:br>
              <a:rPr lang="en-US" dirty="0" smtClean="0"/>
            </a:br>
            <a:endParaRPr lang="en-US" dirty="0"/>
          </a:p>
        </p:txBody>
      </p:sp>
    </p:spTree>
    <p:extLst>
      <p:ext uri="{BB962C8B-B14F-4D97-AF65-F5344CB8AC3E}">
        <p14:creationId xmlns:p14="http://schemas.microsoft.com/office/powerpoint/2010/main" val="41596269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a:t>
            </a:r>
            <a:endParaRPr lang="en-US" dirty="0"/>
          </a:p>
        </p:txBody>
      </p:sp>
      <p:sp>
        <p:nvSpPr>
          <p:cNvPr id="3" name="Content Placeholder 2"/>
          <p:cNvSpPr>
            <a:spLocks noGrp="1"/>
          </p:cNvSpPr>
          <p:nvPr>
            <p:ph idx="1"/>
          </p:nvPr>
        </p:nvSpPr>
        <p:spPr>
          <a:xfrm>
            <a:off x="457200" y="1609416"/>
            <a:ext cx="7467600" cy="5019984"/>
          </a:xfrm>
        </p:spPr>
        <p:txBody>
          <a:bodyPr/>
          <a:lstStyle/>
          <a:p>
            <a:r>
              <a:rPr lang="en-US" dirty="0" smtClean="0"/>
              <a:t>It is a library in </a:t>
            </a:r>
            <a:r>
              <a:rPr lang="en-US" dirty="0" err="1" smtClean="0"/>
              <a:t>DotNet</a:t>
            </a:r>
            <a:r>
              <a:rPr lang="en-US" dirty="0" smtClean="0"/>
              <a:t> framework </a:t>
            </a:r>
          </a:p>
          <a:p>
            <a:r>
              <a:rPr lang="en-US" dirty="0" smtClean="0"/>
              <a:t>It resides in assembly System.componentmodel.DataAnnotations</a:t>
            </a:r>
          </a:p>
          <a:p>
            <a:r>
              <a:rPr lang="en-US" dirty="0" smtClean="0"/>
              <a:t>Data annotations contains validation attributes to enforce validation rules </a:t>
            </a:r>
          </a:p>
          <a:p>
            <a:r>
              <a:rPr lang="en-US" dirty="0" smtClean="0"/>
              <a:t>Data annotations allow us to  describe the rules we want applied to our model properties</a:t>
            </a:r>
          </a:p>
          <a:p>
            <a:endParaRPr lang="en-US" dirty="0" smtClean="0"/>
          </a:p>
          <a:p>
            <a:endParaRPr lang="en-US" dirty="0"/>
          </a:p>
        </p:txBody>
      </p:sp>
    </p:spTree>
    <p:extLst>
      <p:ext uri="{BB962C8B-B14F-4D97-AF65-F5344CB8AC3E}">
        <p14:creationId xmlns:p14="http://schemas.microsoft.com/office/powerpoint/2010/main" val="11877970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Attributes of </a:t>
            </a:r>
            <a:r>
              <a:rPr lang="en-US" dirty="0" err="1" smtClean="0"/>
              <a:t>dataannotations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Required</a:t>
            </a:r>
          </a:p>
          <a:p>
            <a:pPr marL="0" indent="0">
              <a:buNone/>
            </a:pPr>
            <a:r>
              <a:rPr lang="en-US" dirty="0" smtClean="0"/>
              <a:t>Indicate that the property is a required field</a:t>
            </a:r>
          </a:p>
          <a:p>
            <a:pPr marL="0" indent="0">
              <a:buNone/>
            </a:pPr>
            <a:r>
              <a:rPr lang="en-US" b="1" dirty="0" smtClean="0"/>
              <a:t>DisplayName</a:t>
            </a:r>
          </a:p>
          <a:p>
            <a:pPr marL="0" indent="0">
              <a:buNone/>
            </a:pPr>
            <a:r>
              <a:rPr lang="en-US" dirty="0" smtClean="0"/>
              <a:t>Defines the text we want to used on form fields and validation message</a:t>
            </a:r>
          </a:p>
          <a:p>
            <a:pPr marL="0" indent="0">
              <a:buNone/>
            </a:pPr>
            <a:r>
              <a:rPr lang="en-US" b="1" dirty="0" smtClean="0"/>
              <a:t>StringthLength</a:t>
            </a:r>
          </a:p>
          <a:p>
            <a:pPr marL="0" indent="0">
              <a:buNone/>
            </a:pPr>
            <a:r>
              <a:rPr lang="en-US" dirty="0" smtClean="0"/>
              <a:t>Defines maximum length for string field </a:t>
            </a:r>
          </a:p>
          <a:p>
            <a:pPr marL="0" indent="0">
              <a:buNone/>
            </a:pPr>
            <a:r>
              <a:rPr lang="en-US" b="1" dirty="0" smtClean="0"/>
              <a:t>Range</a:t>
            </a:r>
          </a:p>
          <a:p>
            <a:pPr marL="0" indent="0">
              <a:buNone/>
            </a:pPr>
            <a:r>
              <a:rPr lang="en-US" dirty="0" smtClean="0"/>
              <a:t>Gives a maximum and minimum value for a numeric field </a:t>
            </a:r>
          </a:p>
          <a:p>
            <a:pPr marL="0" indent="0">
              <a:buNone/>
            </a:pPr>
            <a:r>
              <a:rPr lang="en-US" b="1" dirty="0" smtClean="0"/>
              <a:t>Scaffold </a:t>
            </a:r>
          </a:p>
          <a:p>
            <a:pPr marL="0" indent="0">
              <a:buNone/>
            </a:pPr>
            <a:r>
              <a:rPr lang="en-US" dirty="0" smtClean="0"/>
              <a:t>Allows  hiding fields from editor forms</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413353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Id,empname</a:t>
            </a:r>
            <a:r>
              <a:rPr lang="en-US" dirty="0" smtClean="0"/>
              <a:t> validation</a:t>
            </a:r>
            <a:endParaRPr lang="en-US" dirty="0"/>
          </a:p>
        </p:txBody>
      </p:sp>
      <p:sp>
        <p:nvSpPr>
          <p:cNvPr id="3" name="Content Placeholder 2"/>
          <p:cNvSpPr>
            <a:spLocks noGrp="1"/>
          </p:cNvSpPr>
          <p:nvPr>
            <p:ph idx="1"/>
          </p:nvPr>
        </p:nvSpPr>
        <p:spPr>
          <a:xfrm>
            <a:off x="76200" y="1609416"/>
            <a:ext cx="7848600" cy="5248584"/>
          </a:xfrm>
        </p:spPr>
        <p:txBody>
          <a:bodyPr>
            <a:normAutofit lnSpcReduction="10000"/>
          </a:bodyPr>
          <a:lstStyle/>
          <a:p>
            <a:pPr marL="0" indent="0">
              <a:buNone/>
            </a:pPr>
            <a:r>
              <a:rPr lang="en-US" dirty="0"/>
              <a:t>[Key]</a:t>
            </a:r>
          </a:p>
          <a:p>
            <a:pPr marL="0" indent="0">
              <a:buNone/>
            </a:pPr>
            <a:r>
              <a:rPr lang="en-US" dirty="0" smtClean="0"/>
              <a:t>      </a:t>
            </a:r>
            <a:r>
              <a:rPr lang="en-US" dirty="0"/>
              <a:t>public </a:t>
            </a:r>
            <a:r>
              <a:rPr lang="en-US" dirty="0" err="1"/>
              <a:t>int</a:t>
            </a:r>
            <a:r>
              <a:rPr lang="en-US" dirty="0"/>
              <a:t> Id { get; set; }</a:t>
            </a:r>
          </a:p>
          <a:p>
            <a:pPr marL="0" indent="0">
              <a:buNone/>
            </a:pPr>
            <a:r>
              <a:rPr lang="en-US" dirty="0" smtClean="0"/>
              <a:t>       </a:t>
            </a:r>
            <a:r>
              <a:rPr lang="en-US" dirty="0"/>
              <a:t>[DisplayName("</a:t>
            </a:r>
            <a:r>
              <a:rPr lang="en-US" dirty="0" err="1"/>
              <a:t>EmployeeName</a:t>
            </a:r>
            <a:r>
              <a:rPr lang="en-US" dirty="0"/>
              <a:t>")]</a:t>
            </a:r>
          </a:p>
          <a:p>
            <a:pPr marL="0" indent="0">
              <a:buNone/>
            </a:pPr>
            <a:r>
              <a:rPr lang="en-US" dirty="0"/>
              <a:t>        [Required (</a:t>
            </a:r>
            <a:r>
              <a:rPr lang="en-US" dirty="0" err="1"/>
              <a:t>ErrorMessage</a:t>
            </a:r>
            <a:r>
              <a:rPr lang="en-US" dirty="0"/>
              <a:t>="</a:t>
            </a:r>
            <a:r>
              <a:rPr lang="en-US" dirty="0" err="1"/>
              <a:t>EmpName</a:t>
            </a:r>
            <a:r>
              <a:rPr lang="en-US" dirty="0"/>
              <a:t> is Required</a:t>
            </a:r>
            <a:r>
              <a:rPr lang="en-US" dirty="0" smtClean="0"/>
              <a:t>")]</a:t>
            </a:r>
          </a:p>
          <a:p>
            <a:pPr marL="0" indent="0">
              <a:buNone/>
            </a:pPr>
            <a:r>
              <a:rPr lang="en-US" dirty="0" smtClean="0"/>
              <a:t>      </a:t>
            </a:r>
            <a:r>
              <a:rPr lang="en-US" dirty="0"/>
              <a:t>[</a:t>
            </a:r>
            <a:r>
              <a:rPr lang="en-US" dirty="0" err="1"/>
              <a:t>StringLength</a:t>
            </a:r>
            <a:r>
              <a:rPr lang="en-US" dirty="0"/>
              <a:t>(35,MinimumLength=4)]</a:t>
            </a:r>
          </a:p>
          <a:p>
            <a:pPr marL="0" indent="0">
              <a:buNone/>
            </a:pPr>
            <a:r>
              <a:rPr lang="en-US" dirty="0" smtClean="0"/>
              <a:t>       </a:t>
            </a:r>
            <a:r>
              <a:rPr lang="en-US" dirty="0"/>
              <a:t>public string Name { get; set; }</a:t>
            </a:r>
          </a:p>
          <a:p>
            <a:pPr marL="0" indent="0">
              <a:buNone/>
            </a:pPr>
            <a:r>
              <a:rPr lang="en-US" dirty="0" smtClean="0"/>
              <a:t>       </a:t>
            </a:r>
            <a:r>
              <a:rPr lang="en-US" dirty="0"/>
              <a:t>[Required(</a:t>
            </a:r>
            <a:r>
              <a:rPr lang="en-US" dirty="0" err="1"/>
              <a:t>ErrorMessage</a:t>
            </a:r>
            <a:r>
              <a:rPr lang="en-US" dirty="0"/>
              <a:t>="</a:t>
            </a:r>
            <a:r>
              <a:rPr lang="en-US" dirty="0" err="1"/>
              <a:t>EmployeeAddress</a:t>
            </a:r>
            <a:r>
              <a:rPr lang="en-US" dirty="0"/>
              <a:t> Is required ")]</a:t>
            </a:r>
          </a:p>
          <a:p>
            <a:pPr marL="0" indent="0">
              <a:buNone/>
            </a:pPr>
            <a:r>
              <a:rPr lang="en-US" dirty="0" smtClean="0"/>
              <a:t>      </a:t>
            </a:r>
            <a:r>
              <a:rPr lang="en-US" dirty="0"/>
              <a:t>[</a:t>
            </a:r>
            <a:r>
              <a:rPr lang="en-US" dirty="0" err="1"/>
              <a:t>StringLength</a:t>
            </a:r>
            <a:r>
              <a:rPr lang="en-US" dirty="0"/>
              <a:t> (300)]</a:t>
            </a:r>
          </a:p>
          <a:p>
            <a:pPr marL="0" indent="0">
              <a:buNone/>
            </a:pPr>
            <a:r>
              <a:rPr lang="en-US" dirty="0"/>
              <a:t>        public string Address { get; set; }</a:t>
            </a:r>
          </a:p>
          <a:p>
            <a:pPr marL="0" indent="0">
              <a:buNone/>
            </a:pPr>
            <a:r>
              <a:rPr lang="en-US" dirty="0"/>
              <a:t>        </a:t>
            </a:r>
          </a:p>
        </p:txBody>
      </p:sp>
    </p:spTree>
    <p:extLst>
      <p:ext uri="{BB962C8B-B14F-4D97-AF65-F5344CB8AC3E}">
        <p14:creationId xmlns:p14="http://schemas.microsoft.com/office/powerpoint/2010/main" val="14060393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validation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[Required (</a:t>
            </a:r>
            <a:r>
              <a:rPr lang="en-US" dirty="0" err="1"/>
              <a:t>ErrorMessage</a:t>
            </a:r>
            <a:r>
              <a:rPr lang="en-US" dirty="0"/>
              <a:t>="Salary field is required")]</a:t>
            </a:r>
          </a:p>
          <a:p>
            <a:pPr marL="0" indent="0">
              <a:buNone/>
            </a:pPr>
            <a:r>
              <a:rPr lang="en-US" dirty="0"/>
              <a:t>        [Range(3000,10000,ErrorMessage="Salary should be between 3000 and 10000")]</a:t>
            </a:r>
          </a:p>
          <a:p>
            <a:pPr marL="0" indent="0">
              <a:buNone/>
            </a:pPr>
            <a:r>
              <a:rPr lang="en-US" dirty="0" smtClean="0"/>
              <a:t>      </a:t>
            </a:r>
            <a:r>
              <a:rPr lang="en-US" dirty="0"/>
              <a:t>public decimal Salary { get; set; }</a:t>
            </a:r>
          </a:p>
          <a:p>
            <a:pPr marL="0" indent="0">
              <a:buNone/>
            </a:pPr>
            <a:endParaRPr lang="en-US" dirty="0"/>
          </a:p>
          <a:p>
            <a:endParaRPr lang="en-US" dirty="0"/>
          </a:p>
        </p:txBody>
      </p:sp>
    </p:spTree>
    <p:extLst>
      <p:ext uri="{BB962C8B-B14F-4D97-AF65-F5344CB8AC3E}">
        <p14:creationId xmlns:p14="http://schemas.microsoft.com/office/powerpoint/2010/main" val="32839207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a:t>
            </a:r>
            <a:endParaRPr lang="en-US" dirty="0"/>
          </a:p>
        </p:txBody>
      </p:sp>
      <p:sp>
        <p:nvSpPr>
          <p:cNvPr id="3" name="Content Placeholder 2"/>
          <p:cNvSpPr>
            <a:spLocks noGrp="1"/>
          </p:cNvSpPr>
          <p:nvPr>
            <p:ph idx="1"/>
          </p:nvPr>
        </p:nvSpPr>
        <p:spPr>
          <a:xfrm>
            <a:off x="0" y="1609416"/>
            <a:ext cx="8001000" cy="5248584"/>
          </a:xfrm>
        </p:spPr>
        <p:txBody>
          <a:bodyPr/>
          <a:lstStyle/>
          <a:p>
            <a:pPr marL="0" indent="0">
              <a:buNone/>
            </a:pPr>
            <a:r>
              <a:rPr lang="en-US" dirty="0"/>
              <a:t> [Required(</a:t>
            </a:r>
            <a:r>
              <a:rPr lang="en-US" dirty="0" err="1"/>
              <a:t>ErrorMessage</a:t>
            </a:r>
            <a:r>
              <a:rPr lang="en-US" dirty="0"/>
              <a:t>="please give your </a:t>
            </a:r>
            <a:r>
              <a:rPr lang="en-US" dirty="0" err="1"/>
              <a:t>Emailaddress</a:t>
            </a:r>
            <a:r>
              <a:rPr lang="en-US" dirty="0"/>
              <a:t>")]</a:t>
            </a:r>
          </a:p>
          <a:p>
            <a:pPr marL="0" indent="0">
              <a:buNone/>
            </a:pPr>
            <a:r>
              <a:rPr lang="en-US" dirty="0"/>
              <a:t>        [</a:t>
            </a:r>
            <a:r>
              <a:rPr lang="en-US" dirty="0" err="1"/>
              <a:t>DataType</a:t>
            </a:r>
            <a:r>
              <a:rPr lang="en-US" dirty="0"/>
              <a:t>(</a:t>
            </a:r>
            <a:r>
              <a:rPr lang="en-US" dirty="0" err="1"/>
              <a:t>DataType.EmailAddress</a:t>
            </a:r>
            <a:r>
              <a:rPr lang="en-US" dirty="0"/>
              <a:t>)]</a:t>
            </a:r>
          </a:p>
          <a:p>
            <a:pPr marL="0" indent="0">
              <a:buNone/>
            </a:pPr>
            <a:r>
              <a:rPr lang="en-US" dirty="0" smtClean="0"/>
              <a:t>      </a:t>
            </a:r>
            <a:r>
              <a:rPr lang="en-US" dirty="0"/>
              <a:t>[DisplayName("</a:t>
            </a:r>
            <a:r>
              <a:rPr lang="en-US" dirty="0" err="1"/>
              <a:t>EmailAddress</a:t>
            </a:r>
            <a:r>
              <a:rPr lang="en-US" dirty="0"/>
              <a:t>")]</a:t>
            </a:r>
          </a:p>
          <a:p>
            <a:pPr marL="0" indent="0">
              <a:buNone/>
            </a:pPr>
            <a:r>
              <a:rPr lang="en-US" dirty="0" smtClean="0"/>
              <a:t>        </a:t>
            </a:r>
            <a:r>
              <a:rPr lang="en-US" dirty="0"/>
              <a:t>[</a:t>
            </a:r>
            <a:r>
              <a:rPr lang="en-US" dirty="0" err="1"/>
              <a:t>MaxLength</a:t>
            </a:r>
            <a:r>
              <a:rPr lang="en-US" dirty="0"/>
              <a:t>(50)]</a:t>
            </a:r>
          </a:p>
          <a:p>
            <a:pPr marL="0" indent="0">
              <a:buNone/>
            </a:pPr>
            <a:r>
              <a:rPr lang="en-US" dirty="0" smtClean="0"/>
              <a:t>      </a:t>
            </a:r>
            <a:r>
              <a:rPr lang="en-US" dirty="0"/>
              <a:t>[</a:t>
            </a:r>
            <a:r>
              <a:rPr lang="en-US" dirty="0" err="1"/>
              <a:t>RegularExpression</a:t>
            </a:r>
            <a:r>
              <a:rPr lang="en-US" dirty="0"/>
              <a:t>(@"[a-z0-9,_%+-]+@[a-z,0-9.-]+\.[a-z]{2,4}",</a:t>
            </a:r>
            <a:r>
              <a:rPr lang="en-US" dirty="0" err="1"/>
              <a:t>ErrorMessage</a:t>
            </a:r>
            <a:r>
              <a:rPr lang="en-US" dirty="0"/>
              <a:t>="Please Enter Correct Email Address")]</a:t>
            </a:r>
          </a:p>
          <a:p>
            <a:pPr marL="0" indent="0">
              <a:buNone/>
            </a:pPr>
            <a:r>
              <a:rPr lang="en-US" dirty="0" smtClean="0"/>
              <a:t>       </a:t>
            </a:r>
            <a:r>
              <a:rPr lang="en-US" dirty="0"/>
              <a:t>public string Email { get; set; }</a:t>
            </a:r>
          </a:p>
        </p:txBody>
      </p:sp>
    </p:spTree>
    <p:extLst>
      <p:ext uri="{BB962C8B-B14F-4D97-AF65-F5344CB8AC3E}">
        <p14:creationId xmlns:p14="http://schemas.microsoft.com/office/powerpoint/2010/main" val="35185996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filters</a:t>
            </a:r>
            <a:endParaRPr lang="en-US" dirty="0"/>
          </a:p>
        </p:txBody>
      </p:sp>
      <p:sp>
        <p:nvSpPr>
          <p:cNvPr id="3" name="Content Placeholder 2"/>
          <p:cNvSpPr>
            <a:spLocks noGrp="1"/>
          </p:cNvSpPr>
          <p:nvPr>
            <p:ph idx="1"/>
          </p:nvPr>
        </p:nvSpPr>
        <p:spPr/>
        <p:txBody>
          <a:bodyPr/>
          <a:lstStyle/>
          <a:p>
            <a:r>
              <a:rPr lang="en-US" dirty="0" smtClean="0"/>
              <a:t>Action filters are attribute that can be applied either on a controller action method or on a controller </a:t>
            </a:r>
          </a:p>
          <a:p>
            <a:r>
              <a:rPr lang="en-US" dirty="0" smtClean="0"/>
              <a:t>When applied at the controller </a:t>
            </a:r>
            <a:r>
              <a:rPr lang="en-US" dirty="0" err="1" smtClean="0"/>
              <a:t>level,they</a:t>
            </a:r>
            <a:r>
              <a:rPr lang="en-US" dirty="0" smtClean="0"/>
              <a:t> are applicable for all actions with in that controller</a:t>
            </a:r>
          </a:p>
          <a:p>
            <a:r>
              <a:rPr lang="en-US" dirty="0" smtClean="0"/>
              <a:t>Action filters allow us to add pre and post processing logic to an action methods</a:t>
            </a:r>
          </a:p>
          <a:p>
            <a:r>
              <a:rPr lang="en-US" dirty="0" smtClean="0"/>
              <a:t>They allow us to modify the way in which an action is executed </a:t>
            </a:r>
            <a:endParaRPr lang="en-US" dirty="0"/>
          </a:p>
        </p:txBody>
      </p:sp>
    </p:spTree>
    <p:extLst>
      <p:ext uri="{BB962C8B-B14F-4D97-AF65-F5344CB8AC3E}">
        <p14:creationId xmlns:p14="http://schemas.microsoft.com/office/powerpoint/2010/main" val="383809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a:t>
            </a:r>
            <a:endParaRPr lang="en-US" dirty="0"/>
          </a:p>
        </p:txBody>
      </p:sp>
      <p:sp>
        <p:nvSpPr>
          <p:cNvPr id="3" name="Content Placeholder 2"/>
          <p:cNvSpPr>
            <a:spLocks noGrp="1"/>
          </p:cNvSpPr>
          <p:nvPr>
            <p:ph idx="1"/>
          </p:nvPr>
        </p:nvSpPr>
        <p:spPr>
          <a:xfrm>
            <a:off x="457200" y="1609416"/>
            <a:ext cx="7543800" cy="5172384"/>
          </a:xfrm>
        </p:spPr>
        <p:txBody>
          <a:bodyPr>
            <a:normAutofit fontScale="77500" lnSpcReduction="20000"/>
          </a:bodyPr>
          <a:lstStyle/>
          <a:p>
            <a:pPr fontAlgn="t"/>
            <a:r>
              <a:rPr lang="en-US" dirty="0"/>
              <a:t>Asp.net Routing is the first step in MVC request cycle. </a:t>
            </a:r>
            <a:endParaRPr lang="en-US" dirty="0" smtClean="0"/>
          </a:p>
          <a:p>
            <a:pPr fontAlgn="t"/>
            <a:endParaRPr lang="en-US" dirty="0" smtClean="0"/>
          </a:p>
          <a:p>
            <a:pPr fontAlgn="base"/>
            <a:r>
              <a:rPr lang="en-US" dirty="0"/>
              <a:t>MVC requests are mapped to route tables </a:t>
            </a:r>
            <a:r>
              <a:rPr lang="en-US" dirty="0" smtClean="0"/>
              <a:t>for  </a:t>
            </a:r>
            <a:r>
              <a:rPr lang="en-US" dirty="0"/>
              <a:t>which controller and action to be invoked. </a:t>
            </a:r>
            <a:endParaRPr lang="en-US" dirty="0" smtClean="0"/>
          </a:p>
          <a:p>
            <a:pPr marL="0" indent="0" fontAlgn="base">
              <a:buNone/>
            </a:pPr>
            <a:endParaRPr lang="en-US" dirty="0" smtClean="0"/>
          </a:p>
          <a:p>
            <a:pPr fontAlgn="base"/>
            <a:r>
              <a:rPr lang="en-US" dirty="0" smtClean="0"/>
              <a:t>So </a:t>
            </a:r>
            <a:r>
              <a:rPr lang="en-US" dirty="0"/>
              <a:t>if the request is the first request the first thing is to fill the route table with routes collection</a:t>
            </a:r>
            <a:r>
              <a:rPr lang="en-US" dirty="0" smtClean="0"/>
              <a:t>.</a:t>
            </a:r>
          </a:p>
          <a:p>
            <a:pPr marL="0" indent="0" fontAlgn="base">
              <a:buNone/>
            </a:pPr>
            <a:r>
              <a:rPr lang="en-US" dirty="0" smtClean="0"/>
              <a:t> </a:t>
            </a:r>
          </a:p>
          <a:p>
            <a:pPr fontAlgn="base"/>
            <a:r>
              <a:rPr lang="en-US" dirty="0" smtClean="0"/>
              <a:t>This </a:t>
            </a:r>
            <a:r>
              <a:rPr lang="en-US" dirty="0"/>
              <a:t>filling of route table happens in the </a:t>
            </a:r>
            <a:r>
              <a:rPr lang="en-US" dirty="0" err="1"/>
              <a:t>global.asax</a:t>
            </a:r>
            <a:r>
              <a:rPr lang="en-US" dirty="0"/>
              <a:t> file</a:t>
            </a:r>
            <a:r>
              <a:rPr lang="en-US" dirty="0" smtClean="0"/>
              <a:t>.</a:t>
            </a:r>
          </a:p>
          <a:p>
            <a:pPr marL="0" indent="0" fontAlgn="base">
              <a:buNone/>
            </a:pPr>
            <a:endParaRPr lang="en-US" dirty="0"/>
          </a:p>
          <a:p>
            <a:pPr fontAlgn="t"/>
            <a:r>
              <a:rPr lang="en-US" dirty="0" smtClean="0"/>
              <a:t>When </a:t>
            </a:r>
            <a:r>
              <a:rPr lang="en-US" dirty="0"/>
              <a:t>a matching pattern found in the Route Table, the Routing engine forwards the request to the corresponding IRouteHandler for that request. </a:t>
            </a:r>
            <a:endParaRPr lang="en-US" dirty="0" smtClean="0"/>
          </a:p>
          <a:p>
            <a:pPr fontAlgn="t"/>
            <a:endParaRPr lang="en-US" dirty="0" smtClean="0"/>
          </a:p>
          <a:p>
            <a:pPr fontAlgn="t"/>
            <a:endParaRPr lang="en-US" dirty="0"/>
          </a:p>
          <a:p>
            <a:r>
              <a:rPr lang="en-US" dirty="0"/>
              <a:t/>
            </a:r>
            <a:br>
              <a:rPr lang="en-US" dirty="0"/>
            </a:br>
            <a:endParaRPr lang="en-US" dirty="0"/>
          </a:p>
        </p:txBody>
      </p:sp>
    </p:spTree>
    <p:extLst>
      <p:ext uri="{BB962C8B-B14F-4D97-AF65-F5344CB8AC3E}">
        <p14:creationId xmlns:p14="http://schemas.microsoft.com/office/powerpoint/2010/main" val="386113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p:cTn id="49"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action filters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Authorize</a:t>
            </a:r>
          </a:p>
          <a:p>
            <a:pPr marL="514350" indent="-514350">
              <a:buFont typeface="+mj-lt"/>
              <a:buAutoNum type="arabicPeriod"/>
            </a:pPr>
            <a:r>
              <a:rPr lang="en-US" dirty="0" err="1" smtClean="0"/>
              <a:t>ChildAction</a:t>
            </a:r>
            <a:r>
              <a:rPr lang="en-US" dirty="0" err="1"/>
              <a:t>O</a:t>
            </a:r>
            <a:r>
              <a:rPr lang="en-US" dirty="0" err="1" smtClean="0"/>
              <a:t>nly</a:t>
            </a:r>
            <a:endParaRPr lang="en-US" dirty="0" smtClean="0"/>
          </a:p>
          <a:p>
            <a:pPr marL="514350" indent="-514350">
              <a:buFont typeface="+mj-lt"/>
              <a:buAutoNum type="arabicPeriod"/>
            </a:pPr>
            <a:r>
              <a:rPr lang="en-US" dirty="0" err="1" smtClean="0"/>
              <a:t>HandleError</a:t>
            </a:r>
            <a:endParaRPr lang="en-US" dirty="0" smtClean="0"/>
          </a:p>
          <a:p>
            <a:pPr marL="514350" indent="-514350">
              <a:buFont typeface="+mj-lt"/>
              <a:buAutoNum type="arabicPeriod"/>
            </a:pPr>
            <a:r>
              <a:rPr lang="en-US" dirty="0" err="1" smtClean="0"/>
              <a:t>OutputCache</a:t>
            </a:r>
            <a:endParaRPr lang="en-US" dirty="0" smtClean="0"/>
          </a:p>
          <a:p>
            <a:pPr marL="514350" indent="-514350">
              <a:buFont typeface="+mj-lt"/>
              <a:buAutoNum type="arabicPeriod"/>
            </a:pPr>
            <a:r>
              <a:rPr lang="en-US" dirty="0" smtClean="0"/>
              <a:t>Require Https</a:t>
            </a:r>
          </a:p>
          <a:p>
            <a:pPr marL="514350" indent="-514350">
              <a:buFont typeface="+mj-lt"/>
              <a:buAutoNum type="arabicPeriod"/>
            </a:pPr>
            <a:r>
              <a:rPr lang="en-US" dirty="0" err="1" smtClean="0"/>
              <a:t>validateInput</a:t>
            </a:r>
            <a:endParaRPr lang="en-US" dirty="0" smtClean="0"/>
          </a:p>
          <a:p>
            <a:pPr marL="514350" indent="-514350">
              <a:buFont typeface="+mj-lt"/>
              <a:buAutoNum type="arabicPeriod"/>
            </a:pPr>
            <a:r>
              <a:rPr lang="en-US" dirty="0" err="1" smtClean="0"/>
              <a:t>validateAniforgeryToken</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2329395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Repository </a:t>
            </a:r>
            <a:endParaRPr lang="en-US" dirty="0"/>
          </a:p>
        </p:txBody>
      </p:sp>
      <p:sp>
        <p:nvSpPr>
          <p:cNvPr id="3" name="Content Placeholder 2"/>
          <p:cNvSpPr>
            <a:spLocks noGrp="1"/>
          </p:cNvSpPr>
          <p:nvPr>
            <p:ph idx="1"/>
          </p:nvPr>
        </p:nvSpPr>
        <p:spPr/>
        <p:txBody>
          <a:bodyPr/>
          <a:lstStyle/>
          <a:p>
            <a:r>
              <a:rPr lang="en-US" dirty="0" smtClean="0"/>
              <a:t>The repository  mediates between the data source layer and business layers of the application</a:t>
            </a:r>
          </a:p>
          <a:p>
            <a:r>
              <a:rPr lang="en-US" dirty="0" smtClean="0"/>
              <a:t>Repository queries the data source for the data ,maps the data from the data source to a business entity </a:t>
            </a:r>
          </a:p>
          <a:p>
            <a:r>
              <a:rPr lang="en-US" dirty="0" smtClean="0"/>
              <a:t>Repository persists changes in the business entity to the data source </a:t>
            </a:r>
          </a:p>
          <a:p>
            <a:r>
              <a:rPr lang="en-US" dirty="0" smtClean="0"/>
              <a:t>A repository separates the business logic from the interactions with the underlying datasource or web service.</a:t>
            </a:r>
          </a:p>
          <a:p>
            <a:endParaRPr lang="en-US" dirty="0"/>
          </a:p>
        </p:txBody>
      </p:sp>
    </p:spTree>
    <p:extLst>
      <p:ext uri="{BB962C8B-B14F-4D97-AF65-F5344CB8AC3E}">
        <p14:creationId xmlns:p14="http://schemas.microsoft.com/office/powerpoint/2010/main" val="672685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a:t>
            </a:r>
          </a:p>
        </p:txBody>
      </p:sp>
      <p:sp>
        <p:nvSpPr>
          <p:cNvPr id="3" name="Content Placeholder 2"/>
          <p:cNvSpPr>
            <a:spLocks noGrp="1"/>
          </p:cNvSpPr>
          <p:nvPr>
            <p:ph idx="1"/>
          </p:nvPr>
        </p:nvSpPr>
        <p:spPr/>
        <p:txBody>
          <a:bodyPr/>
          <a:lstStyle/>
          <a:p>
            <a:r>
              <a:rPr lang="en-US" dirty="0" smtClean="0"/>
              <a:t>Repository is centralized  the data logic or web service logic</a:t>
            </a:r>
          </a:p>
          <a:p>
            <a:r>
              <a:rPr lang="en-US" dirty="0" smtClean="0"/>
              <a:t>Repository provides a substitution  point for the unit test </a:t>
            </a:r>
          </a:p>
          <a:p>
            <a:r>
              <a:rPr lang="en-US" dirty="0" smtClean="0"/>
              <a:t>It is provides a flexible architecture that can be adapted as the overall design of the application evolves </a:t>
            </a:r>
          </a:p>
          <a:p>
            <a:endParaRPr lang="en-US" dirty="0"/>
          </a:p>
        </p:txBody>
      </p:sp>
    </p:spTree>
    <p:extLst>
      <p:ext uri="{BB962C8B-B14F-4D97-AF65-F5344CB8AC3E}">
        <p14:creationId xmlns:p14="http://schemas.microsoft.com/office/powerpoint/2010/main" val="5838457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design pattern </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698" t="38441" r="3294" b="13999"/>
          <a:stretch/>
        </p:blipFill>
        <p:spPr bwMode="auto">
          <a:xfrm>
            <a:off x="304800" y="2057400"/>
            <a:ext cx="7619999"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4584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lstStyle/>
          <a:p>
            <a:r>
              <a:rPr lang="en-US" dirty="0" smtClean="0"/>
              <a:t>	Repository </a:t>
            </a:r>
            <a:endParaRPr lang="en-US" dirty="0"/>
          </a:p>
        </p:txBody>
      </p:sp>
      <p:pic>
        <p:nvPicPr>
          <p:cNvPr id="4" name="Content Placeholder 3"/>
          <p:cNvPicPr>
            <a:picLocks noGrp="1"/>
          </p:cNvPicPr>
          <p:nvPr>
            <p:ph idx="1"/>
          </p:nvPr>
        </p:nvPicPr>
        <p:blipFill rotWithShape="1">
          <a:blip r:embed="rId2"/>
          <a:srcRect t="15682" r="1993" b="16195"/>
          <a:stretch/>
        </p:blipFill>
        <p:spPr bwMode="auto">
          <a:xfrm>
            <a:off x="381000" y="1447800"/>
            <a:ext cx="7315200" cy="5181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8711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repository layer isolates Business layer from the Data Access Layer. </a:t>
            </a:r>
            <a:endParaRPr lang="en-US" dirty="0" smtClean="0"/>
          </a:p>
          <a:p>
            <a:pPr marL="0" indent="0">
              <a:buNone/>
            </a:pPr>
            <a:endParaRPr lang="en-US" dirty="0" smtClean="0"/>
          </a:p>
          <a:p>
            <a:r>
              <a:rPr lang="en-US" dirty="0" smtClean="0"/>
              <a:t>The </a:t>
            </a:r>
            <a:r>
              <a:rPr lang="en-US" dirty="0"/>
              <a:t>Repository contains Data Mapper entity. </a:t>
            </a:r>
            <a:endParaRPr lang="en-US" dirty="0" smtClean="0"/>
          </a:p>
          <a:p>
            <a:pPr marL="0" indent="0">
              <a:buNone/>
            </a:pPr>
            <a:endParaRPr lang="en-US" dirty="0" smtClean="0"/>
          </a:p>
          <a:p>
            <a:r>
              <a:rPr lang="en-US" dirty="0" smtClean="0"/>
              <a:t>This </a:t>
            </a:r>
            <a:r>
              <a:rPr lang="en-US" dirty="0"/>
              <a:t>entity can be used as a model entity for providing schema of the data for performing CRUD operations, by using the CRUD operations defined in the repository</a:t>
            </a:r>
            <a:r>
              <a:rPr lang="en-US" dirty="0" smtClean="0"/>
              <a:t>.</a:t>
            </a:r>
          </a:p>
          <a:p>
            <a:pPr marL="0" indent="0">
              <a:buNone/>
            </a:pPr>
            <a:endParaRPr lang="en-US" dirty="0" smtClean="0"/>
          </a:p>
          <a:p>
            <a:r>
              <a:rPr lang="en-US" dirty="0" smtClean="0"/>
              <a:t> </a:t>
            </a:r>
            <a:r>
              <a:rPr lang="en-US" dirty="0"/>
              <a:t>The Business layer performs Data Access using repository layer. If the application makes use of WCF/Web services for data access, then repository can be used to isolate these service references from the Business layer.</a:t>
            </a:r>
          </a:p>
          <a:p>
            <a:pPr marL="0" indent="0">
              <a:buNone/>
            </a:pPr>
            <a:r>
              <a:rPr lang="en-US" dirty="0"/>
              <a:t/>
            </a:r>
            <a:br>
              <a:rPr lang="en-US" dirty="0"/>
            </a:br>
            <a:endParaRPr lang="en-US" dirty="0"/>
          </a:p>
        </p:txBody>
      </p:sp>
    </p:spTree>
    <p:extLst>
      <p:ext uri="{BB962C8B-B14F-4D97-AF65-F5344CB8AC3E}">
        <p14:creationId xmlns:p14="http://schemas.microsoft.com/office/powerpoint/2010/main" val="12078863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9416"/>
            <a:ext cx="7315200" cy="5096184"/>
          </a:xfrm>
        </p:spPr>
        <p:txBody>
          <a:bodyPr>
            <a:normAutofit fontScale="85000" lnSpcReduction="10000"/>
          </a:bodyPr>
          <a:lstStyle/>
          <a:p>
            <a:r>
              <a:rPr lang="en-US" dirty="0"/>
              <a:t>In MVC, it is important to think of the repository pattern so that if the Model layers needs some breaking changes, then it should have minimum or no maintenance impact on the controller layer. </a:t>
            </a:r>
            <a:endParaRPr lang="en-US" dirty="0" smtClean="0"/>
          </a:p>
          <a:p>
            <a:r>
              <a:rPr lang="en-US" dirty="0" smtClean="0"/>
              <a:t>In </a:t>
            </a:r>
            <a:r>
              <a:rPr lang="en-US" dirty="0"/>
              <a:t>MVC, finally the Controller is responsible for exposing data to the View or accessing Http posted data from View and send it further to the Model. </a:t>
            </a:r>
            <a:endParaRPr lang="en-US" dirty="0" smtClean="0"/>
          </a:p>
          <a:p>
            <a:r>
              <a:rPr lang="en-US" dirty="0" smtClean="0"/>
              <a:t>So </a:t>
            </a:r>
            <a:r>
              <a:rPr lang="en-US" dirty="0"/>
              <a:t>here, if the Controller has tight-coupling dependency on the Model, then any change in the Model will impact the Controller and hence sometimes the View too</a:t>
            </a:r>
            <a:r>
              <a:rPr lang="en-US" dirty="0" smtClean="0"/>
              <a:t>.</a:t>
            </a:r>
          </a:p>
          <a:p>
            <a:r>
              <a:rPr lang="en-US" dirty="0" smtClean="0"/>
              <a:t> </a:t>
            </a:r>
            <a:r>
              <a:rPr lang="en-US" dirty="0"/>
              <a:t>In this case, we can use the Repository pattern as shown in the following diagram:</a:t>
            </a:r>
          </a:p>
          <a:p>
            <a:r>
              <a:rPr lang="en-US" dirty="0"/>
              <a:t/>
            </a:r>
            <a:br>
              <a:rPr lang="en-US" dirty="0"/>
            </a:br>
            <a:endParaRPr lang="en-US" dirty="0"/>
          </a:p>
        </p:txBody>
      </p:sp>
    </p:spTree>
    <p:extLst>
      <p:ext uri="{BB962C8B-B14F-4D97-AF65-F5344CB8AC3E}">
        <p14:creationId xmlns:p14="http://schemas.microsoft.com/office/powerpoint/2010/main" val="3925565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14899"/>
            <a:ext cx="7239000" cy="4036290"/>
          </a:xfrm>
        </p:spPr>
      </p:pic>
    </p:spTree>
    <p:extLst>
      <p:ext uri="{BB962C8B-B14F-4D97-AF65-F5344CB8AC3E}">
        <p14:creationId xmlns:p14="http://schemas.microsoft.com/office/powerpoint/2010/main" val="40987885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above diagram explains the repository process flow. When using </a:t>
            </a:r>
            <a:r>
              <a:rPr lang="en-US" dirty="0" err="1"/>
              <a:t>EntityFramework</a:t>
            </a:r>
            <a:r>
              <a:rPr lang="en-US" dirty="0"/>
              <a:t> in MVC, </a:t>
            </a:r>
            <a:endParaRPr lang="en-US" dirty="0" smtClean="0"/>
          </a:p>
          <a:p>
            <a:r>
              <a:rPr lang="en-US" smtClean="0"/>
              <a:t>we </a:t>
            </a:r>
            <a:r>
              <a:rPr lang="en-US" dirty="0"/>
              <a:t>have Model Entities available which can be used by all layers of the </a:t>
            </a:r>
            <a:r>
              <a:rPr lang="en-US"/>
              <a:t>application</a:t>
            </a:r>
            <a:r>
              <a:rPr lang="en-US" smtClean="0"/>
              <a:t>.</a:t>
            </a:r>
          </a:p>
          <a:p>
            <a:r>
              <a:rPr lang="en-US" smtClean="0"/>
              <a:t> </a:t>
            </a:r>
            <a:r>
              <a:rPr lang="en-US" dirty="0"/>
              <a:t>Once the Web Server passed the request to Controller for Actions (e.g. Read/Write), the Controller calls repository and passes the Model Entity to it</a:t>
            </a:r>
            <a:r>
              <a:rPr lang="en-US" dirty="0" smtClean="0"/>
              <a:t>.</a:t>
            </a:r>
            <a:endParaRPr lang="en-US" dirty="0"/>
          </a:p>
          <a:p>
            <a:endParaRPr lang="en-US" dirty="0"/>
          </a:p>
        </p:txBody>
      </p:sp>
    </p:spTree>
    <p:extLst>
      <p:ext uri="{BB962C8B-B14F-4D97-AF65-F5344CB8AC3E}">
        <p14:creationId xmlns:p14="http://schemas.microsoft.com/office/powerpoint/2010/main" val="35292242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It is recommended that the Controller should use Dependency Injection to instantiate the Repository and call methods from it. </a:t>
            </a:r>
            <a:endParaRPr lang="en-US" dirty="0" smtClean="0"/>
          </a:p>
          <a:p>
            <a:r>
              <a:rPr lang="en-US" dirty="0" smtClean="0"/>
              <a:t>The </a:t>
            </a:r>
            <a:r>
              <a:rPr lang="en-US" dirty="0"/>
              <a:t>Repository further passes the Model Entity to Data Access implemented using Entity Framework for performing operation requested by the Controller. </a:t>
            </a:r>
          </a:p>
          <a:p>
            <a:endParaRPr lang="en-US" dirty="0"/>
          </a:p>
        </p:txBody>
      </p:sp>
    </p:spTree>
    <p:extLst>
      <p:ext uri="{BB962C8B-B14F-4D97-AF65-F5344CB8AC3E}">
        <p14:creationId xmlns:p14="http://schemas.microsoft.com/office/powerpoint/2010/main" val="358733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Request</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 </a:t>
            </a:r>
            <a:r>
              <a:rPr lang="en-US" dirty="0"/>
              <a:t>The </a:t>
            </a:r>
            <a:r>
              <a:rPr lang="en-US" dirty="0" err="1"/>
              <a:t>ProcessRequest</a:t>
            </a:r>
            <a:r>
              <a:rPr lang="en-US" dirty="0"/>
              <a:t>() method is responsible for processing the request and generating the response</a:t>
            </a:r>
            <a:r>
              <a:rPr lang="en-US" dirty="0" smtClean="0"/>
              <a:t>.</a:t>
            </a:r>
          </a:p>
          <a:p>
            <a:r>
              <a:rPr lang="en-US" dirty="0" smtClean="0"/>
              <a:t> </a:t>
            </a:r>
            <a:r>
              <a:rPr lang="en-US" dirty="0"/>
              <a:t>So in asp.net application it is simple, you request for a page in the </a:t>
            </a:r>
            <a:r>
              <a:rPr lang="en-US" dirty="0" err="1"/>
              <a:t>url</a:t>
            </a:r>
            <a:r>
              <a:rPr lang="en-US" dirty="0"/>
              <a:t> like http://mysite1\default.aspx and then it search for that page on the disk and execute the </a:t>
            </a:r>
            <a:r>
              <a:rPr lang="en-US" dirty="0" err="1"/>
              <a:t>processrequest</a:t>
            </a:r>
            <a:r>
              <a:rPr lang="en-US" dirty="0"/>
              <a:t> method and generate the response.</a:t>
            </a:r>
          </a:p>
          <a:p>
            <a:endParaRPr lang="en-US" dirty="0"/>
          </a:p>
        </p:txBody>
      </p:sp>
    </p:spTree>
    <p:extLst>
      <p:ext uri="{BB962C8B-B14F-4D97-AF65-F5344CB8AC3E}">
        <p14:creationId xmlns:p14="http://schemas.microsoft.com/office/powerpoint/2010/main" val="22048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 Repository must also use Dependency Injection to instantiate the </a:t>
            </a:r>
            <a:r>
              <a:rPr lang="en-US" dirty="0" err="1"/>
              <a:t>DbContext</a:t>
            </a:r>
            <a:r>
              <a:rPr lang="en-US" dirty="0"/>
              <a:t> of Entity Framework. To implement Dependency Injection, any DI framework can be used e.g. Unity, </a:t>
            </a:r>
            <a:r>
              <a:rPr lang="en-US" dirty="0" err="1"/>
              <a:t>Ninject</a:t>
            </a:r>
            <a:r>
              <a:rPr lang="en-US" dirty="0"/>
              <a:t>, etc.</a:t>
            </a:r>
          </a:p>
        </p:txBody>
      </p:sp>
    </p:spTree>
    <p:extLst>
      <p:ext uri="{BB962C8B-B14F-4D97-AF65-F5344CB8AC3E}">
        <p14:creationId xmlns:p14="http://schemas.microsoft.com/office/powerpoint/2010/main" val="341170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However in MVC application it doesn’t work in that way. </a:t>
            </a:r>
          </a:p>
          <a:p>
            <a:r>
              <a:rPr lang="en-US" dirty="0"/>
              <a:t>There is no physical page exist for a particular request. All the requests are routed to a special class called Controller.</a:t>
            </a:r>
          </a:p>
          <a:p>
            <a:r>
              <a:rPr lang="en-US" dirty="0"/>
              <a:t> The controller is responsible for generating the response and sending the content back to the browser.</a:t>
            </a:r>
          </a:p>
          <a:p>
            <a:pPr marL="0" indent="0">
              <a:buNone/>
            </a:pPr>
            <a:r>
              <a:rPr lang="en-US" dirty="0"/>
              <a:t/>
            </a:r>
            <a:br>
              <a:rPr lang="en-US" dirty="0"/>
            </a:br>
            <a:endParaRPr lang="en-US" dirty="0"/>
          </a:p>
        </p:txBody>
      </p:sp>
    </p:spTree>
    <p:extLst>
      <p:ext uri="{BB962C8B-B14F-4D97-AF65-F5344CB8AC3E}">
        <p14:creationId xmlns:p14="http://schemas.microsoft.com/office/powerpoint/2010/main" val="1411373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lstStyle/>
          <a:p>
            <a:pPr fontAlgn="t"/>
            <a:r>
              <a:rPr lang="en-US" dirty="0" err="1"/>
              <a:t>MvcHandler</a:t>
            </a:r>
            <a:r>
              <a:rPr lang="en-US" dirty="0"/>
              <a:t> uses the </a:t>
            </a:r>
            <a:r>
              <a:rPr lang="en-US" dirty="0" err="1"/>
              <a:t>IControllerFactory</a:t>
            </a:r>
            <a:r>
              <a:rPr lang="en-US" dirty="0"/>
              <a:t> instance and tries to get a </a:t>
            </a:r>
            <a:r>
              <a:rPr lang="en-US" dirty="0" err="1"/>
              <a:t>IController</a:t>
            </a:r>
            <a:r>
              <a:rPr lang="en-US" dirty="0"/>
              <a:t> instance</a:t>
            </a:r>
            <a:r>
              <a:rPr lang="en-US" dirty="0" smtClean="0"/>
              <a:t>.</a:t>
            </a:r>
          </a:p>
          <a:p>
            <a:pPr fontAlgn="t"/>
            <a:r>
              <a:rPr lang="en-US" dirty="0" smtClean="0"/>
              <a:t> </a:t>
            </a:r>
            <a:r>
              <a:rPr lang="en-US" dirty="0"/>
              <a:t>If successful, the Execute method is called. The </a:t>
            </a:r>
            <a:r>
              <a:rPr lang="en-US" dirty="0" err="1"/>
              <a:t>IControllerFactory</a:t>
            </a:r>
            <a:r>
              <a:rPr lang="en-US" dirty="0"/>
              <a:t> could be the default controller factory or a custom factory initialized at the </a:t>
            </a:r>
            <a:r>
              <a:rPr lang="en-US" dirty="0" err="1"/>
              <a:t>Application_Start</a:t>
            </a:r>
            <a:r>
              <a:rPr lang="en-US" dirty="0"/>
              <a:t> </a:t>
            </a:r>
            <a:r>
              <a:rPr lang="en-US" dirty="0" smtClean="0"/>
              <a:t>event</a:t>
            </a:r>
            <a:endParaRPr lang="en-US" dirty="0"/>
          </a:p>
          <a:p>
            <a:r>
              <a:rPr lang="en-US" dirty="0"/>
              <a:t/>
            </a:r>
            <a:br>
              <a:rPr lang="en-US" dirty="0"/>
            </a:br>
            <a:endParaRPr lang="en-US" dirty="0"/>
          </a:p>
        </p:txBody>
      </p:sp>
    </p:spTree>
    <p:extLst>
      <p:ext uri="{BB962C8B-B14F-4D97-AF65-F5344CB8AC3E}">
        <p14:creationId xmlns:p14="http://schemas.microsoft.com/office/powerpoint/2010/main" val="1086228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Execution</a:t>
            </a:r>
          </a:p>
        </p:txBody>
      </p:sp>
      <p:sp>
        <p:nvSpPr>
          <p:cNvPr id="3" name="Content Placeholder 2"/>
          <p:cNvSpPr>
            <a:spLocks noGrp="1"/>
          </p:cNvSpPr>
          <p:nvPr>
            <p:ph idx="1"/>
          </p:nvPr>
        </p:nvSpPr>
        <p:spPr/>
        <p:txBody>
          <a:bodyPr/>
          <a:lstStyle/>
          <a:p>
            <a:endParaRPr lang="en-US" dirty="0"/>
          </a:p>
          <a:p>
            <a:pPr fontAlgn="t"/>
            <a:r>
              <a:rPr lang="en-US" dirty="0"/>
              <a:t>Once the controller has been instantiated, Controller's </a:t>
            </a:r>
            <a:r>
              <a:rPr lang="en-US" dirty="0" err="1"/>
              <a:t>ActionInvoker</a:t>
            </a:r>
            <a:r>
              <a:rPr lang="en-US" dirty="0"/>
              <a:t> determines which specific action to invoke on the controller. </a:t>
            </a:r>
            <a:endParaRPr lang="en-US" dirty="0" smtClean="0"/>
          </a:p>
          <a:p>
            <a:pPr fontAlgn="t"/>
            <a:r>
              <a:rPr lang="en-US" dirty="0" smtClean="0"/>
              <a:t>Action </a:t>
            </a:r>
            <a:r>
              <a:rPr lang="en-US" dirty="0"/>
              <a:t>to be execute is chosen based on attributes </a:t>
            </a:r>
            <a:r>
              <a:rPr lang="en-US" dirty="0" err="1"/>
              <a:t>ActionNameSelectorAttribute</a:t>
            </a:r>
            <a:r>
              <a:rPr lang="en-US" dirty="0"/>
              <a:t> (by default method which have the same name as the action is chosen) and </a:t>
            </a:r>
            <a:r>
              <a:rPr lang="en-US" dirty="0" err="1"/>
              <a:t>ActionMethodSelectorAttribute</a:t>
            </a:r>
            <a:r>
              <a:rPr lang="en-US" dirty="0"/>
              <a:t>(If more than one method found, the correct one is chosen with the help of this attribute)</a:t>
            </a:r>
          </a:p>
          <a:p>
            <a:endParaRPr lang="en-US" dirty="0"/>
          </a:p>
        </p:txBody>
      </p:sp>
    </p:spTree>
    <p:extLst>
      <p:ext uri="{BB962C8B-B14F-4D97-AF65-F5344CB8AC3E}">
        <p14:creationId xmlns:p14="http://schemas.microsoft.com/office/powerpoint/2010/main" val="301095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Result</a:t>
            </a:r>
          </a:p>
        </p:txBody>
      </p:sp>
      <p:sp>
        <p:nvSpPr>
          <p:cNvPr id="3" name="Content Placeholder 2"/>
          <p:cNvSpPr>
            <a:spLocks noGrp="1"/>
          </p:cNvSpPr>
          <p:nvPr>
            <p:ph idx="1"/>
          </p:nvPr>
        </p:nvSpPr>
        <p:spPr/>
        <p:txBody>
          <a:bodyPr/>
          <a:lstStyle/>
          <a:p>
            <a:endParaRPr lang="en-US" dirty="0"/>
          </a:p>
          <a:p>
            <a:pPr fontAlgn="t"/>
            <a:r>
              <a:rPr lang="en-US" dirty="0"/>
              <a:t>The action method receives user input, prepares the appropriate response data, and then executes the result by returning a result type. </a:t>
            </a:r>
            <a:endParaRPr lang="en-US" dirty="0" smtClean="0"/>
          </a:p>
          <a:p>
            <a:pPr fontAlgn="t"/>
            <a:r>
              <a:rPr lang="en-US" dirty="0" smtClean="0"/>
              <a:t>The </a:t>
            </a:r>
            <a:r>
              <a:rPr lang="en-US" dirty="0"/>
              <a:t>result type can be ViewResult, </a:t>
            </a:r>
            <a:r>
              <a:rPr lang="en-US" dirty="0" err="1"/>
              <a:t>RedirectToRouteResult</a:t>
            </a:r>
            <a:r>
              <a:rPr lang="en-US" dirty="0"/>
              <a:t>, </a:t>
            </a:r>
            <a:r>
              <a:rPr lang="en-US" dirty="0" err="1"/>
              <a:t>RedirectResult</a:t>
            </a:r>
            <a:r>
              <a:rPr lang="en-US" dirty="0"/>
              <a:t>, </a:t>
            </a:r>
            <a:r>
              <a:rPr lang="en-US" dirty="0" err="1"/>
              <a:t>ContentResult</a:t>
            </a:r>
            <a:r>
              <a:rPr lang="en-US" dirty="0"/>
              <a:t>, </a:t>
            </a:r>
            <a:r>
              <a:rPr lang="en-US" dirty="0" err="1"/>
              <a:t>JsonResult</a:t>
            </a:r>
            <a:r>
              <a:rPr lang="en-US" dirty="0"/>
              <a:t>, </a:t>
            </a:r>
            <a:r>
              <a:rPr lang="en-US" dirty="0" err="1"/>
              <a:t>FileResult</a:t>
            </a:r>
            <a:r>
              <a:rPr lang="en-US" dirty="0"/>
              <a:t>, and </a:t>
            </a:r>
            <a:r>
              <a:rPr lang="en-US" dirty="0" err="1"/>
              <a:t>EmptyResult</a:t>
            </a:r>
            <a:r>
              <a:rPr lang="en-US" dirty="0"/>
              <a:t>.</a:t>
            </a:r>
          </a:p>
          <a:p>
            <a:r>
              <a:rPr lang="en-US" dirty="0"/>
              <a:t/>
            </a:r>
            <a:br>
              <a:rPr lang="en-US" dirty="0"/>
            </a:br>
            <a:endParaRPr lang="en-US" dirty="0"/>
          </a:p>
        </p:txBody>
      </p:sp>
    </p:spTree>
    <p:extLst>
      <p:ext uri="{BB962C8B-B14F-4D97-AF65-F5344CB8AC3E}">
        <p14:creationId xmlns:p14="http://schemas.microsoft.com/office/powerpoint/2010/main" val="1054204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Engine</a:t>
            </a:r>
          </a:p>
        </p:txBody>
      </p:sp>
      <p:sp>
        <p:nvSpPr>
          <p:cNvPr id="3" name="Content Placeholder 2"/>
          <p:cNvSpPr>
            <a:spLocks noGrp="1"/>
          </p:cNvSpPr>
          <p:nvPr>
            <p:ph idx="1"/>
          </p:nvPr>
        </p:nvSpPr>
        <p:spPr>
          <a:xfrm>
            <a:off x="457199" y="1609416"/>
            <a:ext cx="7570519" cy="5112018"/>
          </a:xfrm>
        </p:spPr>
        <p:txBody>
          <a:bodyPr>
            <a:normAutofit/>
          </a:bodyPr>
          <a:lstStyle/>
          <a:p>
            <a:endParaRPr lang="en-US" dirty="0"/>
          </a:p>
          <a:p>
            <a:pPr fontAlgn="t"/>
            <a:r>
              <a:rPr lang="en-US" dirty="0" smtClean="0"/>
              <a:t> </a:t>
            </a:r>
            <a:r>
              <a:rPr lang="en-US" dirty="0"/>
              <a:t>It is handled by </a:t>
            </a:r>
            <a:r>
              <a:rPr lang="en-US" dirty="0" err="1"/>
              <a:t>IViewEngine</a:t>
            </a:r>
            <a:r>
              <a:rPr lang="en-US" dirty="0"/>
              <a:t> interface of the view engine. </a:t>
            </a:r>
            <a:r>
              <a:rPr lang="en-US" dirty="0" smtClean="0"/>
              <a:t>By </a:t>
            </a:r>
            <a:r>
              <a:rPr lang="en-US" dirty="0"/>
              <a:t>default </a:t>
            </a:r>
            <a:r>
              <a:rPr lang="en-US" dirty="0" err="1"/>
              <a:t>Asp.Net</a:t>
            </a:r>
            <a:r>
              <a:rPr lang="en-US" dirty="0"/>
              <a:t> MVC </a:t>
            </a:r>
            <a:r>
              <a:rPr lang="en-US" dirty="0" smtClean="0"/>
              <a:t> uses</a:t>
            </a:r>
            <a:r>
              <a:rPr lang="en-US" dirty="0"/>
              <a:t> </a:t>
            </a:r>
            <a:r>
              <a:rPr lang="en-US" dirty="0" err="1"/>
              <a:t>WebForm</a:t>
            </a:r>
            <a:r>
              <a:rPr lang="en-US" dirty="0"/>
              <a:t> and Razor view engines. </a:t>
            </a:r>
            <a:endParaRPr lang="en-US" dirty="0" smtClean="0"/>
          </a:p>
          <a:p>
            <a:pPr fontAlgn="t"/>
            <a:r>
              <a:rPr lang="en-US" dirty="0" smtClean="0"/>
              <a:t>You </a:t>
            </a:r>
            <a:r>
              <a:rPr lang="en-US" dirty="0"/>
              <a:t>can also register your own custom view engine to your </a:t>
            </a:r>
            <a:r>
              <a:rPr lang="en-US" dirty="0" err="1"/>
              <a:t>Asp.Net</a:t>
            </a:r>
            <a:r>
              <a:rPr lang="en-US" dirty="0"/>
              <a:t> </a:t>
            </a:r>
            <a:r>
              <a:rPr lang="en-US" dirty="0" smtClean="0"/>
              <a:t>MVC application </a:t>
            </a:r>
            <a:endParaRPr lang="en-US" dirty="0"/>
          </a:p>
          <a:p>
            <a:r>
              <a:rPr lang="en-US" dirty="0"/>
              <a:t/>
            </a:r>
            <a:br>
              <a:rPr lang="en-US" dirty="0"/>
            </a:br>
            <a:endParaRPr lang="en-US" dirty="0"/>
          </a:p>
        </p:txBody>
      </p:sp>
    </p:spTree>
    <p:extLst>
      <p:ext uri="{BB962C8B-B14F-4D97-AF65-F5344CB8AC3E}">
        <p14:creationId xmlns:p14="http://schemas.microsoft.com/office/powerpoint/2010/main" val="3272443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a:t>The most important Action Result is the ViewResult, which renders and returns an HTML page to the browser by using the current view engine</a:t>
            </a:r>
          </a:p>
        </p:txBody>
      </p:sp>
    </p:spTree>
    <p:extLst>
      <p:ext uri="{BB962C8B-B14F-4D97-AF65-F5344CB8AC3E}">
        <p14:creationId xmlns:p14="http://schemas.microsoft.com/office/powerpoint/2010/main" val="3383515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9970022"/>
              </p:ext>
            </p:extLst>
          </p:nvPr>
        </p:nvGraphicFramePr>
        <p:xfrm>
          <a:off x="0" y="1"/>
          <a:ext cx="9067800" cy="6857998"/>
        </p:xfrm>
        <a:graphic>
          <a:graphicData uri="http://schemas.openxmlformats.org/drawingml/2006/table">
            <a:tbl>
              <a:tblPr firstRow="1" bandRow="1">
                <a:tableStyleId>{5C22544A-7EE6-4342-B048-85BDC9FD1C3A}</a:tableStyleId>
              </a:tblPr>
              <a:tblGrid>
                <a:gridCol w="4533900"/>
                <a:gridCol w="4533900"/>
              </a:tblGrid>
              <a:tr h="12119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err="1" smtClean="0">
                          <a:solidFill>
                            <a:schemeClr val="lt1"/>
                          </a:solidFill>
                          <a:effectLst/>
                          <a:latin typeface="+mn-lt"/>
                          <a:ea typeface="+mn-ea"/>
                          <a:cs typeface="+mn-cs"/>
                        </a:rPr>
                        <a:t>Asp.Net</a:t>
                      </a:r>
                      <a:r>
                        <a:rPr kumimoji="0" lang="en-US" sz="1800" b="1" kern="1200" dirty="0" smtClean="0">
                          <a:solidFill>
                            <a:schemeClr val="lt1"/>
                          </a:solidFill>
                          <a:effectLst/>
                          <a:latin typeface="+mn-lt"/>
                          <a:ea typeface="+mn-ea"/>
                          <a:cs typeface="+mn-cs"/>
                        </a:rPr>
                        <a:t> Web Forms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err="1" smtClean="0">
                          <a:solidFill>
                            <a:schemeClr val="lt1"/>
                          </a:solidFill>
                          <a:effectLst/>
                          <a:latin typeface="+mn-lt"/>
                          <a:ea typeface="+mn-ea"/>
                          <a:cs typeface="+mn-cs"/>
                        </a:rPr>
                        <a:t>Asp.Net</a:t>
                      </a:r>
                      <a:r>
                        <a:rPr kumimoji="0" lang="en-US" sz="1800" b="1" kern="1200" dirty="0" smtClean="0">
                          <a:solidFill>
                            <a:schemeClr val="lt1"/>
                          </a:solidFill>
                          <a:effectLst/>
                          <a:latin typeface="+mn-lt"/>
                          <a:ea typeface="+mn-ea"/>
                          <a:cs typeface="+mn-cs"/>
                        </a:rPr>
                        <a:t> MVC</a:t>
                      </a:r>
                    </a:p>
                    <a:p>
                      <a:endParaRPr lang="en-US" dirty="0"/>
                    </a:p>
                  </a:txBody>
                  <a:tcPr/>
                </a:tc>
              </a:tr>
              <a:tr h="13724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follow a traditional event driven development model.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is a lightweight and follow MVC (Model, View, Controller) pattern based development model.</a:t>
                      </a:r>
                    </a:p>
                    <a:p>
                      <a:endParaRPr lang="en-US" dirty="0"/>
                    </a:p>
                  </a:txBody>
                  <a:tcPr/>
                </a:tc>
              </a:tr>
              <a:tr h="12119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has server controls.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has html helpers.</a:t>
                      </a:r>
                    </a:p>
                    <a:p>
                      <a:endParaRPr lang="en-US" dirty="0"/>
                    </a:p>
                  </a:txBody>
                  <a:tcPr/>
                </a:tc>
              </a:tr>
              <a:tr h="13724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supports view state for state management at client side.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does not support view state.</a:t>
                      </a:r>
                    </a:p>
                    <a:p>
                      <a:endParaRPr lang="en-US" dirty="0"/>
                    </a:p>
                  </a:txBody>
                  <a:tcPr/>
                </a:tc>
              </a:tr>
              <a:tr h="1689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has file-based URLs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has route-based URLs means URLs are divided into controllers and actions .</a:t>
                      </a:r>
                    </a:p>
                    <a:p>
                      <a:endParaRPr lang="en-US" dirty="0"/>
                    </a:p>
                  </a:txBody>
                  <a:tcPr/>
                </a:tc>
              </a:tr>
            </a:tbl>
          </a:graphicData>
        </a:graphic>
      </p:graphicFrame>
    </p:spTree>
    <p:extLst>
      <p:ext uri="{BB962C8B-B14F-4D97-AF65-F5344CB8AC3E}">
        <p14:creationId xmlns:p14="http://schemas.microsoft.com/office/powerpoint/2010/main" val="2173999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r>
              <a:rPr lang="en-US" dirty="0" smtClean="0"/>
              <a:t>Asp.net mvc is a new design pattern which is used for developing website ,with a support of html ,javascript,css and dotnet language.</a:t>
            </a:r>
          </a:p>
          <a:p>
            <a:r>
              <a:rPr lang="en-US" dirty="0" smtClean="0"/>
              <a:t>This is not a replacement for asp.net Web Forms.</a:t>
            </a:r>
          </a:p>
          <a:p>
            <a:r>
              <a:rPr lang="en-US" dirty="0" smtClean="0"/>
              <a:t>This is just option for developing the websites with the support of mvc design pattern.</a:t>
            </a:r>
          </a:p>
          <a:p>
            <a:endParaRPr lang="en-US" dirty="0" smtClean="0"/>
          </a:p>
          <a:p>
            <a:endParaRPr lang="en-US" dirty="0"/>
          </a:p>
        </p:txBody>
      </p:sp>
    </p:spTree>
    <p:extLst>
      <p:ext uri="{BB962C8B-B14F-4D97-AF65-F5344CB8AC3E}">
        <p14:creationId xmlns:p14="http://schemas.microsoft.com/office/powerpoint/2010/main" val="424515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665153"/>
              </p:ext>
            </p:extLst>
          </p:nvPr>
        </p:nvGraphicFramePr>
        <p:xfrm>
          <a:off x="76200" y="1609725"/>
          <a:ext cx="9067800" cy="5248278"/>
        </p:xfrm>
        <a:graphic>
          <a:graphicData uri="http://schemas.openxmlformats.org/drawingml/2006/table">
            <a:tbl>
              <a:tblPr firstRow="1" bandRow="1">
                <a:tableStyleId>{5C22544A-7EE6-4342-B048-85BDC9FD1C3A}</a:tableStyleId>
              </a:tblPr>
              <a:tblGrid>
                <a:gridCol w="4533900"/>
                <a:gridCol w="4533900"/>
              </a:tblGrid>
              <a:tr h="100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err="1" smtClean="0">
                          <a:solidFill>
                            <a:schemeClr val="lt1"/>
                          </a:solidFill>
                          <a:effectLst/>
                          <a:latin typeface="+mn-lt"/>
                          <a:ea typeface="+mn-ea"/>
                          <a:cs typeface="+mn-cs"/>
                        </a:rPr>
                        <a:t>Asp.Net</a:t>
                      </a:r>
                      <a:r>
                        <a:rPr kumimoji="0" lang="en-US" sz="1800" b="1" kern="1200" dirty="0" smtClean="0">
                          <a:solidFill>
                            <a:schemeClr val="lt1"/>
                          </a:solidFill>
                          <a:effectLst/>
                          <a:latin typeface="+mn-lt"/>
                          <a:ea typeface="+mn-ea"/>
                          <a:cs typeface="+mn-cs"/>
                        </a:rPr>
                        <a:t> Web Form follows Web Forms Syntax</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err="1" smtClean="0">
                          <a:solidFill>
                            <a:schemeClr val="lt1"/>
                          </a:solidFill>
                          <a:effectLst/>
                          <a:latin typeface="+mn-lt"/>
                          <a:ea typeface="+mn-ea"/>
                          <a:cs typeface="+mn-cs"/>
                        </a:rPr>
                        <a:t>Asp.Net</a:t>
                      </a:r>
                      <a:r>
                        <a:rPr kumimoji="0" lang="en-US" sz="1800" b="1" kern="1200" dirty="0" smtClean="0">
                          <a:solidFill>
                            <a:schemeClr val="lt1"/>
                          </a:solidFill>
                          <a:effectLst/>
                          <a:latin typeface="+mn-lt"/>
                          <a:ea typeface="+mn-ea"/>
                          <a:cs typeface="+mn-cs"/>
                        </a:rPr>
                        <a:t> MVC follow customizable syntax (Razor as default)</a:t>
                      </a:r>
                    </a:p>
                    <a:p>
                      <a:endParaRPr lang="en-US" dirty="0"/>
                    </a:p>
                  </a:txBody>
                  <a:tcPr/>
                </a:tc>
              </a:tr>
              <a:tr h="1387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In </a:t>
                      </a: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Web Forms(ASPX) i.e. views are tightly coupled to Code behind(ASPX.CS) i.e. logic.</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In </a:t>
                      </a: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Views and logic are kept separately.</a:t>
                      </a:r>
                    </a:p>
                    <a:p>
                      <a:endParaRPr lang="en-US" dirty="0"/>
                    </a:p>
                  </a:txBody>
                  <a:tcPr/>
                </a:tc>
              </a:tr>
              <a:tr h="952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has Master Pages for consistent look and feels.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has Layouts for consistent look and feels.</a:t>
                      </a:r>
                    </a:p>
                    <a:p>
                      <a:endParaRPr lang="en-US" dirty="0"/>
                    </a:p>
                  </a:txBody>
                  <a:tcPr/>
                </a:tc>
              </a:tr>
              <a:tr h="952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has User Controls for code re-usability.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MVC has Partial Views for code re-usability.</a:t>
                      </a:r>
                    </a:p>
                    <a:p>
                      <a:endParaRPr lang="en-US" dirty="0"/>
                    </a:p>
                  </a:txBody>
                  <a:tcPr/>
                </a:tc>
              </a:tr>
              <a:tr h="952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Form is not Open Source.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smtClean="0">
                          <a:solidFill>
                            <a:schemeClr val="dk1"/>
                          </a:solidFill>
                          <a:effectLst/>
                          <a:latin typeface="+mn-lt"/>
                          <a:ea typeface="+mn-ea"/>
                          <a:cs typeface="+mn-cs"/>
                        </a:rPr>
                        <a:t>Asp.Net</a:t>
                      </a:r>
                      <a:r>
                        <a:rPr kumimoji="0" lang="en-US" sz="1800" kern="1200" dirty="0" smtClean="0">
                          <a:solidFill>
                            <a:schemeClr val="dk1"/>
                          </a:solidFill>
                          <a:effectLst/>
                          <a:latin typeface="+mn-lt"/>
                          <a:ea typeface="+mn-ea"/>
                          <a:cs typeface="+mn-cs"/>
                        </a:rPr>
                        <a:t> Web MVC is an Open Source.</a:t>
                      </a:r>
                    </a:p>
                    <a:p>
                      <a:endParaRPr lang="en-US" dirty="0"/>
                    </a:p>
                  </a:txBody>
                  <a:tcPr/>
                </a:tc>
              </a:tr>
            </a:tbl>
          </a:graphicData>
        </a:graphic>
      </p:graphicFrame>
    </p:spTree>
    <p:extLst>
      <p:ext uri="{BB962C8B-B14F-4D97-AF65-F5344CB8AC3E}">
        <p14:creationId xmlns:p14="http://schemas.microsoft.com/office/powerpoint/2010/main" val="183848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ASP.NET MVC 3 Overview</a:t>
            </a:r>
            <a:endParaRPr lang="en-US" dirty="0"/>
          </a:p>
        </p:txBody>
      </p:sp>
      <p:sp>
        <p:nvSpPr>
          <p:cNvPr id="3" name="Content Placeholder 2"/>
          <p:cNvSpPr>
            <a:spLocks noGrp="1"/>
          </p:cNvSpPr>
          <p:nvPr>
            <p:ph idx="1"/>
          </p:nvPr>
        </p:nvSpPr>
        <p:spPr/>
        <p:txBody>
          <a:bodyPr/>
          <a:lstStyle/>
          <a:p>
            <a:r>
              <a:rPr lang="en-US" dirty="0"/>
              <a:t>Expressive Views including the new Razor View Engine</a:t>
            </a:r>
            <a:r>
              <a:rPr lang="en-US" dirty="0" smtClean="0"/>
              <a:t>!</a:t>
            </a:r>
          </a:p>
          <a:p>
            <a:r>
              <a:rPr lang="en-US" dirty="0" smtClean="0"/>
              <a:t>NET 4 Data Annotation Support!</a:t>
            </a:r>
          </a:p>
          <a:p>
            <a:r>
              <a:rPr lang="en-US" dirty="0" smtClean="0"/>
              <a:t> </a:t>
            </a:r>
            <a:r>
              <a:rPr lang="en-US" dirty="0"/>
              <a:t>Streamlined validation with improved Model validation!</a:t>
            </a:r>
          </a:p>
          <a:p>
            <a:r>
              <a:rPr lang="en-US" dirty="0" smtClean="0"/>
              <a:t>Rich </a:t>
            </a:r>
            <a:r>
              <a:rPr lang="en-US" dirty="0"/>
              <a:t>JavaScript support with unobtrusive JavaScript, </a:t>
            </a:r>
            <a:r>
              <a:rPr lang="en-US" dirty="0" err="1"/>
              <a:t>jQuery</a:t>
            </a:r>
            <a:r>
              <a:rPr lang="en-US" dirty="0"/>
              <a:t> Validation, and JSON binding!</a:t>
            </a:r>
          </a:p>
        </p:txBody>
      </p:sp>
    </p:spTree>
    <p:extLst>
      <p:ext uri="{BB962C8B-B14F-4D97-AF65-F5344CB8AC3E}">
        <p14:creationId xmlns:p14="http://schemas.microsoft.com/office/powerpoint/2010/main" val="110712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View Engine</a:t>
            </a:r>
          </a:p>
        </p:txBody>
      </p:sp>
      <p:sp>
        <p:nvSpPr>
          <p:cNvPr id="3" name="Content Placeholder 2"/>
          <p:cNvSpPr>
            <a:spLocks noGrp="1"/>
          </p:cNvSpPr>
          <p:nvPr>
            <p:ph idx="1"/>
          </p:nvPr>
        </p:nvSpPr>
        <p:spPr>
          <a:xfrm>
            <a:off x="457200" y="1609416"/>
            <a:ext cx="7696200" cy="5248584"/>
          </a:xfrm>
        </p:spPr>
        <p:txBody>
          <a:bodyPr>
            <a:normAutofit fontScale="92500"/>
          </a:bodyPr>
          <a:lstStyle/>
          <a:p>
            <a:r>
              <a:rPr lang="en-US" dirty="0"/>
              <a:t>Razor is the </a:t>
            </a:r>
            <a:r>
              <a:rPr lang="en-US" dirty="0" smtClean="0"/>
              <a:t>first </a:t>
            </a:r>
            <a:r>
              <a:rPr lang="en-US" dirty="0"/>
              <a:t>major update to rendering </a:t>
            </a:r>
            <a:r>
              <a:rPr lang="en-US" dirty="0" smtClean="0"/>
              <a:t>HTML</a:t>
            </a:r>
          </a:p>
          <a:p>
            <a:r>
              <a:rPr lang="en-US" dirty="0"/>
              <a:t>The default view engine used in MVC 1 and 2 was commonly called the Web Forms </a:t>
            </a:r>
            <a:r>
              <a:rPr lang="en-US" dirty="0" smtClean="0"/>
              <a:t>View Engine, </a:t>
            </a:r>
            <a:r>
              <a:rPr lang="en-US" dirty="0"/>
              <a:t>because it uses the same ASPX/ASCX/MASTER fi les and syntax used in Web Forms</a:t>
            </a:r>
            <a:r>
              <a:rPr lang="en-US" dirty="0" smtClean="0"/>
              <a:t>.</a:t>
            </a:r>
          </a:p>
          <a:p>
            <a:r>
              <a:rPr lang="en-US" dirty="0"/>
              <a:t>The Razor syntax is easier to type, and easier to read. Razor doesn’t have the XML-like heavy </a:t>
            </a:r>
            <a:r>
              <a:rPr lang="en-US" dirty="0" smtClean="0"/>
              <a:t>syntax of </a:t>
            </a:r>
            <a:r>
              <a:rPr lang="en-US" dirty="0"/>
              <a:t>the Web Forms view engine</a:t>
            </a:r>
            <a:r>
              <a:rPr lang="en-US" dirty="0" smtClean="0"/>
              <a:t>.</a:t>
            </a:r>
          </a:p>
          <a:p>
            <a:r>
              <a:rPr lang="en-US" dirty="0"/>
              <a:t>Razor also </a:t>
            </a:r>
            <a:r>
              <a:rPr lang="en-US" dirty="0" smtClean="0"/>
              <a:t>simplifies </a:t>
            </a:r>
            <a:r>
              <a:rPr lang="en-US" dirty="0"/>
              <a:t>markup with an improvement on the Master Pages concept — </a:t>
            </a:r>
            <a:r>
              <a:rPr lang="en-US" dirty="0" smtClean="0"/>
              <a:t>called Layouts </a:t>
            </a:r>
            <a:r>
              <a:rPr lang="en-US" dirty="0"/>
              <a:t>— that is both more </a:t>
            </a:r>
            <a:r>
              <a:rPr lang="en-US" dirty="0" smtClean="0"/>
              <a:t>flexible </a:t>
            </a:r>
            <a:r>
              <a:rPr lang="en-US" dirty="0"/>
              <a:t>and requires less code.</a:t>
            </a:r>
          </a:p>
        </p:txBody>
      </p:sp>
    </p:spTree>
    <p:extLst>
      <p:ext uri="{BB962C8B-B14F-4D97-AF65-F5344CB8AC3E}">
        <p14:creationId xmlns:p14="http://schemas.microsoft.com/office/powerpoint/2010/main" val="2323183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NET 4 Data Annotation Support</a:t>
            </a:r>
            <a:endParaRPr lang="en-US" dirty="0"/>
          </a:p>
        </p:txBody>
      </p:sp>
      <p:sp>
        <p:nvSpPr>
          <p:cNvPr id="3" name="Content Placeholder 2"/>
          <p:cNvSpPr>
            <a:spLocks noGrp="1"/>
          </p:cNvSpPr>
          <p:nvPr>
            <p:ph idx="1"/>
          </p:nvPr>
        </p:nvSpPr>
        <p:spPr>
          <a:xfrm>
            <a:off x="457200" y="1609416"/>
            <a:ext cx="7772400" cy="5096184"/>
          </a:xfrm>
        </p:spPr>
        <p:txBody>
          <a:bodyPr/>
          <a:lstStyle/>
          <a:p>
            <a:pPr marL="0" indent="0">
              <a:buNone/>
            </a:pPr>
            <a:r>
              <a:rPr lang="en-US" dirty="0" smtClean="0"/>
              <a:t>NET </a:t>
            </a:r>
            <a:r>
              <a:rPr lang="en-US" dirty="0"/>
              <a:t>4 </a:t>
            </a:r>
            <a:r>
              <a:rPr lang="en-US" dirty="0" err="1" smtClean="0"/>
              <a:t>System.ComponentModel.DataAnnotations</a:t>
            </a:r>
            <a:r>
              <a:rPr lang="en-US" dirty="0" smtClean="0"/>
              <a:t> </a:t>
            </a:r>
            <a:r>
              <a:rPr lang="en-US" dirty="0"/>
              <a:t>Display attribute </a:t>
            </a:r>
            <a:r>
              <a:rPr lang="en-US" dirty="0" smtClean="0"/>
              <a:t>is. </a:t>
            </a:r>
          </a:p>
          <a:p>
            <a:pPr marL="0" indent="0">
              <a:buNone/>
            </a:pPr>
            <a:r>
              <a:rPr lang="en-US" dirty="0" err="1" smtClean="0"/>
              <a:t>ValidationAttribute</a:t>
            </a:r>
            <a:r>
              <a:rPr lang="en-US" dirty="0" smtClean="0"/>
              <a:t> </a:t>
            </a:r>
            <a:r>
              <a:rPr lang="en-US" dirty="0"/>
              <a:t>was enhanced in .NET 4 to better work with the validation </a:t>
            </a:r>
            <a:r>
              <a:rPr lang="en-US" dirty="0" smtClean="0"/>
              <a:t>context for </a:t>
            </a:r>
            <a:r>
              <a:rPr lang="en-US" dirty="0"/>
              <a:t>the entire model,</a:t>
            </a:r>
          </a:p>
        </p:txBody>
      </p:sp>
    </p:spTree>
    <p:extLst>
      <p:ext uri="{BB962C8B-B14F-4D97-AF65-F5344CB8AC3E}">
        <p14:creationId xmlns:p14="http://schemas.microsoft.com/office/powerpoint/2010/main" val="1868291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lstStyle/>
          <a:p>
            <a:r>
              <a:rPr lang="en-US" dirty="0" smtClean="0"/>
              <a:t>			MVC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1" y="1371600"/>
            <a:ext cx="5791200" cy="449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97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The Model</a:t>
            </a:r>
            <a:endParaRPr lang="en-US" dirty="0"/>
          </a:p>
        </p:txBody>
      </p:sp>
      <p:sp>
        <p:nvSpPr>
          <p:cNvPr id="3" name="Content Placeholder 2"/>
          <p:cNvSpPr>
            <a:spLocks noGrp="1"/>
          </p:cNvSpPr>
          <p:nvPr>
            <p:ph idx="1"/>
          </p:nvPr>
        </p:nvSpPr>
        <p:spPr/>
        <p:txBody>
          <a:bodyPr/>
          <a:lstStyle/>
          <a:p>
            <a:r>
              <a:rPr lang="en-US" dirty="0"/>
              <a:t>The </a:t>
            </a:r>
            <a:r>
              <a:rPr lang="en-US" i="1" dirty="0"/>
              <a:t>model </a:t>
            </a:r>
            <a:r>
              <a:rPr lang="en-US" dirty="0"/>
              <a:t>represents core business logic and data. </a:t>
            </a:r>
            <a:endParaRPr lang="en-US" dirty="0" smtClean="0"/>
          </a:p>
          <a:p>
            <a:r>
              <a:rPr lang="en-US" dirty="0" smtClean="0"/>
              <a:t>Models </a:t>
            </a:r>
            <a:r>
              <a:rPr lang="en-US" dirty="0"/>
              <a:t>encapsulate the </a:t>
            </a:r>
            <a:r>
              <a:rPr lang="en-US" dirty="0" smtClean="0"/>
              <a:t>properties and </a:t>
            </a:r>
            <a:r>
              <a:rPr lang="en-US" dirty="0"/>
              <a:t>behavior of a domain entity and expose properties that describe the entity. </a:t>
            </a:r>
            <a:endParaRPr lang="en-US" dirty="0" smtClean="0"/>
          </a:p>
          <a:p>
            <a:endParaRPr lang="en-US" dirty="0"/>
          </a:p>
        </p:txBody>
      </p:sp>
    </p:spTree>
    <p:extLst>
      <p:ext uri="{BB962C8B-B14F-4D97-AF65-F5344CB8AC3E}">
        <p14:creationId xmlns:p14="http://schemas.microsoft.com/office/powerpoint/2010/main" val="263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The View</a:t>
            </a:r>
            <a:endParaRPr lang="en-US" dirty="0"/>
          </a:p>
        </p:txBody>
      </p:sp>
      <p:sp>
        <p:nvSpPr>
          <p:cNvPr id="3" name="Content Placeholder 2"/>
          <p:cNvSpPr>
            <a:spLocks noGrp="1"/>
          </p:cNvSpPr>
          <p:nvPr>
            <p:ph idx="1"/>
          </p:nvPr>
        </p:nvSpPr>
        <p:spPr/>
        <p:txBody>
          <a:bodyPr/>
          <a:lstStyle/>
          <a:p>
            <a:r>
              <a:rPr lang="en-US" dirty="0"/>
              <a:t>The </a:t>
            </a:r>
            <a:r>
              <a:rPr lang="en-US" i="1" dirty="0"/>
              <a:t>view </a:t>
            </a:r>
            <a:r>
              <a:rPr lang="en-US" dirty="0"/>
              <a:t>is responsible for transforming a model or models into a visual representation</a:t>
            </a:r>
            <a:r>
              <a:rPr lang="en-US" dirty="0" smtClean="0"/>
              <a:t>.</a:t>
            </a:r>
            <a:endParaRPr lang="en-US" dirty="0"/>
          </a:p>
          <a:p>
            <a:r>
              <a:rPr lang="en-US" dirty="0"/>
              <a:t>model might be visualized in HTML, PDF, XML, or perhaps even in a spreadsheet</a:t>
            </a:r>
            <a:r>
              <a:rPr lang="en-US" dirty="0" smtClean="0"/>
              <a:t>.</a:t>
            </a:r>
          </a:p>
          <a:p>
            <a:r>
              <a:rPr lang="en-US" dirty="0" smtClean="0"/>
              <a:t>views </a:t>
            </a:r>
            <a:r>
              <a:rPr lang="en-US" dirty="0"/>
              <a:t>should concentrate only on </a:t>
            </a:r>
            <a:r>
              <a:rPr lang="en-US" i="1" dirty="0"/>
              <a:t>displaying </a:t>
            </a:r>
            <a:r>
              <a:rPr lang="en-US" dirty="0"/>
              <a:t>data</a:t>
            </a:r>
          </a:p>
          <a:p>
            <a:r>
              <a:rPr lang="en-US" dirty="0" smtClean="0"/>
              <a:t> </a:t>
            </a:r>
            <a:r>
              <a:rPr lang="en-US" dirty="0"/>
              <a:t>should not contain any business logic </a:t>
            </a:r>
            <a:r>
              <a:rPr lang="en-US" dirty="0" smtClean="0"/>
              <a:t>themselves</a:t>
            </a:r>
          </a:p>
          <a:p>
            <a:r>
              <a:rPr lang="en-US" dirty="0" smtClean="0"/>
              <a:t>Business </a:t>
            </a:r>
            <a:r>
              <a:rPr lang="en-US" dirty="0"/>
              <a:t>logic stays in </a:t>
            </a:r>
            <a:r>
              <a:rPr lang="en-US" dirty="0" smtClean="0"/>
              <a:t>the model</a:t>
            </a:r>
            <a:r>
              <a:rPr lang="en-US" dirty="0"/>
              <a:t>, which should provide the view with everything it needs.</a:t>
            </a:r>
          </a:p>
        </p:txBody>
      </p:sp>
    </p:spTree>
    <p:extLst>
      <p:ext uri="{BB962C8B-B14F-4D97-AF65-F5344CB8AC3E}">
        <p14:creationId xmlns:p14="http://schemas.microsoft.com/office/powerpoint/2010/main" val="18942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controller</a:t>
            </a:r>
            <a:endParaRPr lang="en-US" dirty="0"/>
          </a:p>
        </p:txBody>
      </p:sp>
      <p:sp>
        <p:nvSpPr>
          <p:cNvPr id="3" name="Content Placeholder 2"/>
          <p:cNvSpPr>
            <a:spLocks noGrp="1"/>
          </p:cNvSpPr>
          <p:nvPr>
            <p:ph idx="1"/>
          </p:nvPr>
        </p:nvSpPr>
        <p:spPr/>
        <p:txBody>
          <a:bodyPr/>
          <a:lstStyle/>
          <a:p>
            <a:r>
              <a:rPr lang="en-US" sz="2800" dirty="0">
                <a:latin typeface="Birka"/>
              </a:rPr>
              <a:t>The </a:t>
            </a:r>
            <a:r>
              <a:rPr lang="en-US" sz="2800" i="1" dirty="0">
                <a:latin typeface="Birka-Italic"/>
              </a:rPr>
              <a:t>controller</a:t>
            </a:r>
            <a:r>
              <a:rPr lang="en-US" sz="2800" dirty="0">
                <a:latin typeface="Birka"/>
              </a:rPr>
              <a:t>, as the name implies, controls the application logic and acts as the </a:t>
            </a:r>
            <a:r>
              <a:rPr lang="en-US" sz="2800" dirty="0" smtClean="0">
                <a:latin typeface="Birka"/>
              </a:rPr>
              <a:t>coordinator between </a:t>
            </a:r>
            <a:r>
              <a:rPr lang="en-US" sz="2800" dirty="0">
                <a:latin typeface="Birka"/>
              </a:rPr>
              <a:t>the view and the model. Controllers receive input from users via </a:t>
            </a:r>
            <a:r>
              <a:rPr lang="en-US" sz="2800" dirty="0" smtClean="0">
                <a:latin typeface="Birka"/>
              </a:rPr>
              <a:t>the view</a:t>
            </a:r>
            <a:r>
              <a:rPr lang="en-US" sz="2800" dirty="0">
                <a:latin typeface="Birka"/>
              </a:rPr>
              <a:t>, </a:t>
            </a:r>
            <a:endParaRPr lang="en-US" sz="2800" dirty="0" smtClean="0">
              <a:latin typeface="Birka"/>
            </a:endParaRPr>
          </a:p>
          <a:p>
            <a:r>
              <a:rPr lang="en-US" sz="2800" dirty="0" smtClean="0">
                <a:latin typeface="Birka"/>
              </a:rPr>
              <a:t>then </a:t>
            </a:r>
            <a:r>
              <a:rPr lang="en-US" sz="2800" dirty="0">
                <a:latin typeface="Birka"/>
              </a:rPr>
              <a:t>work with the model to perform specific actions, passing the results back </a:t>
            </a:r>
            <a:r>
              <a:rPr lang="en-US" sz="2800" dirty="0" smtClean="0">
                <a:latin typeface="Birka"/>
              </a:rPr>
              <a:t>to the </a:t>
            </a:r>
            <a:r>
              <a:rPr lang="en-US" sz="2800" dirty="0">
                <a:latin typeface="Birka"/>
              </a:rPr>
              <a:t>view.</a:t>
            </a:r>
            <a:endParaRPr lang="en-US" dirty="0"/>
          </a:p>
        </p:txBody>
      </p:sp>
    </p:spTree>
    <p:extLst>
      <p:ext uri="{BB962C8B-B14F-4D97-AF65-F5344CB8AC3E}">
        <p14:creationId xmlns:p14="http://schemas.microsoft.com/office/powerpoint/2010/main" val="39525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rocess of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397" y="1676400"/>
            <a:ext cx="7397604" cy="4648200"/>
          </a:xfrm>
        </p:spPr>
      </p:pic>
    </p:spTree>
    <p:extLst>
      <p:ext uri="{BB962C8B-B14F-4D97-AF65-F5344CB8AC3E}">
        <p14:creationId xmlns:p14="http://schemas.microsoft.com/office/powerpoint/2010/main" val="3392955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mvc3 </a:t>
            </a:r>
            <a:r>
              <a:rPr lang="en-US" dirty="0"/>
              <a:t>feature</a:t>
            </a:r>
          </a:p>
        </p:txBody>
      </p:sp>
      <p:sp>
        <p:nvSpPr>
          <p:cNvPr id="3" name="Content Placeholder 2"/>
          <p:cNvSpPr>
            <a:spLocks noGrp="1"/>
          </p:cNvSpPr>
          <p:nvPr>
            <p:ph idx="1"/>
          </p:nvPr>
        </p:nvSpPr>
        <p:spPr/>
        <p:txBody>
          <a:bodyPr>
            <a:normAutofit lnSpcReduction="10000"/>
          </a:bodyPr>
          <a:lstStyle/>
          <a:p>
            <a:r>
              <a:rPr lang="en-US" dirty="0"/>
              <a:t>The Razor view engine.</a:t>
            </a:r>
          </a:p>
          <a:p>
            <a:r>
              <a:rPr lang="en-US" dirty="0" smtClean="0"/>
              <a:t>Support </a:t>
            </a:r>
            <a:r>
              <a:rPr lang="en-US" dirty="0"/>
              <a:t>for .NET 4 Data Annotations.</a:t>
            </a:r>
          </a:p>
          <a:p>
            <a:r>
              <a:rPr lang="en-US" dirty="0" smtClean="0"/>
              <a:t>Improved </a:t>
            </a:r>
            <a:r>
              <a:rPr lang="en-US" dirty="0"/>
              <a:t>model </a:t>
            </a:r>
            <a:r>
              <a:rPr lang="en-US" dirty="0" smtClean="0"/>
              <a:t>validation</a:t>
            </a:r>
          </a:p>
          <a:p>
            <a:pPr marL="0" indent="0">
              <a:buNone/>
            </a:pPr>
            <a:r>
              <a:rPr lang="en-US" dirty="0" smtClean="0"/>
              <a:t>Greater control and flexibility with support for dependency resolution and global action filters.</a:t>
            </a:r>
          </a:p>
          <a:p>
            <a:r>
              <a:rPr lang="en-US" dirty="0" smtClean="0"/>
              <a:t>Better </a:t>
            </a:r>
            <a:r>
              <a:rPr lang="en-US" dirty="0"/>
              <a:t>JavaScript support with unobtrusive JavaScript, </a:t>
            </a:r>
            <a:r>
              <a:rPr lang="en-US" dirty="0" err="1"/>
              <a:t>jQuery</a:t>
            </a:r>
            <a:r>
              <a:rPr lang="en-US" dirty="0"/>
              <a:t> Validation, and JSON binding.</a:t>
            </a:r>
          </a:p>
          <a:p>
            <a:r>
              <a:rPr lang="en-US" dirty="0"/>
              <a:t>  </a:t>
            </a:r>
            <a:r>
              <a:rPr lang="en-US" dirty="0" smtClean="0"/>
              <a:t>Use </a:t>
            </a:r>
            <a:r>
              <a:rPr lang="en-US" dirty="0"/>
              <a:t>of </a:t>
            </a:r>
            <a:r>
              <a:rPr lang="en-US" dirty="0" err="1"/>
              <a:t>NuGet</a:t>
            </a:r>
            <a:r>
              <a:rPr lang="en-US" dirty="0"/>
              <a:t> to deliver software and manage dependencies throughout the platform.</a:t>
            </a:r>
          </a:p>
          <a:p>
            <a:endParaRPr lang="en-US" dirty="0"/>
          </a:p>
        </p:txBody>
      </p:sp>
    </p:spTree>
    <p:extLst>
      <p:ext uri="{BB962C8B-B14F-4D97-AF65-F5344CB8AC3E}">
        <p14:creationId xmlns:p14="http://schemas.microsoft.com/office/powerpoint/2010/main" val="2056692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Separation of the concern which means  that we can decouple  the things and we can concentrate on our requirement in a proper manner.</a:t>
            </a:r>
          </a:p>
          <a:p>
            <a:r>
              <a:rPr lang="en-US" dirty="0" smtClean="0"/>
              <a:t>We can just try to separate the business logic,userinterface,and Dataaccesslayer</a:t>
            </a:r>
          </a:p>
          <a:p>
            <a:endParaRPr lang="en-US" dirty="0"/>
          </a:p>
        </p:txBody>
      </p:sp>
    </p:spTree>
    <p:extLst>
      <p:ext uri="{BB962C8B-B14F-4D97-AF65-F5344CB8AC3E}">
        <p14:creationId xmlns:p14="http://schemas.microsoft.com/office/powerpoint/2010/main" val="42110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t>
            </a:r>
            <a:r>
              <a:rPr lang="en-US" dirty="0" smtClean="0"/>
              <a:t>mvc4 feature</a:t>
            </a:r>
            <a:endParaRPr lang="en-US" dirty="0"/>
          </a:p>
        </p:txBody>
      </p:sp>
      <p:sp>
        <p:nvSpPr>
          <p:cNvPr id="3" name="Content Placeholder 2"/>
          <p:cNvSpPr>
            <a:spLocks noGrp="1"/>
          </p:cNvSpPr>
          <p:nvPr>
            <p:ph idx="1"/>
          </p:nvPr>
        </p:nvSpPr>
        <p:spPr/>
        <p:txBody>
          <a:bodyPr/>
          <a:lstStyle/>
          <a:p>
            <a:r>
              <a:rPr lang="en-US" dirty="0"/>
              <a:t>ASP.NET Web API.</a:t>
            </a:r>
          </a:p>
          <a:p>
            <a:r>
              <a:rPr lang="en-US" dirty="0"/>
              <a:t>          Enhancements to default project templates.</a:t>
            </a:r>
          </a:p>
          <a:p>
            <a:r>
              <a:rPr lang="en-US" dirty="0"/>
              <a:t>          Mobile project template using </a:t>
            </a:r>
            <a:r>
              <a:rPr lang="en-US" dirty="0" err="1"/>
              <a:t>jQuery</a:t>
            </a:r>
            <a:r>
              <a:rPr lang="en-US" dirty="0"/>
              <a:t> Mobile.</a:t>
            </a:r>
          </a:p>
          <a:p>
            <a:r>
              <a:rPr lang="en-US" dirty="0"/>
              <a:t>          Display Modes.</a:t>
            </a:r>
          </a:p>
          <a:p>
            <a:r>
              <a:rPr lang="en-US" dirty="0"/>
              <a:t>          Task support for Asynchronous Controllers.</a:t>
            </a:r>
          </a:p>
          <a:p>
            <a:r>
              <a:rPr lang="en-US" dirty="0"/>
              <a:t>          Bundling and </a:t>
            </a:r>
            <a:r>
              <a:rPr lang="en-US" dirty="0" err="1"/>
              <a:t>minification</a:t>
            </a:r>
            <a:r>
              <a:rPr lang="en-US" dirty="0"/>
              <a:t>.</a:t>
            </a:r>
          </a:p>
          <a:p>
            <a:endParaRPr lang="en-US" dirty="0"/>
          </a:p>
        </p:txBody>
      </p:sp>
    </p:spTree>
    <p:extLst>
      <p:ext uri="{BB962C8B-B14F-4D97-AF65-F5344CB8AC3E}">
        <p14:creationId xmlns:p14="http://schemas.microsoft.com/office/powerpoint/2010/main" val="378844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architecture is self explanatory.</a:t>
            </a:r>
          </a:p>
        </p:txBody>
      </p:sp>
      <p:sp>
        <p:nvSpPr>
          <p:cNvPr id="3" name="Content Placeholder 2"/>
          <p:cNvSpPr>
            <a:spLocks noGrp="1"/>
          </p:cNvSpPr>
          <p:nvPr>
            <p:ph idx="1"/>
          </p:nvPr>
        </p:nvSpPr>
        <p:spPr/>
        <p:txBody>
          <a:bodyPr/>
          <a:lstStyle/>
          <a:p>
            <a:r>
              <a:rPr lang="en-US" dirty="0" smtClean="0"/>
              <a:t>The </a:t>
            </a:r>
            <a:r>
              <a:rPr lang="en-US" dirty="0"/>
              <a:t>browser (as usual) sends a request to IIS, IIS searches for the route defined in MVC application and passes the request to the controller as per route, the controller communicates with the model and passes the populated model (entity) to View (front end), Views are populated with model properties, and are rendered on the browser, passing the response to browser through IIS via controllers which invoked the particular View.</a:t>
            </a:r>
          </a:p>
        </p:txBody>
      </p:sp>
    </p:spTree>
    <p:extLst>
      <p:ext uri="{BB962C8B-B14F-4D97-AF65-F5344CB8AC3E}">
        <p14:creationId xmlns:p14="http://schemas.microsoft.com/office/powerpoint/2010/main" val="201465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route</a:t>
            </a:r>
            <a:br>
              <a:rPr lang="en-US" dirty="0" smtClean="0"/>
            </a:br>
            <a:endParaRPr lang="en-US" dirty="0"/>
          </a:p>
        </p:txBody>
      </p:sp>
      <p:sp>
        <p:nvSpPr>
          <p:cNvPr id="3" name="Content Placeholder 2"/>
          <p:cNvSpPr>
            <a:spLocks noGrp="1"/>
          </p:cNvSpPr>
          <p:nvPr>
            <p:ph idx="1"/>
          </p:nvPr>
        </p:nvSpPr>
        <p:spPr>
          <a:xfrm>
            <a:off x="457200" y="1066800"/>
            <a:ext cx="7239000" cy="5388936"/>
          </a:xfrm>
        </p:spPr>
        <p:txBody>
          <a:bodyPr/>
          <a:lstStyle/>
          <a:p>
            <a:pPr marL="0" indent="0" fontAlgn="base">
              <a:buNone/>
            </a:pPr>
            <a:r>
              <a:rPr lang="en-US" dirty="0"/>
              <a:t>Imagine that you enter the following URL into your web browser's address bar:</a:t>
            </a:r>
          </a:p>
          <a:p>
            <a:pPr marL="0" indent="0" fontAlgn="base">
              <a:buNone/>
            </a:pPr>
            <a:r>
              <a:rPr lang="en-US" dirty="0"/>
              <a:t>/Home/Index/3</a:t>
            </a:r>
          </a:p>
          <a:p>
            <a:pPr marL="0" indent="0" fontAlgn="base">
              <a:buNone/>
            </a:pPr>
            <a:r>
              <a:rPr lang="en-US" dirty="0"/>
              <a:t>The Default route maps this URL to the following parameters:</a:t>
            </a:r>
          </a:p>
          <a:p>
            <a:pPr marL="0" indent="0" fontAlgn="base">
              <a:buNone/>
            </a:pPr>
            <a:r>
              <a:rPr lang="en-US" dirty="0"/>
              <a:t>controller = Home</a:t>
            </a:r>
          </a:p>
          <a:p>
            <a:pPr marL="0" indent="0" fontAlgn="base">
              <a:buNone/>
            </a:pPr>
            <a:r>
              <a:rPr lang="en-US" dirty="0"/>
              <a:t>action = Index</a:t>
            </a:r>
          </a:p>
          <a:p>
            <a:pPr marL="0" indent="0" fontAlgn="base">
              <a:buNone/>
            </a:pPr>
            <a:r>
              <a:rPr lang="en-US" dirty="0"/>
              <a:t>id = 3</a:t>
            </a:r>
          </a:p>
          <a:p>
            <a:pPr marL="0" indent="0" fontAlgn="base">
              <a:buNone/>
            </a:pPr>
            <a:r>
              <a:rPr lang="en-US" dirty="0"/>
              <a:t>When you request the URL /Home/Index/3, the following code is executed:</a:t>
            </a:r>
          </a:p>
          <a:p>
            <a:endParaRPr lang="en-US" dirty="0"/>
          </a:p>
        </p:txBody>
      </p:sp>
    </p:spTree>
    <p:extLst>
      <p:ext uri="{BB962C8B-B14F-4D97-AF65-F5344CB8AC3E}">
        <p14:creationId xmlns:p14="http://schemas.microsoft.com/office/powerpoint/2010/main" val="3672115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controller class with string parameter </a:t>
            </a:r>
            <a:endParaRPr lang="en-US" dirty="0"/>
          </a:p>
        </p:txBody>
      </p:sp>
      <p:sp>
        <p:nvSpPr>
          <p:cNvPr id="3" name="Content Placeholder 2"/>
          <p:cNvSpPr>
            <a:spLocks noGrp="1"/>
          </p:cNvSpPr>
          <p:nvPr>
            <p:ph idx="1"/>
          </p:nvPr>
        </p:nvSpPr>
        <p:spPr/>
        <p:txBody>
          <a:bodyPr>
            <a:normAutofit/>
          </a:bodyPr>
          <a:lstStyle/>
          <a:p>
            <a:pPr marL="0" indent="0">
              <a:buNone/>
            </a:pPr>
            <a:r>
              <a:rPr lang="en-US" dirty="0"/>
              <a:t>using </a:t>
            </a:r>
            <a:r>
              <a:rPr lang="en-US" dirty="0" err="1"/>
              <a:t>System.Web.Mvc</a:t>
            </a:r>
            <a:r>
              <a:rPr lang="en-US" dirty="0"/>
              <a:t>; namespace MvcApplication1.Controllers </a:t>
            </a:r>
            <a:endParaRPr lang="en-US" dirty="0" smtClean="0"/>
          </a:p>
          <a:p>
            <a:pPr marL="0" indent="0">
              <a:buNone/>
            </a:pPr>
            <a:r>
              <a:rPr lang="en-US" dirty="0" smtClean="0"/>
              <a:t>{ </a:t>
            </a:r>
          </a:p>
          <a:p>
            <a:pPr marL="0" indent="0">
              <a:buNone/>
            </a:pPr>
            <a:r>
              <a:rPr lang="en-US" dirty="0" smtClean="0"/>
              <a:t>[</a:t>
            </a:r>
            <a:r>
              <a:rPr lang="en-US" dirty="0" err="1"/>
              <a:t>HandleError</a:t>
            </a:r>
            <a:r>
              <a:rPr lang="en-US" dirty="0" smtClean="0"/>
              <a:t>]</a:t>
            </a:r>
          </a:p>
          <a:p>
            <a:pPr marL="0" indent="0">
              <a:buNone/>
            </a:pPr>
            <a:r>
              <a:rPr lang="en-US" dirty="0" smtClean="0"/>
              <a:t> </a:t>
            </a:r>
            <a:r>
              <a:rPr lang="en-US" dirty="0"/>
              <a:t>public class </a:t>
            </a:r>
            <a:r>
              <a:rPr lang="en-US" dirty="0" err="1"/>
              <a:t>HomeController</a:t>
            </a:r>
            <a:r>
              <a:rPr lang="en-US" dirty="0"/>
              <a:t> : Controller { </a:t>
            </a:r>
            <a:endParaRPr lang="en-US" dirty="0" smtClean="0"/>
          </a:p>
          <a:p>
            <a:pPr marL="0" indent="0">
              <a:buNone/>
            </a:pPr>
            <a:r>
              <a:rPr lang="en-US" dirty="0" smtClean="0"/>
              <a:t>public </a:t>
            </a:r>
            <a:r>
              <a:rPr lang="en-US" dirty="0" err="1"/>
              <a:t>ActionResult</a:t>
            </a:r>
            <a:r>
              <a:rPr lang="en-US" dirty="0"/>
              <a:t> Index(string id) </a:t>
            </a:r>
            <a:endParaRPr lang="en-US" dirty="0" smtClean="0"/>
          </a:p>
          <a:p>
            <a:pPr marL="0" indent="0">
              <a:buNone/>
            </a:pPr>
            <a:r>
              <a:rPr lang="en-US" dirty="0" smtClean="0"/>
              <a:t>{</a:t>
            </a:r>
          </a:p>
          <a:p>
            <a:pPr marL="0" indent="0">
              <a:buNone/>
            </a:pPr>
            <a:r>
              <a:rPr lang="en-US" dirty="0" smtClean="0"/>
              <a:t> </a:t>
            </a:r>
            <a:r>
              <a:rPr lang="en-US" dirty="0"/>
              <a:t>return View(); </a:t>
            </a:r>
            <a:endParaRPr lang="en-US" dirty="0" smtClean="0"/>
          </a:p>
          <a:p>
            <a:pPr marL="0" indent="0">
              <a:buNone/>
            </a:pPr>
            <a:r>
              <a:rPr lang="en-US" dirty="0" smtClean="0"/>
              <a:t>} </a:t>
            </a:r>
          </a:p>
          <a:p>
            <a:pPr marL="0" indent="0">
              <a:buNone/>
            </a:pPr>
            <a:r>
              <a:rPr lang="en-US" dirty="0" smtClean="0"/>
              <a:t>} </a:t>
            </a:r>
          </a:p>
        </p:txBody>
      </p:sp>
    </p:spTree>
    <p:extLst>
      <p:ext uri="{BB962C8B-B14F-4D97-AF65-F5344CB8AC3E}">
        <p14:creationId xmlns:p14="http://schemas.microsoft.com/office/powerpoint/2010/main" val="2089878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Home controller class with </a:t>
            </a:r>
            <a:r>
              <a:rPr lang="en-US" dirty="0" smtClean="0"/>
              <a:t>out string </a:t>
            </a:r>
            <a:r>
              <a:rPr lang="en-US" dirty="0"/>
              <a:t>parameter </a:t>
            </a:r>
          </a:p>
        </p:txBody>
      </p:sp>
      <p:sp>
        <p:nvSpPr>
          <p:cNvPr id="3" name="Content Placeholder 2"/>
          <p:cNvSpPr>
            <a:spLocks noGrp="1"/>
          </p:cNvSpPr>
          <p:nvPr>
            <p:ph idx="1"/>
          </p:nvPr>
        </p:nvSpPr>
        <p:spPr>
          <a:xfrm>
            <a:off x="457200" y="1609416"/>
            <a:ext cx="7696200" cy="5172384"/>
          </a:xfrm>
        </p:spPr>
        <p:txBody>
          <a:bodyPr>
            <a:noAutofit/>
          </a:bodyPr>
          <a:lstStyle/>
          <a:p>
            <a:pPr marL="0" indent="0" fontAlgn="base">
              <a:buNone/>
            </a:pPr>
            <a:r>
              <a:rPr lang="en-US" sz="2000" dirty="0" smtClean="0"/>
              <a:t>MvcApplication1.Controllers </a:t>
            </a:r>
            <a:r>
              <a:rPr lang="en-US" sz="2000" dirty="0"/>
              <a:t>{ [</a:t>
            </a:r>
            <a:r>
              <a:rPr lang="en-US" sz="2000" dirty="0" err="1"/>
              <a:t>HandleError</a:t>
            </a:r>
            <a:r>
              <a:rPr lang="en-US" sz="2000" dirty="0"/>
              <a:t>] public class </a:t>
            </a:r>
            <a:r>
              <a:rPr lang="en-US" sz="2000" dirty="0" err="1"/>
              <a:t>HomeController</a:t>
            </a:r>
            <a:r>
              <a:rPr lang="en-US" sz="2000" dirty="0"/>
              <a:t> : Controller { </a:t>
            </a:r>
            <a:endParaRPr lang="en-US" sz="2000" dirty="0" smtClean="0"/>
          </a:p>
          <a:p>
            <a:pPr marL="0" indent="0" fontAlgn="base">
              <a:buNone/>
            </a:pPr>
            <a:r>
              <a:rPr lang="en-US" sz="2000" dirty="0" smtClean="0"/>
              <a:t>public </a:t>
            </a:r>
            <a:r>
              <a:rPr lang="en-US" sz="2000" dirty="0" err="1"/>
              <a:t>ActionResult</a:t>
            </a:r>
            <a:r>
              <a:rPr lang="en-US" sz="2000" dirty="0"/>
              <a:t> Index() </a:t>
            </a:r>
            <a:endParaRPr lang="en-US" sz="2000" dirty="0" smtClean="0"/>
          </a:p>
          <a:p>
            <a:pPr marL="0" indent="0" fontAlgn="base">
              <a:buNone/>
            </a:pPr>
            <a:r>
              <a:rPr lang="en-US" sz="2000" dirty="0" smtClean="0"/>
              <a:t>{ </a:t>
            </a:r>
          </a:p>
          <a:p>
            <a:pPr marL="0" indent="0" fontAlgn="base">
              <a:buNone/>
            </a:pPr>
            <a:r>
              <a:rPr lang="en-US" sz="2000" dirty="0" smtClean="0"/>
              <a:t>return </a:t>
            </a:r>
            <a:r>
              <a:rPr lang="en-US" sz="2000" dirty="0"/>
              <a:t>View(); </a:t>
            </a:r>
            <a:endParaRPr lang="en-US" sz="2000" dirty="0" smtClean="0"/>
          </a:p>
          <a:p>
            <a:pPr marL="0" indent="0" fontAlgn="base">
              <a:buNone/>
            </a:pPr>
            <a:r>
              <a:rPr lang="en-US" sz="2000" dirty="0" smtClean="0"/>
              <a:t>} </a:t>
            </a:r>
          </a:p>
          <a:p>
            <a:pPr marL="0" indent="0" fontAlgn="base">
              <a:buNone/>
            </a:pPr>
            <a:r>
              <a:rPr lang="en-US" sz="2000" dirty="0" smtClean="0"/>
              <a:t>} </a:t>
            </a:r>
          </a:p>
          <a:p>
            <a:pPr marL="0" indent="0" fontAlgn="base">
              <a:buNone/>
            </a:pPr>
            <a:r>
              <a:rPr lang="en-US" sz="2000" dirty="0" smtClean="0"/>
              <a:t>} </a:t>
            </a:r>
          </a:p>
          <a:p>
            <a:pPr marL="0" indent="0" fontAlgn="base">
              <a:buNone/>
            </a:pPr>
            <a:r>
              <a:rPr lang="en-US" sz="2000" dirty="0" smtClean="0"/>
              <a:t>The </a:t>
            </a:r>
            <a:r>
              <a:rPr lang="en-US" sz="2000" dirty="0"/>
              <a:t>Index() method in Listing 3 does not accept any parameters. </a:t>
            </a:r>
            <a:endParaRPr lang="en-US" sz="2000" dirty="0" smtClean="0"/>
          </a:p>
          <a:p>
            <a:pPr marL="0" indent="0" fontAlgn="base">
              <a:buNone/>
            </a:pPr>
            <a:r>
              <a:rPr lang="en-US" sz="2000" dirty="0" smtClean="0"/>
              <a:t>The </a:t>
            </a:r>
            <a:r>
              <a:rPr lang="en-US" sz="2000" dirty="0"/>
              <a:t>URL /Home will cause this Index() method to be called. </a:t>
            </a:r>
            <a:endParaRPr lang="en-US" sz="2000" dirty="0" smtClean="0"/>
          </a:p>
          <a:p>
            <a:pPr marL="0" indent="0" fontAlgn="base">
              <a:buNone/>
            </a:pPr>
            <a:r>
              <a:rPr lang="en-US" sz="2000" dirty="0" smtClean="0"/>
              <a:t>The </a:t>
            </a:r>
            <a:r>
              <a:rPr lang="en-US" sz="2000" dirty="0"/>
              <a:t>URL /Home/Index/3 also invokes this method (the Id is ignored).</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156446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t>
            </a:r>
            <a:endParaRPr lang="en-US" dirty="0"/>
          </a:p>
        </p:txBody>
      </p:sp>
      <p:pic>
        <p:nvPicPr>
          <p:cNvPr id="4" name="Content Placeholder 3" descr="http://www.dotnetinterviewquestions.in/contentpics/STEP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7543799" cy="5257800"/>
          </a:xfrm>
          <a:prstGeom prst="rect">
            <a:avLst/>
          </a:prstGeom>
          <a:noFill/>
          <a:ln>
            <a:noFill/>
          </a:ln>
        </p:spPr>
      </p:pic>
    </p:spTree>
    <p:extLst>
      <p:ext uri="{BB962C8B-B14F-4D97-AF65-F5344CB8AC3E}">
        <p14:creationId xmlns:p14="http://schemas.microsoft.com/office/powerpoint/2010/main" val="114242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400" b="1" dirty="0"/>
              <a:t>Creating Response object: - </a:t>
            </a:r>
            <a:r>
              <a:rPr lang="en-US" sz="2400" dirty="0"/>
              <a:t>The request object creation has four major steps. Below is the detail explanation of the same.</a:t>
            </a:r>
          </a:p>
          <a:p>
            <a:pPr fontAlgn="base"/>
            <a:r>
              <a:rPr lang="en-US" sz="2400" b="1" dirty="0"/>
              <a:t>Step 1 Fill route: - </a:t>
            </a:r>
            <a:r>
              <a:rPr lang="en-US" sz="2400" dirty="0"/>
              <a:t>MVC requests are mapped to route tables which in turn specify which controller and action to be invoked. </a:t>
            </a:r>
            <a:endParaRPr lang="en-US" sz="2400" dirty="0" smtClean="0"/>
          </a:p>
          <a:p>
            <a:pPr fontAlgn="base"/>
            <a:r>
              <a:rPr lang="en-US" sz="2400" dirty="0" smtClean="0"/>
              <a:t>So </a:t>
            </a:r>
            <a:r>
              <a:rPr lang="en-US" sz="2400" dirty="0"/>
              <a:t>if the request is the first request the first thing is to fill the route table with routes collection</a:t>
            </a:r>
            <a:r>
              <a:rPr lang="en-US" sz="2400" dirty="0" smtClean="0"/>
              <a:t>.</a:t>
            </a:r>
          </a:p>
          <a:p>
            <a:pPr fontAlgn="base"/>
            <a:r>
              <a:rPr lang="en-US" sz="2400" dirty="0" smtClean="0"/>
              <a:t> </a:t>
            </a:r>
            <a:r>
              <a:rPr lang="en-US" sz="2400" dirty="0"/>
              <a:t>This filling of route table happens in the </a:t>
            </a:r>
            <a:r>
              <a:rPr lang="en-US" sz="2400" dirty="0" err="1"/>
              <a:t>global.asax</a:t>
            </a:r>
            <a:r>
              <a:rPr lang="en-US" sz="2400" dirty="0"/>
              <a:t> file.</a:t>
            </a:r>
          </a:p>
          <a:p>
            <a:pPr fontAlgn="base"/>
            <a:endParaRPr lang="en-US" sz="2400" b="1" dirty="0" smtClean="0"/>
          </a:p>
          <a:p>
            <a:pPr marL="0" indent="0">
              <a:buNone/>
            </a:pP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14452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2800" b="1" dirty="0"/>
              <a:t>Step 2 Fetch route:- </a:t>
            </a:r>
            <a:r>
              <a:rPr lang="en-US" sz="2800" dirty="0"/>
              <a:t>Depending on the URL sent "</a:t>
            </a:r>
            <a:r>
              <a:rPr lang="en-US" sz="2800" dirty="0" err="1"/>
              <a:t>UrlRoutingModule</a:t>
            </a:r>
            <a:r>
              <a:rPr lang="en-US" sz="2800" dirty="0"/>
              <a:t>" searches the route table to create "</a:t>
            </a:r>
            <a:r>
              <a:rPr lang="en-US" sz="2800" dirty="0" err="1"/>
              <a:t>RouteData</a:t>
            </a:r>
            <a:r>
              <a:rPr lang="en-US" sz="2800" dirty="0"/>
              <a:t>" object which has the details of which controller and action to invoke</a:t>
            </a:r>
            <a:r>
              <a:rPr lang="en-US" sz="2800" dirty="0" smtClean="0"/>
              <a:t>.</a:t>
            </a:r>
          </a:p>
          <a:p>
            <a:pPr marL="0" indent="0">
              <a:buNone/>
            </a:pPr>
            <a:endParaRPr lang="en-US" sz="2800" dirty="0" smtClean="0"/>
          </a:p>
          <a:p>
            <a:pPr fontAlgn="base"/>
            <a:r>
              <a:rPr lang="en-US" sz="2800" b="1" dirty="0"/>
              <a:t>Step 3 Request context created: - </a:t>
            </a:r>
            <a:r>
              <a:rPr lang="en-US" sz="2800" dirty="0"/>
              <a:t>The "</a:t>
            </a:r>
            <a:r>
              <a:rPr lang="en-US" sz="2800" dirty="0" err="1"/>
              <a:t>RouteData</a:t>
            </a:r>
            <a:r>
              <a:rPr lang="en-US" sz="2800" dirty="0"/>
              <a:t>" object is used to create the "</a:t>
            </a:r>
            <a:r>
              <a:rPr lang="en-US" sz="2800" dirty="0" err="1"/>
              <a:t>RequestContext</a:t>
            </a:r>
            <a:r>
              <a:rPr lang="en-US" sz="2800" dirty="0"/>
              <a:t>" object.</a:t>
            </a:r>
          </a:p>
          <a:p>
            <a:pPr marL="0" indent="0" fontAlgn="base">
              <a:buNone/>
            </a:pPr>
            <a:r>
              <a:rPr lang="en-US" sz="2800" dirty="0"/>
              <a:t/>
            </a:r>
            <a:br>
              <a:rPr lang="en-US" sz="2800" dirty="0"/>
            </a:br>
            <a:endParaRPr lang="en-US" sz="2800" dirty="0"/>
          </a:p>
          <a:p>
            <a:pPr fontAlgn="base"/>
            <a:r>
              <a:rPr lang="en-US" sz="2800" b="1" dirty="0"/>
              <a:t>Step 4 Controller instance created: - </a:t>
            </a:r>
            <a:r>
              <a:rPr lang="en-US" sz="2800" dirty="0"/>
              <a:t>This request object is sent to "MvcHandler" instance to create the controller class instance. </a:t>
            </a:r>
            <a:endParaRPr lang="en-US" sz="2800" dirty="0" smtClean="0"/>
          </a:p>
          <a:p>
            <a:pPr fontAlgn="base"/>
            <a:endParaRPr lang="en-US" sz="2800" dirty="0"/>
          </a:p>
          <a:p>
            <a:pPr fontAlgn="base"/>
            <a:r>
              <a:rPr lang="en-US" sz="2800" dirty="0" smtClean="0"/>
              <a:t>Once </a:t>
            </a:r>
            <a:r>
              <a:rPr lang="en-US" sz="2800" dirty="0"/>
              <a:t>the controller class object is created it calls the "Execute" method of the controller class.</a:t>
            </a:r>
          </a:p>
          <a:p>
            <a:pPr marL="0" indent="0" fontAlgn="base">
              <a:buNone/>
            </a:pPr>
            <a:r>
              <a:rPr lang="en-US" sz="2800" dirty="0"/>
              <a:t/>
            </a:r>
            <a:br>
              <a:rPr lang="en-US" sz="2800" dirty="0"/>
            </a:br>
            <a:endParaRPr lang="en-US" sz="2800" dirty="0"/>
          </a:p>
        </p:txBody>
      </p:sp>
    </p:spTree>
    <p:extLst>
      <p:ext uri="{BB962C8B-B14F-4D97-AF65-F5344CB8AC3E}">
        <p14:creationId xmlns:p14="http://schemas.microsoft.com/office/powerpoint/2010/main" val="3725748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US" sz="2400" b="1" dirty="0"/>
              <a:t>Creating Response object: - </a:t>
            </a:r>
            <a:r>
              <a:rPr lang="en-US" sz="2400" dirty="0"/>
              <a:t>This phase has two steps executing the action and finally sending the response as a result to the view.</a:t>
            </a:r>
          </a:p>
          <a:p>
            <a:pPr marL="0" indent="0" fontAlgn="base">
              <a:buNone/>
            </a:pPr>
            <a:endParaRPr lang="en-US" sz="2400" dirty="0"/>
          </a:p>
          <a:p>
            <a:pPr fontAlgn="base"/>
            <a:r>
              <a:rPr lang="en-US" sz="2400" b="1" dirty="0"/>
              <a:t>Step 5 Execute Action: - </a:t>
            </a:r>
            <a:r>
              <a:rPr lang="en-US" sz="2400" dirty="0"/>
              <a:t>The "</a:t>
            </a:r>
            <a:r>
              <a:rPr lang="en-US" sz="2400" dirty="0" err="1"/>
              <a:t>ControllerActionInvoker</a:t>
            </a:r>
            <a:r>
              <a:rPr lang="en-US" sz="2400" dirty="0"/>
              <a:t>" determines which action to executed and executes the action.</a:t>
            </a:r>
          </a:p>
          <a:p>
            <a:pPr marL="0" indent="0" fontAlgn="base">
              <a:buNone/>
            </a:pPr>
            <a:endParaRPr lang="en-US" sz="2400" dirty="0"/>
          </a:p>
          <a:p>
            <a:pPr fontAlgn="base"/>
            <a:r>
              <a:rPr lang="en-US" sz="2400" b="1" dirty="0"/>
              <a:t>Step 6 Result sent: - </a:t>
            </a:r>
            <a:r>
              <a:rPr lang="en-US" sz="2400" dirty="0"/>
              <a:t>The action method executes and creates the type of result which can be a view result , file result , JSON result etc.</a:t>
            </a:r>
          </a:p>
          <a:p>
            <a:pPr marL="0" indent="0">
              <a:buNone/>
            </a:pPr>
            <a:r>
              <a:rPr lang="en-US" sz="2400" dirty="0"/>
              <a:t/>
            </a:r>
            <a:br>
              <a:rPr lang="en-US" sz="2400" dirty="0"/>
            </a:br>
            <a:endParaRPr lang="en-US" sz="2400" dirty="0"/>
          </a:p>
          <a:p>
            <a:endParaRPr lang="en-US" dirty="0"/>
          </a:p>
          <a:p>
            <a:endParaRPr lang="en-US" dirty="0"/>
          </a:p>
        </p:txBody>
      </p:sp>
    </p:spTree>
    <p:extLst>
      <p:ext uri="{BB962C8B-B14F-4D97-AF65-F5344CB8AC3E}">
        <p14:creationId xmlns:p14="http://schemas.microsoft.com/office/powerpoint/2010/main" val="2961484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Templates</a:t>
            </a:r>
          </a:p>
        </p:txBody>
      </p:sp>
      <p:sp>
        <p:nvSpPr>
          <p:cNvPr id="3" name="Content Placeholder 2"/>
          <p:cNvSpPr>
            <a:spLocks noGrp="1"/>
          </p:cNvSpPr>
          <p:nvPr>
            <p:ph idx="1"/>
          </p:nvPr>
        </p:nvSpPr>
        <p:spPr>
          <a:xfrm>
            <a:off x="457200" y="1609416"/>
            <a:ext cx="7543800" cy="5096184"/>
          </a:xfrm>
        </p:spPr>
        <p:txBody>
          <a:bodyPr>
            <a:normAutofit fontScale="92500" lnSpcReduction="10000"/>
          </a:bodyPr>
          <a:lstStyle/>
          <a:p>
            <a:pPr marL="0" indent="0">
              <a:buNone/>
            </a:pPr>
            <a:r>
              <a:rPr lang="en-US" i="1" dirty="0" smtClean="0"/>
              <a:t>Empty</a:t>
            </a:r>
            <a:endParaRPr lang="en-US" i="1" dirty="0"/>
          </a:p>
          <a:p>
            <a:r>
              <a:rPr lang="en-US" dirty="0"/>
              <a:t>The </a:t>
            </a:r>
            <a:r>
              <a:rPr lang="en-US" i="1" dirty="0"/>
              <a:t>Empty </a:t>
            </a:r>
            <a:r>
              <a:rPr lang="en-US" dirty="0"/>
              <a:t>template creates a bare-bones ASP.NET MVC 4 application with </a:t>
            </a:r>
            <a:r>
              <a:rPr lang="en-US" dirty="0" smtClean="0"/>
              <a:t>the appropriate </a:t>
            </a:r>
            <a:r>
              <a:rPr lang="en-US" dirty="0"/>
              <a:t>folder </a:t>
            </a:r>
            <a:r>
              <a:rPr lang="en-US" dirty="0" smtClean="0"/>
              <a:t>structure</a:t>
            </a:r>
          </a:p>
          <a:p>
            <a:pPr marL="0" indent="0">
              <a:buNone/>
            </a:pPr>
            <a:endParaRPr lang="en-US" dirty="0" smtClean="0"/>
          </a:p>
          <a:p>
            <a:r>
              <a:rPr lang="en-US" dirty="0" smtClean="0"/>
              <a:t> </a:t>
            </a:r>
            <a:r>
              <a:rPr lang="en-US" dirty="0"/>
              <a:t>that includes references to the ASP.NET MVC </a:t>
            </a:r>
            <a:r>
              <a:rPr lang="en-US" dirty="0" smtClean="0"/>
              <a:t>assemblies .</a:t>
            </a:r>
          </a:p>
          <a:p>
            <a:endParaRPr lang="en-US" dirty="0"/>
          </a:p>
          <a:p>
            <a:r>
              <a:rPr lang="en-US" dirty="0"/>
              <a:t>The template also includes a default view layout and generates a </a:t>
            </a:r>
            <a:r>
              <a:rPr lang="en-US" i="1" dirty="0" smtClean="0"/>
              <a:t>Global.asax </a:t>
            </a:r>
            <a:r>
              <a:rPr lang="en-US" dirty="0" smtClean="0"/>
              <a:t>file</a:t>
            </a:r>
          </a:p>
          <a:p>
            <a:pPr marL="0" indent="0">
              <a:buNone/>
            </a:pPr>
            <a:endParaRPr lang="en-US" dirty="0"/>
          </a:p>
          <a:p>
            <a:r>
              <a:rPr lang="en-US" dirty="0"/>
              <a:t>that includes the standard configuration code that most ASP.NET MVC </a:t>
            </a:r>
            <a:r>
              <a:rPr lang="en-US" dirty="0" smtClean="0"/>
              <a:t>applications will </a:t>
            </a:r>
            <a:r>
              <a:rPr lang="en-US" dirty="0"/>
              <a:t>need.</a:t>
            </a:r>
          </a:p>
        </p:txBody>
      </p:sp>
    </p:spTree>
    <p:extLst>
      <p:ext uri="{BB962C8B-B14F-4D97-AF65-F5344CB8AC3E}">
        <p14:creationId xmlns:p14="http://schemas.microsoft.com/office/powerpoint/2010/main" val="39856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
                                            <p:txEl>
                                              <p:pRg st="0" end="0"/>
                                            </p:txEl>
                                          </p:spTgt>
                                        </p:tgtEl>
                                      </p:cBhvr>
                                    </p:animEffect>
                                    <p:anim calcmode="lin" valueType="num">
                                      <p:cBhvr>
                                        <p:cTn id="1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p:tgtEl>
                                          <p:spTgt spid="3">
                                            <p:txEl>
                                              <p:pRg st="0" end="0"/>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
                                            <p:txEl>
                                              <p:pRg st="1" end="1"/>
                                            </p:txEl>
                                          </p:spTgt>
                                        </p:tgtEl>
                                      </p:cBhvr>
                                    </p:animEffect>
                                    <p:anim calcmode="lin" valueType="num">
                                      <p:cBhvr>
                                        <p:cTn id="21"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p:tgtEl>
                                          <p:spTgt spid="3">
                                            <p:txEl>
                                              <p:pRg st="1" end="1"/>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
                                            <p:txEl>
                                              <p:pRg st="3" end="3"/>
                                            </p:txEl>
                                          </p:spTgt>
                                        </p:tgtEl>
                                      </p:cBhvr>
                                    </p:animEffect>
                                    <p:anim calcmode="lin" valueType="num">
                                      <p:cBhvr>
                                        <p:cTn id="28"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p:tgtEl>
                                          <p:spTgt spid="3">
                                            <p:txEl>
                                              <p:pRg st="3" end="3"/>
                                            </p:txEl>
                                          </p:spTgt>
                                        </p:tgtEl>
                                        <p:attrNameLst>
                                          <p:attrName>ppt_y</p:attrName>
                                        </p:attrNameLst>
                                      </p:cBhvr>
                                      <p:tavLst>
                                        <p:tav tm="0">
                                          <p:val>
                                            <p:strVal val="ppt_y"/>
                                          </p:val>
                                        </p:tav>
                                        <p:tav tm="100000">
                                          <p:val>
                                            <p:strVal val="ppt_y+.1"/>
                                          </p:val>
                                        </p:tav>
                                      </p:tavLst>
                                    </p:anim>
                                    <p:set>
                                      <p:cBhvr>
                                        <p:cTn id="30"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
                                            <p:txEl>
                                              <p:pRg st="5" end="5"/>
                                            </p:txEl>
                                          </p:spTgt>
                                        </p:tgtEl>
                                      </p:cBhvr>
                                    </p:animEffect>
                                    <p:anim calcmode="lin" valueType="num">
                                      <p:cBhvr>
                                        <p:cTn id="35"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p:tgtEl>
                                          <p:spTgt spid="3">
                                            <p:txEl>
                                              <p:pRg st="5" end="5"/>
                                            </p:txEl>
                                          </p:spTgt>
                                        </p:tgtEl>
                                        <p:attrNameLst>
                                          <p:attrName>ppt_y</p:attrName>
                                        </p:attrNameLst>
                                      </p:cBhvr>
                                      <p:tavLst>
                                        <p:tav tm="0">
                                          <p:val>
                                            <p:strVal val="ppt_y"/>
                                          </p:val>
                                        </p:tav>
                                        <p:tav tm="100000">
                                          <p:val>
                                            <p:strVal val="ppt_y+.1"/>
                                          </p:val>
                                        </p:tav>
                                      </p:tavLst>
                                    </p:anim>
                                    <p:set>
                                      <p:cBhvr>
                                        <p:cTn id="37" dur="1" fill="hold">
                                          <p:stCondLst>
                                            <p:cond delay="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3">
                                            <p:txEl>
                                              <p:pRg st="7" end="7"/>
                                            </p:txEl>
                                          </p:spTgt>
                                        </p:tgtEl>
                                      </p:cBhvr>
                                    </p:animEffect>
                                    <p:anim calcmode="lin" valueType="num">
                                      <p:cBhvr>
                                        <p:cTn id="42" dur="1000"/>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p:tgtEl>
                                          <p:spTgt spid="3">
                                            <p:txEl>
                                              <p:pRg st="7" end="7"/>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MVC</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BETER SEPARATION</a:t>
            </a:r>
          </a:p>
          <a:p>
            <a:pPr marL="571500" indent="-571500">
              <a:buFont typeface="+mj-lt"/>
              <a:buAutoNum type="romanUcPeriod"/>
            </a:pPr>
            <a:r>
              <a:rPr lang="en-US" dirty="0" smtClean="0"/>
              <a:t>TESTABILITY</a:t>
            </a:r>
          </a:p>
          <a:p>
            <a:pPr marL="571500" indent="-571500">
              <a:buFont typeface="+mj-lt"/>
              <a:buAutoNum type="romanUcPeriod"/>
            </a:pPr>
            <a:r>
              <a:rPr lang="en-US" dirty="0" smtClean="0"/>
              <a:t>NO VIEWSTATE</a:t>
            </a:r>
          </a:p>
          <a:p>
            <a:pPr marL="571500" indent="-571500">
              <a:buFont typeface="+mj-lt"/>
              <a:buAutoNum type="romanUcPeriod"/>
            </a:pPr>
            <a:r>
              <a:rPr lang="en-US" dirty="0" smtClean="0"/>
              <a:t>RAZER VIEW ENGINE(Light weight)</a:t>
            </a:r>
            <a:endParaRPr lang="en-US" dirty="0"/>
          </a:p>
        </p:txBody>
      </p:sp>
    </p:spTree>
    <p:extLst>
      <p:ext uri="{BB962C8B-B14F-4D97-AF65-F5344CB8AC3E}">
        <p14:creationId xmlns:p14="http://schemas.microsoft.com/office/powerpoint/2010/main" val="2987404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a:t>
            </a:r>
            <a:endParaRPr lang="en-US" dirty="0"/>
          </a:p>
        </p:txBody>
      </p:sp>
      <p:sp>
        <p:nvSpPr>
          <p:cNvPr id="3" name="Content Placeholder 2"/>
          <p:cNvSpPr>
            <a:spLocks noGrp="1"/>
          </p:cNvSpPr>
          <p:nvPr>
            <p:ph idx="1"/>
          </p:nvPr>
        </p:nvSpPr>
        <p:spPr/>
        <p:txBody>
          <a:bodyPr/>
          <a:lstStyle/>
          <a:p>
            <a:r>
              <a:rPr lang="en-US" dirty="0"/>
              <a:t>The </a:t>
            </a:r>
            <a:r>
              <a:rPr lang="en-US" i="1" dirty="0"/>
              <a:t>Basic </a:t>
            </a:r>
            <a:r>
              <a:rPr lang="en-US" dirty="0"/>
              <a:t>template creates a folder structure that follows ASP.NET MVC 4 conventions</a:t>
            </a:r>
          </a:p>
          <a:p>
            <a:r>
              <a:rPr lang="en-US" dirty="0" smtClean="0"/>
              <a:t>Includes </a:t>
            </a:r>
            <a:r>
              <a:rPr lang="en-US" dirty="0"/>
              <a:t>references to the ASP.NET MVC </a:t>
            </a:r>
            <a:r>
              <a:rPr lang="en-US" dirty="0" smtClean="0"/>
              <a:t>assemblies and script folders and content(themes and </a:t>
            </a:r>
            <a:r>
              <a:rPr lang="en-US" dirty="0" err="1" smtClean="0"/>
              <a:t>css</a:t>
            </a:r>
            <a:r>
              <a:rPr lang="en-US" dirty="0" smtClean="0"/>
              <a:t>) . </a:t>
            </a:r>
          </a:p>
          <a:p>
            <a:r>
              <a:rPr lang="en-US" dirty="0" smtClean="0"/>
              <a:t>This template represents </a:t>
            </a:r>
            <a:r>
              <a:rPr lang="en-US" dirty="0"/>
              <a:t>the bare minimum that you’ll need to begin creating an ASP.NET </a:t>
            </a:r>
            <a:r>
              <a:rPr lang="en-US" dirty="0" smtClean="0"/>
              <a:t>MVC4 </a:t>
            </a:r>
            <a:r>
              <a:rPr lang="en-US" dirty="0"/>
              <a:t>project, </a:t>
            </a:r>
            <a:endParaRPr lang="en-US" dirty="0" smtClean="0"/>
          </a:p>
          <a:p>
            <a:r>
              <a:rPr lang="en-US" dirty="0"/>
              <a:t>B</a:t>
            </a:r>
            <a:r>
              <a:rPr lang="en-US" dirty="0" smtClean="0"/>
              <a:t>ut </a:t>
            </a:r>
            <a:r>
              <a:rPr lang="en-US" dirty="0"/>
              <a:t>no more—you’ll have to do all the work from here!</a:t>
            </a:r>
          </a:p>
        </p:txBody>
      </p:sp>
    </p:spTree>
    <p:extLst>
      <p:ext uri="{BB962C8B-B14F-4D97-AF65-F5344CB8AC3E}">
        <p14:creationId xmlns:p14="http://schemas.microsoft.com/office/powerpoint/2010/main" val="111396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Internet Application</a:t>
            </a:r>
            <a:endParaRPr lang="en-US" dirty="0"/>
          </a:p>
        </p:txBody>
      </p:sp>
      <p:sp>
        <p:nvSpPr>
          <p:cNvPr id="3" name="Content Placeholder 2"/>
          <p:cNvSpPr>
            <a:spLocks noGrp="1"/>
          </p:cNvSpPr>
          <p:nvPr>
            <p:ph idx="1"/>
          </p:nvPr>
        </p:nvSpPr>
        <p:spPr/>
        <p:txBody>
          <a:bodyPr/>
          <a:lstStyle/>
          <a:p>
            <a:endParaRPr lang="en-US" i="1" dirty="0"/>
          </a:p>
          <a:p>
            <a:r>
              <a:rPr lang="en-US" dirty="0"/>
              <a:t>The </a:t>
            </a:r>
            <a:r>
              <a:rPr lang="en-US" i="1" dirty="0"/>
              <a:t>Internet Application </a:t>
            </a:r>
            <a:r>
              <a:rPr lang="en-US" dirty="0"/>
              <a:t>template picks up where the Empty template leaves off,</a:t>
            </a:r>
          </a:p>
          <a:p>
            <a:r>
              <a:rPr lang="en-US" dirty="0"/>
              <a:t>E</a:t>
            </a:r>
            <a:r>
              <a:rPr lang="en-US" dirty="0" smtClean="0"/>
              <a:t>xtending </a:t>
            </a:r>
            <a:r>
              <a:rPr lang="en-US" dirty="0"/>
              <a:t>the Empty template to include a simple default controller (</a:t>
            </a:r>
            <a:r>
              <a:rPr lang="en-US" dirty="0" smtClean="0"/>
              <a:t>HomeController</a:t>
            </a:r>
            <a:r>
              <a:rPr lang="en-US" dirty="0"/>
              <a:t>), an AccountController with all the logic required for users to </a:t>
            </a:r>
            <a:r>
              <a:rPr lang="en-US" dirty="0" err="1" smtClean="0"/>
              <a:t>registerand</a:t>
            </a:r>
            <a:r>
              <a:rPr lang="en-US" dirty="0" smtClean="0"/>
              <a:t> </a:t>
            </a:r>
            <a:r>
              <a:rPr lang="en-US" dirty="0"/>
              <a:t>log in to the website, and default views for both of these controllers.</a:t>
            </a:r>
          </a:p>
        </p:txBody>
      </p:sp>
    </p:spTree>
    <p:extLst>
      <p:ext uri="{BB962C8B-B14F-4D97-AF65-F5344CB8AC3E}">
        <p14:creationId xmlns:p14="http://schemas.microsoft.com/office/powerpoint/2010/main" val="35534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3">
                                            <p:txEl>
                                              <p:pRg st="1" end="1"/>
                                            </p:txEl>
                                          </p:spTgt>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Intranet Application</a:t>
            </a:r>
            <a:endParaRPr lang="en-US" dirty="0"/>
          </a:p>
        </p:txBody>
      </p:sp>
      <p:sp>
        <p:nvSpPr>
          <p:cNvPr id="3" name="Content Placeholder 2"/>
          <p:cNvSpPr>
            <a:spLocks noGrp="1"/>
          </p:cNvSpPr>
          <p:nvPr>
            <p:ph idx="1"/>
          </p:nvPr>
        </p:nvSpPr>
        <p:spPr/>
        <p:txBody>
          <a:bodyPr/>
          <a:lstStyle/>
          <a:p>
            <a:endParaRPr lang="en-US" i="1" dirty="0"/>
          </a:p>
          <a:p>
            <a:r>
              <a:rPr lang="en-US" dirty="0"/>
              <a:t>The </a:t>
            </a:r>
            <a:r>
              <a:rPr lang="en-US" i="1" dirty="0"/>
              <a:t>Intranet Application </a:t>
            </a:r>
            <a:r>
              <a:rPr lang="en-US" dirty="0"/>
              <a:t>template is much like the Internet Application template,</a:t>
            </a:r>
          </a:p>
          <a:p>
            <a:r>
              <a:rPr lang="en-US" dirty="0"/>
              <a:t>E</a:t>
            </a:r>
            <a:r>
              <a:rPr lang="en-US" dirty="0" smtClean="0"/>
              <a:t>xcept </a:t>
            </a:r>
            <a:r>
              <a:rPr lang="en-US" dirty="0"/>
              <a:t>that it is preconfigured to use Windows-based authentication, which </a:t>
            </a:r>
            <a:r>
              <a:rPr lang="en-US" dirty="0" smtClean="0"/>
              <a:t>is desirable </a:t>
            </a:r>
            <a:r>
              <a:rPr lang="en-US" dirty="0"/>
              <a:t>in intranet scenarios.</a:t>
            </a:r>
          </a:p>
        </p:txBody>
      </p:sp>
    </p:spTree>
    <p:extLst>
      <p:ext uri="{BB962C8B-B14F-4D97-AF65-F5344CB8AC3E}">
        <p14:creationId xmlns:p14="http://schemas.microsoft.com/office/powerpoint/2010/main" val="114113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1" end="1"/>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858000" cy="1005840"/>
          </a:xfrm>
        </p:spPr>
        <p:txBody>
          <a:bodyPr/>
          <a:lstStyle/>
          <a:p>
            <a:r>
              <a:rPr lang="en-US" i="1" dirty="0"/>
              <a:t>Mobile Application</a:t>
            </a:r>
            <a:endParaRPr lang="en-US" dirty="0"/>
          </a:p>
        </p:txBody>
      </p:sp>
      <p:sp>
        <p:nvSpPr>
          <p:cNvPr id="3" name="Content Placeholder 2"/>
          <p:cNvSpPr>
            <a:spLocks noGrp="1"/>
          </p:cNvSpPr>
          <p:nvPr>
            <p:ph idx="1"/>
          </p:nvPr>
        </p:nvSpPr>
        <p:spPr/>
        <p:txBody>
          <a:bodyPr/>
          <a:lstStyle/>
          <a:p>
            <a:endParaRPr lang="en-US" i="1" dirty="0"/>
          </a:p>
          <a:p>
            <a:r>
              <a:rPr lang="en-US" dirty="0"/>
              <a:t>The </a:t>
            </a:r>
            <a:r>
              <a:rPr lang="en-US" i="1" dirty="0"/>
              <a:t>Mobile Application </a:t>
            </a:r>
            <a:r>
              <a:rPr lang="en-US" dirty="0"/>
              <a:t>template is another variation of the Internet Application</a:t>
            </a:r>
          </a:p>
          <a:p>
            <a:r>
              <a:rPr lang="en-US" dirty="0"/>
              <a:t>template. This template, however, is optimized for mobile devices and includes the</a:t>
            </a:r>
          </a:p>
          <a:p>
            <a:r>
              <a:rPr lang="en-US" dirty="0" err="1"/>
              <a:t>jQuery</a:t>
            </a:r>
            <a:r>
              <a:rPr lang="en-US" dirty="0"/>
              <a:t> Mobile JavaScript framework and views that apply the HTML that works</a:t>
            </a:r>
          </a:p>
          <a:p>
            <a:r>
              <a:rPr lang="en-US" dirty="0"/>
              <a:t>best with </a:t>
            </a:r>
            <a:r>
              <a:rPr lang="en-US" dirty="0" err="1"/>
              <a:t>jQuery</a:t>
            </a:r>
            <a:r>
              <a:rPr lang="en-US" dirty="0"/>
              <a:t> Mobile.</a:t>
            </a:r>
          </a:p>
        </p:txBody>
      </p:sp>
    </p:spTree>
    <p:extLst>
      <p:ext uri="{BB962C8B-B14F-4D97-AF65-F5344CB8AC3E}">
        <p14:creationId xmlns:p14="http://schemas.microsoft.com/office/powerpoint/2010/main" val="96884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6096000" cy="358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80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6"/>
                                        </p:tgtEl>
                                        <p:attrNameLst>
                                          <p:attrName>ppt_x</p:attrName>
                                        </p:attrNameLst>
                                      </p:cBhvr>
                                      <p:tavLst>
                                        <p:tav tm="0">
                                          <p:val>
                                            <p:strVal val="ppt_x"/>
                                          </p:val>
                                        </p:tav>
                                        <p:tav tm="100000">
                                          <p:val>
                                            <p:strVal val="ppt_x"/>
                                          </p:val>
                                        </p:tav>
                                      </p:tavLst>
                                    </p:anim>
                                    <p:anim calcmode="lin" valueType="num">
                                      <p:cBhvr additive="base">
                                        <p:cTn id="7" dur="500"/>
                                        <p:tgtEl>
                                          <p:spTgt spid="1026"/>
                                        </p:tgtEl>
                                        <p:attrNameLst>
                                          <p:attrName>ppt_y</p:attrName>
                                        </p:attrNameLst>
                                      </p:cBhvr>
                                      <p:tavLst>
                                        <p:tav tm="0">
                                          <p:val>
                                            <p:strVal val="ppt_y"/>
                                          </p:val>
                                        </p:tav>
                                        <p:tav tm="100000">
                                          <p:val>
                                            <p:strVal val="1+ppt_h/2"/>
                                          </p:val>
                                        </p:tav>
                                      </p:tavLst>
                                    </p:anim>
                                    <p:set>
                                      <p:cBhvr>
                                        <p:cTn id="8"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Configuring Routes</a:t>
            </a:r>
            <a:endParaRPr lang="en-US" dirty="0"/>
          </a:p>
        </p:txBody>
      </p:sp>
      <p:sp>
        <p:nvSpPr>
          <p:cNvPr id="3" name="Content Placeholder 2"/>
          <p:cNvSpPr>
            <a:spLocks noGrp="1"/>
          </p:cNvSpPr>
          <p:nvPr>
            <p:ph idx="1"/>
          </p:nvPr>
        </p:nvSpPr>
        <p:spPr>
          <a:xfrm>
            <a:off x="457200" y="1609416"/>
            <a:ext cx="7543800" cy="5172384"/>
          </a:xfrm>
        </p:spPr>
        <p:txBody>
          <a:bodyPr>
            <a:normAutofit fontScale="70000" lnSpcReduction="20000"/>
          </a:bodyPr>
          <a:lstStyle/>
          <a:p>
            <a:r>
              <a:rPr lang="en-US" dirty="0"/>
              <a:t>ASP.NET MVC routes are responsible for determining which controller method (</a:t>
            </a:r>
            <a:r>
              <a:rPr lang="en-US" dirty="0" smtClean="0"/>
              <a:t>otherwise  known </a:t>
            </a:r>
            <a:r>
              <a:rPr lang="en-US" dirty="0"/>
              <a:t>as a </a:t>
            </a:r>
            <a:r>
              <a:rPr lang="en-US" i="1" dirty="0"/>
              <a:t>controller action</a:t>
            </a:r>
            <a:r>
              <a:rPr lang="en-US" dirty="0"/>
              <a:t>) to execute for a given URL. </a:t>
            </a:r>
            <a:endParaRPr lang="en-US" dirty="0" smtClean="0"/>
          </a:p>
          <a:p>
            <a:pPr marL="0" indent="0">
              <a:buNone/>
            </a:pPr>
            <a:r>
              <a:rPr lang="en-US" dirty="0" smtClean="0"/>
              <a:t>They </a:t>
            </a:r>
            <a:r>
              <a:rPr lang="en-US" dirty="0"/>
              <a:t>consist of </a:t>
            </a:r>
            <a:r>
              <a:rPr lang="en-US" dirty="0" smtClean="0"/>
              <a:t>the  following </a:t>
            </a:r>
            <a:r>
              <a:rPr lang="en-US" dirty="0"/>
              <a:t>properties:</a:t>
            </a:r>
          </a:p>
          <a:p>
            <a:r>
              <a:rPr lang="en-US" i="1" dirty="0"/>
              <a:t>Unique </a:t>
            </a:r>
            <a:r>
              <a:rPr lang="en-US" i="1" dirty="0" smtClean="0"/>
              <a:t>name</a:t>
            </a:r>
          </a:p>
          <a:p>
            <a:pPr marL="0" indent="0">
              <a:buNone/>
            </a:pPr>
            <a:r>
              <a:rPr lang="en-US" dirty="0" smtClean="0"/>
              <a:t>A </a:t>
            </a:r>
            <a:r>
              <a:rPr lang="en-US" dirty="0"/>
              <a:t>name may be used as a specific reference to a given </a:t>
            </a:r>
            <a:r>
              <a:rPr lang="en-US" dirty="0" smtClean="0"/>
              <a:t>route</a:t>
            </a:r>
          </a:p>
          <a:p>
            <a:pPr marL="0" indent="0">
              <a:buNone/>
            </a:pPr>
            <a:endParaRPr lang="en-US" dirty="0"/>
          </a:p>
          <a:p>
            <a:r>
              <a:rPr lang="en-US" i="1" dirty="0"/>
              <a:t>URL pattern</a:t>
            </a:r>
          </a:p>
          <a:p>
            <a:pPr marL="0" indent="0">
              <a:buNone/>
            </a:pPr>
            <a:r>
              <a:rPr lang="en-US" dirty="0"/>
              <a:t>A simple pattern syntax that parses matching URLs into meaningful </a:t>
            </a:r>
            <a:r>
              <a:rPr lang="en-US" dirty="0" smtClean="0"/>
              <a:t>segments</a:t>
            </a:r>
          </a:p>
          <a:p>
            <a:pPr marL="0" indent="0">
              <a:buNone/>
            </a:pPr>
            <a:endParaRPr lang="en-US" dirty="0"/>
          </a:p>
          <a:p>
            <a:r>
              <a:rPr lang="en-US" i="1" dirty="0" smtClean="0"/>
              <a:t>Defaults</a:t>
            </a:r>
          </a:p>
          <a:p>
            <a:pPr marL="0" indent="0">
              <a:buNone/>
            </a:pPr>
            <a:r>
              <a:rPr lang="en-US" dirty="0" smtClean="0"/>
              <a:t>An </a:t>
            </a:r>
            <a:r>
              <a:rPr lang="en-US" dirty="0"/>
              <a:t>optional set of default values for the segments defined in the URL </a:t>
            </a:r>
            <a:r>
              <a:rPr lang="en-US" dirty="0" smtClean="0"/>
              <a:t>pattern</a:t>
            </a:r>
          </a:p>
          <a:p>
            <a:pPr marL="0" indent="0">
              <a:buNone/>
            </a:pPr>
            <a:endParaRPr lang="en-US" dirty="0"/>
          </a:p>
          <a:p>
            <a:pPr marL="0" indent="0">
              <a:buNone/>
            </a:pPr>
            <a:r>
              <a:rPr lang="en-US" i="1" dirty="0"/>
              <a:t>Constraints</a:t>
            </a:r>
          </a:p>
          <a:p>
            <a:r>
              <a:rPr lang="en-US" dirty="0"/>
              <a:t>A set of constraints to apply against the URL pattern to more narrowly define </a:t>
            </a:r>
            <a:r>
              <a:rPr lang="en-US" dirty="0" smtClean="0"/>
              <a:t>the URLs </a:t>
            </a:r>
            <a:r>
              <a:rPr lang="en-US" dirty="0"/>
              <a:t>that it matches</a:t>
            </a:r>
          </a:p>
        </p:txBody>
      </p:sp>
    </p:spTree>
    <p:extLst>
      <p:ext uri="{BB962C8B-B14F-4D97-AF65-F5344CB8AC3E}">
        <p14:creationId xmlns:p14="http://schemas.microsoft.com/office/powerpoint/2010/main" val="245460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5" end="5"/>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6" end="6"/>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8" end="8"/>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p:tgtEl>
                                          <p:spTgt spid="3">
                                            <p:txEl>
                                              <p:pRg st="9" end="9"/>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5" dur="500"/>
                                        <p:tgtEl>
                                          <p:spTgt spid="3">
                                            <p:txEl>
                                              <p:pRg st="11" end="11"/>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1" dur="500"/>
                                        <p:tgtEl>
                                          <p:spTgt spid="3">
                                            <p:txEl>
                                              <p:pRg st="12" end="12"/>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a:t>The default ASP.NET MVC project templates add a generic route that uses the following</a:t>
            </a:r>
          </a:p>
          <a:p>
            <a:r>
              <a:rPr lang="en-US" dirty="0"/>
              <a:t>URL convention to break the URL for a given request into three named segments,</a:t>
            </a:r>
          </a:p>
          <a:p>
            <a:r>
              <a:rPr lang="en-US" dirty="0"/>
              <a:t>wrapped with brackets ({}): “controller”, “action”, and “id”:</a:t>
            </a:r>
          </a:p>
          <a:p>
            <a:r>
              <a:rPr lang="en-US" dirty="0"/>
              <a:t>{controller}/{action}/{id}</a:t>
            </a:r>
          </a:p>
          <a:p>
            <a:r>
              <a:rPr lang="en-US" dirty="0"/>
              <a:t>This route pattern is registered via a call to the </a:t>
            </a:r>
            <a:r>
              <a:rPr lang="en-US" dirty="0" err="1"/>
              <a:t>MapRoute</a:t>
            </a:r>
            <a:r>
              <a:rPr lang="en-US" dirty="0"/>
              <a:t>() extension method that runs</a:t>
            </a:r>
          </a:p>
          <a:p>
            <a:r>
              <a:rPr lang="en-US" dirty="0"/>
              <a:t>during application startup (located in </a:t>
            </a:r>
            <a:r>
              <a:rPr lang="en-US" i="1" dirty="0" err="1"/>
              <a:t>App_Start</a:t>
            </a:r>
            <a:r>
              <a:rPr lang="en-US" i="1" dirty="0"/>
              <a:t>/</a:t>
            </a:r>
            <a:r>
              <a:rPr lang="en-US" i="1" dirty="0" err="1"/>
              <a:t>RouteConfig.cs</a:t>
            </a:r>
            <a:endParaRPr lang="en-US" dirty="0"/>
          </a:p>
        </p:txBody>
      </p:sp>
    </p:spTree>
    <p:extLst>
      <p:ext uri="{BB962C8B-B14F-4D97-AF65-F5344CB8AC3E}">
        <p14:creationId xmlns:p14="http://schemas.microsoft.com/office/powerpoint/2010/main" val="400916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grpId="0" nodeType="clickEffect">
                                  <p:stCondLst>
                                    <p:cond delay="0"/>
                                  </p:stCondLst>
                                  <p:childTnLst>
                                    <p:animRot by="21600000">
                                      <p:cBhvr>
                                        <p:cTn id="22" dur="2000" fill="hold"/>
                                        <p:tgtEl>
                                          <p:spTgt spid="3">
                                            <p:txEl>
                                              <p:pRg st="4" end="4"/>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0" nodeType="clickEffect">
                                  <p:stCondLst>
                                    <p:cond delay="0"/>
                                  </p:stCondLst>
                                  <p:childTnLst>
                                    <p:animRot by="21600000">
                                      <p:cBhvr>
                                        <p:cTn id="26" dur="2000" fill="hold"/>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RouteConfig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public class </a:t>
            </a:r>
            <a:r>
              <a:rPr lang="en-US" dirty="0" err="1"/>
              <a:t>RouteConfig</a:t>
            </a:r>
            <a:endParaRPr lang="en-US" dirty="0"/>
          </a:p>
          <a:p>
            <a:pPr marL="0" indent="0">
              <a:buNone/>
            </a:pPr>
            <a:r>
              <a:rPr lang="en-US" dirty="0"/>
              <a:t>    {</a:t>
            </a:r>
          </a:p>
          <a:p>
            <a:pPr marL="0" indent="0">
              <a:buNone/>
            </a:pPr>
            <a:r>
              <a:rPr lang="en-US" dirty="0"/>
              <a:t>        public static void </a:t>
            </a:r>
            <a:r>
              <a:rPr lang="en-US" dirty="0" err="1"/>
              <a:t>RegisterRoutes</a:t>
            </a:r>
            <a:r>
              <a:rPr lang="en-US" dirty="0"/>
              <a:t>(</a:t>
            </a:r>
            <a:r>
              <a:rPr lang="en-US" dirty="0" err="1"/>
              <a:t>RouteCollection</a:t>
            </a:r>
            <a:r>
              <a:rPr lang="en-US" dirty="0"/>
              <a:t> routes)</a:t>
            </a:r>
          </a:p>
          <a:p>
            <a:pPr marL="0" indent="0">
              <a:buNone/>
            </a:pPr>
            <a:r>
              <a:rPr lang="en-US" dirty="0"/>
              <a:t>        {</a:t>
            </a:r>
          </a:p>
          <a:p>
            <a:pPr marL="0" indent="0">
              <a:buNone/>
            </a:pPr>
            <a:r>
              <a:rPr lang="en-US" dirty="0"/>
              <a:t>            </a:t>
            </a:r>
            <a:r>
              <a:rPr lang="en-US" dirty="0" err="1"/>
              <a:t>routes.IgnoreRoute</a:t>
            </a:r>
            <a:r>
              <a:rPr lang="en-US" dirty="0"/>
              <a:t>("{resource}.</a:t>
            </a:r>
            <a:r>
              <a:rPr lang="en-US" dirty="0" err="1"/>
              <a:t>axd</a:t>
            </a:r>
            <a:r>
              <a:rPr lang="en-US" dirty="0"/>
              <a:t>/{*</a:t>
            </a:r>
            <a:r>
              <a:rPr lang="en-US" dirty="0" err="1"/>
              <a:t>pathInfo</a:t>
            </a:r>
            <a:r>
              <a:rPr lang="en-US" dirty="0"/>
              <a:t>}");</a:t>
            </a:r>
          </a:p>
          <a:p>
            <a:endParaRPr lang="en-US" dirty="0"/>
          </a:p>
          <a:p>
            <a:pPr marL="0" indent="0">
              <a:buNone/>
            </a:pPr>
            <a:r>
              <a:rPr lang="en-US" dirty="0"/>
              <a:t>            </a:t>
            </a:r>
            <a:r>
              <a:rPr lang="en-US" dirty="0" err="1"/>
              <a:t>routes.MapRoute</a:t>
            </a:r>
            <a:r>
              <a:rPr lang="en-US" dirty="0"/>
              <a:t>(</a:t>
            </a:r>
          </a:p>
          <a:p>
            <a:pPr marL="0" indent="0">
              <a:buNone/>
            </a:pPr>
            <a:r>
              <a:rPr lang="en-US" dirty="0"/>
              <a:t>                name: "Default",</a:t>
            </a:r>
          </a:p>
          <a:p>
            <a:pPr marL="0" indent="0">
              <a:buNone/>
            </a:pPr>
            <a:r>
              <a:rPr lang="en-US" dirty="0"/>
              <a:t>                url: "{controller}/{action}/{id}",</a:t>
            </a:r>
          </a:p>
          <a:p>
            <a:pPr marL="0" indent="0">
              <a:buNone/>
            </a:pPr>
            <a:r>
              <a:rPr lang="en-US" dirty="0"/>
              <a:t>                defaults: new { controller = "Home", action = "Index", id = </a:t>
            </a:r>
            <a:r>
              <a:rPr lang="en-US" dirty="0" err="1"/>
              <a:t>UrlParameter.Optional</a:t>
            </a:r>
            <a:r>
              <a:rPr lang="en-US" dirty="0"/>
              <a:t> }</a:t>
            </a:r>
          </a:p>
          <a:p>
            <a:pPr marL="0" indent="0">
              <a:buNone/>
            </a:pPr>
            <a:r>
              <a:rPr lang="en-US" dirty="0"/>
              <a:t>            );</a:t>
            </a:r>
          </a:p>
          <a:p>
            <a:pPr marL="0" indent="0">
              <a:buNone/>
            </a:pPr>
            <a:r>
              <a:rPr lang="en-US" dirty="0" smtClean="0"/>
              <a:t>       </a:t>
            </a:r>
            <a:r>
              <a:rPr lang="en-US" dirty="0"/>
              <a:t>}</a:t>
            </a:r>
          </a:p>
          <a:p>
            <a:pPr marL="0" indent="0">
              <a:buNone/>
            </a:pPr>
            <a:r>
              <a:rPr lang="en-US" dirty="0" smtClean="0"/>
              <a:t>   </a:t>
            </a:r>
            <a:r>
              <a:rPr lang="en-US" dirty="0"/>
              <a:t>}</a:t>
            </a:r>
          </a:p>
        </p:txBody>
      </p:sp>
    </p:spTree>
    <p:extLst>
      <p:ext uri="{BB962C8B-B14F-4D97-AF65-F5344CB8AC3E}">
        <p14:creationId xmlns:p14="http://schemas.microsoft.com/office/powerpoint/2010/main" val="1956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xit" presetSubtype="0" fill="hold" grpId="0" nodeType="clickEffect">
                                  <p:stCondLst>
                                    <p:cond delay="0"/>
                                  </p:stCondLst>
                                  <p:iterate type="lt">
                                    <p:tmPct val="10000"/>
                                  </p:iterate>
                                  <p:childTnLst>
                                    <p:anim calcmode="lin" valueType="num">
                                      <p:cBhvr>
                                        <p:cTn id="6" dur="500"/>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 dur="500"/>
                                        <p:tgtEl>
                                          <p:spTgt spid="3">
                                            <p:txEl>
                                              <p:pRg st="0" end="0"/>
                                            </p:txEl>
                                          </p:spTgt>
                                        </p:tgtEl>
                                        <p:attrNameLst>
                                          <p:attrName>ppt_y</p:attrName>
                                        </p:attrNameLst>
                                      </p:cBhvr>
                                      <p:tavLst>
                                        <p:tav tm="0">
                                          <p:val>
                                            <p:strVal val="ppt_y"/>
                                          </p:val>
                                        </p:tav>
                                        <p:tav tm="100000">
                                          <p:val>
                                            <p:strVal val="ppt_y"/>
                                          </p:val>
                                        </p:tav>
                                      </p:tavLst>
                                    </p:anim>
                                    <p:anim calcmode="lin" valueType="num">
                                      <p:cBhvr>
                                        <p:cTn id="8" dur="500"/>
                                        <p:tgtEl>
                                          <p:spTgt spid="3">
                                            <p:txEl>
                                              <p:pRg st="0" end="0"/>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9" dur="500"/>
                                        <p:tgtEl>
                                          <p:spTgt spid="3">
                                            <p:txEl>
                                              <p:pRg st="0" end="0"/>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10" dur="500" tmFilter="0,0; .5, 0; 1, 1"/>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1" presetClass="exit" presetSubtype="0" fill="hold" grpId="0" nodeType="clickEffect">
                                  <p:stCondLst>
                                    <p:cond delay="0"/>
                                  </p:stCondLst>
                                  <p:iterate type="lt">
                                    <p:tmPct val="10000"/>
                                  </p:iterate>
                                  <p:childTnLst>
                                    <p:anim calcmode="lin" valueType="num">
                                      <p:cBhvr>
                                        <p:cTn id="15" dur="500"/>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p:tgtEl>
                                          <p:spTgt spid="3">
                                            <p:txEl>
                                              <p:pRg st="1" end="1"/>
                                            </p:txEl>
                                          </p:spTgt>
                                        </p:tgtEl>
                                        <p:attrNameLst>
                                          <p:attrName>ppt_y</p:attrName>
                                        </p:attrNameLst>
                                      </p:cBhvr>
                                      <p:tavLst>
                                        <p:tav tm="0">
                                          <p:val>
                                            <p:strVal val="ppt_y"/>
                                          </p:val>
                                        </p:tav>
                                        <p:tav tm="100000">
                                          <p:val>
                                            <p:strVal val="ppt_y"/>
                                          </p:val>
                                        </p:tav>
                                      </p:tavLst>
                                    </p:anim>
                                    <p:anim calcmode="lin" valueType="num">
                                      <p:cBhvr>
                                        <p:cTn id="17" dur="500"/>
                                        <p:tgtEl>
                                          <p:spTgt spid="3">
                                            <p:txEl>
                                              <p:pRg st="1" end="1"/>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18" dur="500"/>
                                        <p:tgtEl>
                                          <p:spTgt spid="3">
                                            <p:txEl>
                                              <p:pRg st="1" end="1"/>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19" dur="500" tmFilter="0,0; .5, 0; 1, 1"/>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1" presetClass="exit" presetSubtype="0" fill="hold" grpId="0" nodeType="clickEffect">
                                  <p:stCondLst>
                                    <p:cond delay="0"/>
                                  </p:stCondLst>
                                  <p:iterate type="lt">
                                    <p:tmPct val="10000"/>
                                  </p:iterate>
                                  <p:childTnLst>
                                    <p:anim calcmode="lin" valueType="num">
                                      <p:cBhvr>
                                        <p:cTn id="24" dur="500"/>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p:tgtEl>
                                          <p:spTgt spid="3">
                                            <p:txEl>
                                              <p:pRg st="2" end="2"/>
                                            </p:txEl>
                                          </p:spTgt>
                                        </p:tgtEl>
                                        <p:attrNameLst>
                                          <p:attrName>ppt_y</p:attrName>
                                        </p:attrNameLst>
                                      </p:cBhvr>
                                      <p:tavLst>
                                        <p:tav tm="0">
                                          <p:val>
                                            <p:strVal val="ppt_y"/>
                                          </p:val>
                                        </p:tav>
                                        <p:tav tm="100000">
                                          <p:val>
                                            <p:strVal val="ppt_y"/>
                                          </p:val>
                                        </p:tav>
                                      </p:tavLst>
                                    </p:anim>
                                    <p:anim calcmode="lin" valueType="num">
                                      <p:cBhvr>
                                        <p:cTn id="26" dur="500"/>
                                        <p:tgtEl>
                                          <p:spTgt spid="3">
                                            <p:txEl>
                                              <p:pRg st="2" end="2"/>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27" dur="500"/>
                                        <p:tgtEl>
                                          <p:spTgt spid="3">
                                            <p:txEl>
                                              <p:pRg st="2" end="2"/>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28" dur="500" tmFilter="0,0; .5, 0; 1, 1"/>
                                        <p:tgtEl>
                                          <p:spTgt spid="3">
                                            <p:txEl>
                                              <p:pRg st="2" end="2"/>
                                            </p:txEl>
                                          </p:spTgt>
                                        </p:tgtEl>
                                      </p:cBhvr>
                                    </p:animEffect>
                                    <p:set>
                                      <p:cBhvr>
                                        <p:cTn id="29"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1" presetClass="exit" presetSubtype="0" fill="hold" grpId="0" nodeType="clickEffect">
                                  <p:stCondLst>
                                    <p:cond delay="0"/>
                                  </p:stCondLst>
                                  <p:iterate type="lt">
                                    <p:tmPct val="10000"/>
                                  </p:iterate>
                                  <p:childTnLst>
                                    <p:anim calcmode="lin" valueType="num">
                                      <p:cBhvr>
                                        <p:cTn id="33" dur="500"/>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p:tgtEl>
                                          <p:spTgt spid="3">
                                            <p:txEl>
                                              <p:pRg st="3" end="3"/>
                                            </p:txEl>
                                          </p:spTgt>
                                        </p:tgtEl>
                                        <p:attrNameLst>
                                          <p:attrName>ppt_y</p:attrName>
                                        </p:attrNameLst>
                                      </p:cBhvr>
                                      <p:tavLst>
                                        <p:tav tm="0">
                                          <p:val>
                                            <p:strVal val="ppt_y"/>
                                          </p:val>
                                        </p:tav>
                                        <p:tav tm="100000">
                                          <p:val>
                                            <p:strVal val="ppt_y"/>
                                          </p:val>
                                        </p:tav>
                                      </p:tavLst>
                                    </p:anim>
                                    <p:anim calcmode="lin" valueType="num">
                                      <p:cBhvr>
                                        <p:cTn id="35" dur="500"/>
                                        <p:tgtEl>
                                          <p:spTgt spid="3">
                                            <p:txEl>
                                              <p:pRg st="3" end="3"/>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36" dur="500"/>
                                        <p:tgtEl>
                                          <p:spTgt spid="3">
                                            <p:txEl>
                                              <p:pRg st="3" end="3"/>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37" dur="500" tmFilter="0,0; .5, 0; 1, 1"/>
                                        <p:tgtEl>
                                          <p:spTgt spid="3">
                                            <p:txEl>
                                              <p:pRg st="3" end="3"/>
                                            </p:txEl>
                                          </p:spTgt>
                                        </p:tgtEl>
                                      </p:cBhvr>
                                    </p:animEffect>
                                    <p:set>
                                      <p:cBhvr>
                                        <p:cTn id="38"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1" presetClass="exit" presetSubtype="0" fill="hold" grpId="0" nodeType="clickEffect">
                                  <p:stCondLst>
                                    <p:cond delay="0"/>
                                  </p:stCondLst>
                                  <p:iterate type="lt">
                                    <p:tmPct val="10000"/>
                                  </p:iterate>
                                  <p:childTnLst>
                                    <p:anim calcmode="lin" valueType="num">
                                      <p:cBhvr>
                                        <p:cTn id="42" dur="500"/>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p:tgtEl>
                                          <p:spTgt spid="3">
                                            <p:txEl>
                                              <p:pRg st="4" end="4"/>
                                            </p:txEl>
                                          </p:spTgt>
                                        </p:tgtEl>
                                        <p:attrNameLst>
                                          <p:attrName>ppt_y</p:attrName>
                                        </p:attrNameLst>
                                      </p:cBhvr>
                                      <p:tavLst>
                                        <p:tav tm="0">
                                          <p:val>
                                            <p:strVal val="ppt_y"/>
                                          </p:val>
                                        </p:tav>
                                        <p:tav tm="100000">
                                          <p:val>
                                            <p:strVal val="ppt_y"/>
                                          </p:val>
                                        </p:tav>
                                      </p:tavLst>
                                    </p:anim>
                                    <p:anim calcmode="lin" valueType="num">
                                      <p:cBhvr>
                                        <p:cTn id="44" dur="500"/>
                                        <p:tgtEl>
                                          <p:spTgt spid="3">
                                            <p:txEl>
                                              <p:pRg st="4" end="4"/>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45" dur="500"/>
                                        <p:tgtEl>
                                          <p:spTgt spid="3">
                                            <p:txEl>
                                              <p:pRg st="4" end="4"/>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46" dur="500" tmFilter="0,0; .5, 0; 1, 1"/>
                                        <p:tgtEl>
                                          <p:spTgt spid="3">
                                            <p:txEl>
                                              <p:pRg st="4" end="4"/>
                                            </p:txEl>
                                          </p:spTgt>
                                        </p:tgtEl>
                                      </p:cBhvr>
                                    </p:animEffect>
                                    <p:set>
                                      <p:cBhvr>
                                        <p:cTn id="4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1" presetClass="exit" presetSubtype="0" fill="hold" grpId="0" nodeType="clickEffect">
                                  <p:stCondLst>
                                    <p:cond delay="0"/>
                                  </p:stCondLst>
                                  <p:iterate type="lt">
                                    <p:tmPct val="10000"/>
                                  </p:iterate>
                                  <p:childTnLst>
                                    <p:anim calcmode="lin" valueType="num">
                                      <p:cBhvr>
                                        <p:cTn id="51" dur="500"/>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p:tgtEl>
                                          <p:spTgt spid="3">
                                            <p:txEl>
                                              <p:pRg st="6" end="6"/>
                                            </p:txEl>
                                          </p:spTgt>
                                        </p:tgtEl>
                                        <p:attrNameLst>
                                          <p:attrName>ppt_y</p:attrName>
                                        </p:attrNameLst>
                                      </p:cBhvr>
                                      <p:tavLst>
                                        <p:tav tm="0">
                                          <p:val>
                                            <p:strVal val="ppt_y"/>
                                          </p:val>
                                        </p:tav>
                                        <p:tav tm="100000">
                                          <p:val>
                                            <p:strVal val="ppt_y"/>
                                          </p:val>
                                        </p:tav>
                                      </p:tavLst>
                                    </p:anim>
                                    <p:anim calcmode="lin" valueType="num">
                                      <p:cBhvr>
                                        <p:cTn id="53" dur="500"/>
                                        <p:tgtEl>
                                          <p:spTgt spid="3">
                                            <p:txEl>
                                              <p:pRg st="6" end="6"/>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54" dur="500"/>
                                        <p:tgtEl>
                                          <p:spTgt spid="3">
                                            <p:txEl>
                                              <p:pRg st="6" end="6"/>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55" dur="500" tmFilter="0,0; .5, 0; 1, 1"/>
                                        <p:tgtEl>
                                          <p:spTgt spid="3">
                                            <p:txEl>
                                              <p:pRg st="6" end="6"/>
                                            </p:txEl>
                                          </p:spTgt>
                                        </p:tgtEl>
                                      </p:cBhvr>
                                    </p:animEffect>
                                    <p:set>
                                      <p:cBhvr>
                                        <p:cTn id="56"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1" presetClass="exit" presetSubtype="0" fill="hold" grpId="0" nodeType="clickEffect">
                                  <p:stCondLst>
                                    <p:cond delay="0"/>
                                  </p:stCondLst>
                                  <p:iterate type="lt">
                                    <p:tmPct val="10000"/>
                                  </p:iterate>
                                  <p:childTnLst>
                                    <p:anim calcmode="lin" valueType="num">
                                      <p:cBhvr>
                                        <p:cTn id="60" dur="500"/>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500"/>
                                        <p:tgtEl>
                                          <p:spTgt spid="3">
                                            <p:txEl>
                                              <p:pRg st="7" end="7"/>
                                            </p:txEl>
                                          </p:spTgt>
                                        </p:tgtEl>
                                        <p:attrNameLst>
                                          <p:attrName>ppt_y</p:attrName>
                                        </p:attrNameLst>
                                      </p:cBhvr>
                                      <p:tavLst>
                                        <p:tav tm="0">
                                          <p:val>
                                            <p:strVal val="ppt_y"/>
                                          </p:val>
                                        </p:tav>
                                        <p:tav tm="100000">
                                          <p:val>
                                            <p:strVal val="ppt_y"/>
                                          </p:val>
                                        </p:tav>
                                      </p:tavLst>
                                    </p:anim>
                                    <p:anim calcmode="lin" valueType="num">
                                      <p:cBhvr>
                                        <p:cTn id="62" dur="500"/>
                                        <p:tgtEl>
                                          <p:spTgt spid="3">
                                            <p:txEl>
                                              <p:pRg st="7" end="7"/>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63" dur="500"/>
                                        <p:tgtEl>
                                          <p:spTgt spid="3">
                                            <p:txEl>
                                              <p:pRg st="7" end="7"/>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64" dur="500" tmFilter="0,0; .5, 0; 1, 1"/>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1" presetClass="exit" presetSubtype="0" fill="hold" grpId="0" nodeType="clickEffect">
                                  <p:stCondLst>
                                    <p:cond delay="0"/>
                                  </p:stCondLst>
                                  <p:iterate type="lt">
                                    <p:tmPct val="10000"/>
                                  </p:iterate>
                                  <p:childTnLst>
                                    <p:anim calcmode="lin" valueType="num">
                                      <p:cBhvr>
                                        <p:cTn id="69" dur="500"/>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0" dur="500"/>
                                        <p:tgtEl>
                                          <p:spTgt spid="3">
                                            <p:txEl>
                                              <p:pRg st="8" end="8"/>
                                            </p:txEl>
                                          </p:spTgt>
                                        </p:tgtEl>
                                        <p:attrNameLst>
                                          <p:attrName>ppt_y</p:attrName>
                                        </p:attrNameLst>
                                      </p:cBhvr>
                                      <p:tavLst>
                                        <p:tav tm="0">
                                          <p:val>
                                            <p:strVal val="ppt_y"/>
                                          </p:val>
                                        </p:tav>
                                        <p:tav tm="100000">
                                          <p:val>
                                            <p:strVal val="ppt_y"/>
                                          </p:val>
                                        </p:tav>
                                      </p:tavLst>
                                    </p:anim>
                                    <p:anim calcmode="lin" valueType="num">
                                      <p:cBhvr>
                                        <p:cTn id="71" dur="500"/>
                                        <p:tgtEl>
                                          <p:spTgt spid="3">
                                            <p:txEl>
                                              <p:pRg st="8" end="8"/>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72" dur="500"/>
                                        <p:tgtEl>
                                          <p:spTgt spid="3">
                                            <p:txEl>
                                              <p:pRg st="8" end="8"/>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73" dur="500" tmFilter="0,0; .5, 0; 1, 1"/>
                                        <p:tgtEl>
                                          <p:spTgt spid="3">
                                            <p:txEl>
                                              <p:pRg st="8" end="8"/>
                                            </p:txEl>
                                          </p:spTgt>
                                        </p:tgtEl>
                                      </p:cBhvr>
                                    </p:animEffect>
                                    <p:set>
                                      <p:cBhvr>
                                        <p:cTn id="74"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1" presetClass="exit" presetSubtype="0" fill="hold" grpId="0" nodeType="clickEffect">
                                  <p:stCondLst>
                                    <p:cond delay="0"/>
                                  </p:stCondLst>
                                  <p:iterate type="lt">
                                    <p:tmPct val="10000"/>
                                  </p:iterate>
                                  <p:childTnLst>
                                    <p:anim calcmode="lin" valueType="num">
                                      <p:cBhvr>
                                        <p:cTn id="78" dur="500"/>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9" dur="500"/>
                                        <p:tgtEl>
                                          <p:spTgt spid="3">
                                            <p:txEl>
                                              <p:pRg st="9" end="9"/>
                                            </p:txEl>
                                          </p:spTgt>
                                        </p:tgtEl>
                                        <p:attrNameLst>
                                          <p:attrName>ppt_y</p:attrName>
                                        </p:attrNameLst>
                                      </p:cBhvr>
                                      <p:tavLst>
                                        <p:tav tm="0">
                                          <p:val>
                                            <p:strVal val="ppt_y"/>
                                          </p:val>
                                        </p:tav>
                                        <p:tav tm="100000">
                                          <p:val>
                                            <p:strVal val="ppt_y"/>
                                          </p:val>
                                        </p:tav>
                                      </p:tavLst>
                                    </p:anim>
                                    <p:anim calcmode="lin" valueType="num">
                                      <p:cBhvr>
                                        <p:cTn id="80" dur="500"/>
                                        <p:tgtEl>
                                          <p:spTgt spid="3">
                                            <p:txEl>
                                              <p:pRg st="9" end="9"/>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81" dur="500"/>
                                        <p:tgtEl>
                                          <p:spTgt spid="3">
                                            <p:txEl>
                                              <p:pRg st="9" end="9"/>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82" dur="500" tmFilter="0,0; .5, 0; 1, 1"/>
                                        <p:tgtEl>
                                          <p:spTgt spid="3">
                                            <p:txEl>
                                              <p:pRg st="9" end="9"/>
                                            </p:txEl>
                                          </p:spTgt>
                                        </p:tgtEl>
                                      </p:cBhvr>
                                    </p:animEffect>
                                    <p:set>
                                      <p:cBhvr>
                                        <p:cTn id="83"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1" presetClass="exit" presetSubtype="0" fill="hold" grpId="0" nodeType="clickEffect">
                                  <p:stCondLst>
                                    <p:cond delay="0"/>
                                  </p:stCondLst>
                                  <p:iterate type="lt">
                                    <p:tmPct val="10000"/>
                                  </p:iterate>
                                  <p:childTnLst>
                                    <p:anim calcmode="lin" valueType="num">
                                      <p:cBhvr>
                                        <p:cTn id="87" dur="500"/>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8" dur="500"/>
                                        <p:tgtEl>
                                          <p:spTgt spid="3">
                                            <p:txEl>
                                              <p:pRg st="10" end="10"/>
                                            </p:txEl>
                                          </p:spTgt>
                                        </p:tgtEl>
                                        <p:attrNameLst>
                                          <p:attrName>ppt_y</p:attrName>
                                        </p:attrNameLst>
                                      </p:cBhvr>
                                      <p:tavLst>
                                        <p:tav tm="0">
                                          <p:val>
                                            <p:strVal val="ppt_y"/>
                                          </p:val>
                                        </p:tav>
                                        <p:tav tm="100000">
                                          <p:val>
                                            <p:strVal val="ppt_y"/>
                                          </p:val>
                                        </p:tav>
                                      </p:tavLst>
                                    </p:anim>
                                    <p:anim calcmode="lin" valueType="num">
                                      <p:cBhvr>
                                        <p:cTn id="89" dur="500"/>
                                        <p:tgtEl>
                                          <p:spTgt spid="3">
                                            <p:txEl>
                                              <p:pRg st="10" end="10"/>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90" dur="500"/>
                                        <p:tgtEl>
                                          <p:spTgt spid="3">
                                            <p:txEl>
                                              <p:pRg st="10" end="10"/>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91" dur="500" tmFilter="0,0; .5, 0; 1, 1"/>
                                        <p:tgtEl>
                                          <p:spTgt spid="3">
                                            <p:txEl>
                                              <p:pRg st="10" end="10"/>
                                            </p:txEl>
                                          </p:spTgt>
                                        </p:tgtEl>
                                      </p:cBhvr>
                                    </p:animEffect>
                                    <p:set>
                                      <p:cBhvr>
                                        <p:cTn id="92" dur="1" fill="hold">
                                          <p:stCondLst>
                                            <p:cond delay="499"/>
                                          </p:stCondLst>
                                        </p:cTn>
                                        <p:tgtEl>
                                          <p:spTgt spid="3">
                                            <p:txEl>
                                              <p:pRg st="10" end="10"/>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1" presetClass="exit" presetSubtype="0" fill="hold" grpId="0" nodeType="clickEffect">
                                  <p:stCondLst>
                                    <p:cond delay="0"/>
                                  </p:stCondLst>
                                  <p:iterate type="lt">
                                    <p:tmPct val="10000"/>
                                  </p:iterate>
                                  <p:childTnLst>
                                    <p:anim calcmode="lin" valueType="num">
                                      <p:cBhvr>
                                        <p:cTn id="96" dur="500"/>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97" dur="500"/>
                                        <p:tgtEl>
                                          <p:spTgt spid="3">
                                            <p:txEl>
                                              <p:pRg st="11" end="11"/>
                                            </p:txEl>
                                          </p:spTgt>
                                        </p:tgtEl>
                                        <p:attrNameLst>
                                          <p:attrName>ppt_y</p:attrName>
                                        </p:attrNameLst>
                                      </p:cBhvr>
                                      <p:tavLst>
                                        <p:tav tm="0">
                                          <p:val>
                                            <p:strVal val="ppt_y"/>
                                          </p:val>
                                        </p:tav>
                                        <p:tav tm="100000">
                                          <p:val>
                                            <p:strVal val="ppt_y"/>
                                          </p:val>
                                        </p:tav>
                                      </p:tavLst>
                                    </p:anim>
                                    <p:anim calcmode="lin" valueType="num">
                                      <p:cBhvr>
                                        <p:cTn id="98" dur="500"/>
                                        <p:tgtEl>
                                          <p:spTgt spid="3">
                                            <p:txEl>
                                              <p:pRg st="11" end="11"/>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99" dur="500"/>
                                        <p:tgtEl>
                                          <p:spTgt spid="3">
                                            <p:txEl>
                                              <p:pRg st="11" end="11"/>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100" dur="500" tmFilter="0,0; .5, 0; 1, 1"/>
                                        <p:tgtEl>
                                          <p:spTgt spid="3">
                                            <p:txEl>
                                              <p:pRg st="11" end="11"/>
                                            </p:txEl>
                                          </p:spTgt>
                                        </p:tgtEl>
                                      </p:cBhvr>
                                    </p:animEffect>
                                    <p:set>
                                      <p:cBhvr>
                                        <p:cTn id="101"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1" presetClass="exit" presetSubtype="0" fill="hold" grpId="0" nodeType="clickEffect">
                                  <p:stCondLst>
                                    <p:cond delay="0"/>
                                  </p:stCondLst>
                                  <p:iterate type="lt">
                                    <p:tmPct val="10000"/>
                                  </p:iterate>
                                  <p:childTnLst>
                                    <p:anim calcmode="lin" valueType="num">
                                      <p:cBhvr>
                                        <p:cTn id="105" dur="500"/>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6" dur="500"/>
                                        <p:tgtEl>
                                          <p:spTgt spid="3">
                                            <p:txEl>
                                              <p:pRg st="12" end="12"/>
                                            </p:txEl>
                                          </p:spTgt>
                                        </p:tgtEl>
                                        <p:attrNameLst>
                                          <p:attrName>ppt_y</p:attrName>
                                        </p:attrNameLst>
                                      </p:cBhvr>
                                      <p:tavLst>
                                        <p:tav tm="0">
                                          <p:val>
                                            <p:strVal val="ppt_y"/>
                                          </p:val>
                                        </p:tav>
                                        <p:tav tm="100000">
                                          <p:val>
                                            <p:strVal val="ppt_y"/>
                                          </p:val>
                                        </p:tav>
                                      </p:tavLst>
                                    </p:anim>
                                    <p:anim calcmode="lin" valueType="num">
                                      <p:cBhvr>
                                        <p:cTn id="107" dur="500"/>
                                        <p:tgtEl>
                                          <p:spTgt spid="3">
                                            <p:txEl>
                                              <p:pRg st="12" end="12"/>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108" dur="500"/>
                                        <p:tgtEl>
                                          <p:spTgt spid="3">
                                            <p:txEl>
                                              <p:pRg st="12" end="12"/>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109" dur="500" tmFilter="0,0; .5, 0; 1, 1"/>
                                        <p:tgtEl>
                                          <p:spTgt spid="3">
                                            <p:txEl>
                                              <p:pRg st="12" end="12"/>
                                            </p:txEl>
                                          </p:spTgt>
                                        </p:tgtEl>
                                      </p:cBhvr>
                                    </p:animEffect>
                                    <p:set>
                                      <p:cBhvr>
                                        <p:cTn id="110"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HomeController</a:t>
            </a:r>
          </a:p>
        </p:txBody>
      </p:sp>
      <p:sp>
        <p:nvSpPr>
          <p:cNvPr id="3" name="Content Placeholder 2"/>
          <p:cNvSpPr>
            <a:spLocks noGrp="1"/>
          </p:cNvSpPr>
          <p:nvPr>
            <p:ph idx="1"/>
          </p:nvPr>
        </p:nvSpPr>
        <p:spPr>
          <a:xfrm>
            <a:off x="457200" y="1609416"/>
            <a:ext cx="7543800" cy="5172384"/>
          </a:xfrm>
        </p:spPr>
        <p:txBody>
          <a:bodyPr>
            <a:normAutofit fontScale="77500" lnSpcReduction="20000"/>
          </a:bodyPr>
          <a:lstStyle/>
          <a:p>
            <a:r>
              <a:rPr lang="en-US" dirty="0" smtClean="0"/>
              <a:t>Home controller responsible for the “Home page” at the root of the website ,as well as an “about page “and a “contact page”</a:t>
            </a:r>
          </a:p>
          <a:p>
            <a:r>
              <a:rPr lang="en-US" dirty="0" smtClean="0"/>
              <a:t>AccountController:Responsible for account-related requests, such as login and account registration</a:t>
            </a:r>
          </a:p>
          <a:p>
            <a:r>
              <a:rPr lang="en-US" dirty="0" smtClean="0"/>
              <a:t>For </a:t>
            </a:r>
            <a:r>
              <a:rPr lang="en-US" dirty="0"/>
              <a:t>instance, the HomeController class we just looked at contains three actions: </a:t>
            </a:r>
            <a:r>
              <a:rPr lang="en-US" dirty="0" smtClean="0"/>
              <a:t>Index, About, </a:t>
            </a:r>
            <a:r>
              <a:rPr lang="en-US" dirty="0"/>
              <a:t>and Contact. </a:t>
            </a:r>
            <a:endParaRPr lang="en-US" dirty="0" smtClean="0"/>
          </a:p>
          <a:p>
            <a:r>
              <a:rPr lang="en-US" dirty="0" smtClean="0"/>
              <a:t>Thus</a:t>
            </a:r>
            <a:r>
              <a:rPr lang="en-US" dirty="0"/>
              <a:t>, given the default route pattern {controller}/{action</a:t>
            </a:r>
            <a:r>
              <a:rPr lang="en-US" dirty="0" smtClean="0"/>
              <a:t>}/{</a:t>
            </a:r>
            <a:r>
              <a:rPr lang="en-US" dirty="0"/>
              <a:t>id</a:t>
            </a:r>
            <a:r>
              <a:rPr lang="en-US" dirty="0" smtClean="0"/>
              <a:t>},</a:t>
            </a:r>
          </a:p>
          <a:p>
            <a:pPr marL="0" indent="0">
              <a:buNone/>
            </a:pPr>
            <a:endParaRPr lang="en-US" dirty="0" smtClean="0"/>
          </a:p>
          <a:p>
            <a:r>
              <a:rPr lang="en-US" dirty="0" smtClean="0"/>
              <a:t> </a:t>
            </a:r>
            <a:r>
              <a:rPr lang="en-US" dirty="0"/>
              <a:t>when a request is made to the URL </a:t>
            </a:r>
            <a:r>
              <a:rPr lang="en-US" i="1" dirty="0"/>
              <a:t>/Home/About</a:t>
            </a:r>
            <a:r>
              <a:rPr lang="en-US" dirty="0"/>
              <a:t>, the routing framework </a:t>
            </a:r>
            <a:r>
              <a:rPr lang="en-US" dirty="0" smtClean="0"/>
              <a:t>determines</a:t>
            </a:r>
          </a:p>
          <a:p>
            <a:pPr marL="0" indent="0">
              <a:buNone/>
            </a:pPr>
            <a:endParaRPr lang="en-US" dirty="0"/>
          </a:p>
          <a:p>
            <a:r>
              <a:rPr lang="en-US" dirty="0"/>
              <a:t>that it is the About() method of the HomeController class that should process </a:t>
            </a:r>
            <a:r>
              <a:rPr lang="en-US" dirty="0" err="1" smtClean="0"/>
              <a:t>therequest</a:t>
            </a:r>
            <a:r>
              <a:rPr lang="en-US" dirty="0"/>
              <a:t>. </a:t>
            </a:r>
            <a:endParaRPr lang="en-US" dirty="0" smtClean="0"/>
          </a:p>
          <a:p>
            <a:endParaRPr lang="en-US" dirty="0"/>
          </a:p>
          <a:p>
            <a:r>
              <a:rPr lang="en-US" dirty="0" smtClean="0"/>
              <a:t>The </a:t>
            </a:r>
            <a:r>
              <a:rPr lang="en-US" dirty="0"/>
              <a:t>ASP.NET MVC Framework then creates a new instance of the </a:t>
            </a:r>
            <a:r>
              <a:rPr lang="en-US" dirty="0" smtClean="0"/>
              <a:t>HomeController </a:t>
            </a:r>
            <a:r>
              <a:rPr lang="en-US" dirty="0"/>
              <a:t>class and executes its About() method</a:t>
            </a:r>
            <a:r>
              <a:rPr lang="en-US" dirty="0" smtClean="0"/>
              <a:t>.</a:t>
            </a:r>
            <a:endParaRPr lang="en-US" dirty="0"/>
          </a:p>
        </p:txBody>
      </p:sp>
    </p:spTree>
    <p:extLst>
      <p:ext uri="{BB962C8B-B14F-4D97-AF65-F5344CB8AC3E}">
        <p14:creationId xmlns:p14="http://schemas.microsoft.com/office/powerpoint/2010/main" val="270018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this case, the About() method is pretty simple: it passes data to the view via </a:t>
            </a:r>
            <a:r>
              <a:rPr lang="en-US" dirty="0" smtClean="0"/>
              <a:t>the ViewBag </a:t>
            </a:r>
            <a:r>
              <a:rPr lang="en-US" dirty="0"/>
              <a:t>property (more on that later), </a:t>
            </a:r>
            <a:endParaRPr lang="en-US" dirty="0" smtClean="0"/>
          </a:p>
          <a:p>
            <a:pPr marL="0" indent="0">
              <a:buNone/>
            </a:pPr>
            <a:endParaRPr lang="en-US" dirty="0" smtClean="0"/>
          </a:p>
          <a:p>
            <a:r>
              <a:rPr lang="en-US" dirty="0" smtClean="0"/>
              <a:t> </a:t>
            </a:r>
            <a:r>
              <a:rPr lang="en-US" dirty="0"/>
              <a:t>then tells the ASP.NET MVC </a:t>
            </a:r>
            <a:r>
              <a:rPr lang="en-US" dirty="0" smtClean="0"/>
              <a:t>Framework to </a:t>
            </a:r>
            <a:r>
              <a:rPr lang="en-US" dirty="0"/>
              <a:t>display the view named “About” by calling the View() method, which returns </a:t>
            </a:r>
            <a:r>
              <a:rPr lang="en-US" dirty="0" smtClean="0"/>
              <a:t>an </a:t>
            </a:r>
            <a:r>
              <a:rPr lang="en-US" dirty="0" err="1" smtClean="0"/>
              <a:t>ActionResult</a:t>
            </a:r>
            <a:r>
              <a:rPr lang="en-US" dirty="0" smtClean="0"/>
              <a:t> </a:t>
            </a:r>
            <a:r>
              <a:rPr lang="en-US" dirty="0"/>
              <a:t>of type ViewResult.</a:t>
            </a:r>
          </a:p>
          <a:p>
            <a:endParaRPr lang="en-US" dirty="0"/>
          </a:p>
        </p:txBody>
      </p:sp>
    </p:spTree>
    <p:extLst>
      <p:ext uri="{BB962C8B-B14F-4D97-AF65-F5344CB8AC3E}">
        <p14:creationId xmlns:p14="http://schemas.microsoft.com/office/powerpoint/2010/main" val="161214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Drawbacks of asp.net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ASP.NET websites depend on a page-based approach where each page on the website is represented in the form of a physical file (called a Web Form) and is accessible using that file’s name</a:t>
            </a:r>
          </a:p>
          <a:p>
            <a:pPr marL="514350" indent="-514350">
              <a:buFont typeface="+mj-lt"/>
              <a:buAutoNum type="arabicPeriod"/>
            </a:pPr>
            <a:r>
              <a:rPr lang="en-US" dirty="0" smtClean="0"/>
              <a:t>Heavy object(event driven programming)</a:t>
            </a:r>
          </a:p>
          <a:p>
            <a:pPr marL="514350" indent="-514350">
              <a:buFont typeface="+mj-lt"/>
              <a:buAutoNum type="arabicPeriod"/>
            </a:pPr>
            <a:r>
              <a:rPr lang="en-US" dirty="0" smtClean="0"/>
              <a:t>Depends on events (</a:t>
            </a:r>
            <a:r>
              <a:rPr lang="en-US" dirty="0" err="1" smtClean="0"/>
              <a:t>page_load</a:t>
            </a:r>
            <a:r>
              <a:rPr lang="en-US" dirty="0" smtClean="0"/>
              <a:t> ,</a:t>
            </a:r>
            <a:r>
              <a:rPr lang="en-US" dirty="0" err="1" smtClean="0"/>
              <a:t>pre_init</a:t>
            </a:r>
            <a:r>
              <a:rPr lang="en-US" dirty="0" smtClean="0"/>
              <a:t>)</a:t>
            </a:r>
          </a:p>
          <a:p>
            <a:pPr marL="514350" indent="-514350">
              <a:buFont typeface="+mj-lt"/>
              <a:buAutoNum type="arabicPeriod"/>
            </a:pPr>
            <a:r>
              <a:rPr lang="en-US" dirty="0" smtClean="0"/>
              <a:t>View state has to be maintained </a:t>
            </a:r>
          </a:p>
          <a:p>
            <a:pPr marL="514350" indent="-514350">
              <a:buFont typeface="+mj-lt"/>
              <a:buAutoNum type="arabicPeriod"/>
            </a:pPr>
            <a:r>
              <a:rPr lang="en-US" dirty="0" smtClean="0"/>
              <a:t>Test driven development is not possible </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105048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Homecontroller code</a:t>
            </a:r>
            <a:endParaRPr lang="en-US" dirty="0"/>
          </a:p>
        </p:txBody>
      </p:sp>
      <p:sp>
        <p:nvSpPr>
          <p:cNvPr id="3" name="Content Placeholder 2"/>
          <p:cNvSpPr>
            <a:spLocks noGrp="1"/>
          </p:cNvSpPr>
          <p:nvPr>
            <p:ph idx="1"/>
          </p:nvPr>
        </p:nvSpPr>
        <p:spPr>
          <a:xfrm>
            <a:off x="457200" y="1609416"/>
            <a:ext cx="7696200" cy="5172384"/>
          </a:xfrm>
        </p:spPr>
        <p:txBody>
          <a:bodyPr>
            <a:noAutofit/>
          </a:bodyPr>
          <a:lstStyle/>
          <a:p>
            <a:pPr marL="0" indent="0">
              <a:buNone/>
            </a:pPr>
            <a:r>
              <a:rPr lang="en-US" sz="2000" b="1" dirty="0" smtClean="0">
                <a:solidFill>
                  <a:srgbClr val="00669A"/>
                </a:solidFill>
                <a:latin typeface="TheSansMonoCd-W7Bold"/>
              </a:rPr>
              <a:t>namespace </a:t>
            </a:r>
            <a:r>
              <a:rPr lang="en-US" sz="2000" b="1" dirty="0" err="1">
                <a:solidFill>
                  <a:srgbClr val="00CDFF"/>
                </a:solidFill>
                <a:latin typeface="TheSansMonoCd-W7Bold"/>
              </a:rPr>
              <a:t>Ebuy.Website.Controllers</a:t>
            </a:r>
            <a:endParaRPr lang="en-US" sz="2000" b="1" dirty="0">
              <a:solidFill>
                <a:srgbClr val="00CDFF"/>
              </a:solidFill>
              <a:latin typeface="TheSansMonoCd-W7Bold"/>
            </a:endParaRPr>
          </a:p>
          <a:p>
            <a:pPr marL="0" indent="0">
              <a:buNone/>
            </a:pPr>
            <a:r>
              <a:rPr lang="en-US" sz="2000" dirty="0">
                <a:solidFill>
                  <a:srgbClr val="000000"/>
                </a:solidFill>
                <a:latin typeface="TheSansMonoCd-W5Regular"/>
              </a:rPr>
              <a:t>{</a:t>
            </a:r>
          </a:p>
          <a:p>
            <a:pPr marL="0" indent="0">
              <a:buNone/>
            </a:pPr>
            <a:r>
              <a:rPr lang="en-US" sz="2000" b="1" dirty="0">
                <a:solidFill>
                  <a:srgbClr val="00669A"/>
                </a:solidFill>
                <a:latin typeface="TheSansMonoCd-W7Bold"/>
              </a:rPr>
              <a:t>public class </a:t>
            </a:r>
            <a:r>
              <a:rPr lang="en-US" sz="2000" b="1" dirty="0">
                <a:solidFill>
                  <a:srgbClr val="00AB88"/>
                </a:solidFill>
                <a:latin typeface="TheSansMonoCd-W7Bold"/>
              </a:rPr>
              <a:t>HomeController </a:t>
            </a:r>
            <a:r>
              <a:rPr lang="en-US" sz="2000" dirty="0">
                <a:solidFill>
                  <a:srgbClr val="000000"/>
                </a:solidFill>
                <a:latin typeface="TheSansMonoCd-W5Regular"/>
              </a:rPr>
              <a:t>: </a:t>
            </a:r>
            <a:r>
              <a:rPr lang="en-US" sz="2000" dirty="0">
                <a:solidFill>
                  <a:srgbClr val="000088"/>
                </a:solidFill>
                <a:latin typeface="TheSansMonoCd-W5Regular"/>
              </a:rPr>
              <a:t>Controller</a:t>
            </a:r>
          </a:p>
          <a:p>
            <a:pPr marL="0" indent="0">
              <a:buNone/>
            </a:pPr>
            <a:r>
              <a:rPr lang="en-US" sz="2000" dirty="0">
                <a:solidFill>
                  <a:srgbClr val="000000"/>
                </a:solidFill>
                <a:latin typeface="TheSansMonoCd-W5Regular"/>
              </a:rPr>
              <a:t>{</a:t>
            </a:r>
          </a:p>
          <a:p>
            <a:pPr marL="0" indent="0">
              <a:buNone/>
            </a:pPr>
            <a:r>
              <a:rPr lang="en-US" sz="2000" b="1" dirty="0">
                <a:solidFill>
                  <a:srgbClr val="00669A"/>
                </a:solidFill>
                <a:latin typeface="TheSansMonoCd-W7Bold"/>
              </a:rPr>
              <a:t>public </a:t>
            </a:r>
            <a:r>
              <a:rPr lang="en-US" sz="2000" dirty="0" err="1">
                <a:solidFill>
                  <a:srgbClr val="000088"/>
                </a:solidFill>
                <a:latin typeface="TheSansMonoCd-W5Regular"/>
              </a:rPr>
              <a:t>ActionResult</a:t>
            </a:r>
            <a:r>
              <a:rPr lang="en-US" sz="2000" dirty="0">
                <a:solidFill>
                  <a:srgbClr val="000088"/>
                </a:solidFill>
                <a:latin typeface="TheSansMonoCd-W5Regular"/>
              </a:rPr>
              <a:t> </a:t>
            </a:r>
            <a:r>
              <a:rPr lang="en-US" sz="2000" dirty="0">
                <a:solidFill>
                  <a:srgbClr val="CD00FF"/>
                </a:solidFill>
                <a:latin typeface="TheSansMonoCd-W5Regular"/>
              </a:rPr>
              <a:t>Index</a:t>
            </a:r>
            <a:r>
              <a:rPr lang="en-US" sz="2000" dirty="0" smtClean="0">
                <a:solidFill>
                  <a:srgbClr val="000000"/>
                </a:solidFill>
                <a:latin typeface="TheSansMonoCd-W5Regular"/>
              </a:rPr>
              <a:t>()</a:t>
            </a:r>
          </a:p>
          <a:p>
            <a:pPr marL="0" indent="0">
              <a:buNone/>
            </a:pPr>
            <a:r>
              <a:rPr lang="en-US" sz="2000" dirty="0" smtClean="0">
                <a:solidFill>
                  <a:srgbClr val="000000"/>
                </a:solidFill>
                <a:latin typeface="TheSansMonoCd-W5Regular"/>
              </a:rPr>
              <a:t>{</a:t>
            </a:r>
            <a:endParaRPr lang="en-US" sz="2000" dirty="0" smtClean="0">
              <a:solidFill>
                <a:srgbClr val="000088"/>
              </a:solidFill>
              <a:latin typeface="TheSansMonoCd-W5Regular"/>
            </a:endParaRPr>
          </a:p>
          <a:p>
            <a:pPr marL="0" indent="0">
              <a:buNone/>
            </a:pPr>
            <a:r>
              <a:rPr lang="en-US" sz="2000" dirty="0" smtClean="0">
                <a:solidFill>
                  <a:srgbClr val="000088"/>
                </a:solidFill>
                <a:latin typeface="TheSansMonoCd-W5Regular"/>
              </a:rPr>
              <a:t>ViewBag</a:t>
            </a:r>
            <a:r>
              <a:rPr lang="en-US" sz="2000" dirty="0" smtClean="0">
                <a:solidFill>
                  <a:srgbClr val="000000"/>
                </a:solidFill>
                <a:latin typeface="TheSansMonoCd-W5Regular"/>
              </a:rPr>
              <a:t>.</a:t>
            </a:r>
            <a:r>
              <a:rPr lang="en-US" sz="2000" dirty="0" smtClean="0">
                <a:solidFill>
                  <a:srgbClr val="000088"/>
                </a:solidFill>
                <a:latin typeface="TheSansMonoCd-W5Regular"/>
              </a:rPr>
              <a:t>Message </a:t>
            </a:r>
            <a:r>
              <a:rPr lang="en-US" sz="2000" dirty="0">
                <a:solidFill>
                  <a:srgbClr val="000000"/>
                </a:solidFill>
                <a:latin typeface="TheSansMonoCd-W5Regular"/>
              </a:rPr>
              <a:t>= </a:t>
            </a:r>
            <a:r>
              <a:rPr lang="en-US" sz="2000" dirty="0">
                <a:solidFill>
                  <a:srgbClr val="CD3300"/>
                </a:solidFill>
                <a:latin typeface="TheSansMonoCd-W5Regular"/>
              </a:rPr>
              <a:t>"Your app description page."</a:t>
            </a:r>
            <a:r>
              <a:rPr lang="en-US" sz="2000" dirty="0">
                <a:solidFill>
                  <a:srgbClr val="000000"/>
                </a:solidFill>
                <a:latin typeface="TheSansMonoCd-W5Regular"/>
              </a:rPr>
              <a:t>;</a:t>
            </a:r>
          </a:p>
          <a:p>
            <a:pPr marL="0" indent="0">
              <a:buNone/>
            </a:pPr>
            <a:r>
              <a:rPr lang="en-US" sz="2000" b="1" dirty="0">
                <a:solidFill>
                  <a:srgbClr val="00669A"/>
                </a:solidFill>
                <a:latin typeface="TheSansMonoCd-W7Bold"/>
              </a:rPr>
              <a:t>return </a:t>
            </a:r>
            <a:r>
              <a:rPr lang="en-US" sz="2000" dirty="0">
                <a:solidFill>
                  <a:srgbClr val="CD00FF"/>
                </a:solidFill>
                <a:latin typeface="TheSansMonoCd-W5Regular"/>
              </a:rPr>
              <a:t>View</a:t>
            </a:r>
            <a:r>
              <a:rPr lang="en-US" sz="2000" dirty="0">
                <a:solidFill>
                  <a:srgbClr val="000000"/>
                </a:solidFill>
                <a:latin typeface="TheSansMonoCd-W5Regular"/>
              </a:rPr>
              <a:t>();</a:t>
            </a:r>
          </a:p>
          <a:p>
            <a:pPr marL="0" indent="0">
              <a:buNone/>
            </a:pPr>
            <a:r>
              <a:rPr lang="en-US" sz="2000" dirty="0">
                <a:solidFill>
                  <a:srgbClr val="000000"/>
                </a:solidFill>
                <a:latin typeface="TheSansMonoCd-W5Regular"/>
              </a:rPr>
              <a:t>}</a:t>
            </a:r>
          </a:p>
          <a:p>
            <a:pPr marL="0" indent="0">
              <a:buNone/>
            </a:pPr>
            <a:r>
              <a:rPr lang="en-US" sz="2000" b="1" dirty="0">
                <a:solidFill>
                  <a:srgbClr val="00669A"/>
                </a:solidFill>
                <a:latin typeface="TheSansMonoCd-W7Bold"/>
              </a:rPr>
              <a:t>public </a:t>
            </a:r>
            <a:r>
              <a:rPr lang="en-US" sz="2000" dirty="0" err="1">
                <a:solidFill>
                  <a:srgbClr val="000088"/>
                </a:solidFill>
                <a:latin typeface="TheSansMonoCd-W5Regular"/>
              </a:rPr>
              <a:t>ActionResult</a:t>
            </a:r>
            <a:r>
              <a:rPr lang="en-US" sz="2000" dirty="0">
                <a:solidFill>
                  <a:srgbClr val="000088"/>
                </a:solidFill>
                <a:latin typeface="TheSansMonoCd-W5Regular"/>
              </a:rPr>
              <a:t> </a:t>
            </a:r>
            <a:r>
              <a:rPr lang="en-US" sz="2000" dirty="0">
                <a:solidFill>
                  <a:srgbClr val="CD00FF"/>
                </a:solidFill>
                <a:latin typeface="TheSansMonoCd-W5Regular"/>
              </a:rPr>
              <a:t>About</a:t>
            </a:r>
            <a:r>
              <a:rPr lang="en-US" sz="2000" dirty="0">
                <a:solidFill>
                  <a:srgbClr val="000000"/>
                </a:solidFill>
                <a:latin typeface="TheSansMonoCd-W5Regular"/>
              </a:rPr>
              <a:t>()</a:t>
            </a:r>
          </a:p>
          <a:p>
            <a:pPr marL="0" indent="0">
              <a:buNone/>
            </a:pPr>
            <a:r>
              <a:rPr lang="en-US" sz="2000" dirty="0">
                <a:solidFill>
                  <a:srgbClr val="000000"/>
                </a:solidFill>
                <a:latin typeface="TheSansMonoCd-W5Regular"/>
              </a:rPr>
              <a:t>{</a:t>
            </a:r>
          </a:p>
          <a:p>
            <a:pPr marL="0" indent="0">
              <a:buNone/>
            </a:pPr>
            <a:r>
              <a:rPr lang="en-US" sz="2000" dirty="0">
                <a:solidFill>
                  <a:srgbClr val="000088"/>
                </a:solidFill>
                <a:latin typeface="TheSansMonoCd-W5Regular"/>
              </a:rPr>
              <a:t>ViewBag</a:t>
            </a:r>
            <a:r>
              <a:rPr lang="en-US" sz="2000" dirty="0">
                <a:solidFill>
                  <a:srgbClr val="000000"/>
                </a:solidFill>
                <a:latin typeface="TheSansMonoCd-W5Regular"/>
              </a:rPr>
              <a:t>.</a:t>
            </a:r>
            <a:r>
              <a:rPr lang="en-US" sz="2000" dirty="0">
                <a:solidFill>
                  <a:srgbClr val="000088"/>
                </a:solidFill>
                <a:latin typeface="TheSansMonoCd-W5Regular"/>
              </a:rPr>
              <a:t>Message </a:t>
            </a:r>
            <a:r>
              <a:rPr lang="en-US" sz="2000" dirty="0">
                <a:solidFill>
                  <a:srgbClr val="000000"/>
                </a:solidFill>
                <a:latin typeface="TheSansMonoCd-W5Regular"/>
              </a:rPr>
              <a:t>= </a:t>
            </a:r>
            <a:r>
              <a:rPr lang="en-US" sz="2000" dirty="0">
                <a:solidFill>
                  <a:srgbClr val="CD3300"/>
                </a:solidFill>
                <a:latin typeface="TheSansMonoCd-W5Regular"/>
              </a:rPr>
              <a:t>"Your quintessential app description page."</a:t>
            </a:r>
            <a:r>
              <a:rPr lang="en-US" sz="2000" dirty="0">
                <a:solidFill>
                  <a:srgbClr val="000000"/>
                </a:solidFill>
                <a:latin typeface="TheSansMonoCd-W5Regular"/>
              </a:rPr>
              <a:t>;</a:t>
            </a:r>
          </a:p>
          <a:p>
            <a:pPr marL="0" indent="0">
              <a:buNone/>
            </a:pPr>
            <a:r>
              <a:rPr lang="en-US" sz="2000" b="1" dirty="0">
                <a:solidFill>
                  <a:srgbClr val="00669A"/>
                </a:solidFill>
                <a:latin typeface="TheSansMonoCd-W7Bold"/>
              </a:rPr>
              <a:t>return </a:t>
            </a:r>
            <a:r>
              <a:rPr lang="en-US" sz="2000" dirty="0">
                <a:solidFill>
                  <a:srgbClr val="CD00FF"/>
                </a:solidFill>
                <a:latin typeface="TheSansMonoCd-W5Regular"/>
              </a:rPr>
              <a:t>View</a:t>
            </a:r>
            <a:r>
              <a:rPr lang="en-US" sz="2000" dirty="0">
                <a:solidFill>
                  <a:srgbClr val="000000"/>
                </a:solidFill>
                <a:latin typeface="TheSansMonoCd-W5Regular"/>
              </a:rPr>
              <a:t>();</a:t>
            </a:r>
          </a:p>
          <a:p>
            <a:r>
              <a:rPr lang="en-US" sz="2000" dirty="0" smtClean="0">
                <a:solidFill>
                  <a:srgbClr val="000000"/>
                </a:solidFill>
                <a:latin typeface="TheSansMonoCd-W5Regular"/>
              </a:rPr>
              <a:t>}</a:t>
            </a:r>
            <a:endParaRPr lang="en-US" sz="2000" dirty="0">
              <a:solidFill>
                <a:srgbClr val="000000"/>
              </a:solidFill>
              <a:latin typeface="TheSansMonoCd-W5Regular"/>
            </a:endParaRPr>
          </a:p>
        </p:txBody>
      </p:sp>
    </p:spTree>
    <p:extLst>
      <p:ext uri="{BB962C8B-B14F-4D97-AF65-F5344CB8AC3E}">
        <p14:creationId xmlns:p14="http://schemas.microsoft.com/office/powerpoint/2010/main" val="339017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b="1" dirty="0">
                <a:solidFill>
                  <a:srgbClr val="00669A"/>
                </a:solidFill>
                <a:latin typeface="TheSansMonoCd-W7Bold"/>
              </a:rPr>
              <a:t>public </a:t>
            </a:r>
            <a:r>
              <a:rPr lang="en-US" sz="2800" dirty="0" err="1">
                <a:solidFill>
                  <a:srgbClr val="000088"/>
                </a:solidFill>
                <a:latin typeface="TheSansMonoCd-W5Regular"/>
              </a:rPr>
              <a:t>ActionResult</a:t>
            </a:r>
            <a:r>
              <a:rPr lang="en-US" sz="2800" dirty="0">
                <a:solidFill>
                  <a:srgbClr val="000088"/>
                </a:solidFill>
                <a:latin typeface="TheSansMonoCd-W5Regular"/>
              </a:rPr>
              <a:t> </a:t>
            </a:r>
            <a:r>
              <a:rPr lang="en-US" sz="2800" dirty="0">
                <a:solidFill>
                  <a:srgbClr val="CD00FF"/>
                </a:solidFill>
                <a:latin typeface="TheSansMonoCd-W5Regular"/>
              </a:rPr>
              <a:t>Contact</a:t>
            </a:r>
            <a:r>
              <a:rPr lang="en-US" sz="2800" dirty="0">
                <a:solidFill>
                  <a:srgbClr val="000000"/>
                </a:solidFill>
                <a:latin typeface="TheSansMonoCd-W5Regular"/>
              </a:rPr>
              <a:t>()</a:t>
            </a:r>
          </a:p>
          <a:p>
            <a:pPr marL="0" indent="0">
              <a:buNone/>
            </a:pPr>
            <a:r>
              <a:rPr lang="en-US" sz="2800" dirty="0" smtClean="0">
                <a:solidFill>
                  <a:srgbClr val="000000"/>
                </a:solidFill>
                <a:latin typeface="TheSansMonoCd-W5Regular"/>
              </a:rPr>
              <a:t>{</a:t>
            </a:r>
            <a:endParaRPr lang="en-US" sz="2800" dirty="0">
              <a:solidFill>
                <a:srgbClr val="000000"/>
              </a:solidFill>
              <a:latin typeface="TheSansMonoCd-W5Regular"/>
            </a:endParaRPr>
          </a:p>
          <a:p>
            <a:pPr marL="0" indent="0">
              <a:buNone/>
            </a:pPr>
            <a:r>
              <a:rPr lang="en-US" sz="2800" dirty="0">
                <a:solidFill>
                  <a:srgbClr val="000088"/>
                </a:solidFill>
                <a:latin typeface="TheSansMonoCd-W5Regular"/>
              </a:rPr>
              <a:t>ViewBag</a:t>
            </a:r>
            <a:r>
              <a:rPr lang="en-US" sz="2800" dirty="0">
                <a:solidFill>
                  <a:srgbClr val="000000"/>
                </a:solidFill>
                <a:latin typeface="TheSansMonoCd-W5Regular"/>
              </a:rPr>
              <a:t>.</a:t>
            </a:r>
            <a:r>
              <a:rPr lang="en-US" sz="2800" dirty="0">
                <a:solidFill>
                  <a:srgbClr val="000088"/>
                </a:solidFill>
                <a:latin typeface="TheSansMonoCd-W5Regular"/>
              </a:rPr>
              <a:t>Message </a:t>
            </a:r>
            <a:r>
              <a:rPr lang="en-US" sz="2800" dirty="0">
                <a:solidFill>
                  <a:srgbClr val="000000"/>
                </a:solidFill>
                <a:latin typeface="TheSansMonoCd-W5Regular"/>
              </a:rPr>
              <a:t>= </a:t>
            </a:r>
            <a:r>
              <a:rPr lang="en-US" sz="2800" dirty="0">
                <a:solidFill>
                  <a:srgbClr val="CD3300"/>
                </a:solidFill>
                <a:latin typeface="TheSansMonoCd-W5Regular"/>
              </a:rPr>
              <a:t>"Your quintessential contact page."</a:t>
            </a:r>
            <a:r>
              <a:rPr lang="en-US" sz="2800" dirty="0">
                <a:solidFill>
                  <a:srgbClr val="000000"/>
                </a:solidFill>
                <a:latin typeface="TheSansMonoCd-W5Regular"/>
              </a:rPr>
              <a:t>;</a:t>
            </a:r>
          </a:p>
          <a:p>
            <a:pPr marL="0" indent="0">
              <a:buNone/>
            </a:pPr>
            <a:r>
              <a:rPr lang="en-US" sz="2800" b="1" dirty="0">
                <a:solidFill>
                  <a:srgbClr val="00669A"/>
                </a:solidFill>
                <a:latin typeface="TheSansMonoCd-W7Bold"/>
              </a:rPr>
              <a:t>return </a:t>
            </a:r>
            <a:r>
              <a:rPr lang="en-US" sz="2800" dirty="0">
                <a:solidFill>
                  <a:srgbClr val="CD00FF"/>
                </a:solidFill>
                <a:latin typeface="TheSansMonoCd-W5Regular"/>
              </a:rPr>
              <a:t>View</a:t>
            </a:r>
            <a:r>
              <a:rPr lang="en-US" sz="2800" dirty="0">
                <a:solidFill>
                  <a:srgbClr val="000000"/>
                </a:solidFill>
                <a:latin typeface="TheSansMonoCd-W5Regular"/>
              </a:rPr>
              <a:t>();</a:t>
            </a:r>
          </a:p>
          <a:p>
            <a:pPr marL="0" indent="0">
              <a:buNone/>
            </a:pPr>
            <a:r>
              <a:rPr lang="en-US" sz="2800" dirty="0">
                <a:solidFill>
                  <a:srgbClr val="000000"/>
                </a:solidFill>
                <a:latin typeface="TheSansMonoCd-W5Regular"/>
              </a:rPr>
              <a:t>}</a:t>
            </a:r>
          </a:p>
          <a:p>
            <a:pPr marL="0" indent="0">
              <a:buNone/>
            </a:pPr>
            <a:r>
              <a:rPr lang="en-US" sz="2800" dirty="0">
                <a:solidFill>
                  <a:srgbClr val="000000"/>
                </a:solidFill>
                <a:latin typeface="TheSansMonoCd-W5Regular"/>
              </a:rPr>
              <a:t>}</a:t>
            </a:r>
          </a:p>
          <a:p>
            <a:pPr marL="0" indent="0">
              <a:buNone/>
            </a:pPr>
            <a:r>
              <a:rPr lang="en-US" sz="2800" dirty="0">
                <a:solidFill>
                  <a:srgbClr val="000000"/>
                </a:solidFill>
                <a:latin typeface="TheSansMonoCd-W5Regular"/>
              </a:rPr>
              <a:t>}</a:t>
            </a:r>
            <a:endParaRPr lang="en-US" sz="2800" dirty="0"/>
          </a:p>
          <a:p>
            <a:pPr marL="0" indent="0">
              <a:buNone/>
            </a:pPr>
            <a:endParaRPr lang="en-US" dirty="0"/>
          </a:p>
        </p:txBody>
      </p:sp>
    </p:spTree>
    <p:extLst>
      <p:ext uri="{BB962C8B-B14F-4D97-AF65-F5344CB8AC3E}">
        <p14:creationId xmlns:p14="http://schemas.microsoft.com/office/powerpoint/2010/main" val="376273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1" end="1"/>
                                            </p:txEl>
                                          </p:spTgt>
                                        </p:tgtEl>
                                        <p:attrNameLst>
                                          <p:attrName>style.color</p:attrName>
                                        </p:attrNameLst>
                                      </p:cBhvr>
                                      <p:to>
                                        <a:schemeClr val="bg1"/>
                                      </p:to>
                                    </p:animClr>
                                    <p:animClr clrSpc="rgb" dir="cw">
                                      <p:cBhvr>
                                        <p:cTn id="14" dur="250" autoRev="1" fill="remove"/>
                                        <p:tgtEl>
                                          <p:spTgt spid="3">
                                            <p:txEl>
                                              <p:pRg st="1" end="1"/>
                                            </p:txEl>
                                          </p:spTgt>
                                        </p:tgtEl>
                                        <p:attrNameLst>
                                          <p:attrName>fillcolor</p:attrName>
                                        </p:attrNameLst>
                                      </p:cBhvr>
                                      <p:to>
                                        <a:schemeClr val="bg1"/>
                                      </p:to>
                                    </p:animClr>
                                    <p:set>
                                      <p:cBhvr>
                                        <p:cTn id="15" dur="250" autoRev="1" fill="remove"/>
                                        <p:tgtEl>
                                          <p:spTgt spid="3">
                                            <p:txEl>
                                              <p:pRg st="1" end="1"/>
                                            </p:txEl>
                                          </p:spTgt>
                                        </p:tgtEl>
                                        <p:attrNameLst>
                                          <p:attrName>fill.type</p:attrName>
                                        </p:attrNameLst>
                                      </p:cBhvr>
                                      <p:to>
                                        <p:strVal val="solid"/>
                                      </p:to>
                                    </p:set>
                                    <p:set>
                                      <p:cBhvr>
                                        <p:cTn id="16" dur="250"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2" end="2"/>
                                            </p:txEl>
                                          </p:spTgt>
                                        </p:tgtEl>
                                        <p:attrNameLst>
                                          <p:attrName>style.color</p:attrName>
                                        </p:attrNameLst>
                                      </p:cBhvr>
                                      <p:to>
                                        <a:schemeClr val="bg1"/>
                                      </p:to>
                                    </p:animClr>
                                    <p:animClr clrSpc="rgb" dir="cw">
                                      <p:cBhvr>
                                        <p:cTn id="21" dur="250" autoRev="1" fill="remove"/>
                                        <p:tgtEl>
                                          <p:spTgt spid="3">
                                            <p:txEl>
                                              <p:pRg st="2" end="2"/>
                                            </p:txEl>
                                          </p:spTgt>
                                        </p:tgtEl>
                                        <p:attrNameLst>
                                          <p:attrName>fillcolor</p:attrName>
                                        </p:attrNameLst>
                                      </p:cBhvr>
                                      <p:to>
                                        <a:schemeClr val="bg1"/>
                                      </p:to>
                                    </p:animClr>
                                    <p:set>
                                      <p:cBhvr>
                                        <p:cTn id="22" dur="250" autoRev="1" fill="remove"/>
                                        <p:tgtEl>
                                          <p:spTgt spid="3">
                                            <p:txEl>
                                              <p:pRg st="2" end="2"/>
                                            </p:txEl>
                                          </p:spTgt>
                                        </p:tgtEl>
                                        <p:attrNameLst>
                                          <p:attrName>fill.type</p:attrName>
                                        </p:attrNameLst>
                                      </p:cBhvr>
                                      <p:to>
                                        <p:strVal val="solid"/>
                                      </p:to>
                                    </p:set>
                                    <p:set>
                                      <p:cBhvr>
                                        <p:cTn id="23" dur="250" autoRev="1" fill="remove"/>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3" end="3"/>
                                            </p:txEl>
                                          </p:spTgt>
                                        </p:tgtEl>
                                        <p:attrNameLst>
                                          <p:attrName>style.color</p:attrName>
                                        </p:attrNameLst>
                                      </p:cBhvr>
                                      <p:to>
                                        <a:schemeClr val="bg1"/>
                                      </p:to>
                                    </p:animClr>
                                    <p:animClr clrSpc="rgb" dir="cw">
                                      <p:cBhvr>
                                        <p:cTn id="28" dur="250" autoRev="1" fill="remove"/>
                                        <p:tgtEl>
                                          <p:spTgt spid="3">
                                            <p:txEl>
                                              <p:pRg st="3" end="3"/>
                                            </p:txEl>
                                          </p:spTgt>
                                        </p:tgtEl>
                                        <p:attrNameLst>
                                          <p:attrName>fillcolor</p:attrName>
                                        </p:attrNameLst>
                                      </p:cBhvr>
                                      <p:to>
                                        <a:schemeClr val="bg1"/>
                                      </p:to>
                                    </p:animClr>
                                    <p:set>
                                      <p:cBhvr>
                                        <p:cTn id="29" dur="250" autoRev="1" fill="remove"/>
                                        <p:tgtEl>
                                          <p:spTgt spid="3">
                                            <p:txEl>
                                              <p:pRg st="3" end="3"/>
                                            </p:txEl>
                                          </p:spTgt>
                                        </p:tgtEl>
                                        <p:attrNameLst>
                                          <p:attrName>fill.type</p:attrName>
                                        </p:attrNameLst>
                                      </p:cBhvr>
                                      <p:to>
                                        <p:strVal val="solid"/>
                                      </p:to>
                                    </p:set>
                                    <p:set>
                                      <p:cBhvr>
                                        <p:cTn id="30" dur="250" autoRev="1" fill="remove"/>
                                        <p:tgtEl>
                                          <p:spTgt spid="3">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3">
                                            <p:txEl>
                                              <p:pRg st="4" end="4"/>
                                            </p:txEl>
                                          </p:spTgt>
                                        </p:tgtEl>
                                        <p:attrNameLst>
                                          <p:attrName>style.color</p:attrName>
                                        </p:attrNameLst>
                                      </p:cBhvr>
                                      <p:to>
                                        <a:schemeClr val="bg1"/>
                                      </p:to>
                                    </p:animClr>
                                    <p:animClr clrSpc="rgb" dir="cw">
                                      <p:cBhvr>
                                        <p:cTn id="35" dur="250" autoRev="1" fill="remove"/>
                                        <p:tgtEl>
                                          <p:spTgt spid="3">
                                            <p:txEl>
                                              <p:pRg st="4" end="4"/>
                                            </p:txEl>
                                          </p:spTgt>
                                        </p:tgtEl>
                                        <p:attrNameLst>
                                          <p:attrName>fillcolor</p:attrName>
                                        </p:attrNameLst>
                                      </p:cBhvr>
                                      <p:to>
                                        <a:schemeClr val="bg1"/>
                                      </p:to>
                                    </p:animClr>
                                    <p:set>
                                      <p:cBhvr>
                                        <p:cTn id="36" dur="250" autoRev="1" fill="remove"/>
                                        <p:tgtEl>
                                          <p:spTgt spid="3">
                                            <p:txEl>
                                              <p:pRg st="4" end="4"/>
                                            </p:txEl>
                                          </p:spTgt>
                                        </p:tgtEl>
                                        <p:attrNameLst>
                                          <p:attrName>fill.type</p:attrName>
                                        </p:attrNameLst>
                                      </p:cBhvr>
                                      <p:to>
                                        <p:strVal val="solid"/>
                                      </p:to>
                                    </p:set>
                                    <p:set>
                                      <p:cBhvr>
                                        <p:cTn id="37" dur="250" autoRev="1" fill="remove"/>
                                        <p:tgtEl>
                                          <p:spTgt spid="3">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grpId="0" nodeType="clickEffect">
                                  <p:stCondLst>
                                    <p:cond delay="0"/>
                                  </p:stCondLst>
                                  <p:childTnLst>
                                    <p:animClr clrSpc="rgb" dir="cw">
                                      <p:cBhvr override="childStyle">
                                        <p:cTn id="41" dur="250" autoRev="1" fill="remove"/>
                                        <p:tgtEl>
                                          <p:spTgt spid="3">
                                            <p:txEl>
                                              <p:pRg st="5" end="5"/>
                                            </p:txEl>
                                          </p:spTgt>
                                        </p:tgtEl>
                                        <p:attrNameLst>
                                          <p:attrName>style.color</p:attrName>
                                        </p:attrNameLst>
                                      </p:cBhvr>
                                      <p:to>
                                        <a:schemeClr val="bg1"/>
                                      </p:to>
                                    </p:animClr>
                                    <p:animClr clrSpc="rgb" dir="cw">
                                      <p:cBhvr>
                                        <p:cTn id="42" dur="250" autoRev="1" fill="remove"/>
                                        <p:tgtEl>
                                          <p:spTgt spid="3">
                                            <p:txEl>
                                              <p:pRg st="5" end="5"/>
                                            </p:txEl>
                                          </p:spTgt>
                                        </p:tgtEl>
                                        <p:attrNameLst>
                                          <p:attrName>fillcolor</p:attrName>
                                        </p:attrNameLst>
                                      </p:cBhvr>
                                      <p:to>
                                        <a:schemeClr val="bg1"/>
                                      </p:to>
                                    </p:animClr>
                                    <p:set>
                                      <p:cBhvr>
                                        <p:cTn id="43" dur="250" autoRev="1" fill="remove"/>
                                        <p:tgtEl>
                                          <p:spTgt spid="3">
                                            <p:txEl>
                                              <p:pRg st="5" end="5"/>
                                            </p:txEl>
                                          </p:spTgt>
                                        </p:tgtEl>
                                        <p:attrNameLst>
                                          <p:attrName>fill.type</p:attrName>
                                        </p:attrNameLst>
                                      </p:cBhvr>
                                      <p:to>
                                        <p:strVal val="solid"/>
                                      </p:to>
                                    </p:set>
                                    <p:set>
                                      <p:cBhvr>
                                        <p:cTn id="44" dur="250" autoRev="1" fill="remove"/>
                                        <p:tgtEl>
                                          <p:spTgt spid="3">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grpId="0" nodeType="clickEffect">
                                  <p:stCondLst>
                                    <p:cond delay="0"/>
                                  </p:stCondLst>
                                  <p:childTnLst>
                                    <p:animClr clrSpc="rgb" dir="cw">
                                      <p:cBhvr override="childStyle">
                                        <p:cTn id="48" dur="250" autoRev="1" fill="remove"/>
                                        <p:tgtEl>
                                          <p:spTgt spid="3">
                                            <p:txEl>
                                              <p:pRg st="6" end="6"/>
                                            </p:txEl>
                                          </p:spTgt>
                                        </p:tgtEl>
                                        <p:attrNameLst>
                                          <p:attrName>style.color</p:attrName>
                                        </p:attrNameLst>
                                      </p:cBhvr>
                                      <p:to>
                                        <a:schemeClr val="bg1"/>
                                      </p:to>
                                    </p:animClr>
                                    <p:animClr clrSpc="rgb" dir="cw">
                                      <p:cBhvr>
                                        <p:cTn id="49" dur="250" autoRev="1" fill="remove"/>
                                        <p:tgtEl>
                                          <p:spTgt spid="3">
                                            <p:txEl>
                                              <p:pRg st="6" end="6"/>
                                            </p:txEl>
                                          </p:spTgt>
                                        </p:tgtEl>
                                        <p:attrNameLst>
                                          <p:attrName>fillcolor</p:attrName>
                                        </p:attrNameLst>
                                      </p:cBhvr>
                                      <p:to>
                                        <a:schemeClr val="bg1"/>
                                      </p:to>
                                    </p:animClr>
                                    <p:set>
                                      <p:cBhvr>
                                        <p:cTn id="50" dur="250" autoRev="1" fill="remove"/>
                                        <p:tgtEl>
                                          <p:spTgt spid="3">
                                            <p:txEl>
                                              <p:pRg st="6" end="6"/>
                                            </p:txEl>
                                          </p:spTgt>
                                        </p:tgtEl>
                                        <p:attrNameLst>
                                          <p:attrName>fill.type</p:attrName>
                                        </p:attrNameLst>
                                      </p:cBhvr>
                                      <p:to>
                                        <p:strVal val="solid"/>
                                      </p:to>
                                    </p:set>
                                    <p:set>
                                      <p:cBhvr>
                                        <p:cTn id="51" dur="250" autoRev="1" fill="remove"/>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that every controller action needs to return an </a:t>
            </a:r>
            <a:r>
              <a:rPr lang="en-US" dirty="0" err="1"/>
              <a:t>ActionResult</a:t>
            </a:r>
            <a:r>
              <a:rPr lang="en-US" dirty="0" smtClean="0"/>
              <a:t>,</a:t>
            </a:r>
          </a:p>
          <a:p>
            <a:pPr marL="0" indent="0">
              <a:buNone/>
            </a:pPr>
            <a:r>
              <a:rPr lang="en-US" dirty="0" err="1"/>
              <a:t>System.Web.Mvc.Controller</a:t>
            </a:r>
            <a:r>
              <a:rPr lang="en-US" dirty="0"/>
              <a:t> base class provides, such as:</a:t>
            </a:r>
          </a:p>
          <a:p>
            <a:pPr marL="0" indent="0">
              <a:buNone/>
            </a:pPr>
            <a:r>
              <a:rPr lang="en-US" dirty="0"/>
              <a:t>Content()</a:t>
            </a:r>
          </a:p>
          <a:p>
            <a:pPr marL="0" indent="0">
              <a:buNone/>
            </a:pPr>
            <a:r>
              <a:rPr lang="en-US" dirty="0"/>
              <a:t>Returns a </a:t>
            </a:r>
            <a:r>
              <a:rPr lang="en-US" dirty="0" err="1"/>
              <a:t>ContentResult</a:t>
            </a:r>
            <a:r>
              <a:rPr lang="en-US" dirty="0"/>
              <a:t> that renders arbitrary text, e.g., “Hello, world</a:t>
            </a:r>
            <a:r>
              <a:rPr lang="en-US" dirty="0" smtClean="0"/>
              <a:t>!”</a:t>
            </a:r>
          </a:p>
          <a:p>
            <a:pPr marL="0" indent="0">
              <a:buNone/>
            </a:pPr>
            <a:endParaRPr lang="en-US" dirty="0"/>
          </a:p>
          <a:p>
            <a:pPr marL="0" indent="0">
              <a:buNone/>
            </a:pPr>
            <a:r>
              <a:rPr lang="en-US" dirty="0"/>
              <a:t>File()</a:t>
            </a:r>
          </a:p>
          <a:p>
            <a:pPr marL="0" indent="0">
              <a:buNone/>
            </a:pPr>
            <a:r>
              <a:rPr lang="en-US" dirty="0"/>
              <a:t>Returns a </a:t>
            </a:r>
            <a:r>
              <a:rPr lang="en-US" dirty="0" err="1"/>
              <a:t>FileResult</a:t>
            </a:r>
            <a:r>
              <a:rPr lang="en-US" dirty="0"/>
              <a:t> that renders the contents of a file, e.g., a PDF</a:t>
            </a:r>
            <a:r>
              <a:rPr lang="en-US" dirty="0" smtClean="0"/>
              <a:t>.</a:t>
            </a:r>
          </a:p>
          <a:p>
            <a:pPr marL="0" indent="0">
              <a:buNone/>
            </a:pPr>
            <a:endParaRPr lang="en-US" dirty="0"/>
          </a:p>
          <a:p>
            <a:pPr marL="0" indent="0">
              <a:buNone/>
            </a:pPr>
            <a:r>
              <a:rPr lang="en-US" dirty="0" err="1"/>
              <a:t>HttpNotFound</a:t>
            </a:r>
            <a:r>
              <a:rPr lang="en-US" dirty="0"/>
              <a:t>()</a:t>
            </a:r>
          </a:p>
          <a:p>
            <a:pPr marL="0" indent="0">
              <a:buNone/>
            </a:pPr>
            <a:r>
              <a:rPr lang="en-US" dirty="0"/>
              <a:t>Returns an HttpNotFoundResult that renders a 404 HTTP status code response</a:t>
            </a:r>
            <a:r>
              <a:rPr lang="en-US" dirty="0" smtClean="0"/>
              <a:t>.</a:t>
            </a:r>
            <a:endParaRPr lang="en-US" dirty="0"/>
          </a:p>
        </p:txBody>
      </p:sp>
    </p:spTree>
    <p:extLst>
      <p:ext uri="{BB962C8B-B14F-4D97-AF65-F5344CB8AC3E}">
        <p14:creationId xmlns:p14="http://schemas.microsoft.com/office/powerpoint/2010/main" val="3769273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Unobtrusive java script</a:t>
            </a:r>
            <a:endParaRPr lang="en-US" dirty="0"/>
          </a:p>
        </p:txBody>
      </p:sp>
      <p:sp>
        <p:nvSpPr>
          <p:cNvPr id="3" name="Content Placeholder 2"/>
          <p:cNvSpPr>
            <a:spLocks noGrp="1"/>
          </p:cNvSpPr>
          <p:nvPr>
            <p:ph idx="1"/>
          </p:nvPr>
        </p:nvSpPr>
        <p:spPr/>
        <p:txBody>
          <a:bodyPr/>
          <a:lstStyle/>
          <a:p>
            <a:r>
              <a:rPr lang="en-US" dirty="0" smtClean="0"/>
              <a:t>Unobtrusive  JavaScript makes a lot of sense when you consider that your html document is just that </a:t>
            </a:r>
            <a:endParaRPr lang="en-US" dirty="0"/>
          </a:p>
        </p:txBody>
      </p:sp>
    </p:spTree>
    <p:extLst>
      <p:ext uri="{BB962C8B-B14F-4D97-AF65-F5344CB8AC3E}">
        <p14:creationId xmlns:p14="http://schemas.microsoft.com/office/powerpoint/2010/main" val="30723473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9416"/>
            <a:ext cx="7620000" cy="5096184"/>
          </a:xfrm>
        </p:spPr>
        <p:txBody>
          <a:bodyPr>
            <a:normAutofit fontScale="92500" lnSpcReduction="10000"/>
          </a:bodyPr>
          <a:lstStyle/>
          <a:p>
            <a:pPr marL="0" indent="0">
              <a:buNone/>
            </a:pPr>
            <a:r>
              <a:rPr lang="en-US" dirty="0"/>
              <a:t>JavaScript()</a:t>
            </a:r>
            <a:r>
              <a:rPr lang="en-US" i="1" dirty="0"/>
              <a:t>:: Returns a </a:t>
            </a:r>
            <a:r>
              <a:rPr lang="en-US" dirty="0"/>
              <a:t>JavaScriptResult</a:t>
            </a:r>
          </a:p>
          <a:p>
            <a:pPr marL="0" indent="0">
              <a:buNone/>
            </a:pPr>
            <a:r>
              <a:rPr lang="en-US" dirty="0"/>
              <a:t>that renders JavaScript, e.g., “function hello() { alert(</a:t>
            </a:r>
            <a:r>
              <a:rPr lang="en-US" i="1" dirty="0"/>
              <a:t>Hello, World!</a:t>
            </a:r>
            <a:r>
              <a:rPr lang="en-US" dirty="0"/>
              <a:t>); </a:t>
            </a:r>
            <a:r>
              <a:rPr lang="en-US" dirty="0" smtClean="0"/>
              <a:t>}”.</a:t>
            </a:r>
          </a:p>
          <a:p>
            <a:pPr marL="0" indent="0">
              <a:buNone/>
            </a:pPr>
            <a:endParaRPr lang="en-US" dirty="0"/>
          </a:p>
          <a:p>
            <a:pPr marL="0" indent="0">
              <a:buNone/>
            </a:pPr>
            <a:r>
              <a:rPr lang="en-US" dirty="0"/>
              <a:t>Json()</a:t>
            </a:r>
          </a:p>
          <a:p>
            <a:pPr marL="0" indent="0">
              <a:buNone/>
            </a:pPr>
            <a:r>
              <a:rPr lang="en-US" dirty="0"/>
              <a:t>Returns a JsonResult that serializes an object and renders it in JavaScript Object</a:t>
            </a:r>
          </a:p>
          <a:p>
            <a:pPr marL="0" indent="0">
              <a:buNone/>
            </a:pPr>
            <a:r>
              <a:rPr lang="en-US" dirty="0"/>
              <a:t>Notation (JSON) format, e.g., “{ “Message”: </a:t>
            </a:r>
            <a:r>
              <a:rPr lang="en-US" i="1" dirty="0"/>
              <a:t>Hello, World! </a:t>
            </a:r>
            <a:r>
              <a:rPr lang="en-US" dirty="0" smtClean="0"/>
              <a:t>}”.</a:t>
            </a:r>
          </a:p>
          <a:p>
            <a:pPr marL="0" indent="0">
              <a:buNone/>
            </a:pPr>
            <a:endParaRPr lang="en-US" dirty="0"/>
          </a:p>
          <a:p>
            <a:pPr marL="0" indent="0">
              <a:buNone/>
            </a:pPr>
            <a:r>
              <a:rPr lang="en-US" dirty="0"/>
              <a:t>PartialView()</a:t>
            </a:r>
          </a:p>
          <a:p>
            <a:pPr marL="0" indent="0">
              <a:buNone/>
            </a:pPr>
            <a:r>
              <a:rPr lang="en-US" dirty="0"/>
              <a:t>Returns a </a:t>
            </a:r>
            <a:r>
              <a:rPr lang="en-US" dirty="0" err="1"/>
              <a:t>PartialViewResult</a:t>
            </a:r>
            <a:r>
              <a:rPr lang="en-US" dirty="0"/>
              <a:t> that renders only the content of a view (i.e., a </a:t>
            </a:r>
            <a:r>
              <a:rPr lang="en-US" dirty="0" smtClean="0"/>
              <a:t>view without </a:t>
            </a:r>
            <a:r>
              <a:rPr lang="en-US" dirty="0"/>
              <a:t>its layout).</a:t>
            </a:r>
          </a:p>
          <a:p>
            <a:endParaRPr lang="en-US" dirty="0"/>
          </a:p>
        </p:txBody>
      </p:sp>
    </p:spTree>
    <p:extLst>
      <p:ext uri="{BB962C8B-B14F-4D97-AF65-F5344CB8AC3E}">
        <p14:creationId xmlns:p14="http://schemas.microsoft.com/office/powerpoint/2010/main" val="35194142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Redirect()</a:t>
            </a:r>
          </a:p>
          <a:p>
            <a:pPr marL="0" indent="0">
              <a:buNone/>
            </a:pPr>
            <a:r>
              <a:rPr lang="en-US" dirty="0"/>
              <a:t>Returns a </a:t>
            </a:r>
            <a:r>
              <a:rPr lang="en-US" dirty="0" err="1"/>
              <a:t>RedirectResult</a:t>
            </a:r>
            <a:r>
              <a:rPr lang="en-US" dirty="0"/>
              <a:t> that renders a 302 (temporary) status code to redirect</a:t>
            </a:r>
          </a:p>
          <a:p>
            <a:pPr marL="0" indent="0">
              <a:buNone/>
            </a:pPr>
            <a:r>
              <a:rPr lang="en-US" dirty="0"/>
              <a:t>the user to a given URL, e.g., “302 </a:t>
            </a:r>
            <a:r>
              <a:rPr lang="en-US" i="1" dirty="0"/>
              <a:t>http://www.ebuy.com/auctions/recent</a:t>
            </a:r>
            <a:r>
              <a:rPr lang="en-US" dirty="0"/>
              <a:t>”. This</a:t>
            </a:r>
          </a:p>
          <a:p>
            <a:pPr marL="0" indent="0">
              <a:buNone/>
            </a:pPr>
            <a:r>
              <a:rPr lang="en-US" dirty="0"/>
              <a:t>method has a sibling, </a:t>
            </a:r>
            <a:r>
              <a:rPr lang="en-US" dirty="0" err="1"/>
              <a:t>RedirectPermanent</a:t>
            </a:r>
            <a:r>
              <a:rPr lang="en-US" dirty="0"/>
              <a:t>(), that also returns a </a:t>
            </a:r>
            <a:r>
              <a:rPr lang="en-US" dirty="0" err="1"/>
              <a:t>RedirectResult</a:t>
            </a:r>
            <a:r>
              <a:rPr lang="en-US" dirty="0"/>
              <a:t>, but</a:t>
            </a:r>
          </a:p>
          <a:p>
            <a:pPr marL="0" indent="0">
              <a:buNone/>
            </a:pPr>
            <a:r>
              <a:rPr lang="en-US" dirty="0"/>
              <a:t>uses HTTP status code 301 to indicate a permanent redirect rather than a </a:t>
            </a:r>
            <a:r>
              <a:rPr lang="en-US" dirty="0" smtClean="0"/>
              <a:t>temporary one.</a:t>
            </a:r>
            <a:endParaRPr lang="en-US" dirty="0"/>
          </a:p>
        </p:txBody>
      </p:sp>
    </p:spTree>
    <p:extLst>
      <p:ext uri="{BB962C8B-B14F-4D97-AF65-F5344CB8AC3E}">
        <p14:creationId xmlns:p14="http://schemas.microsoft.com/office/powerpoint/2010/main" val="2411377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View()</a:t>
            </a:r>
          </a:p>
          <a:p>
            <a:pPr marL="0" indent="0">
              <a:buNone/>
            </a:pPr>
            <a:r>
              <a:rPr lang="en-US" dirty="0"/>
              <a:t>Returns a ViewResult that renders a view.</a:t>
            </a:r>
          </a:p>
          <a:p>
            <a:pPr marL="0" indent="0">
              <a:buNone/>
            </a:pPr>
            <a:r>
              <a:rPr lang="en-US" dirty="0"/>
              <a:t>As you can tell from this list, the framework provides an action result for just about</a:t>
            </a:r>
          </a:p>
          <a:p>
            <a:pPr marL="0" indent="0">
              <a:buNone/>
            </a:pPr>
            <a:r>
              <a:rPr lang="en-US" dirty="0"/>
              <a:t>any situation you need to support, and, if it doesn’t, you are free to create your own!</a:t>
            </a:r>
          </a:p>
        </p:txBody>
      </p:sp>
    </p:spTree>
    <p:extLst>
      <p:ext uri="{BB962C8B-B14F-4D97-AF65-F5344CB8AC3E}">
        <p14:creationId xmlns:p14="http://schemas.microsoft.com/office/powerpoint/2010/main" val="3882552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Razor!</a:t>
            </a:r>
            <a:endParaRPr lang="en-US" dirty="0"/>
          </a:p>
        </p:txBody>
      </p:sp>
      <p:sp>
        <p:nvSpPr>
          <p:cNvPr id="3" name="Content Placeholder 2"/>
          <p:cNvSpPr>
            <a:spLocks noGrp="1"/>
          </p:cNvSpPr>
          <p:nvPr>
            <p:ph idx="1"/>
          </p:nvPr>
        </p:nvSpPr>
        <p:spPr/>
        <p:txBody>
          <a:bodyPr>
            <a:normAutofit/>
          </a:bodyPr>
          <a:lstStyle/>
          <a:p>
            <a:r>
              <a:rPr lang="en-US" dirty="0" smtClean="0"/>
              <a:t>Razor </a:t>
            </a:r>
            <a:r>
              <a:rPr lang="en-US" dirty="0"/>
              <a:t>is a markup syntax for adding server-based code to web pages</a:t>
            </a:r>
          </a:p>
          <a:p>
            <a:r>
              <a:rPr lang="en-US" dirty="0"/>
              <a:t>Razor has the power of traditional ASP.NET markup, but is easier to learn, and easier to use</a:t>
            </a:r>
          </a:p>
          <a:p>
            <a:r>
              <a:rPr lang="en-US" dirty="0"/>
              <a:t>Razor is a server side markup syntax much like ASP and PHP</a:t>
            </a:r>
          </a:p>
          <a:p>
            <a:r>
              <a:rPr lang="en-US" dirty="0"/>
              <a:t>Razor supports C# and Visual Basic programming languages</a:t>
            </a:r>
          </a:p>
          <a:p>
            <a:pPr marL="0" indent="0">
              <a:buNone/>
            </a:pPr>
            <a:r>
              <a:rPr lang="en-US" dirty="0"/>
              <a:t/>
            </a:r>
            <a:br>
              <a:rPr lang="en-US" dirty="0"/>
            </a:br>
            <a:endParaRPr lang="en-US" dirty="0"/>
          </a:p>
        </p:txBody>
      </p:sp>
    </p:spTree>
    <p:extLst>
      <p:ext uri="{BB962C8B-B14F-4D97-AF65-F5344CB8AC3E}">
        <p14:creationId xmlns:p14="http://schemas.microsoft.com/office/powerpoint/2010/main" val="18149424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0040"/>
            <a:ext cx="7391400" cy="1143000"/>
          </a:xfrm>
        </p:spPr>
        <p:txBody>
          <a:bodyPr>
            <a:normAutofit fontScale="90000"/>
          </a:bodyPr>
          <a:lstStyle/>
          <a:p>
            <a:r>
              <a:rPr lang="en-US" dirty="0"/>
              <a:t>Main Razor Syntax Rules for C#</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Razor </a:t>
            </a:r>
            <a:r>
              <a:rPr lang="en-US" dirty="0"/>
              <a:t>code blocks are enclosed in @{ ... }</a:t>
            </a:r>
          </a:p>
          <a:p>
            <a:r>
              <a:rPr lang="en-US" dirty="0"/>
              <a:t>Inline expressions (variables and functions) start with @</a:t>
            </a:r>
          </a:p>
          <a:p>
            <a:r>
              <a:rPr lang="en-US" dirty="0"/>
              <a:t>Code statements end with semicolon</a:t>
            </a:r>
          </a:p>
          <a:p>
            <a:r>
              <a:rPr lang="en-US" dirty="0"/>
              <a:t>Variables are declared with the </a:t>
            </a:r>
            <a:r>
              <a:rPr lang="en-US" dirty="0" err="1"/>
              <a:t>var</a:t>
            </a:r>
            <a:r>
              <a:rPr lang="en-US" dirty="0"/>
              <a:t> keyword</a:t>
            </a:r>
          </a:p>
          <a:p>
            <a:r>
              <a:rPr lang="en-US" dirty="0"/>
              <a:t>Strings are enclosed with quotation marks</a:t>
            </a:r>
          </a:p>
          <a:p>
            <a:r>
              <a:rPr lang="en-US" dirty="0"/>
              <a:t>C# code is case sensitive</a:t>
            </a:r>
          </a:p>
          <a:p>
            <a:r>
              <a:rPr lang="en-US" dirty="0"/>
              <a:t>C# files have the extension .</a:t>
            </a:r>
            <a:r>
              <a:rPr lang="en-US" dirty="0" err="1"/>
              <a:t>cshtml</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5177564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9416"/>
            <a:ext cx="7620000" cy="5172384"/>
          </a:xfrm>
        </p:spPr>
        <p:txBody>
          <a:bodyPr>
            <a:normAutofit fontScale="85000" lnSpcReduction="20000"/>
          </a:bodyPr>
          <a:lstStyle/>
          <a:p>
            <a:r>
              <a:rPr lang="en-US" dirty="0"/>
              <a:t>html&gt;</a:t>
            </a:r>
          </a:p>
          <a:p>
            <a:r>
              <a:rPr lang="en-US" dirty="0"/>
              <a:t>&lt;body&gt;</a:t>
            </a:r>
          </a:p>
          <a:p>
            <a:r>
              <a:rPr lang="en-US" dirty="0"/>
              <a:t>&lt;!-- Single statement block --&gt;</a:t>
            </a:r>
          </a:p>
          <a:p>
            <a:r>
              <a:rPr lang="en-US" dirty="0"/>
              <a:t>@{ </a:t>
            </a:r>
            <a:r>
              <a:rPr lang="en-US" dirty="0" err="1"/>
              <a:t>var</a:t>
            </a:r>
            <a:r>
              <a:rPr lang="en-US" dirty="0"/>
              <a:t> </a:t>
            </a:r>
            <a:r>
              <a:rPr lang="en-US" dirty="0" err="1"/>
              <a:t>myMessage</a:t>
            </a:r>
            <a:r>
              <a:rPr lang="en-US" dirty="0"/>
              <a:t> ="Hello World"; }</a:t>
            </a:r>
          </a:p>
          <a:p>
            <a:endParaRPr lang="en-US" dirty="0"/>
          </a:p>
          <a:p>
            <a:r>
              <a:rPr lang="en-US" dirty="0"/>
              <a:t>&lt;!-- Inline expression or variable --&gt;</a:t>
            </a:r>
          </a:p>
          <a:p>
            <a:r>
              <a:rPr lang="en-US" dirty="0"/>
              <a:t>&lt;p&gt;The value of </a:t>
            </a:r>
            <a:r>
              <a:rPr lang="en-US" dirty="0" err="1"/>
              <a:t>myMessage</a:t>
            </a:r>
            <a:r>
              <a:rPr lang="en-US" dirty="0"/>
              <a:t> is: @</a:t>
            </a:r>
            <a:r>
              <a:rPr lang="en-US" dirty="0" err="1"/>
              <a:t>myMessage</a:t>
            </a:r>
            <a:r>
              <a:rPr lang="en-US" dirty="0"/>
              <a:t>&lt;/p&gt; </a:t>
            </a:r>
          </a:p>
          <a:p>
            <a:endParaRPr lang="en-US" dirty="0"/>
          </a:p>
          <a:p>
            <a:r>
              <a:rPr lang="en-US" dirty="0"/>
              <a:t>&lt;!--Multi-statement block --&gt;</a:t>
            </a:r>
          </a:p>
          <a:p>
            <a:r>
              <a:rPr lang="en-US" dirty="0"/>
              <a:t>@{</a:t>
            </a:r>
          </a:p>
          <a:p>
            <a:r>
              <a:rPr lang="en-US" dirty="0" err="1"/>
              <a:t>var</a:t>
            </a:r>
            <a:r>
              <a:rPr lang="en-US" dirty="0"/>
              <a:t> greeting = "Welcome to our site!";</a:t>
            </a:r>
          </a:p>
          <a:p>
            <a:r>
              <a:rPr lang="en-US" dirty="0" err="1"/>
              <a:t>var</a:t>
            </a:r>
            <a:r>
              <a:rPr lang="en-US" dirty="0"/>
              <a:t> </a:t>
            </a:r>
            <a:r>
              <a:rPr lang="en-US" dirty="0" err="1"/>
              <a:t>weekDay</a:t>
            </a:r>
            <a:r>
              <a:rPr lang="en-US" dirty="0"/>
              <a:t> = </a:t>
            </a:r>
            <a:r>
              <a:rPr lang="en-US" dirty="0" err="1"/>
              <a:t>DateTime.Now.DayOfWeek</a:t>
            </a:r>
            <a:r>
              <a:rPr lang="en-US" dirty="0"/>
              <a:t>;</a:t>
            </a:r>
          </a:p>
          <a:p>
            <a:r>
              <a:rPr lang="en-US" dirty="0" err="1"/>
              <a:t>var</a:t>
            </a:r>
            <a:r>
              <a:rPr lang="en-US" dirty="0"/>
              <a:t> </a:t>
            </a:r>
            <a:r>
              <a:rPr lang="en-US" dirty="0" err="1"/>
              <a:t>greetingMessage</a:t>
            </a:r>
            <a:r>
              <a:rPr lang="en-US" dirty="0"/>
              <a:t> = greeting + " Here in Huston it is: " + </a:t>
            </a:r>
            <a:r>
              <a:rPr lang="en-US" dirty="0" err="1"/>
              <a:t>weekDay</a:t>
            </a:r>
            <a:r>
              <a:rPr lang="en-US" dirty="0"/>
              <a:t>;</a:t>
            </a:r>
          </a:p>
          <a:p>
            <a:r>
              <a:rPr lang="en-US" dirty="0"/>
              <a:t>}</a:t>
            </a:r>
          </a:p>
        </p:txBody>
      </p:sp>
    </p:spTree>
    <p:extLst>
      <p:ext uri="{BB962C8B-B14F-4D97-AF65-F5344CB8AC3E}">
        <p14:creationId xmlns:p14="http://schemas.microsoft.com/office/powerpoint/2010/main" val="415427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mvc process 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52" y="1981200"/>
            <a:ext cx="7787331" cy="4876800"/>
          </a:xfrm>
        </p:spPr>
      </p:pic>
    </p:spTree>
    <p:extLst>
      <p:ext uri="{BB962C8B-B14F-4D97-AF65-F5344CB8AC3E}">
        <p14:creationId xmlns:p14="http://schemas.microsoft.com/office/powerpoint/2010/main" val="2021022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Razor’s</a:t>
            </a:r>
          </a:p>
        </p:txBody>
      </p:sp>
      <p:sp>
        <p:nvSpPr>
          <p:cNvPr id="3" name="Content Placeholder 2"/>
          <p:cNvSpPr>
            <a:spLocks noGrp="1"/>
          </p:cNvSpPr>
          <p:nvPr>
            <p:ph idx="1"/>
          </p:nvPr>
        </p:nvSpPr>
        <p:spPr/>
        <p:txBody>
          <a:bodyPr/>
          <a:lstStyle/>
          <a:p>
            <a:pPr marL="0" indent="0">
              <a:buNone/>
            </a:pPr>
            <a:r>
              <a:rPr lang="en-US" dirty="0"/>
              <a:t>Razor’s intelligent parser allows developers to be more expressive with their logic and</a:t>
            </a:r>
          </a:p>
          <a:p>
            <a:pPr marL="0" indent="0">
              <a:buNone/>
            </a:pPr>
            <a:r>
              <a:rPr lang="en-US" dirty="0"/>
              <a:t>make easier transitions between code and markup. Though Razor’s syntax might be</a:t>
            </a:r>
          </a:p>
          <a:p>
            <a:pPr marL="0" indent="0">
              <a:buNone/>
            </a:pPr>
            <a:r>
              <a:rPr lang="en-US" dirty="0"/>
              <a:t>different from other markup syntaxes (such as the Web Forms syntax), it’s ultimately</a:t>
            </a:r>
          </a:p>
          <a:p>
            <a:pPr marL="0" indent="0">
              <a:buNone/>
            </a:pPr>
            <a:r>
              <a:rPr lang="en-US" dirty="0"/>
              <a:t>working toward the same goal: rendering HTML.</a:t>
            </a:r>
          </a:p>
        </p:txBody>
      </p:sp>
    </p:spTree>
    <p:extLst>
      <p:ext uri="{BB962C8B-B14F-4D97-AF65-F5344CB8AC3E}">
        <p14:creationId xmlns:p14="http://schemas.microsoft.com/office/powerpoint/2010/main" val="28707994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Examples of common scenarios implemented in both Razor markup and Web Forms markup</a:t>
            </a:r>
            <a:r>
              <a:rPr lang="en-US" sz="2400" dirty="0" smtClean="0"/>
              <a:t>.</a:t>
            </a:r>
            <a:endParaRPr lang="en-US" sz="2400" dirty="0"/>
          </a:p>
        </p:txBody>
      </p:sp>
      <p:sp>
        <p:nvSpPr>
          <p:cNvPr id="3" name="Content Placeholder 2"/>
          <p:cNvSpPr>
            <a:spLocks noGrp="1"/>
          </p:cNvSpPr>
          <p:nvPr>
            <p:ph idx="1"/>
          </p:nvPr>
        </p:nvSpPr>
        <p:spPr>
          <a:xfrm>
            <a:off x="457200" y="1609416"/>
            <a:ext cx="7696200" cy="5248584"/>
          </a:xfrm>
        </p:spPr>
        <p:txBody>
          <a:bodyPr>
            <a:noAutofit/>
          </a:bodyPr>
          <a:lstStyle/>
          <a:p>
            <a:pPr marL="0" indent="0">
              <a:buNone/>
            </a:pPr>
            <a:r>
              <a:rPr lang="en-US" sz="2000" dirty="0" smtClean="0"/>
              <a:t>Here </a:t>
            </a:r>
            <a:r>
              <a:rPr lang="en-US" sz="2000" dirty="0"/>
              <a:t>is an if/else statement using Web Forms syntax:</a:t>
            </a:r>
          </a:p>
          <a:p>
            <a:pPr marL="0" indent="0">
              <a:buNone/>
            </a:pPr>
            <a:r>
              <a:rPr lang="en-US" sz="2000" dirty="0"/>
              <a:t>&lt;% if(</a:t>
            </a:r>
            <a:r>
              <a:rPr lang="en-US" sz="2000" dirty="0" err="1"/>
              <a:t>User.IsAuthenticated</a:t>
            </a:r>
            <a:r>
              <a:rPr lang="en-US" sz="2000" dirty="0"/>
              <a:t>) { </a:t>
            </a:r>
            <a:r>
              <a:rPr lang="en-US" sz="2000" dirty="0" smtClean="0"/>
              <a:t>%&gt;</a:t>
            </a:r>
          </a:p>
          <a:p>
            <a:pPr marL="0" indent="0">
              <a:buNone/>
            </a:pPr>
            <a:r>
              <a:rPr lang="en-US" sz="2000" dirty="0" smtClean="0"/>
              <a:t>&lt;span&gt;Hello, &lt;%: </a:t>
            </a:r>
            <a:r>
              <a:rPr lang="en-US" sz="2000" dirty="0" err="1" smtClean="0"/>
              <a:t>User.Username</a:t>
            </a:r>
            <a:r>
              <a:rPr lang="en-US" sz="2000" dirty="0" smtClean="0"/>
              <a:t> %&gt;!&lt;/span&gt;</a:t>
            </a:r>
          </a:p>
          <a:p>
            <a:pPr marL="0" indent="0">
              <a:buNone/>
            </a:pPr>
            <a:r>
              <a:rPr lang="en-US" sz="2000" dirty="0" smtClean="0"/>
              <a:t>&lt;% </a:t>
            </a:r>
            <a:r>
              <a:rPr lang="en-US" sz="2000" dirty="0"/>
              <a:t>} %&gt;</a:t>
            </a:r>
          </a:p>
          <a:p>
            <a:pPr marL="0" indent="0">
              <a:buNone/>
            </a:pPr>
            <a:r>
              <a:rPr lang="en-US" sz="2000" dirty="0"/>
              <a:t>&lt;% else { %&gt;</a:t>
            </a:r>
          </a:p>
          <a:p>
            <a:pPr marL="0" indent="0">
              <a:buNone/>
            </a:pPr>
            <a:r>
              <a:rPr lang="en-US" sz="2000" dirty="0"/>
              <a:t>&lt;span&gt;Please &lt;%: </a:t>
            </a:r>
            <a:r>
              <a:rPr lang="en-US" sz="2000" dirty="0" err="1"/>
              <a:t>Html.ActionLink</a:t>
            </a:r>
            <a:r>
              <a:rPr lang="en-US" sz="2000" dirty="0"/>
              <a:t>("log in") %&gt;&lt;/span&gt;</a:t>
            </a:r>
          </a:p>
          <a:p>
            <a:pPr marL="0" indent="0">
              <a:buNone/>
            </a:pPr>
            <a:r>
              <a:rPr lang="en-US" sz="2000" dirty="0"/>
              <a:t>&lt;% } %&gt;</a:t>
            </a:r>
          </a:p>
          <a:p>
            <a:pPr marL="0" indent="0">
              <a:buNone/>
            </a:pPr>
            <a:r>
              <a:rPr lang="en-US" sz="2000" dirty="0"/>
              <a:t>and using Razor syntax:</a:t>
            </a:r>
          </a:p>
          <a:p>
            <a:pPr marL="0" indent="0">
              <a:buNone/>
            </a:pPr>
            <a:r>
              <a:rPr lang="en-US" sz="2000" dirty="0"/>
              <a:t>@if(</a:t>
            </a:r>
            <a:r>
              <a:rPr lang="en-US" sz="2000" dirty="0" err="1"/>
              <a:t>User.IsAuthenticated</a:t>
            </a:r>
            <a:r>
              <a:rPr lang="en-US" sz="2000" dirty="0"/>
              <a:t>) {</a:t>
            </a:r>
          </a:p>
          <a:p>
            <a:pPr marL="0" indent="0">
              <a:buNone/>
            </a:pPr>
            <a:r>
              <a:rPr lang="en-US" sz="2000" dirty="0"/>
              <a:t>&lt;span&gt;Hello, @</a:t>
            </a:r>
            <a:r>
              <a:rPr lang="en-US" sz="2000" dirty="0" err="1"/>
              <a:t>User.Username</a:t>
            </a:r>
            <a:r>
              <a:rPr lang="en-US" sz="2000" dirty="0"/>
              <a:t>!&lt;/span&gt;</a:t>
            </a:r>
          </a:p>
          <a:p>
            <a:pPr marL="0" indent="0">
              <a:buNone/>
            </a:pPr>
            <a:r>
              <a:rPr lang="en-US" sz="2000" dirty="0"/>
              <a:t>} else {</a:t>
            </a:r>
          </a:p>
          <a:p>
            <a:pPr marL="0" indent="0">
              <a:buNone/>
            </a:pPr>
            <a:r>
              <a:rPr lang="en-US" sz="2000" dirty="0"/>
              <a:t>&lt;span&gt;Please @</a:t>
            </a:r>
            <a:r>
              <a:rPr lang="en-US" sz="2000" dirty="0" err="1"/>
              <a:t>Html.ActionLink</a:t>
            </a:r>
            <a:r>
              <a:rPr lang="en-US" sz="2000" dirty="0"/>
              <a:t>("log in")&lt;/span&gt;</a:t>
            </a:r>
          </a:p>
          <a:p>
            <a:pPr marL="0" indent="0">
              <a:buNone/>
            </a:pPr>
            <a:r>
              <a:rPr lang="en-US" sz="2000" dirty="0"/>
              <a:t>}</a:t>
            </a:r>
          </a:p>
          <a:p>
            <a:pPr marL="0" indent="0">
              <a:buNone/>
            </a:pPr>
            <a:r>
              <a:rPr lang="en-US" sz="2000" dirty="0" smtClean="0"/>
              <a:t>&gt;</a:t>
            </a:r>
            <a:endParaRPr lang="en-US" sz="2000" dirty="0"/>
          </a:p>
        </p:txBody>
      </p:sp>
    </p:spTree>
    <p:extLst>
      <p:ext uri="{BB962C8B-B14F-4D97-AF65-F5344CB8AC3E}">
        <p14:creationId xmlns:p14="http://schemas.microsoft.com/office/powerpoint/2010/main" val="42307611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064872"/>
            <a:ext cx="7620000" cy="4337673"/>
          </a:xfrm>
        </p:spPr>
        <p:txBody>
          <a:bodyPr>
            <a:noAutofit/>
          </a:bodyPr>
          <a:lstStyle/>
          <a:p>
            <a:pPr marL="0" indent="0">
              <a:buNone/>
            </a:pPr>
            <a:r>
              <a:rPr lang="en-US" sz="2800" dirty="0" smtClean="0"/>
              <a:t>Here </a:t>
            </a:r>
            <a:r>
              <a:rPr lang="en-US" sz="2800" dirty="0"/>
              <a:t>is a foreach loop using Web Forms syntax:</a:t>
            </a:r>
          </a:p>
          <a:p>
            <a:pPr marL="0" indent="0">
              <a:buNone/>
            </a:pPr>
            <a:r>
              <a:rPr lang="en-US" sz="2800" dirty="0"/>
              <a:t>&lt;</a:t>
            </a:r>
            <a:r>
              <a:rPr lang="en-US" sz="2800" dirty="0" err="1"/>
              <a:t>ul</a:t>
            </a:r>
            <a:r>
              <a:rPr lang="en-US" sz="2800" dirty="0"/>
              <a:t>&gt;</a:t>
            </a:r>
          </a:p>
          <a:p>
            <a:pPr marL="0" indent="0">
              <a:buNone/>
            </a:pPr>
            <a:r>
              <a:rPr lang="en-US" sz="2800" dirty="0"/>
              <a:t>&lt;% foreach( </a:t>
            </a:r>
            <a:r>
              <a:rPr lang="en-US" sz="2800" dirty="0" err="1"/>
              <a:t>var</a:t>
            </a:r>
            <a:r>
              <a:rPr lang="en-US" sz="2800" dirty="0"/>
              <a:t> auction in auctions) { %&gt;</a:t>
            </a:r>
          </a:p>
          <a:p>
            <a:pPr marL="0" indent="0">
              <a:buNone/>
            </a:pPr>
            <a:r>
              <a:rPr lang="en-US" sz="2800" dirty="0"/>
              <a:t>&lt;li&gt;&lt;a </a:t>
            </a:r>
            <a:r>
              <a:rPr lang="en-US" sz="2800" dirty="0" err="1"/>
              <a:t>href</a:t>
            </a:r>
            <a:r>
              <a:rPr lang="en-US" sz="2800" dirty="0"/>
              <a:t>="&lt;%: </a:t>
            </a:r>
            <a:r>
              <a:rPr lang="en-US" sz="2800" dirty="0" err="1"/>
              <a:t>auction.Href</a:t>
            </a:r>
            <a:r>
              <a:rPr lang="en-US" sz="2800" dirty="0"/>
              <a:t> %&gt;"&gt;&lt;%: </a:t>
            </a:r>
            <a:r>
              <a:rPr lang="en-US" sz="2800" dirty="0" err="1"/>
              <a:t>auction.Title</a:t>
            </a:r>
            <a:r>
              <a:rPr lang="en-US" sz="2800" dirty="0"/>
              <a:t> %&gt;&lt;/a&gt;&lt;/li&gt;</a:t>
            </a:r>
          </a:p>
          <a:p>
            <a:pPr marL="0" indent="0">
              <a:buNone/>
            </a:pPr>
            <a:r>
              <a:rPr lang="en-US" sz="2800" dirty="0"/>
              <a:t>&lt;% } %&gt;</a:t>
            </a:r>
          </a:p>
          <a:p>
            <a:pPr marL="0" indent="0">
              <a:buNone/>
            </a:pPr>
            <a:r>
              <a:rPr lang="en-US" sz="2800" dirty="0"/>
              <a:t>&lt;/</a:t>
            </a:r>
            <a:r>
              <a:rPr lang="en-US" sz="2800" dirty="0" err="1" smtClean="0"/>
              <a:t>ul</a:t>
            </a:r>
            <a:r>
              <a:rPr lang="en-US" sz="2800" dirty="0" smtClean="0"/>
              <a:t>&gt;</a:t>
            </a:r>
            <a:endParaRPr lang="en-US" sz="2800" dirty="0"/>
          </a:p>
        </p:txBody>
      </p:sp>
    </p:spTree>
    <p:extLst>
      <p:ext uri="{BB962C8B-B14F-4D97-AF65-F5344CB8AC3E}">
        <p14:creationId xmlns:p14="http://schemas.microsoft.com/office/powerpoint/2010/main" val="11956525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dirty="0"/>
              <a:t>Here is a foreach loop </a:t>
            </a:r>
            <a:r>
              <a:rPr lang="en-US" sz="2400"/>
              <a:t>using </a:t>
            </a:r>
            <a:r>
              <a:rPr lang="en-US" sz="2400" smtClean="0"/>
              <a:t>Razor’s </a:t>
            </a:r>
            <a:r>
              <a:rPr lang="en-US" sz="2400" dirty="0" smtClean="0"/>
              <a:t>Forms </a:t>
            </a:r>
            <a:r>
              <a:rPr lang="en-US" sz="2400" dirty="0"/>
              <a:t>syntax:</a:t>
            </a:r>
          </a:p>
          <a:p>
            <a:pPr marL="0" indent="0">
              <a:buNone/>
            </a:pPr>
            <a:endParaRPr lang="en-US" sz="2400" dirty="0" smtClean="0"/>
          </a:p>
          <a:p>
            <a:pPr marL="0" indent="0">
              <a:buNone/>
            </a:pPr>
            <a:endParaRPr lang="en-US" sz="2400" dirty="0"/>
          </a:p>
          <a:p>
            <a:pPr marL="0" indent="0">
              <a:buNone/>
            </a:pPr>
            <a:r>
              <a:rPr lang="en-US" sz="2400" dirty="0" smtClean="0"/>
              <a:t>&lt;</a:t>
            </a:r>
            <a:r>
              <a:rPr lang="en-US" sz="2400" dirty="0" err="1"/>
              <a:t>ul</a:t>
            </a:r>
            <a:r>
              <a:rPr lang="en-US" sz="2400" dirty="0"/>
              <a:t>&gt;</a:t>
            </a:r>
          </a:p>
          <a:p>
            <a:pPr marL="0" indent="0">
              <a:buNone/>
            </a:pPr>
            <a:r>
              <a:rPr lang="en-US" sz="2400" dirty="0"/>
              <a:t>@foreach( </a:t>
            </a:r>
            <a:r>
              <a:rPr lang="en-US" sz="2400" dirty="0" err="1"/>
              <a:t>var</a:t>
            </a:r>
            <a:r>
              <a:rPr lang="en-US" sz="2400" dirty="0"/>
              <a:t> auction in auctions) {</a:t>
            </a:r>
          </a:p>
          <a:p>
            <a:pPr marL="0" indent="0">
              <a:buNone/>
            </a:pPr>
            <a:r>
              <a:rPr lang="it-IT" sz="2400" dirty="0"/>
              <a:t>&lt;li&gt;&lt;a href="@auction.Href"&gt;@auction.Title&lt;/a&gt;&lt;/li&gt;</a:t>
            </a:r>
          </a:p>
          <a:p>
            <a:pPr marL="0" indent="0">
              <a:buNone/>
            </a:pPr>
            <a:r>
              <a:rPr lang="en-US" sz="2400" dirty="0"/>
              <a:t>}</a:t>
            </a:r>
          </a:p>
          <a:p>
            <a:pPr marL="0" indent="0">
              <a:buNone/>
            </a:pPr>
            <a:r>
              <a:rPr lang="en-US" sz="2400" dirty="0"/>
              <a:t>&lt;/</a:t>
            </a:r>
            <a:r>
              <a:rPr lang="en-US" sz="2400" dirty="0" err="1"/>
              <a:t>ul</a:t>
            </a:r>
            <a:r>
              <a:rPr lang="en-US" sz="2400" dirty="0"/>
              <a:t>&gt;</a:t>
            </a:r>
          </a:p>
          <a:p>
            <a:endParaRPr lang="en-US" dirty="0"/>
          </a:p>
        </p:txBody>
      </p:sp>
    </p:spTree>
    <p:extLst>
      <p:ext uri="{BB962C8B-B14F-4D97-AF65-F5344CB8AC3E}">
        <p14:creationId xmlns:p14="http://schemas.microsoft.com/office/powerpoint/2010/main" val="14586978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Helpers</a:t>
            </a:r>
          </a:p>
        </p:txBody>
      </p:sp>
      <p:sp>
        <p:nvSpPr>
          <p:cNvPr id="3" name="Content Placeholder 2"/>
          <p:cNvSpPr>
            <a:spLocks noGrp="1"/>
          </p:cNvSpPr>
          <p:nvPr>
            <p:ph idx="1"/>
          </p:nvPr>
        </p:nvSpPr>
        <p:spPr/>
        <p:txBody>
          <a:bodyPr>
            <a:normAutofit fontScale="77500" lnSpcReduction="20000"/>
          </a:bodyPr>
          <a:lstStyle/>
          <a:p>
            <a:r>
              <a:rPr lang="en-US" dirty="0" smtClean="0"/>
              <a:t>ASP.NET </a:t>
            </a:r>
            <a:r>
              <a:rPr lang="en-US" dirty="0"/>
              <a:t>helpers are components that can be accessed by single lines of Razor code.</a:t>
            </a:r>
          </a:p>
          <a:p>
            <a:r>
              <a:rPr lang="en-US" dirty="0"/>
              <a:t>You can build your own helpers using Razor syntax, or use built-in ASP.NET helpers.</a:t>
            </a:r>
          </a:p>
          <a:p>
            <a:pPr marL="0" indent="0">
              <a:buNone/>
            </a:pPr>
            <a:r>
              <a:rPr lang="en-US" dirty="0"/>
              <a:t>Below is a short description of some useful Razor helpers:</a:t>
            </a:r>
          </a:p>
          <a:p>
            <a:r>
              <a:rPr lang="en-US" dirty="0"/>
              <a:t>Web Grid</a:t>
            </a:r>
          </a:p>
          <a:p>
            <a:r>
              <a:rPr lang="en-US" dirty="0"/>
              <a:t>Web Graphics</a:t>
            </a:r>
          </a:p>
          <a:p>
            <a:r>
              <a:rPr lang="en-US" dirty="0"/>
              <a:t>Google Analytics</a:t>
            </a:r>
          </a:p>
          <a:p>
            <a:r>
              <a:rPr lang="en-US" dirty="0"/>
              <a:t>Facebook Integration</a:t>
            </a:r>
          </a:p>
          <a:p>
            <a:r>
              <a:rPr lang="en-US" dirty="0"/>
              <a:t>Twitter Integration</a:t>
            </a:r>
          </a:p>
          <a:p>
            <a:r>
              <a:rPr lang="en-US" dirty="0"/>
              <a:t>Sending Email</a:t>
            </a:r>
          </a:p>
          <a:p>
            <a:r>
              <a:rPr lang="en-US" dirty="0"/>
              <a:t>Validation</a:t>
            </a:r>
          </a:p>
          <a:p>
            <a:r>
              <a:rPr lang="en-US" dirty="0"/>
              <a:t/>
            </a:r>
            <a:br>
              <a:rPr lang="en-US" dirty="0"/>
            </a:br>
            <a:endParaRPr lang="en-US" dirty="0"/>
          </a:p>
        </p:txBody>
      </p:sp>
    </p:spTree>
    <p:extLst>
      <p:ext uri="{BB962C8B-B14F-4D97-AF65-F5344CB8AC3E}">
        <p14:creationId xmlns:p14="http://schemas.microsoft.com/office/powerpoint/2010/main" val="1632482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Autofit/>
          </a:bodyPr>
          <a:lstStyle/>
          <a:p>
            <a:r>
              <a:rPr lang="en-US" sz="2800" dirty="0"/>
              <a:t>Converting Data </a:t>
            </a:r>
            <a:r>
              <a:rPr lang="en-US" sz="2800" dirty="0" smtClean="0"/>
              <a:t>Types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988992"/>
              </p:ext>
            </p:extLst>
          </p:nvPr>
        </p:nvGraphicFramePr>
        <p:xfrm>
          <a:off x="457200" y="1609725"/>
          <a:ext cx="7239000" cy="5151120"/>
        </p:xfrm>
        <a:graphic>
          <a:graphicData uri="http://schemas.openxmlformats.org/drawingml/2006/table">
            <a:tbl>
              <a:tblPr firstRow="1" bandRow="1">
                <a:tableStyleId>{5C22544A-7EE6-4342-B048-85BDC9FD1C3A}</a:tableStyleId>
              </a:tblPr>
              <a:tblGrid>
                <a:gridCol w="2413000"/>
                <a:gridCol w="2413000"/>
                <a:gridCol w="2413000"/>
              </a:tblGrid>
              <a:tr h="370840">
                <a:tc>
                  <a:txBody>
                    <a:bodyPr/>
                    <a:lstStyle/>
                    <a:p>
                      <a:pPr algn="l" fontAlgn="t"/>
                      <a:r>
                        <a:rPr lang="en-US" dirty="0">
                          <a:effectLst/>
                        </a:rPr>
                        <a:t>Method</a:t>
                      </a:r>
                    </a:p>
                  </a:txBody>
                  <a:tcPr marL="76200" marR="76200" marT="76200" marB="76200"/>
                </a:tc>
                <a:tc>
                  <a:txBody>
                    <a:bodyPr/>
                    <a:lstStyle/>
                    <a:p>
                      <a:pPr algn="l" fontAlgn="t"/>
                      <a:r>
                        <a:rPr lang="en-US">
                          <a:effectLst/>
                        </a:rPr>
                        <a:t>Description</a:t>
                      </a:r>
                    </a:p>
                  </a:txBody>
                  <a:tcPr marL="76200" marR="76200" marT="76200" marB="76200"/>
                </a:tc>
                <a:tc>
                  <a:txBody>
                    <a:bodyPr/>
                    <a:lstStyle/>
                    <a:p>
                      <a:pPr algn="l" fontAlgn="t"/>
                      <a:r>
                        <a:rPr lang="en-US" dirty="0">
                          <a:effectLst/>
                        </a:rPr>
                        <a:t>Example</a:t>
                      </a:r>
                    </a:p>
                  </a:txBody>
                  <a:tcPr marL="76200" marR="76200" marT="76200" marB="76200"/>
                </a:tc>
              </a:tr>
              <a:tr h="370840">
                <a:tc>
                  <a:txBody>
                    <a:bodyPr/>
                    <a:lstStyle/>
                    <a:p>
                      <a:pPr fontAlgn="t"/>
                      <a:r>
                        <a:rPr lang="en-US">
                          <a:effectLst/>
                        </a:rPr>
                        <a:t>AsInt()</a:t>
                      </a:r>
                      <a:br>
                        <a:rPr lang="en-US">
                          <a:effectLst/>
                        </a:rPr>
                      </a:br>
                      <a:r>
                        <a:rPr lang="en-US">
                          <a:effectLst/>
                        </a:rPr>
                        <a:t>IsInt()</a:t>
                      </a:r>
                    </a:p>
                  </a:txBody>
                  <a:tcPr marL="76200" marR="76200" marT="76200" marB="76200"/>
                </a:tc>
                <a:tc>
                  <a:txBody>
                    <a:bodyPr/>
                    <a:lstStyle/>
                    <a:p>
                      <a:pPr fontAlgn="t"/>
                      <a:r>
                        <a:rPr lang="en-US">
                          <a:effectLst/>
                        </a:rPr>
                        <a:t>Converts a string to an integer.</a:t>
                      </a:r>
                    </a:p>
                  </a:txBody>
                  <a:tcPr marL="76200" marR="76200" marT="76200" marB="76200"/>
                </a:tc>
                <a:tc>
                  <a:txBody>
                    <a:bodyPr/>
                    <a:lstStyle/>
                    <a:p>
                      <a:pPr fontAlgn="t"/>
                      <a:r>
                        <a:rPr lang="en-US">
                          <a:effectLst/>
                        </a:rPr>
                        <a:t>if (myString.IsInt())</a:t>
                      </a:r>
                      <a:br>
                        <a:rPr lang="en-US">
                          <a:effectLst/>
                        </a:rPr>
                      </a:br>
                      <a:r>
                        <a:rPr lang="en-US">
                          <a:effectLst/>
                        </a:rPr>
                        <a:t>  {myInt=myString.AsInt();}</a:t>
                      </a:r>
                    </a:p>
                  </a:txBody>
                  <a:tcPr marL="76200" marR="76200" marT="76200" marB="76200"/>
                </a:tc>
              </a:tr>
              <a:tr h="370840">
                <a:tc>
                  <a:txBody>
                    <a:bodyPr/>
                    <a:lstStyle/>
                    <a:p>
                      <a:pPr fontAlgn="t"/>
                      <a:r>
                        <a:rPr lang="en-US">
                          <a:effectLst/>
                        </a:rPr>
                        <a:t>AsFloat()</a:t>
                      </a:r>
                      <a:br>
                        <a:rPr lang="en-US">
                          <a:effectLst/>
                        </a:rPr>
                      </a:br>
                      <a:r>
                        <a:rPr lang="en-US">
                          <a:effectLst/>
                        </a:rPr>
                        <a:t>IsFloat()</a:t>
                      </a:r>
                    </a:p>
                  </a:txBody>
                  <a:tcPr marL="76200" marR="76200" marT="76200" marB="76200"/>
                </a:tc>
                <a:tc>
                  <a:txBody>
                    <a:bodyPr/>
                    <a:lstStyle/>
                    <a:p>
                      <a:pPr fontAlgn="t"/>
                      <a:r>
                        <a:rPr lang="en-US">
                          <a:effectLst/>
                        </a:rPr>
                        <a:t>Converts a string to a floating-point number.</a:t>
                      </a:r>
                    </a:p>
                  </a:txBody>
                  <a:tcPr marL="76200" marR="76200" marT="76200" marB="76200"/>
                </a:tc>
                <a:tc>
                  <a:txBody>
                    <a:bodyPr/>
                    <a:lstStyle/>
                    <a:p>
                      <a:pPr fontAlgn="t"/>
                      <a:r>
                        <a:rPr lang="en-US">
                          <a:effectLst/>
                        </a:rPr>
                        <a:t>if (myString.IsFloat())</a:t>
                      </a:r>
                      <a:br>
                        <a:rPr lang="en-US">
                          <a:effectLst/>
                        </a:rPr>
                      </a:br>
                      <a:r>
                        <a:rPr lang="en-US">
                          <a:effectLst/>
                        </a:rPr>
                        <a:t>  {myFloat=myString.AsFloat();}</a:t>
                      </a:r>
                    </a:p>
                  </a:txBody>
                  <a:tcPr marL="76200" marR="76200" marT="76200" marB="76200"/>
                </a:tc>
              </a:tr>
              <a:tr h="370840">
                <a:tc>
                  <a:txBody>
                    <a:bodyPr/>
                    <a:lstStyle/>
                    <a:p>
                      <a:pPr fontAlgn="t"/>
                      <a:r>
                        <a:rPr lang="en-US">
                          <a:effectLst/>
                        </a:rPr>
                        <a:t>AsDecimal()</a:t>
                      </a:r>
                      <a:br>
                        <a:rPr lang="en-US">
                          <a:effectLst/>
                        </a:rPr>
                      </a:br>
                      <a:r>
                        <a:rPr lang="en-US">
                          <a:effectLst/>
                        </a:rPr>
                        <a:t>IsDecimal()</a:t>
                      </a:r>
                    </a:p>
                  </a:txBody>
                  <a:tcPr marL="76200" marR="76200" marT="76200" marB="76200"/>
                </a:tc>
                <a:tc>
                  <a:txBody>
                    <a:bodyPr/>
                    <a:lstStyle/>
                    <a:p>
                      <a:pPr fontAlgn="t"/>
                      <a:r>
                        <a:rPr lang="en-US">
                          <a:effectLst/>
                        </a:rPr>
                        <a:t>Converts a string to a decimal number.</a:t>
                      </a:r>
                    </a:p>
                  </a:txBody>
                  <a:tcPr marL="76200" marR="76200" marT="76200" marB="76200"/>
                </a:tc>
                <a:tc>
                  <a:txBody>
                    <a:bodyPr/>
                    <a:lstStyle/>
                    <a:p>
                      <a:pPr fontAlgn="t"/>
                      <a:r>
                        <a:rPr lang="en-US">
                          <a:effectLst/>
                        </a:rPr>
                        <a:t>if (myString.IsDecimal())</a:t>
                      </a:r>
                      <a:br>
                        <a:rPr lang="en-US">
                          <a:effectLst/>
                        </a:rPr>
                      </a:br>
                      <a:r>
                        <a:rPr lang="en-US">
                          <a:effectLst/>
                        </a:rPr>
                        <a:t>  {myDec=myString.AsDecimal();}</a:t>
                      </a:r>
                    </a:p>
                  </a:txBody>
                  <a:tcPr marL="76200" marR="76200" marT="76200" marB="76200"/>
                </a:tc>
              </a:tr>
              <a:tr h="370840">
                <a:tc>
                  <a:txBody>
                    <a:bodyPr/>
                    <a:lstStyle/>
                    <a:p>
                      <a:pPr fontAlgn="t"/>
                      <a:r>
                        <a:rPr lang="en-US">
                          <a:effectLst/>
                        </a:rPr>
                        <a:t>AsDateTime()</a:t>
                      </a:r>
                      <a:br>
                        <a:rPr lang="en-US">
                          <a:effectLst/>
                        </a:rPr>
                      </a:br>
                      <a:r>
                        <a:rPr lang="en-US">
                          <a:effectLst/>
                        </a:rPr>
                        <a:t>IsDateTime()</a:t>
                      </a:r>
                    </a:p>
                  </a:txBody>
                  <a:tcPr marL="76200" marR="76200" marT="76200" marB="76200"/>
                </a:tc>
                <a:tc>
                  <a:txBody>
                    <a:bodyPr/>
                    <a:lstStyle/>
                    <a:p>
                      <a:pPr fontAlgn="t"/>
                      <a:r>
                        <a:rPr lang="en-US">
                          <a:effectLst/>
                        </a:rPr>
                        <a:t>Converts a string to an ASP.NET DateTime type.</a:t>
                      </a:r>
                    </a:p>
                  </a:txBody>
                  <a:tcPr marL="76200" marR="76200" marT="76200" marB="76200"/>
                </a:tc>
                <a:tc>
                  <a:txBody>
                    <a:bodyPr/>
                    <a:lstStyle/>
                    <a:p>
                      <a:pPr fontAlgn="t"/>
                      <a:r>
                        <a:rPr lang="en-US" dirty="0" err="1">
                          <a:effectLst/>
                        </a:rPr>
                        <a:t>myString</a:t>
                      </a:r>
                      <a:r>
                        <a:rPr lang="en-US" dirty="0">
                          <a:effectLst/>
                        </a:rPr>
                        <a:t>="10/10/2012";</a:t>
                      </a:r>
                      <a:br>
                        <a:rPr lang="en-US" dirty="0">
                          <a:effectLst/>
                        </a:rPr>
                      </a:br>
                      <a:r>
                        <a:rPr lang="en-US" dirty="0" err="1">
                          <a:effectLst/>
                        </a:rPr>
                        <a:t>myDate</a:t>
                      </a:r>
                      <a:r>
                        <a:rPr lang="en-US" dirty="0">
                          <a:effectLst/>
                        </a:rPr>
                        <a:t>=</a:t>
                      </a:r>
                      <a:r>
                        <a:rPr lang="en-US" dirty="0" err="1">
                          <a:effectLst/>
                        </a:rPr>
                        <a:t>myString.AsDateTime</a:t>
                      </a:r>
                      <a:r>
                        <a:rPr lang="en-US" dirty="0">
                          <a:effectLst/>
                        </a:rPr>
                        <a:t>();</a:t>
                      </a:r>
                    </a:p>
                  </a:txBody>
                  <a:tcPr marL="76200" marR="76200" marT="76200" marB="76200"/>
                </a:tc>
              </a:tr>
            </a:tbl>
          </a:graphicData>
        </a:graphic>
      </p:graphicFrame>
    </p:spTree>
    <p:extLst>
      <p:ext uri="{BB962C8B-B14F-4D97-AF65-F5344CB8AC3E}">
        <p14:creationId xmlns:p14="http://schemas.microsoft.com/office/powerpoint/2010/main" val="2808625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folders</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Controllers Folder</a:t>
            </a:r>
            <a:r>
              <a:rPr lang="en-US" dirty="0"/>
              <a:t> contains the controller classes responsible for handling user input and responses.</a:t>
            </a:r>
          </a:p>
          <a:p>
            <a:r>
              <a:rPr lang="en-US" dirty="0"/>
              <a:t>MVC requires the name of all controllers to end with "Controller".</a:t>
            </a:r>
          </a:p>
          <a:p>
            <a:r>
              <a:rPr lang="en-US" dirty="0"/>
              <a:t>In our example, Visual Web Developer has created the following files: </a:t>
            </a:r>
            <a:r>
              <a:rPr lang="en-US" b="1" dirty="0" err="1"/>
              <a:t>HomeController.cs</a:t>
            </a:r>
            <a:r>
              <a:rPr lang="en-US" dirty="0"/>
              <a:t> (for the Home and About pages) and </a:t>
            </a:r>
            <a:r>
              <a:rPr lang="en-US" b="1" dirty="0" err="1"/>
              <a:t>AccountController.cs</a:t>
            </a:r>
            <a:r>
              <a:rPr lang="en-US" dirty="0"/>
              <a:t> (For the Log On pages):</a:t>
            </a:r>
          </a:p>
          <a:p>
            <a:r>
              <a:rPr lang="en-US" dirty="0"/>
              <a:t/>
            </a:r>
            <a:br>
              <a:rPr lang="en-US" dirty="0"/>
            </a:br>
            <a:endParaRPr lang="en-US" dirty="0"/>
          </a:p>
        </p:txBody>
      </p:sp>
    </p:spTree>
    <p:extLst>
      <p:ext uri="{BB962C8B-B14F-4D97-AF65-F5344CB8AC3E}">
        <p14:creationId xmlns:p14="http://schemas.microsoft.com/office/powerpoint/2010/main" val="272401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485231"/>
            <a:ext cx="3133725" cy="3095625"/>
          </a:xfrm>
        </p:spPr>
      </p:pic>
    </p:spTree>
    <p:extLst>
      <p:ext uri="{BB962C8B-B14F-4D97-AF65-F5344CB8AC3E}">
        <p14:creationId xmlns:p14="http://schemas.microsoft.com/office/powerpoint/2010/main" val="11715481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Web servers will normally map incoming URL requests directly to disk files on the server. For example: a URL request like "http://www.w3schools.com/default.asp" will map directly to the file "default.asp" at the root directory of the server</a:t>
            </a:r>
            <a:r>
              <a:rPr lang="en-US" dirty="0" smtClean="0"/>
              <a:t>.</a:t>
            </a:r>
          </a:p>
          <a:p>
            <a:pPr marL="0" indent="0">
              <a:buNone/>
            </a:pPr>
            <a:endParaRPr lang="en-US" dirty="0"/>
          </a:p>
          <a:p>
            <a:r>
              <a:rPr lang="en-US" dirty="0"/>
              <a:t>The MVC framework maps differently. MVC maps URLs to methods. These methods are in classes called "Controllers".</a:t>
            </a:r>
          </a:p>
          <a:p>
            <a:pPr marL="0" indent="0">
              <a:buNone/>
            </a:pPr>
            <a:r>
              <a:rPr lang="en-US" dirty="0"/>
              <a:t>Controllers are responsible for processing incoming requests, handling input, saving data, and sending a response to send back to the client.</a:t>
            </a:r>
          </a:p>
          <a:p>
            <a:pPr marL="0" indent="0">
              <a:buNone/>
            </a:pPr>
            <a:r>
              <a:rPr lang="en-US" dirty="0"/>
              <a:t/>
            </a:r>
            <a:br>
              <a:rPr lang="en-US" dirty="0"/>
            </a:br>
            <a:endParaRPr lang="en-US" dirty="0"/>
          </a:p>
        </p:txBody>
      </p:sp>
    </p:spTree>
    <p:extLst>
      <p:ext uri="{BB962C8B-B14F-4D97-AF65-F5344CB8AC3E}">
        <p14:creationId xmlns:p14="http://schemas.microsoft.com/office/powerpoint/2010/main" val="1665758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 controller</a:t>
            </a:r>
          </a:p>
        </p:txBody>
      </p:sp>
      <p:sp>
        <p:nvSpPr>
          <p:cNvPr id="3" name="Content Placeholder 2"/>
          <p:cNvSpPr>
            <a:spLocks noGrp="1"/>
          </p:cNvSpPr>
          <p:nvPr>
            <p:ph idx="1"/>
          </p:nvPr>
        </p:nvSpPr>
        <p:spPr>
          <a:xfrm>
            <a:off x="457200" y="1609416"/>
            <a:ext cx="7696200" cy="5248584"/>
          </a:xfrm>
        </p:spPr>
        <p:txBody>
          <a:bodyPr>
            <a:normAutofit fontScale="40000" lnSpcReduction="20000"/>
          </a:bodyPr>
          <a:lstStyle/>
          <a:p>
            <a:pPr marL="0" indent="0">
              <a:buNone/>
            </a:pPr>
            <a:r>
              <a:rPr lang="en-US" sz="5100" dirty="0" smtClean="0"/>
              <a:t>The </a:t>
            </a:r>
            <a:r>
              <a:rPr lang="en-US" sz="5100" dirty="0"/>
              <a:t>controller file in our application </a:t>
            </a:r>
            <a:r>
              <a:rPr lang="en-US" sz="5100" b="1" dirty="0" err="1"/>
              <a:t>HomeController.cs</a:t>
            </a:r>
            <a:r>
              <a:rPr lang="en-US" sz="5100" dirty="0"/>
              <a:t>, defines the two controls </a:t>
            </a:r>
            <a:r>
              <a:rPr lang="en-US" sz="5100" b="1" dirty="0"/>
              <a:t>Index</a:t>
            </a:r>
            <a:r>
              <a:rPr lang="en-US" sz="5100" dirty="0"/>
              <a:t> and </a:t>
            </a:r>
            <a:r>
              <a:rPr lang="en-US" sz="5100" b="1" dirty="0"/>
              <a:t>About</a:t>
            </a:r>
            <a:r>
              <a:rPr lang="en-US" sz="5100" dirty="0" smtClean="0"/>
              <a:t>.</a:t>
            </a:r>
            <a:endParaRPr lang="en-US" sz="5100" dirty="0"/>
          </a:p>
          <a:p>
            <a:pPr marL="0" indent="0">
              <a:buNone/>
            </a:pPr>
            <a:r>
              <a:rPr lang="en-US" sz="5000" dirty="0" smtClean="0"/>
              <a:t>using </a:t>
            </a:r>
            <a:r>
              <a:rPr lang="en-US" sz="5000" dirty="0"/>
              <a:t>System;</a:t>
            </a:r>
            <a:br>
              <a:rPr lang="en-US" sz="5000" dirty="0"/>
            </a:br>
            <a:r>
              <a:rPr lang="en-US" sz="5000" dirty="0"/>
              <a:t>using </a:t>
            </a:r>
            <a:r>
              <a:rPr lang="en-US" sz="5000" dirty="0" err="1"/>
              <a:t>System.Collections.Generic</a:t>
            </a:r>
            <a:r>
              <a:rPr lang="en-US" sz="5000" dirty="0"/>
              <a:t>;</a:t>
            </a:r>
            <a:br>
              <a:rPr lang="en-US" sz="5000" dirty="0"/>
            </a:br>
            <a:r>
              <a:rPr lang="en-US" sz="5000" dirty="0"/>
              <a:t>using </a:t>
            </a:r>
            <a:r>
              <a:rPr lang="en-US" sz="5000" dirty="0" err="1"/>
              <a:t>System.Linq</a:t>
            </a:r>
            <a:r>
              <a:rPr lang="en-US" sz="5000" dirty="0"/>
              <a:t>;</a:t>
            </a:r>
            <a:br>
              <a:rPr lang="en-US" sz="5000" dirty="0"/>
            </a:br>
            <a:r>
              <a:rPr lang="en-US" sz="5000" dirty="0"/>
              <a:t>using </a:t>
            </a:r>
            <a:r>
              <a:rPr lang="en-US" sz="5000" dirty="0" err="1"/>
              <a:t>System.Web</a:t>
            </a:r>
            <a:r>
              <a:rPr lang="en-US" sz="5000" dirty="0"/>
              <a:t>;</a:t>
            </a:r>
            <a:br>
              <a:rPr lang="en-US" sz="5000" dirty="0"/>
            </a:br>
            <a:r>
              <a:rPr lang="en-US" sz="5000" dirty="0"/>
              <a:t>using </a:t>
            </a:r>
            <a:r>
              <a:rPr lang="en-US" sz="5000" dirty="0" err="1"/>
              <a:t>System.Web.Mvc</a:t>
            </a:r>
            <a:r>
              <a:rPr lang="en-US" sz="5000" dirty="0"/>
              <a:t>;</a:t>
            </a:r>
            <a:br>
              <a:rPr lang="en-US" sz="5000" dirty="0"/>
            </a:br>
            <a:r>
              <a:rPr lang="en-US" sz="5000" dirty="0"/>
              <a:t/>
            </a:r>
            <a:br>
              <a:rPr lang="en-US" sz="5000" dirty="0"/>
            </a:br>
            <a:r>
              <a:rPr lang="en-US" sz="5000" dirty="0"/>
              <a:t>namespace </a:t>
            </a:r>
            <a:r>
              <a:rPr lang="en-US" sz="5000" dirty="0" err="1"/>
              <a:t>MvcDemo.Controllers</a:t>
            </a:r>
            <a:r>
              <a:rPr lang="en-US" sz="5000" dirty="0"/>
              <a:t/>
            </a:r>
            <a:br>
              <a:rPr lang="en-US" sz="5000" dirty="0"/>
            </a:br>
            <a:r>
              <a:rPr lang="en-US" sz="5000" dirty="0"/>
              <a:t>{</a:t>
            </a:r>
            <a:br>
              <a:rPr lang="en-US" sz="5000" dirty="0"/>
            </a:br>
            <a:r>
              <a:rPr lang="en-US" sz="5000" dirty="0"/>
              <a:t>public class </a:t>
            </a:r>
            <a:r>
              <a:rPr lang="en-US" sz="5000" dirty="0" err="1"/>
              <a:t>HomeController</a:t>
            </a:r>
            <a:r>
              <a:rPr lang="en-US" sz="5000" dirty="0"/>
              <a:t> : Controller</a:t>
            </a:r>
            <a:br>
              <a:rPr lang="en-US" sz="5000" dirty="0"/>
            </a:br>
            <a:r>
              <a:rPr lang="en-US" sz="5000" dirty="0"/>
              <a:t>{</a:t>
            </a:r>
            <a:br>
              <a:rPr lang="en-US" sz="5000" dirty="0"/>
            </a:br>
            <a:r>
              <a:rPr lang="en-US" sz="5000" dirty="0"/>
              <a:t>public </a:t>
            </a:r>
            <a:r>
              <a:rPr lang="en-US" sz="5000" dirty="0" err="1"/>
              <a:t>ActionResult</a:t>
            </a:r>
            <a:r>
              <a:rPr lang="en-US" sz="5000" dirty="0"/>
              <a:t> Index()</a:t>
            </a:r>
            <a:br>
              <a:rPr lang="en-US" sz="5000" dirty="0"/>
            </a:br>
            <a:r>
              <a:rPr lang="en-US" sz="5000" dirty="0"/>
              <a:t>{return View();}</a:t>
            </a:r>
            <a:br>
              <a:rPr lang="en-US" sz="5000" dirty="0"/>
            </a:br>
            <a:r>
              <a:rPr lang="en-US" sz="5000" dirty="0"/>
              <a:t/>
            </a:r>
            <a:br>
              <a:rPr lang="en-US" sz="5000" dirty="0"/>
            </a:br>
            <a:r>
              <a:rPr lang="en-US" sz="5000" dirty="0"/>
              <a:t>public </a:t>
            </a:r>
            <a:r>
              <a:rPr lang="en-US" sz="5000" dirty="0" err="1"/>
              <a:t>ActionResult</a:t>
            </a:r>
            <a:r>
              <a:rPr lang="en-US" sz="5000" dirty="0"/>
              <a:t> About()</a:t>
            </a:r>
            <a:br>
              <a:rPr lang="en-US" sz="5000" dirty="0"/>
            </a:br>
            <a:r>
              <a:rPr lang="en-US" sz="5000" dirty="0"/>
              <a:t>{return View();}</a:t>
            </a:r>
            <a:br>
              <a:rPr lang="en-US" sz="5000" dirty="0"/>
            </a:br>
            <a:r>
              <a:rPr lang="en-US" sz="5000" dirty="0"/>
              <a:t>}</a:t>
            </a:r>
            <a:br>
              <a:rPr lang="en-US" sz="5000" dirty="0"/>
            </a:br>
            <a:r>
              <a:rPr lang="en-US" sz="5000" dirty="0"/>
              <a:t>}</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9226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mvc</a:t>
            </a:r>
            <a:endParaRPr lang="en-US" dirty="0"/>
          </a:p>
        </p:txBody>
      </p:sp>
      <p:sp>
        <p:nvSpPr>
          <p:cNvPr id="3" name="Content Placeholder 2"/>
          <p:cNvSpPr>
            <a:spLocks noGrp="1"/>
          </p:cNvSpPr>
          <p:nvPr>
            <p:ph idx="1"/>
          </p:nvPr>
        </p:nvSpPr>
        <p:spPr/>
        <p:txBody>
          <a:bodyPr/>
          <a:lstStyle/>
          <a:p>
            <a:pPr marL="0" indent="0">
              <a:buNone/>
            </a:pPr>
            <a:r>
              <a:rPr lang="en-US" dirty="0" smtClean="0"/>
              <a:t>Step1:We can always give the request to the controller </a:t>
            </a:r>
          </a:p>
          <a:p>
            <a:pPr marL="0" indent="0">
              <a:buNone/>
            </a:pPr>
            <a:r>
              <a:rPr lang="en-US" dirty="0" smtClean="0"/>
              <a:t>Step2:controller takes the input and it can provide the result directly</a:t>
            </a:r>
          </a:p>
          <a:p>
            <a:pPr marL="0" indent="0">
              <a:buNone/>
            </a:pPr>
            <a:r>
              <a:rPr lang="en-US" dirty="0" smtClean="0"/>
              <a:t>Step3:controller can interact with the model and provide the particular model information to the view </a:t>
            </a:r>
          </a:p>
          <a:p>
            <a:pPr marL="0" indent="0">
              <a:buNone/>
            </a:pPr>
            <a:r>
              <a:rPr lang="en-US" dirty="0" smtClean="0"/>
              <a:t>Step4:Inorder to render the information view can interact with the model and view renders the final output </a:t>
            </a:r>
            <a:endParaRPr lang="en-US" dirty="0"/>
          </a:p>
        </p:txBody>
      </p:sp>
    </p:spTree>
    <p:extLst>
      <p:ext uri="{BB962C8B-B14F-4D97-AF65-F5344CB8AC3E}">
        <p14:creationId xmlns:p14="http://schemas.microsoft.com/office/powerpoint/2010/main" val="96805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3">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Controller Views</a:t>
            </a:r>
          </a:p>
        </p:txBody>
      </p:sp>
      <p:sp>
        <p:nvSpPr>
          <p:cNvPr id="3" name="Content Placeholder 2"/>
          <p:cNvSpPr>
            <a:spLocks noGrp="1"/>
          </p:cNvSpPr>
          <p:nvPr>
            <p:ph idx="1"/>
          </p:nvPr>
        </p:nvSpPr>
        <p:spPr/>
        <p:txBody>
          <a:bodyPr/>
          <a:lstStyle/>
          <a:p>
            <a:endParaRPr lang="en-US" dirty="0"/>
          </a:p>
          <a:p>
            <a:r>
              <a:rPr lang="en-US" dirty="0"/>
              <a:t>The files </a:t>
            </a:r>
            <a:r>
              <a:rPr lang="en-US" b="1" dirty="0" err="1"/>
              <a:t>Index.cshtml</a:t>
            </a:r>
            <a:r>
              <a:rPr lang="en-US" dirty="0"/>
              <a:t> and </a:t>
            </a:r>
            <a:r>
              <a:rPr lang="en-US" b="1" dirty="0" err="1"/>
              <a:t>About.cshtml</a:t>
            </a:r>
            <a:r>
              <a:rPr lang="en-US" dirty="0"/>
              <a:t> in the Views folder defines the </a:t>
            </a:r>
            <a:r>
              <a:rPr lang="en-US" dirty="0" err="1"/>
              <a:t>ActionResult</a:t>
            </a:r>
            <a:r>
              <a:rPr lang="en-US" dirty="0"/>
              <a:t> views Index() and About() in the controller.</a:t>
            </a:r>
          </a:p>
          <a:p>
            <a:r>
              <a:rPr lang="en-US" dirty="0"/>
              <a:t/>
            </a:r>
            <a:br>
              <a:rPr lang="en-US" dirty="0"/>
            </a:br>
            <a:endParaRPr lang="en-US" dirty="0"/>
          </a:p>
        </p:txBody>
      </p:sp>
    </p:spTree>
    <p:extLst>
      <p:ext uri="{BB962C8B-B14F-4D97-AF65-F5344CB8AC3E}">
        <p14:creationId xmlns:p14="http://schemas.microsoft.com/office/powerpoint/2010/main" val="33527037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Views Folder</a:t>
            </a:r>
          </a:p>
        </p:txBody>
      </p:sp>
      <p:sp>
        <p:nvSpPr>
          <p:cNvPr id="3" name="Content Placeholder 2"/>
          <p:cNvSpPr>
            <a:spLocks noGrp="1"/>
          </p:cNvSpPr>
          <p:nvPr>
            <p:ph idx="1"/>
          </p:nvPr>
        </p:nvSpPr>
        <p:spPr>
          <a:xfrm>
            <a:off x="152400" y="1609416"/>
            <a:ext cx="8077200" cy="5248584"/>
          </a:xfrm>
        </p:spPr>
        <p:txBody>
          <a:bodyPr>
            <a:normAutofit fontScale="70000" lnSpcReduction="20000"/>
          </a:bodyPr>
          <a:lstStyle/>
          <a:p>
            <a:endParaRPr lang="en-US" dirty="0"/>
          </a:p>
          <a:p>
            <a:r>
              <a:rPr lang="en-US" dirty="0"/>
              <a:t>The </a:t>
            </a:r>
            <a:r>
              <a:rPr lang="en-US" b="1" dirty="0"/>
              <a:t>Views</a:t>
            </a:r>
            <a:r>
              <a:rPr lang="en-US" dirty="0"/>
              <a:t> folder stores the files (HTML files) related to the display of the application (the user interfaces). These files may have the extensions html, asp, </a:t>
            </a:r>
            <a:r>
              <a:rPr lang="en-US" dirty="0" err="1"/>
              <a:t>aspx</a:t>
            </a:r>
            <a:r>
              <a:rPr lang="en-US" dirty="0"/>
              <a:t>, </a:t>
            </a:r>
            <a:r>
              <a:rPr lang="en-US" dirty="0" err="1"/>
              <a:t>cshtml</a:t>
            </a:r>
            <a:r>
              <a:rPr lang="en-US" dirty="0"/>
              <a:t>, and </a:t>
            </a:r>
            <a:r>
              <a:rPr lang="en-US" dirty="0" err="1"/>
              <a:t>vbhtml</a:t>
            </a:r>
            <a:r>
              <a:rPr lang="en-US" dirty="0"/>
              <a:t>, depending on the language content</a:t>
            </a:r>
            <a:r>
              <a:rPr lang="en-US" dirty="0" smtClean="0"/>
              <a:t>.</a:t>
            </a:r>
          </a:p>
          <a:p>
            <a:endParaRPr lang="en-US" dirty="0"/>
          </a:p>
          <a:p>
            <a:r>
              <a:rPr lang="en-US" dirty="0"/>
              <a:t>The Views folder contains one folder for each controller. </a:t>
            </a:r>
          </a:p>
          <a:p>
            <a:r>
              <a:rPr lang="en-US" dirty="0"/>
              <a:t>Visual Web Developer has created an Account folder, a Home folder, and a Shared folder (inside the Views folder</a:t>
            </a:r>
            <a:r>
              <a:rPr lang="en-US" dirty="0" smtClean="0"/>
              <a:t>).</a:t>
            </a:r>
          </a:p>
          <a:p>
            <a:endParaRPr lang="en-US" dirty="0"/>
          </a:p>
          <a:p>
            <a:r>
              <a:rPr lang="en-US" dirty="0"/>
              <a:t>The Account folder contains pages for registering and logging in to user accounts</a:t>
            </a:r>
            <a:r>
              <a:rPr lang="en-US" dirty="0" smtClean="0"/>
              <a:t>.</a:t>
            </a:r>
          </a:p>
          <a:p>
            <a:endParaRPr lang="en-US" dirty="0"/>
          </a:p>
          <a:p>
            <a:r>
              <a:rPr lang="en-US" dirty="0"/>
              <a:t>The Home folder is used for storing application pages like the home page and the about page</a:t>
            </a:r>
            <a:r>
              <a:rPr lang="en-US" dirty="0" smtClean="0"/>
              <a:t>.</a:t>
            </a:r>
          </a:p>
          <a:p>
            <a:endParaRPr lang="en-US" dirty="0"/>
          </a:p>
          <a:p>
            <a:r>
              <a:rPr lang="en-US" dirty="0"/>
              <a:t>The Shared folder is used to store views shared between controllers (master pages and layout pages).</a:t>
            </a:r>
          </a:p>
          <a:p>
            <a:pPr marL="0" indent="0">
              <a:buNone/>
            </a:pPr>
            <a:r>
              <a:rPr lang="en-US" dirty="0"/>
              <a:t/>
            </a:r>
            <a:br>
              <a:rPr lang="en-US" dirty="0"/>
            </a:br>
            <a:endParaRPr lang="en-US" dirty="0"/>
          </a:p>
        </p:txBody>
      </p:sp>
    </p:spTree>
    <p:extLst>
      <p:ext uri="{BB962C8B-B14F-4D97-AF65-F5344CB8AC3E}">
        <p14:creationId xmlns:p14="http://schemas.microsoft.com/office/powerpoint/2010/main" val="24455295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folder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087" y="1951831"/>
            <a:ext cx="2181225" cy="4162425"/>
          </a:xfrm>
        </p:spPr>
      </p:pic>
    </p:spTree>
    <p:extLst>
      <p:ext uri="{BB962C8B-B14F-4D97-AF65-F5344CB8AC3E}">
        <p14:creationId xmlns:p14="http://schemas.microsoft.com/office/powerpoint/2010/main" val="3776344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mvc</a:t>
            </a:r>
            <a:endParaRPr lang="en-US" dirty="0"/>
          </a:p>
        </p:txBody>
      </p:sp>
      <p:sp>
        <p:nvSpPr>
          <p:cNvPr id="3" name="Content Placeholder 2"/>
          <p:cNvSpPr>
            <a:spLocks noGrp="1"/>
          </p:cNvSpPr>
          <p:nvPr>
            <p:ph idx="1"/>
          </p:nvPr>
        </p:nvSpPr>
        <p:spPr/>
        <p:txBody>
          <a:bodyPr/>
          <a:lstStyle/>
          <a:p>
            <a:r>
              <a:rPr lang="en-US" dirty="0" smtClean="0"/>
              <a:t>Rapid application development is not possible</a:t>
            </a:r>
          </a:p>
          <a:p>
            <a:r>
              <a:rPr lang="en-US" dirty="0" smtClean="0"/>
              <a:t>No drag and drop</a:t>
            </a:r>
          </a:p>
          <a:p>
            <a:r>
              <a:rPr lang="en-US" dirty="0" smtClean="0"/>
              <a:t>No server controls</a:t>
            </a:r>
          </a:p>
          <a:p>
            <a:pPr marL="0" indent="0">
              <a:buNone/>
            </a:pPr>
            <a:endParaRPr lang="en-US" dirty="0" smtClean="0"/>
          </a:p>
          <a:p>
            <a:endParaRPr lang="en-US" dirty="0"/>
          </a:p>
        </p:txBody>
      </p:sp>
    </p:spTree>
    <p:extLst>
      <p:ext uri="{BB962C8B-B14F-4D97-AF65-F5344CB8AC3E}">
        <p14:creationId xmlns:p14="http://schemas.microsoft.com/office/powerpoint/2010/main" val="1156104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7239000" cy="609600"/>
          </a:xfrm>
        </p:spPr>
        <p:txBody>
          <a:bodyPr>
            <a:normAutofit/>
          </a:bodyPr>
          <a:lstStyle/>
          <a:p>
            <a:r>
              <a:rPr lang="en-US" dirty="0">
                <a:latin typeface="Segoe UI"/>
              </a:rPr>
              <a:t>What are Action </a:t>
            </a:r>
            <a:r>
              <a:rPr lang="en-US" dirty="0" smtClean="0">
                <a:latin typeface="Segoe UI"/>
              </a:rPr>
              <a:t>Filters</a:t>
            </a:r>
            <a:endParaRPr lang="en-US" dirty="0"/>
          </a:p>
        </p:txBody>
      </p:sp>
      <p:sp>
        <p:nvSpPr>
          <p:cNvPr id="3" name="Content Placeholder 2"/>
          <p:cNvSpPr>
            <a:spLocks noGrp="1"/>
          </p:cNvSpPr>
          <p:nvPr>
            <p:ph idx="1"/>
          </p:nvPr>
        </p:nvSpPr>
        <p:spPr/>
        <p:txBody>
          <a:bodyPr/>
          <a:lstStyle/>
          <a:p>
            <a:pPr marL="0" indent="0">
              <a:buNone/>
            </a:pPr>
            <a:r>
              <a:rPr lang="en-US" dirty="0" smtClean="0">
                <a:latin typeface="Segoe UI"/>
              </a:rPr>
              <a:t>If </a:t>
            </a:r>
            <a:r>
              <a:rPr lang="en-US" dirty="0">
                <a:latin typeface="Segoe UI"/>
              </a:rPr>
              <a:t>we need to apply some specific logic before or after action methods then we use action filters</a:t>
            </a:r>
            <a:r>
              <a:rPr lang="en-US" dirty="0" smtClean="0">
                <a:latin typeface="Segoe UI"/>
              </a:rPr>
              <a:t>.</a:t>
            </a:r>
          </a:p>
          <a:p>
            <a:pPr marL="0" indent="0">
              <a:buNone/>
            </a:pPr>
            <a:endParaRPr lang="en-US" dirty="0" smtClean="0">
              <a:latin typeface="Segoe UI"/>
            </a:endParaRPr>
          </a:p>
          <a:p>
            <a:pPr marL="0" indent="0">
              <a:buNone/>
            </a:pPr>
            <a:r>
              <a:rPr lang="en-US" dirty="0" smtClean="0">
                <a:latin typeface="Segoe UI"/>
              </a:rPr>
              <a:t> </a:t>
            </a:r>
            <a:r>
              <a:rPr lang="en-US" dirty="0">
                <a:latin typeface="Segoe UI"/>
              </a:rPr>
              <a:t>We can apply these action filters to a Controller or a specific Controller action</a:t>
            </a:r>
            <a:r>
              <a:rPr lang="en-US" dirty="0" smtClean="0">
                <a:latin typeface="Segoe UI"/>
              </a:rPr>
              <a:t>.</a:t>
            </a:r>
          </a:p>
          <a:p>
            <a:pPr marL="0" indent="0">
              <a:buNone/>
            </a:pPr>
            <a:endParaRPr lang="en-US" dirty="0" smtClean="0">
              <a:latin typeface="Segoe UI"/>
            </a:endParaRPr>
          </a:p>
          <a:p>
            <a:pPr marL="0" indent="0">
              <a:buNone/>
            </a:pPr>
            <a:r>
              <a:rPr lang="en-US" dirty="0" smtClean="0">
                <a:latin typeface="Segoe UI"/>
              </a:rPr>
              <a:t> </a:t>
            </a:r>
            <a:r>
              <a:rPr lang="en-US" dirty="0">
                <a:latin typeface="Segoe UI"/>
              </a:rPr>
              <a:t>Action filters are basically custom classes that provide a way for adding pre-action or post-action behavior to Controller actions.</a:t>
            </a:r>
            <a:endParaRPr lang="en-US" dirty="0"/>
          </a:p>
        </p:txBody>
      </p:sp>
    </p:spTree>
    <p:extLst>
      <p:ext uri="{BB962C8B-B14F-4D97-AF65-F5344CB8AC3E}">
        <p14:creationId xmlns:p14="http://schemas.microsoft.com/office/powerpoint/2010/main" val="34413942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View Data and view bag</a:t>
            </a:r>
            <a:endParaRPr lang="en-US" dirty="0"/>
          </a:p>
        </p:txBody>
      </p:sp>
      <p:pic>
        <p:nvPicPr>
          <p:cNvPr id="9" name="Content Placeholder 8"/>
          <p:cNvPicPr>
            <a:picLocks noGrp="1"/>
          </p:cNvPicPr>
          <p:nvPr>
            <p:ph idx="1"/>
          </p:nvPr>
        </p:nvPicPr>
        <p:blipFill rotWithShape="1">
          <a:blip r:embed="rId2"/>
          <a:srcRect l="45673" t="4846" r="8173" b="40992"/>
          <a:stretch/>
        </p:blipFill>
        <p:spPr bwMode="auto">
          <a:xfrm>
            <a:off x="609600" y="1752600"/>
            <a:ext cx="7239000"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43903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Temp </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5031" t="1968" r="8380" b="43761"/>
          <a:stretch/>
        </p:blipFill>
        <p:spPr bwMode="auto">
          <a:xfrm>
            <a:off x="609600" y="1828800"/>
            <a:ext cx="651551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826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ViewData</a:t>
            </a:r>
            <a:r>
              <a:rPr lang="en-US" dirty="0"/>
              <a:t> </a:t>
            </a:r>
            <a:r>
              <a:rPr lang="en-US" dirty="0" smtClean="0"/>
              <a:t> and  </a:t>
            </a:r>
            <a:r>
              <a:rPr lang="en-US" dirty="0"/>
              <a:t>ViewBag</a:t>
            </a:r>
          </a:p>
        </p:txBody>
      </p:sp>
      <p:sp>
        <p:nvSpPr>
          <p:cNvPr id="3" name="Content Placeholder 2"/>
          <p:cNvSpPr>
            <a:spLocks noGrp="1"/>
          </p:cNvSpPr>
          <p:nvPr>
            <p:ph idx="1"/>
          </p:nvPr>
        </p:nvSpPr>
        <p:spPr>
          <a:xfrm>
            <a:off x="457200" y="1600200"/>
            <a:ext cx="7239000" cy="4846320"/>
          </a:xfrm>
        </p:spPr>
        <p:txBody>
          <a:bodyPr>
            <a:normAutofit fontScale="77500" lnSpcReduction="20000"/>
          </a:bodyPr>
          <a:lstStyle/>
          <a:p>
            <a:r>
              <a:rPr lang="en-US" dirty="0"/>
              <a:t>ViewData, ViewBag and </a:t>
            </a:r>
            <a:r>
              <a:rPr lang="en-US" dirty="0" err="1"/>
              <a:t>TempData</a:t>
            </a:r>
            <a:r>
              <a:rPr lang="en-US" dirty="0"/>
              <a:t> to pass data from controller to view </a:t>
            </a:r>
          </a:p>
          <a:p>
            <a:r>
              <a:rPr lang="en-US" dirty="0" smtClean="0"/>
              <a:t>View data is return as object which is based on </a:t>
            </a:r>
            <a:r>
              <a:rPr lang="en-US" dirty="0" err="1" smtClean="0"/>
              <a:t>viewdata</a:t>
            </a:r>
            <a:r>
              <a:rPr lang="en-US" dirty="0" smtClean="0"/>
              <a:t> dictionary .</a:t>
            </a:r>
          </a:p>
          <a:p>
            <a:r>
              <a:rPr lang="en-US" dirty="0" smtClean="0"/>
              <a:t>Whenever we use a </a:t>
            </a:r>
            <a:r>
              <a:rPr lang="en-US" dirty="0" err="1" smtClean="0"/>
              <a:t>viewdata</a:t>
            </a:r>
            <a:r>
              <a:rPr lang="en-US" dirty="0" smtClean="0"/>
              <a:t> we use a like </a:t>
            </a:r>
            <a:r>
              <a:rPr lang="en-US" dirty="0" err="1" smtClean="0"/>
              <a:t>arryalist</a:t>
            </a:r>
            <a:r>
              <a:rPr lang="en-US" dirty="0" smtClean="0"/>
              <a:t> structure for accessing the information .</a:t>
            </a:r>
          </a:p>
          <a:p>
            <a:r>
              <a:rPr lang="en-US" dirty="0" smtClean="0"/>
              <a:t>ViewData if I use it we have to typecast to extract the value.</a:t>
            </a:r>
          </a:p>
          <a:p>
            <a:r>
              <a:rPr lang="en-US" dirty="0" smtClean="0"/>
              <a:t>ViewBag is similar to </a:t>
            </a:r>
            <a:r>
              <a:rPr lang="en-US" dirty="0"/>
              <a:t>V</a:t>
            </a:r>
            <a:r>
              <a:rPr lang="en-US" dirty="0" smtClean="0"/>
              <a:t>iewData it performance the  same functionality  but the way comes the differences </a:t>
            </a:r>
          </a:p>
          <a:p>
            <a:r>
              <a:rPr lang="en-US" dirty="0" smtClean="0"/>
              <a:t>ViewBag c-sharp4.0 dynamic expressions as a result its capability to trace out what type of value it is at the runtime we do not perform explicit type casting for the ViewBag</a:t>
            </a:r>
            <a:endParaRPr lang="en-US" dirty="0"/>
          </a:p>
          <a:p>
            <a:r>
              <a:rPr lang="en-US" dirty="0"/>
              <a:t>Helps to maintain data when you move from controller to view</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5821892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tempdata</a:t>
            </a:r>
            <a:endParaRPr lang="en-US" dirty="0"/>
          </a:p>
        </p:txBody>
      </p:sp>
      <p:sp>
        <p:nvSpPr>
          <p:cNvPr id="3" name="Content Placeholder 2"/>
          <p:cNvSpPr>
            <a:spLocks noGrp="1"/>
          </p:cNvSpPr>
          <p:nvPr>
            <p:ph idx="1"/>
          </p:nvPr>
        </p:nvSpPr>
        <p:spPr/>
        <p:txBody>
          <a:bodyPr/>
          <a:lstStyle/>
          <a:p>
            <a:r>
              <a:rPr lang="en-US" dirty="0" smtClean="0"/>
              <a:t>Tempdata is used to passing the in formation to the one action to the subsequent action </a:t>
            </a:r>
            <a:endParaRPr lang="en-US" dirty="0"/>
          </a:p>
          <a:p>
            <a:r>
              <a:rPr lang="en-US" dirty="0" smtClean="0"/>
              <a:t> whenever you have a such a requirement such that the data of one particular controller action you want to pass to the other controller action we can take the support of </a:t>
            </a:r>
            <a:r>
              <a:rPr lang="en-US" dirty="0" err="1" smtClean="0"/>
              <a:t>tempdata</a:t>
            </a:r>
            <a:r>
              <a:rPr lang="en-US" dirty="0" smtClean="0"/>
              <a:t> </a:t>
            </a:r>
          </a:p>
          <a:p>
            <a:r>
              <a:rPr lang="en-US" dirty="0" err="1" smtClean="0"/>
              <a:t>Tempdata</a:t>
            </a:r>
            <a:r>
              <a:rPr lang="en-US" dirty="0" smtClean="0"/>
              <a:t> can access through view</a:t>
            </a:r>
          </a:p>
          <a:p>
            <a:r>
              <a:rPr lang="en-US" dirty="0" smtClean="0"/>
              <a:t>Once the page getting loaded the information will not be existed from the </a:t>
            </a:r>
            <a:r>
              <a:rPr lang="en-US" dirty="0" err="1" smtClean="0"/>
              <a:t>TempData</a:t>
            </a:r>
            <a:endParaRPr lang="en-US" dirty="0"/>
          </a:p>
        </p:txBody>
      </p:sp>
    </p:spTree>
    <p:extLst>
      <p:ext uri="{BB962C8B-B14F-4D97-AF65-F5344CB8AC3E}">
        <p14:creationId xmlns:p14="http://schemas.microsoft.com/office/powerpoint/2010/main" val="2382464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a:t>
            </a:r>
            <a:endParaRPr lang="en-US" dirty="0"/>
          </a:p>
        </p:txBody>
      </p:sp>
      <p:sp>
        <p:nvSpPr>
          <p:cNvPr id="3" name="Content Placeholder 2"/>
          <p:cNvSpPr>
            <a:spLocks noGrp="1"/>
          </p:cNvSpPr>
          <p:nvPr>
            <p:ph idx="1"/>
          </p:nvPr>
        </p:nvSpPr>
        <p:spPr/>
        <p:txBody>
          <a:bodyPr/>
          <a:lstStyle/>
          <a:p>
            <a:r>
              <a:rPr lang="en-US" dirty="0" smtClean="0"/>
              <a:t>Whenever we have a requirement such that a value what you have, you wanted to access across  multiple controller actions  and multiple views instead of using </a:t>
            </a:r>
            <a:r>
              <a:rPr lang="en-US" dirty="0" err="1" smtClean="0"/>
              <a:t>Viewdata,viewbag,tempdata,we</a:t>
            </a:r>
            <a:r>
              <a:rPr lang="en-US" dirty="0" smtClean="0"/>
              <a:t> can support of session </a:t>
            </a:r>
            <a:endParaRPr lang="en-US" dirty="0"/>
          </a:p>
        </p:txBody>
      </p:sp>
    </p:spTree>
    <p:extLst>
      <p:ext uri="{BB962C8B-B14F-4D97-AF65-F5344CB8AC3E}">
        <p14:creationId xmlns:p14="http://schemas.microsoft.com/office/powerpoint/2010/main" val="105977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flow of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7816295" cy="5105399"/>
          </a:xfrm>
        </p:spPr>
      </p:pic>
    </p:spTree>
    <p:extLst>
      <p:ext uri="{BB962C8B-B14F-4D97-AF65-F5344CB8AC3E}">
        <p14:creationId xmlns:p14="http://schemas.microsoft.com/office/powerpoint/2010/main" val="29831814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in </a:t>
            </a:r>
            <a:r>
              <a:rPr lang="en-US" dirty="0" err="1" smtClean="0"/>
              <a:t>viewdata</a:t>
            </a:r>
            <a:r>
              <a:rPr lang="en-US" dirty="0" smtClean="0"/>
              <a:t> and </a:t>
            </a:r>
            <a:r>
              <a:rPr lang="en-US" dirty="0" err="1" smtClean="0"/>
              <a:t>viewbag</a:t>
            </a:r>
            <a:endParaRPr lang="en-US" dirty="0"/>
          </a:p>
        </p:txBody>
      </p:sp>
      <p:sp>
        <p:nvSpPr>
          <p:cNvPr id="3" name="Content Placeholder 2"/>
          <p:cNvSpPr>
            <a:spLocks noGrp="1"/>
          </p:cNvSpPr>
          <p:nvPr>
            <p:ph idx="1"/>
          </p:nvPr>
        </p:nvSpPr>
        <p:spPr/>
        <p:txBody>
          <a:bodyPr/>
          <a:lstStyle/>
          <a:p>
            <a:r>
              <a:rPr lang="en-US" dirty="0"/>
              <a:t>ViewData is a dictionary of objects that is derived from </a:t>
            </a:r>
            <a:r>
              <a:rPr lang="en-US" dirty="0" err="1"/>
              <a:t>ViewDataDictionary</a:t>
            </a:r>
            <a:r>
              <a:rPr lang="en-US" dirty="0"/>
              <a:t> class and accessible using strings as keys.</a:t>
            </a:r>
          </a:p>
          <a:p>
            <a:r>
              <a:rPr lang="en-US" dirty="0"/>
              <a:t>ViewBag is a dynamic property that takes advantage of the new dynamic features in C# 4.0.</a:t>
            </a:r>
          </a:p>
          <a:p>
            <a:r>
              <a:rPr lang="en-US" dirty="0"/>
              <a:t>ViewData requires typecasting for complex data type and check for null values to avoid error.</a:t>
            </a:r>
          </a:p>
          <a:p>
            <a:r>
              <a:rPr lang="en-US" dirty="0"/>
              <a:t>ViewBag doesn’t require typecasting for complex data type.</a:t>
            </a:r>
          </a:p>
          <a:p>
            <a:endParaRPr lang="en-US" dirty="0"/>
          </a:p>
        </p:txBody>
      </p:sp>
    </p:spTree>
    <p:extLst>
      <p:ext uri="{BB962C8B-B14F-4D97-AF65-F5344CB8AC3E}">
        <p14:creationId xmlns:p14="http://schemas.microsoft.com/office/powerpoint/2010/main" val="41104429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 class</a:t>
            </a:r>
            <a:endParaRPr lang="en-US" dirty="0"/>
          </a:p>
        </p:txBody>
      </p:sp>
      <p:sp>
        <p:nvSpPr>
          <p:cNvPr id="3" name="Content Placeholder 2"/>
          <p:cNvSpPr>
            <a:spLocks noGrp="1"/>
          </p:cNvSpPr>
          <p:nvPr>
            <p:ph idx="1"/>
          </p:nvPr>
        </p:nvSpPr>
        <p:spPr/>
        <p:txBody>
          <a:bodyPr/>
          <a:lstStyle/>
          <a:p>
            <a:r>
              <a:rPr lang="en-US" dirty="0"/>
              <a:t>An HTML Helper is just a method that returns a string. </a:t>
            </a:r>
            <a:endParaRPr lang="en-US" dirty="0" smtClean="0"/>
          </a:p>
          <a:p>
            <a:r>
              <a:rPr lang="en-US" dirty="0" smtClean="0"/>
              <a:t>The </a:t>
            </a:r>
            <a:r>
              <a:rPr lang="en-US" dirty="0"/>
              <a:t>string can represent any type of content that you want. </a:t>
            </a:r>
            <a:endParaRPr lang="en-US" dirty="0" smtClean="0"/>
          </a:p>
          <a:p>
            <a:r>
              <a:rPr lang="en-US" dirty="0" smtClean="0"/>
              <a:t>For </a:t>
            </a:r>
            <a:r>
              <a:rPr lang="en-US" dirty="0"/>
              <a:t>example, you can use HTML Helpers to render standard HTML tags like HTML &lt;input&gt; and &lt;</a:t>
            </a:r>
            <a:r>
              <a:rPr lang="en-US" dirty="0" err="1"/>
              <a:t>img</a:t>
            </a:r>
            <a:r>
              <a:rPr lang="en-US" dirty="0"/>
              <a:t>&gt; tags. </a:t>
            </a:r>
          </a:p>
        </p:txBody>
      </p:sp>
    </p:spTree>
    <p:extLst>
      <p:ext uri="{BB962C8B-B14F-4D97-AF65-F5344CB8AC3E}">
        <p14:creationId xmlns:p14="http://schemas.microsoft.com/office/powerpoint/2010/main" val="33409053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helper</a:t>
            </a:r>
          </a:p>
        </p:txBody>
      </p:sp>
      <p:sp>
        <p:nvSpPr>
          <p:cNvPr id="3" name="Content Placeholder 2"/>
          <p:cNvSpPr>
            <a:spLocks noGrp="1"/>
          </p:cNvSpPr>
          <p:nvPr>
            <p:ph idx="1"/>
          </p:nvPr>
        </p:nvSpPr>
        <p:spPr>
          <a:xfrm>
            <a:off x="457200" y="1609416"/>
            <a:ext cx="7543800" cy="5096184"/>
          </a:xfrm>
        </p:spPr>
        <p:txBody>
          <a:bodyPr>
            <a:normAutofit lnSpcReduction="10000"/>
          </a:bodyPr>
          <a:lstStyle/>
          <a:p>
            <a:r>
              <a:rPr lang="en-US" dirty="0" err="1"/>
              <a:t>Html.ActionLink</a:t>
            </a:r>
            <a:r>
              <a:rPr lang="en-US" dirty="0"/>
              <a:t>()</a:t>
            </a:r>
          </a:p>
          <a:p>
            <a:r>
              <a:rPr lang="en-US" dirty="0" err="1"/>
              <a:t>Html.BeginForm</a:t>
            </a:r>
            <a:r>
              <a:rPr lang="en-US" dirty="0"/>
              <a:t>() </a:t>
            </a:r>
          </a:p>
          <a:p>
            <a:r>
              <a:rPr lang="en-US" dirty="0" err="1"/>
              <a:t>Html.CheckBox</a:t>
            </a:r>
            <a:r>
              <a:rPr lang="en-US" dirty="0"/>
              <a:t>()</a:t>
            </a:r>
          </a:p>
          <a:p>
            <a:r>
              <a:rPr lang="en-US" dirty="0" err="1"/>
              <a:t>Html.DropDownList</a:t>
            </a:r>
            <a:r>
              <a:rPr lang="en-US" dirty="0"/>
              <a:t>()</a:t>
            </a:r>
          </a:p>
          <a:p>
            <a:r>
              <a:rPr lang="en-US" dirty="0" err="1"/>
              <a:t>Html.EndForm</a:t>
            </a:r>
            <a:r>
              <a:rPr lang="en-US" dirty="0"/>
              <a:t>()</a:t>
            </a:r>
          </a:p>
          <a:p>
            <a:r>
              <a:rPr lang="en-US" dirty="0" err="1"/>
              <a:t>Html.Hidden</a:t>
            </a:r>
            <a:r>
              <a:rPr lang="en-US" dirty="0"/>
              <a:t>()</a:t>
            </a:r>
          </a:p>
          <a:p>
            <a:r>
              <a:rPr lang="en-US" dirty="0" err="1"/>
              <a:t>Html.ListBox</a:t>
            </a:r>
            <a:r>
              <a:rPr lang="en-US" dirty="0"/>
              <a:t>()</a:t>
            </a:r>
          </a:p>
          <a:p>
            <a:r>
              <a:rPr lang="en-US" dirty="0" err="1"/>
              <a:t>Html.Password</a:t>
            </a:r>
            <a:r>
              <a:rPr lang="en-US" dirty="0"/>
              <a:t>()</a:t>
            </a:r>
          </a:p>
          <a:p>
            <a:r>
              <a:rPr lang="en-US" dirty="0" err="1"/>
              <a:t>Html.RadioButton</a:t>
            </a:r>
            <a:r>
              <a:rPr lang="en-US" dirty="0"/>
              <a:t>()</a:t>
            </a:r>
          </a:p>
          <a:p>
            <a:r>
              <a:rPr lang="en-US" dirty="0" err="1"/>
              <a:t>Html.TextArea</a:t>
            </a:r>
            <a:r>
              <a:rPr lang="en-US" dirty="0"/>
              <a:t>()</a:t>
            </a:r>
          </a:p>
          <a:p>
            <a:r>
              <a:rPr lang="en-US" dirty="0" err="1"/>
              <a:t>Html.TextBox</a:t>
            </a:r>
            <a:r>
              <a:rPr lang="en-US" dirty="0"/>
              <a:t>()</a:t>
            </a:r>
          </a:p>
          <a:p>
            <a:endParaRPr lang="en-US" dirty="0"/>
          </a:p>
        </p:txBody>
      </p:sp>
    </p:spTree>
    <p:extLst>
      <p:ext uri="{BB962C8B-B14F-4D97-AF65-F5344CB8AC3E}">
        <p14:creationId xmlns:p14="http://schemas.microsoft.com/office/powerpoint/2010/main" val="457859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Html.BeginForm</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err="1"/>
              <a:t>Html.BeginForm</a:t>
            </a:r>
            <a:r>
              <a:rPr lang="en-US" dirty="0"/>
              <a:t>() Helper method is used to create the opening and closing HTML &lt;form&gt; tags. Notice that the </a:t>
            </a:r>
            <a:r>
              <a:rPr lang="en-US" dirty="0" err="1"/>
              <a:t>Html.BeginForm</a:t>
            </a:r>
            <a:r>
              <a:rPr lang="en-US" dirty="0"/>
              <a:t>() method is called within a using statement. </a:t>
            </a:r>
            <a:endParaRPr lang="en-US" dirty="0" smtClean="0"/>
          </a:p>
          <a:p>
            <a:r>
              <a:rPr lang="en-US" dirty="0" smtClean="0"/>
              <a:t>The </a:t>
            </a:r>
            <a:r>
              <a:rPr lang="en-US" dirty="0"/>
              <a:t>using statement ensures that the &lt;form&gt; tag gets closed at the end of the using block.</a:t>
            </a:r>
          </a:p>
          <a:p>
            <a:r>
              <a:rPr lang="en-US" dirty="0"/>
              <a:t>If you prefer, instead of creating a using block, you can call the </a:t>
            </a:r>
            <a:r>
              <a:rPr lang="en-US" dirty="0" err="1"/>
              <a:t>Html.EndForm</a:t>
            </a:r>
            <a:r>
              <a:rPr lang="en-US" dirty="0"/>
              <a:t>() Helper method to close the &lt;form&gt; tag. </a:t>
            </a:r>
            <a:endParaRPr lang="en-US" dirty="0" smtClean="0"/>
          </a:p>
          <a:p>
            <a:r>
              <a:rPr lang="en-US" dirty="0" smtClean="0"/>
              <a:t>Use </a:t>
            </a:r>
            <a:r>
              <a:rPr lang="en-US" dirty="0"/>
              <a:t>whichever approach to creating an opening and closing &lt;form&gt; tag that seems most intuitive to you.</a:t>
            </a:r>
          </a:p>
          <a:p>
            <a:endParaRPr lang="en-US" dirty="0"/>
          </a:p>
        </p:txBody>
      </p:sp>
    </p:spTree>
    <p:extLst>
      <p:ext uri="{BB962C8B-B14F-4D97-AF65-F5344CB8AC3E}">
        <p14:creationId xmlns:p14="http://schemas.microsoft.com/office/powerpoint/2010/main" val="492541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Html.TextBox</a:t>
            </a:r>
            <a:r>
              <a:rPr lang="en-US" dirty="0" smtClean="0"/>
              <a:t>()</a:t>
            </a:r>
            <a:endParaRPr lang="en-US" dirty="0"/>
          </a:p>
        </p:txBody>
      </p:sp>
      <p:sp>
        <p:nvSpPr>
          <p:cNvPr id="3" name="Content Placeholder 2"/>
          <p:cNvSpPr>
            <a:spLocks noGrp="1"/>
          </p:cNvSpPr>
          <p:nvPr>
            <p:ph idx="1"/>
          </p:nvPr>
        </p:nvSpPr>
        <p:spPr/>
        <p:txBody>
          <a:bodyPr/>
          <a:lstStyle/>
          <a:p>
            <a:r>
              <a:rPr lang="en-US" dirty="0"/>
              <a:t>The </a:t>
            </a:r>
            <a:r>
              <a:rPr lang="en-US" dirty="0" err="1"/>
              <a:t>Html.TextBox</a:t>
            </a:r>
            <a:r>
              <a:rPr lang="en-US" dirty="0"/>
              <a:t>() Helper methods are used in Listing 1 to render HTML &lt;input&gt; tags</a:t>
            </a:r>
            <a:r>
              <a:rPr lang="en-US" dirty="0" smtClean="0"/>
              <a:t>.</a:t>
            </a:r>
          </a:p>
          <a:p>
            <a:r>
              <a:rPr lang="en-US" dirty="0" smtClean="0"/>
              <a:t> </a:t>
            </a:r>
            <a:r>
              <a:rPr lang="en-US" dirty="0"/>
              <a:t>If you select view source in your browser then you see the HTML source in Listing 2. Notice that the source contains standard HTML tags.</a:t>
            </a:r>
          </a:p>
          <a:p>
            <a:r>
              <a:rPr lang="en-US" b="1" dirty="0"/>
              <a:t>IMPORTANT: </a:t>
            </a:r>
            <a:r>
              <a:rPr lang="en-US" dirty="0"/>
              <a:t>notice that the </a:t>
            </a:r>
            <a:r>
              <a:rPr lang="en-US" dirty="0" err="1"/>
              <a:t>Html.TextBox</a:t>
            </a:r>
            <a:r>
              <a:rPr lang="en-US" dirty="0"/>
              <a:t>()-HTML Helper is rendered with &lt;%= %&gt; tags instead of &lt;% %&gt; tags. If you don't include the equal sign, then nothing gets rendered to the browser.</a:t>
            </a:r>
          </a:p>
        </p:txBody>
      </p:sp>
    </p:spTree>
    <p:extLst>
      <p:ext uri="{BB962C8B-B14F-4D97-AF65-F5344CB8AC3E}">
        <p14:creationId xmlns:p14="http://schemas.microsoft.com/office/powerpoint/2010/main" val="13127321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Actionresult</a:t>
            </a:r>
            <a:r>
              <a:rPr lang="en-US" dirty="0" smtClean="0"/>
              <a:t> and  its types</a:t>
            </a:r>
            <a:endParaRPr lang="en-US" dirty="0"/>
          </a:p>
        </p:txBody>
      </p:sp>
      <p:sp>
        <p:nvSpPr>
          <p:cNvPr id="3" name="Content Placeholder 2"/>
          <p:cNvSpPr>
            <a:spLocks noGrp="1"/>
          </p:cNvSpPr>
          <p:nvPr>
            <p:ph idx="1"/>
          </p:nvPr>
        </p:nvSpPr>
        <p:spPr/>
        <p:txBody>
          <a:bodyPr/>
          <a:lstStyle/>
          <a:p>
            <a:r>
              <a:rPr lang="en-US" dirty="0" smtClean="0"/>
              <a:t>Action result is a base class or abstract class for all the specific implementation of action result </a:t>
            </a:r>
          </a:p>
          <a:p>
            <a:r>
              <a:rPr lang="en-US" dirty="0" smtClean="0"/>
              <a:t>Its is an abstract class and has several subtypes</a:t>
            </a:r>
          </a:p>
          <a:p>
            <a:pPr marL="0" indent="0">
              <a:buNone/>
            </a:pPr>
            <a:r>
              <a:rPr lang="en-US" b="1" dirty="0" smtClean="0"/>
              <a:t>Subtype of </a:t>
            </a:r>
            <a:r>
              <a:rPr lang="en-US" b="1" dirty="0"/>
              <a:t>A</a:t>
            </a:r>
            <a:r>
              <a:rPr lang="en-US" b="1" dirty="0" smtClean="0"/>
              <a:t>ction Result</a:t>
            </a:r>
          </a:p>
          <a:p>
            <a:pPr marL="0" indent="0">
              <a:buNone/>
            </a:pPr>
            <a:r>
              <a:rPr lang="en-US" b="1" dirty="0" smtClean="0"/>
              <a:t>view Result</a:t>
            </a:r>
          </a:p>
          <a:p>
            <a:pPr marL="0" indent="0">
              <a:buNone/>
            </a:pPr>
            <a:r>
              <a:rPr lang="en-US" dirty="0" smtClean="0"/>
              <a:t>Used to return a view render html in browser</a:t>
            </a:r>
          </a:p>
          <a:p>
            <a:pPr marL="0" indent="0">
              <a:buNone/>
            </a:pPr>
            <a:r>
              <a:rPr lang="en-US" b="1" dirty="0" smtClean="0"/>
              <a:t>Partialviewresult</a:t>
            </a:r>
          </a:p>
          <a:p>
            <a:pPr marL="0" indent="0">
              <a:buNone/>
            </a:pPr>
            <a:r>
              <a:rPr lang="en-US" dirty="0" smtClean="0"/>
              <a:t>Returns a specified partial view</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08110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err="1" smtClean="0"/>
              <a:t>Redirectresult</a:t>
            </a:r>
            <a:r>
              <a:rPr lang="en-US" dirty="0" smtClean="0"/>
              <a:t>()</a:t>
            </a:r>
          </a:p>
          <a:p>
            <a:pPr marL="0" indent="0">
              <a:buNone/>
            </a:pPr>
            <a:r>
              <a:rPr lang="en-US" dirty="0" smtClean="0"/>
              <a:t>Perform an http redirection to a specified </a:t>
            </a:r>
            <a:r>
              <a:rPr lang="en-US" dirty="0" err="1" smtClean="0"/>
              <a:t>url</a:t>
            </a:r>
            <a:endParaRPr lang="en-US" dirty="0" smtClean="0"/>
          </a:p>
          <a:p>
            <a:pPr marL="0" indent="0">
              <a:buNone/>
            </a:pPr>
            <a:r>
              <a:rPr lang="en-US" b="1" dirty="0" err="1" smtClean="0"/>
              <a:t>RedirectToRouteResult</a:t>
            </a:r>
            <a:r>
              <a:rPr lang="en-US" dirty="0" smtClean="0"/>
              <a:t>()</a:t>
            </a:r>
          </a:p>
          <a:p>
            <a:pPr marL="0" indent="0">
              <a:buNone/>
            </a:pPr>
            <a:r>
              <a:rPr lang="en-US" dirty="0" smtClean="0"/>
              <a:t>Perform </a:t>
            </a:r>
            <a:r>
              <a:rPr lang="en-US" dirty="0"/>
              <a:t>an http redirection to a </a:t>
            </a:r>
            <a:r>
              <a:rPr lang="en-US" dirty="0" smtClean="0"/>
              <a:t>another action method that is determined by the route engine </a:t>
            </a:r>
          </a:p>
          <a:p>
            <a:pPr marL="0" indent="0">
              <a:buNone/>
            </a:pPr>
            <a:r>
              <a:rPr lang="en-US" b="1" dirty="0" err="1" smtClean="0"/>
              <a:t>EmptyResult</a:t>
            </a:r>
            <a:endParaRPr lang="en-US" b="1" dirty="0" smtClean="0"/>
          </a:p>
          <a:p>
            <a:pPr marL="0" indent="0">
              <a:buNone/>
            </a:pPr>
            <a:r>
              <a:rPr lang="en-US" dirty="0" smtClean="0"/>
              <a:t>Used when action method returns void </a:t>
            </a:r>
          </a:p>
          <a:p>
            <a:pPr marL="0" indent="0">
              <a:buNone/>
            </a:pPr>
            <a:r>
              <a:rPr lang="en-US" b="1" dirty="0" smtClean="0"/>
              <a:t>JSON Result </a:t>
            </a:r>
          </a:p>
          <a:p>
            <a:pPr marL="0" indent="0">
              <a:buNone/>
            </a:pPr>
            <a:r>
              <a:rPr lang="en-US" dirty="0" smtClean="0"/>
              <a:t>Returns a JSON result Which serializes an object in </a:t>
            </a:r>
            <a:r>
              <a:rPr lang="en-US" dirty="0" err="1" smtClean="0"/>
              <a:t>json</a:t>
            </a:r>
            <a:r>
              <a:rPr lang="en-US" dirty="0" smtClean="0"/>
              <a:t> format</a:t>
            </a:r>
            <a:endParaRPr lang="en-US" dirty="0"/>
          </a:p>
        </p:txBody>
      </p:sp>
    </p:spTree>
    <p:extLst>
      <p:ext uri="{BB962C8B-B14F-4D97-AF65-F5344CB8AC3E}">
        <p14:creationId xmlns:p14="http://schemas.microsoft.com/office/powerpoint/2010/main" val="25376520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View</a:t>
            </a:r>
          </a:p>
        </p:txBody>
      </p:sp>
      <p:sp>
        <p:nvSpPr>
          <p:cNvPr id="3" name="Content Placeholder 2"/>
          <p:cNvSpPr>
            <a:spLocks noGrp="1"/>
          </p:cNvSpPr>
          <p:nvPr>
            <p:ph idx="1"/>
          </p:nvPr>
        </p:nvSpPr>
        <p:spPr/>
        <p:txBody>
          <a:bodyPr>
            <a:normAutofit lnSpcReduction="10000"/>
          </a:bodyPr>
          <a:lstStyle/>
          <a:p>
            <a:pPr marL="0" indent="0">
              <a:buNone/>
            </a:pPr>
            <a:r>
              <a:rPr lang="en-US" b="1" dirty="0"/>
              <a:t>Content </a:t>
            </a:r>
            <a:r>
              <a:rPr lang="en-US" b="1" dirty="0" smtClean="0"/>
              <a:t>Result</a:t>
            </a:r>
          </a:p>
          <a:p>
            <a:pPr marL="0" indent="0">
              <a:buNone/>
            </a:pPr>
            <a:r>
              <a:rPr lang="en-US" dirty="0" smtClean="0"/>
              <a:t>Write contents to the response stream without requiring a view</a:t>
            </a:r>
          </a:p>
          <a:p>
            <a:pPr marL="0" indent="0">
              <a:buNone/>
            </a:pPr>
            <a:r>
              <a:rPr lang="en-US" b="1" dirty="0" smtClean="0"/>
              <a:t>ViewResult</a:t>
            </a:r>
          </a:p>
          <a:p>
            <a:pPr marL="0" indent="0">
              <a:buNone/>
            </a:pPr>
            <a:r>
              <a:rPr lang="en-US" dirty="0" smtClean="0"/>
              <a:t>Returns a specified view </a:t>
            </a:r>
          </a:p>
          <a:p>
            <a:pPr marL="0" indent="0">
              <a:buNone/>
            </a:pPr>
            <a:r>
              <a:rPr lang="en-US" b="1" dirty="0" smtClean="0"/>
              <a:t>JavaScript Result</a:t>
            </a:r>
          </a:p>
          <a:p>
            <a:pPr marL="0" indent="0">
              <a:buNone/>
            </a:pPr>
            <a:r>
              <a:rPr lang="en-US" dirty="0" smtClean="0"/>
              <a:t>Returns a piece of  JavaScript code  that can be execute on the client</a:t>
            </a:r>
          </a:p>
          <a:p>
            <a:pPr marL="0" indent="0">
              <a:buNone/>
            </a:pPr>
            <a:r>
              <a:rPr lang="en-US" b="1" dirty="0" smtClean="0"/>
              <a:t>HttpNotFoundResult</a:t>
            </a:r>
          </a:p>
          <a:p>
            <a:pPr marL="0" indent="0">
              <a:buNone/>
            </a:pPr>
            <a:r>
              <a:rPr lang="en-US" dirty="0" smtClean="0"/>
              <a:t>This object indicate that the requested resources can not be found </a:t>
            </a:r>
          </a:p>
          <a:p>
            <a:endParaRPr lang="en-US" dirty="0"/>
          </a:p>
        </p:txBody>
      </p:sp>
    </p:spTree>
    <p:extLst>
      <p:ext uri="{BB962C8B-B14F-4D97-AF65-F5344CB8AC3E}">
        <p14:creationId xmlns:p14="http://schemas.microsoft.com/office/powerpoint/2010/main" val="37136602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7924800" cy="528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346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a:t>
            </a:r>
            <a:endParaRPr lang="en-US" dirty="0"/>
          </a:p>
        </p:txBody>
      </p:sp>
      <p:sp>
        <p:nvSpPr>
          <p:cNvPr id="3" name="Content Placeholder 2"/>
          <p:cNvSpPr>
            <a:spLocks noGrp="1"/>
          </p:cNvSpPr>
          <p:nvPr>
            <p:ph idx="1"/>
          </p:nvPr>
        </p:nvSpPr>
        <p:spPr/>
        <p:txBody>
          <a:bodyPr/>
          <a:lstStyle/>
          <a:p>
            <a:r>
              <a:rPr lang="en-US" dirty="0"/>
              <a:t>View engines provide a specific syntax to work with server-side elements and process the view to render </a:t>
            </a:r>
            <a:r>
              <a:rPr lang="en-US" dirty="0" smtClean="0"/>
              <a:t>the HTML </a:t>
            </a:r>
            <a:r>
              <a:rPr lang="en-US" dirty="0"/>
              <a:t>in the browser. </a:t>
            </a:r>
            <a:endParaRPr lang="en-US" dirty="0" smtClean="0"/>
          </a:p>
          <a:p>
            <a:r>
              <a:rPr lang="en-US" dirty="0" smtClean="0"/>
              <a:t> </a:t>
            </a:r>
            <a:r>
              <a:rPr lang="en-US" dirty="0"/>
              <a:t>ASP.NET MVC 4 includes two view engines:</a:t>
            </a:r>
          </a:p>
          <a:p>
            <a:r>
              <a:rPr lang="en-US" dirty="0" smtClean="0"/>
              <a:t> The </a:t>
            </a:r>
            <a:r>
              <a:rPr lang="en-US" dirty="0"/>
              <a:t>original ASPX view engine, which works similarly to the syntax in Web Forms </a:t>
            </a:r>
            <a:r>
              <a:rPr lang="en-US" dirty="0" smtClean="0"/>
              <a:t>applications</a:t>
            </a:r>
            <a:endParaRPr lang="en-US" dirty="0"/>
          </a:p>
          <a:p>
            <a:r>
              <a:rPr lang="en-US" dirty="0" smtClean="0"/>
              <a:t> Razor view </a:t>
            </a:r>
            <a:r>
              <a:rPr lang="en-US" dirty="0"/>
              <a:t>engine, which uses a simpler and compact syntax that is very easy to use.</a:t>
            </a:r>
          </a:p>
        </p:txBody>
      </p:sp>
    </p:spTree>
    <p:extLst>
      <p:ext uri="{BB962C8B-B14F-4D97-AF65-F5344CB8AC3E}">
        <p14:creationId xmlns:p14="http://schemas.microsoft.com/office/powerpoint/2010/main" val="132483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request  life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09724"/>
            <a:ext cx="6096000" cy="4945559"/>
          </a:xfrm>
        </p:spPr>
      </p:pic>
    </p:spTree>
    <p:extLst>
      <p:ext uri="{BB962C8B-B14F-4D97-AF65-F5344CB8AC3E}">
        <p14:creationId xmlns:p14="http://schemas.microsoft.com/office/powerpoint/2010/main" val="106144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9416"/>
            <a:ext cx="7620000" cy="5248584"/>
          </a:xfrm>
        </p:spPr>
        <p:txBody>
          <a:bodyPr/>
          <a:lstStyle/>
          <a:p>
            <a:r>
              <a:rPr lang="en-US" dirty="0"/>
              <a:t>In the “View name” text box, enter the name of the view. Generally, you’ll want to give the view the same name </a:t>
            </a:r>
            <a:r>
              <a:rPr lang="en-US" dirty="0" smtClean="0"/>
              <a:t>as the </a:t>
            </a:r>
            <a:r>
              <a:rPr lang="en-US" dirty="0"/>
              <a:t>action method that triggered it. </a:t>
            </a:r>
            <a:endParaRPr lang="en-US" dirty="0" smtClean="0"/>
          </a:p>
          <a:p>
            <a:r>
              <a:rPr lang="en-US" dirty="0" smtClean="0"/>
              <a:t>Sometimes</a:t>
            </a:r>
            <a:r>
              <a:rPr lang="en-US" dirty="0"/>
              <a:t>, though, you’ll want the view to have a different name from that of </a:t>
            </a:r>
            <a:r>
              <a:rPr lang="en-US" dirty="0" smtClean="0"/>
              <a:t>the action </a:t>
            </a:r>
            <a:r>
              <a:rPr lang="en-US" dirty="0"/>
              <a:t>method. In this case, </a:t>
            </a:r>
            <a:endParaRPr lang="en-US" dirty="0" smtClean="0"/>
          </a:p>
          <a:p>
            <a:r>
              <a:rPr lang="en-US" dirty="0" smtClean="0"/>
              <a:t>the </a:t>
            </a:r>
            <a:r>
              <a:rPr lang="en-US" dirty="0"/>
              <a:t>action method must specify the name of the view as follows</a:t>
            </a:r>
            <a:r>
              <a:rPr lang="en-US" dirty="0" smtClean="0"/>
              <a:t>: return </a:t>
            </a:r>
            <a:r>
              <a:rPr lang="en-US" dirty="0"/>
              <a:t>View(name-of-view);</a:t>
            </a:r>
          </a:p>
        </p:txBody>
      </p:sp>
    </p:spTree>
    <p:extLst>
      <p:ext uri="{BB962C8B-B14F-4D97-AF65-F5344CB8AC3E}">
        <p14:creationId xmlns:p14="http://schemas.microsoft.com/office/powerpoint/2010/main" val="33647915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Different ways for sending data from controller to view</a:t>
            </a:r>
            <a:endParaRPr lang="en-US" sz="2400" dirty="0"/>
          </a:p>
        </p:txBody>
      </p:sp>
      <p:sp>
        <p:nvSpPr>
          <p:cNvPr id="3" name="Content Placeholder 2"/>
          <p:cNvSpPr>
            <a:spLocks noGrp="1"/>
          </p:cNvSpPr>
          <p:nvPr>
            <p:ph idx="1"/>
          </p:nvPr>
        </p:nvSpPr>
        <p:spPr/>
        <p:txBody>
          <a:bodyPr/>
          <a:lstStyle/>
          <a:p>
            <a:pPr marL="0" indent="0">
              <a:buNone/>
            </a:pPr>
            <a:r>
              <a:rPr lang="en-US" dirty="0" smtClean="0"/>
              <a:t>1)</a:t>
            </a:r>
            <a:r>
              <a:rPr lang="en-US" dirty="0" err="1" smtClean="0"/>
              <a:t>ViewBag</a:t>
            </a:r>
            <a:r>
              <a:rPr lang="en-US" dirty="0" smtClean="0"/>
              <a:t> or ViewData</a:t>
            </a:r>
          </a:p>
          <a:p>
            <a:pPr marL="0" indent="0">
              <a:buNone/>
            </a:pPr>
            <a:r>
              <a:rPr lang="en-US" dirty="0" smtClean="0"/>
              <a:t>2)</a:t>
            </a:r>
            <a:r>
              <a:rPr lang="en-US" dirty="0" err="1" smtClean="0"/>
              <a:t>Dyanamic</a:t>
            </a:r>
            <a:r>
              <a:rPr lang="en-US" dirty="0" smtClean="0"/>
              <a:t> Type</a:t>
            </a:r>
          </a:p>
          <a:p>
            <a:pPr marL="0" indent="0">
              <a:buNone/>
            </a:pPr>
            <a:r>
              <a:rPr lang="en-US" dirty="0" smtClean="0"/>
              <a:t>3)Strongly Typed View</a:t>
            </a:r>
          </a:p>
          <a:p>
            <a:pPr marL="0" indent="0">
              <a:buNone/>
            </a:pPr>
            <a:r>
              <a:rPr lang="en-US" dirty="0" smtClean="0"/>
              <a:t>Advantages of strongly typed view</a:t>
            </a:r>
          </a:p>
          <a:p>
            <a:pPr marL="514350" indent="-514350">
              <a:buFont typeface="+mj-lt"/>
              <a:buAutoNum type="alphaLcPeriod"/>
            </a:pPr>
            <a:r>
              <a:rPr lang="en-US" dirty="0" err="1" smtClean="0"/>
              <a:t>Intellisense</a:t>
            </a:r>
            <a:r>
              <a:rPr lang="en-US" dirty="0" smtClean="0"/>
              <a:t> support</a:t>
            </a:r>
          </a:p>
          <a:p>
            <a:pPr marL="514350" indent="-514350">
              <a:buFont typeface="+mj-lt"/>
              <a:buAutoNum type="alphaLcPeriod"/>
            </a:pPr>
            <a:r>
              <a:rPr lang="en-US" dirty="0" smtClean="0"/>
              <a:t>Compile time checking </a:t>
            </a:r>
            <a:endParaRPr lang="en-US" dirty="0"/>
          </a:p>
        </p:txBody>
      </p:sp>
    </p:spTree>
    <p:extLst>
      <p:ext uri="{BB962C8B-B14F-4D97-AF65-F5344CB8AC3E}">
        <p14:creationId xmlns:p14="http://schemas.microsoft.com/office/powerpoint/2010/main" val="31474648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strongly-typed view</a:t>
            </a:r>
            <a:endParaRPr lang="en-US" dirty="0"/>
          </a:p>
        </p:txBody>
      </p:sp>
      <p:sp>
        <p:nvSpPr>
          <p:cNvPr id="3" name="Content Placeholder 2"/>
          <p:cNvSpPr>
            <a:spLocks noGrp="1"/>
          </p:cNvSpPr>
          <p:nvPr>
            <p:ph idx="1"/>
          </p:nvPr>
        </p:nvSpPr>
        <p:spPr>
          <a:xfrm>
            <a:off x="76200" y="1609416"/>
            <a:ext cx="8077200" cy="5248584"/>
          </a:xfrm>
        </p:spPr>
        <p:txBody>
          <a:bodyPr>
            <a:normAutofit fontScale="85000" lnSpcReduction="20000"/>
          </a:bodyPr>
          <a:lstStyle/>
          <a:p>
            <a:pPr marL="0" indent="0">
              <a:buNone/>
            </a:pPr>
            <a:r>
              <a:rPr lang="en-US" b="1" i="1" dirty="0"/>
              <a:t>Create a strongly-typed view</a:t>
            </a:r>
            <a:r>
              <a:rPr lang="en-US" dirty="0" smtClean="0"/>
              <a:t>:</a:t>
            </a:r>
          </a:p>
          <a:p>
            <a:pPr marL="0" indent="0">
              <a:buNone/>
            </a:pPr>
            <a:r>
              <a:rPr lang="en-US" dirty="0"/>
              <a:t>When you associate a view model to a view, the view</a:t>
            </a:r>
          </a:p>
          <a:p>
            <a:pPr marL="0" indent="0">
              <a:buNone/>
            </a:pPr>
            <a:r>
              <a:rPr lang="en-US" dirty="0"/>
              <a:t>become a strongly typed view</a:t>
            </a:r>
            <a:r>
              <a:rPr lang="en-US" dirty="0" smtClean="0"/>
              <a:t>.</a:t>
            </a:r>
          </a:p>
          <a:p>
            <a:pPr marL="0" indent="0">
              <a:buNone/>
            </a:pPr>
            <a:endParaRPr lang="en-US" dirty="0"/>
          </a:p>
          <a:p>
            <a:pPr marL="0" indent="0">
              <a:buNone/>
            </a:pPr>
            <a:r>
              <a:rPr lang="en-US" dirty="0" smtClean="0"/>
              <a:t> </a:t>
            </a:r>
            <a:r>
              <a:rPr lang="en-US" dirty="0"/>
              <a:t>Check this box if you want to make your view a </a:t>
            </a:r>
            <a:r>
              <a:rPr lang="en-US" i="1" dirty="0"/>
              <a:t>strongly typed</a:t>
            </a:r>
          </a:p>
          <a:p>
            <a:pPr marL="0" indent="0">
              <a:buNone/>
            </a:pPr>
            <a:r>
              <a:rPr lang="en-US" i="1" dirty="0"/>
              <a:t>view</a:t>
            </a:r>
            <a:r>
              <a:rPr lang="en-US" dirty="0"/>
              <a:t>, which is a view that receives a known type of “model” object as a parameter from the</a:t>
            </a:r>
          </a:p>
          <a:p>
            <a:pPr marL="0" indent="0">
              <a:buNone/>
            </a:pPr>
            <a:r>
              <a:rPr lang="en-US" dirty="0"/>
              <a:t>controller action method</a:t>
            </a:r>
            <a:r>
              <a:rPr lang="en-US" dirty="0" smtClean="0"/>
              <a:t>.</a:t>
            </a:r>
          </a:p>
          <a:p>
            <a:pPr marL="0" indent="0">
              <a:buNone/>
            </a:pPr>
            <a:endParaRPr lang="en-US" dirty="0" smtClean="0"/>
          </a:p>
          <a:p>
            <a:pPr marL="0" indent="0">
              <a:buNone/>
            </a:pPr>
            <a:r>
              <a:rPr lang="en-US" dirty="0" smtClean="0"/>
              <a:t> </a:t>
            </a:r>
            <a:r>
              <a:rPr lang="en-US" dirty="0"/>
              <a:t>Using strongly typed views has several advantages, such as:</a:t>
            </a:r>
          </a:p>
          <a:p>
            <a:pPr marL="0" indent="0">
              <a:buNone/>
            </a:pPr>
            <a:r>
              <a:rPr lang="en-US" b="1" i="1" dirty="0" smtClean="0"/>
              <a:t>IntelliSense</a:t>
            </a:r>
            <a:r>
              <a:rPr lang="en-US" dirty="0"/>
              <a:t>: Visual Studio will be capable of </a:t>
            </a:r>
            <a:r>
              <a:rPr lang="en-US" dirty="0" smtClean="0"/>
              <a:t>displaying </a:t>
            </a:r>
            <a:r>
              <a:rPr lang="en-US" dirty="0"/>
              <a:t>IntelliSense using the </a:t>
            </a:r>
            <a:r>
              <a:rPr lang="en-US" dirty="0" smtClean="0"/>
              <a:t>Model property </a:t>
            </a:r>
            <a:r>
              <a:rPr lang="en-US" dirty="0"/>
              <a:t>based on the view model class</a:t>
            </a:r>
            <a:r>
              <a:rPr lang="en-US" dirty="0" smtClean="0"/>
              <a:t>.</a:t>
            </a:r>
          </a:p>
          <a:p>
            <a:pPr marL="0" indent="0">
              <a:buNone/>
            </a:pPr>
            <a:r>
              <a:rPr lang="en-US" dirty="0" smtClean="0"/>
              <a:t> </a:t>
            </a:r>
            <a:r>
              <a:rPr lang="en-US" dirty="0"/>
              <a:t>This allows the view page to access properties on</a:t>
            </a:r>
          </a:p>
          <a:p>
            <a:pPr marL="0" indent="0">
              <a:buNone/>
            </a:pPr>
            <a:r>
              <a:rPr lang="en-US" dirty="0"/>
              <a:t>the model object, call methods, and so forth.</a:t>
            </a:r>
          </a:p>
        </p:txBody>
      </p:sp>
    </p:spTree>
    <p:extLst>
      <p:ext uri="{BB962C8B-B14F-4D97-AF65-F5344CB8AC3E}">
        <p14:creationId xmlns:p14="http://schemas.microsoft.com/office/powerpoint/2010/main" val="5645689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Automatic scaffolding</a:t>
            </a:r>
            <a:endParaRPr lang="en-US" dirty="0"/>
          </a:p>
        </p:txBody>
      </p:sp>
      <p:sp>
        <p:nvSpPr>
          <p:cNvPr id="3" name="Content Placeholder 2"/>
          <p:cNvSpPr>
            <a:spLocks noGrp="1"/>
          </p:cNvSpPr>
          <p:nvPr>
            <p:ph idx="1"/>
          </p:nvPr>
        </p:nvSpPr>
        <p:spPr>
          <a:xfrm>
            <a:off x="457200" y="1609416"/>
            <a:ext cx="7467600" cy="5096184"/>
          </a:xfrm>
        </p:spPr>
        <p:txBody>
          <a:bodyPr/>
          <a:lstStyle/>
          <a:p>
            <a:pPr marL="0" indent="0">
              <a:buNone/>
            </a:pPr>
            <a:r>
              <a:rPr lang="en-US" b="1" i="1" dirty="0"/>
              <a:t>Automatic scaffolding</a:t>
            </a:r>
            <a:r>
              <a:rPr lang="en-US" b="1" dirty="0"/>
              <a:t>:</a:t>
            </a:r>
            <a:r>
              <a:rPr lang="en-US" dirty="0"/>
              <a:t> Selecting this option instructs Visual Studio to create a view with</a:t>
            </a:r>
          </a:p>
          <a:p>
            <a:pPr marL="0" indent="0">
              <a:buNone/>
            </a:pPr>
            <a:r>
              <a:rPr lang="en-US" dirty="0"/>
              <a:t>a &lt;form&gt; tag that includes all the fields and validation options based on the </a:t>
            </a:r>
            <a:r>
              <a:rPr lang="en-US" dirty="0" smtClean="0"/>
              <a:t>properties defined </a:t>
            </a:r>
            <a:r>
              <a:rPr lang="en-US" dirty="0"/>
              <a:t>in the view model class.</a:t>
            </a:r>
          </a:p>
        </p:txBody>
      </p:sp>
    </p:spTree>
    <p:extLst>
      <p:ext uri="{BB962C8B-B14F-4D97-AF65-F5344CB8AC3E}">
        <p14:creationId xmlns:p14="http://schemas.microsoft.com/office/powerpoint/2010/main" val="2893217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Compile-time type checking</a:t>
            </a:r>
            <a:endParaRPr lang="en-US" dirty="0"/>
          </a:p>
        </p:txBody>
      </p:sp>
      <p:sp>
        <p:nvSpPr>
          <p:cNvPr id="3" name="Content Placeholder 2"/>
          <p:cNvSpPr>
            <a:spLocks noGrp="1"/>
          </p:cNvSpPr>
          <p:nvPr>
            <p:ph idx="1"/>
          </p:nvPr>
        </p:nvSpPr>
        <p:spPr>
          <a:xfrm>
            <a:off x="457200" y="1609416"/>
            <a:ext cx="7620000" cy="5172384"/>
          </a:xfrm>
        </p:spPr>
        <p:txBody>
          <a:bodyPr>
            <a:normAutofit/>
          </a:bodyPr>
          <a:lstStyle/>
          <a:p>
            <a:r>
              <a:rPr lang="en-US" i="1" dirty="0"/>
              <a:t>Compile-time type checking</a:t>
            </a:r>
            <a:r>
              <a:rPr lang="en-US" dirty="0"/>
              <a:t>: The compiler is able to detect problems with data </a:t>
            </a:r>
            <a:r>
              <a:rPr lang="en-US" dirty="0" smtClean="0"/>
              <a:t>type handling </a:t>
            </a:r>
            <a:r>
              <a:rPr lang="en-US" dirty="0"/>
              <a:t>in the view because it knows the view model class and its properties</a:t>
            </a:r>
            <a:r>
              <a:rPr lang="en-US" dirty="0" smtClean="0"/>
              <a:t>.</a:t>
            </a:r>
          </a:p>
          <a:p>
            <a:pPr marL="0" indent="0">
              <a:buNone/>
            </a:pPr>
            <a:r>
              <a:rPr lang="en-US" dirty="0" smtClean="0"/>
              <a:t> </a:t>
            </a:r>
            <a:r>
              <a:rPr lang="en-US" b="1" dirty="0" smtClean="0"/>
              <a:t>For example</a:t>
            </a:r>
            <a:r>
              <a:rPr lang="en-US" dirty="0" smtClean="0"/>
              <a:t>,</a:t>
            </a:r>
          </a:p>
          <a:p>
            <a:pPr marL="0" indent="0">
              <a:buNone/>
            </a:pPr>
            <a:r>
              <a:rPr lang="en-US" dirty="0" smtClean="0"/>
              <a:t> </a:t>
            </a:r>
            <a:r>
              <a:rPr lang="en-US" dirty="0"/>
              <a:t>if the view page tries to access a property that doesn’t exist on the model </a:t>
            </a:r>
            <a:r>
              <a:rPr lang="en-US" dirty="0" smtClean="0"/>
              <a:t>object, you'll </a:t>
            </a:r>
            <a:r>
              <a:rPr lang="en-US" dirty="0"/>
              <a:t>get a compiler error rather than a runtime error. This is a good thing, because </a:t>
            </a:r>
            <a:r>
              <a:rPr lang="en-US" dirty="0" smtClean="0"/>
              <a:t>it helps </a:t>
            </a:r>
            <a:r>
              <a:rPr lang="en-US" dirty="0"/>
              <a:t>you fix problems in your code more easily.</a:t>
            </a:r>
          </a:p>
        </p:txBody>
      </p:sp>
    </p:spTree>
    <p:extLst>
      <p:ext uri="{BB962C8B-B14F-4D97-AF65-F5344CB8AC3E}">
        <p14:creationId xmlns:p14="http://schemas.microsoft.com/office/powerpoint/2010/main" val="647915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Create as a partial view</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Create as a partial view</a:t>
            </a:r>
            <a:r>
              <a:rPr lang="en-US" dirty="0"/>
              <a:t>: Check this box to define the view as a </a:t>
            </a:r>
            <a:r>
              <a:rPr lang="en-US" i="1" dirty="0"/>
              <a:t>partial view</a:t>
            </a:r>
            <a:r>
              <a:rPr lang="en-US" dirty="0"/>
              <a:t>, which is a chunk</a:t>
            </a:r>
          </a:p>
          <a:p>
            <a:r>
              <a:rPr lang="en-US" dirty="0"/>
              <a:t>of HTML that can be reused in other views. For example, a partial view can contain the logic to</a:t>
            </a:r>
          </a:p>
          <a:p>
            <a:r>
              <a:rPr lang="en-US" dirty="0"/>
              <a:t>display a chart based on a set of data. This chart then can be placed in different views, but the</a:t>
            </a:r>
          </a:p>
          <a:p>
            <a:r>
              <a:rPr lang="en-US" dirty="0"/>
              <a:t>logic remains centralized in a single partial view. This means that if you modify the chart type,</a:t>
            </a:r>
          </a:p>
          <a:p>
            <a:r>
              <a:rPr lang="en-US" dirty="0"/>
              <a:t>for example, from a bar chart to a pie chart, all views having the same chart will be displayed</a:t>
            </a:r>
          </a:p>
          <a:p>
            <a:r>
              <a:rPr lang="en-US" dirty="0"/>
              <a:t>as a pie chart.</a:t>
            </a:r>
          </a:p>
        </p:txBody>
      </p:sp>
    </p:spTree>
    <p:extLst>
      <p:ext uri="{BB962C8B-B14F-4D97-AF65-F5344CB8AC3E}">
        <p14:creationId xmlns:p14="http://schemas.microsoft.com/office/powerpoint/2010/main" val="15672596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Use a layout or master page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Checking this box allows you to define a view that serves as a</a:t>
            </a:r>
          </a:p>
          <a:p>
            <a:r>
              <a:rPr lang="en-US" dirty="0"/>
              <a:t>general layout with elements such as a logo, a top menu, and a footer that will be the same</a:t>
            </a:r>
          </a:p>
          <a:p>
            <a:r>
              <a:rPr lang="en-US" dirty="0"/>
              <a:t>across all views that use it. This is a good way to give your web site a consistent look and feel.</a:t>
            </a:r>
          </a:p>
          <a:p>
            <a:r>
              <a:rPr lang="en-US" dirty="0"/>
              <a:t>Also, changes that you make in this shared view apply to all views that use it, which is much</a:t>
            </a:r>
          </a:p>
          <a:p>
            <a:r>
              <a:rPr lang="en-US" dirty="0"/>
              <a:t>easier than having to make the changes in each individual view. In Razor, there is a default</a:t>
            </a:r>
          </a:p>
          <a:p>
            <a:r>
              <a:rPr lang="en-US" dirty="0"/>
              <a:t>layout view called _</a:t>
            </a:r>
            <a:r>
              <a:rPr lang="en-US" dirty="0" err="1"/>
              <a:t>ViewStart.cshtml</a:t>
            </a:r>
            <a:r>
              <a:rPr lang="en-US" dirty="0"/>
              <a:t> (or _</a:t>
            </a:r>
            <a:r>
              <a:rPr lang="en-US" dirty="0" err="1"/>
              <a:t>ViewStart.vbhtml</a:t>
            </a:r>
            <a:r>
              <a:rPr lang="en-US" dirty="0"/>
              <a:t> if your server-side language is</a:t>
            </a:r>
          </a:p>
          <a:p>
            <a:r>
              <a:rPr lang="en-US" dirty="0"/>
              <a:t>VB.NET). The _</a:t>
            </a:r>
            <a:r>
              <a:rPr lang="en-US" dirty="0" err="1"/>
              <a:t>ViewStart.cshtml</a:t>
            </a:r>
            <a:r>
              <a:rPr lang="en-US" dirty="0"/>
              <a:t> view is used if you selected the check box “Use a layout or</a:t>
            </a:r>
          </a:p>
          <a:p>
            <a:r>
              <a:rPr lang="en-US" dirty="0"/>
              <a:t>master page” and left the layout input box empty</a:t>
            </a:r>
          </a:p>
        </p:txBody>
      </p:sp>
    </p:spTree>
    <p:extLst>
      <p:ext uri="{BB962C8B-B14F-4D97-AF65-F5344CB8AC3E}">
        <p14:creationId xmlns:p14="http://schemas.microsoft.com/office/powerpoint/2010/main" val="17599534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methods</a:t>
            </a:r>
            <a:endParaRPr lang="en-US" dirty="0"/>
          </a:p>
        </p:txBody>
      </p:sp>
      <p:sp>
        <p:nvSpPr>
          <p:cNvPr id="3" name="Content Placeholder 2"/>
          <p:cNvSpPr>
            <a:spLocks noGrp="1"/>
          </p:cNvSpPr>
          <p:nvPr>
            <p:ph idx="1"/>
          </p:nvPr>
        </p:nvSpPr>
        <p:spPr/>
        <p:txBody>
          <a:bodyPr/>
          <a:lstStyle/>
          <a:p>
            <a:r>
              <a:rPr lang="en-US" dirty="0" smtClean="0"/>
              <a:t>The controller exposes action methods </a:t>
            </a:r>
          </a:p>
          <a:p>
            <a:r>
              <a:rPr lang="en-US" dirty="0" smtClean="0"/>
              <a:t>Controller can include as many action methods as needed .</a:t>
            </a:r>
          </a:p>
          <a:p>
            <a:r>
              <a:rPr lang="en-US" dirty="0" smtClean="0"/>
              <a:t>Action Methods have one-to –one mapping with user interactions </a:t>
            </a:r>
            <a:endParaRPr lang="en-US" dirty="0"/>
          </a:p>
        </p:txBody>
      </p:sp>
    </p:spTree>
    <p:extLst>
      <p:ext uri="{BB962C8B-B14F-4D97-AF65-F5344CB8AC3E}">
        <p14:creationId xmlns:p14="http://schemas.microsoft.com/office/powerpoint/2010/main" val="6910788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3" name="Content Placeholder 2"/>
          <p:cNvSpPr>
            <a:spLocks noGrp="1"/>
          </p:cNvSpPr>
          <p:nvPr>
            <p:ph idx="1"/>
          </p:nvPr>
        </p:nvSpPr>
        <p:spPr/>
        <p:txBody>
          <a:bodyPr/>
          <a:lstStyle/>
          <a:p>
            <a:r>
              <a:rPr lang="en-US" dirty="0" smtClean="0"/>
              <a:t>Action selectors is the attribute that can be applied to the action methods</a:t>
            </a:r>
          </a:p>
          <a:p>
            <a:r>
              <a:rPr lang="en-US" dirty="0" smtClean="0"/>
              <a:t>It helps to route engine to select the correct action method to handle a particular request</a:t>
            </a:r>
          </a:p>
          <a:p>
            <a:pPr marL="0" indent="0">
              <a:buNone/>
            </a:pPr>
            <a:r>
              <a:rPr lang="en-US" dirty="0" smtClean="0"/>
              <a:t>Action selector attribute</a:t>
            </a:r>
          </a:p>
          <a:p>
            <a:r>
              <a:rPr lang="en-US" dirty="0"/>
              <a:t> </a:t>
            </a:r>
            <a:r>
              <a:rPr lang="en-US" dirty="0" smtClean="0"/>
              <a:t>ActionName</a:t>
            </a:r>
          </a:p>
          <a:p>
            <a:r>
              <a:rPr lang="en-US" dirty="0" err="1" smtClean="0"/>
              <a:t>NonAction</a:t>
            </a:r>
            <a:endParaRPr lang="en-US" dirty="0" smtClean="0"/>
          </a:p>
          <a:p>
            <a:r>
              <a:rPr lang="en-US" dirty="0" err="1" smtClean="0"/>
              <a:t>Actionverbs</a:t>
            </a:r>
            <a:endParaRPr lang="en-US" dirty="0" smtClean="0"/>
          </a:p>
          <a:p>
            <a:endParaRPr lang="en-US" dirty="0" smtClean="0"/>
          </a:p>
          <a:p>
            <a:endParaRPr lang="en-US" dirty="0"/>
          </a:p>
        </p:txBody>
      </p:sp>
    </p:spTree>
    <p:extLst>
      <p:ext uri="{BB962C8B-B14F-4D97-AF65-F5344CB8AC3E}">
        <p14:creationId xmlns:p14="http://schemas.microsoft.com/office/powerpoint/2010/main" val="39233908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actionname</a:t>
            </a:r>
            <a:endParaRPr lang="en-US" dirty="0"/>
          </a:p>
        </p:txBody>
      </p:sp>
      <p:sp>
        <p:nvSpPr>
          <p:cNvPr id="3" name="Content Placeholder 2"/>
          <p:cNvSpPr>
            <a:spLocks noGrp="1"/>
          </p:cNvSpPr>
          <p:nvPr>
            <p:ph idx="1"/>
          </p:nvPr>
        </p:nvSpPr>
        <p:spPr>
          <a:xfrm>
            <a:off x="228600" y="1447800"/>
            <a:ext cx="7848600" cy="5334000"/>
          </a:xfrm>
        </p:spPr>
        <p:txBody>
          <a:bodyPr>
            <a:normAutofit/>
          </a:bodyPr>
          <a:lstStyle/>
          <a:p>
            <a:pPr marL="0" indent="0">
              <a:buNone/>
            </a:pPr>
            <a:r>
              <a:rPr lang="en-US" dirty="0" smtClean="0"/>
              <a:t>Actionname allows us to specify different action name than the method name</a:t>
            </a:r>
          </a:p>
          <a:p>
            <a:pPr marL="0" indent="0">
              <a:buNone/>
            </a:pPr>
            <a:r>
              <a:rPr lang="en-US" dirty="0" smtClean="0"/>
              <a:t>Public class </a:t>
            </a:r>
            <a:r>
              <a:rPr lang="en-US" dirty="0" err="1" smtClean="0"/>
              <a:t>StudentController:Controller</a:t>
            </a:r>
            <a:endParaRPr lang="en-US" dirty="0" smtClean="0"/>
          </a:p>
          <a:p>
            <a:pPr marL="0" indent="0">
              <a:buNone/>
            </a:pPr>
            <a:r>
              <a:rPr lang="en-US" dirty="0" smtClean="0"/>
              <a:t>{</a:t>
            </a:r>
          </a:p>
          <a:p>
            <a:pPr marL="0" indent="0">
              <a:buNone/>
            </a:pPr>
            <a:r>
              <a:rPr lang="en-US" dirty="0"/>
              <a:t>[ActionName("List")]</a:t>
            </a:r>
          </a:p>
          <a:p>
            <a:pPr marL="0" indent="0">
              <a:buNone/>
            </a:pPr>
            <a:r>
              <a:rPr lang="en-US" dirty="0" smtClean="0"/>
              <a:t> </a:t>
            </a:r>
            <a:r>
              <a:rPr lang="en-US" dirty="0"/>
              <a:t>public </a:t>
            </a:r>
            <a:r>
              <a:rPr lang="en-US" dirty="0" err="1"/>
              <a:t>ActionResult</a:t>
            </a:r>
            <a:r>
              <a:rPr lang="en-US" dirty="0"/>
              <a:t> Index()</a:t>
            </a:r>
          </a:p>
          <a:p>
            <a:pPr marL="0" indent="0">
              <a:buNone/>
            </a:pPr>
            <a:r>
              <a:rPr lang="en-US" dirty="0" smtClean="0"/>
              <a:t>  </a:t>
            </a:r>
            <a:r>
              <a:rPr lang="en-US" dirty="0"/>
              <a:t>{</a:t>
            </a:r>
          </a:p>
          <a:p>
            <a:pPr marL="0" indent="0">
              <a:buNone/>
            </a:pPr>
            <a:r>
              <a:rPr lang="en-US" dirty="0" smtClean="0"/>
              <a:t>  </a:t>
            </a:r>
            <a:r>
              <a:rPr lang="en-US" dirty="0" err="1"/>
              <a:t>ViewBag.Message</a:t>
            </a:r>
            <a:r>
              <a:rPr lang="en-US" dirty="0"/>
              <a:t> = </a:t>
            </a:r>
            <a:r>
              <a:rPr lang="en-US" dirty="0" smtClean="0"/>
              <a:t>“Asp.net";</a:t>
            </a:r>
            <a:endParaRPr lang="en-US" dirty="0"/>
          </a:p>
          <a:p>
            <a:pPr marL="0" indent="0">
              <a:buNone/>
            </a:pPr>
            <a:r>
              <a:rPr lang="en-US" dirty="0" smtClean="0"/>
              <a:t>            </a:t>
            </a:r>
            <a:r>
              <a:rPr lang="en-US" dirty="0"/>
              <a:t>return View();</a:t>
            </a:r>
          </a:p>
          <a:p>
            <a:pPr marL="0" indent="0">
              <a:buNone/>
            </a:pPr>
            <a:r>
              <a:rPr lang="en-US" dirty="0" smtClean="0"/>
              <a:t>   </a:t>
            </a:r>
            <a:r>
              <a:rPr lang="en-US" dirty="0"/>
              <a:t>}</a:t>
            </a:r>
            <a:endParaRPr lang="en-US" dirty="0" smtClean="0"/>
          </a:p>
          <a:p>
            <a:pPr marL="0" indent="0">
              <a:buNone/>
            </a:pPr>
            <a:r>
              <a:rPr lang="en-US" dirty="0"/>
              <a:t>}</a:t>
            </a:r>
          </a:p>
        </p:txBody>
      </p:sp>
    </p:spTree>
    <p:extLst>
      <p:ext uri="{BB962C8B-B14F-4D97-AF65-F5344CB8AC3E}">
        <p14:creationId xmlns:p14="http://schemas.microsoft.com/office/powerpoint/2010/main" val="10969632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5606</TotalTime>
  <Words>5621</Words>
  <Application>Microsoft Office PowerPoint</Application>
  <PresentationFormat>On-screen Show (4:3)</PresentationFormat>
  <Paragraphs>714</Paragraphs>
  <Slides>120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Birka</vt:lpstr>
      <vt:lpstr>Birka-Italic</vt:lpstr>
      <vt:lpstr>Calibri</vt:lpstr>
      <vt:lpstr>Segoe UI</vt:lpstr>
      <vt:lpstr>TheSansMonoCd-W5Regular</vt:lpstr>
      <vt:lpstr>TheSansMonoCd-W7Bold</vt:lpstr>
      <vt:lpstr>Trebuchet MS</vt:lpstr>
      <vt:lpstr>Wingdings</vt:lpstr>
      <vt:lpstr>Wingdings 2</vt:lpstr>
      <vt:lpstr>Opulent</vt:lpstr>
      <vt:lpstr>MVC(Model-View-Controller)</vt:lpstr>
      <vt:lpstr>mvc</vt:lpstr>
      <vt:lpstr>advantages</vt:lpstr>
      <vt:lpstr>ADVANTAGES OF MVC</vt:lpstr>
      <vt:lpstr>Drawbacks of asp.net</vt:lpstr>
      <vt:lpstr> mvc process flow</vt:lpstr>
      <vt:lpstr>Process of mvc</vt:lpstr>
      <vt:lpstr>Complete  flow of mvc</vt:lpstr>
      <vt:lpstr>Mvc request  life cycle</vt:lpstr>
      <vt:lpstr>Mvc Handler</vt:lpstr>
      <vt:lpstr>Step-1</vt:lpstr>
      <vt:lpstr>Process Request</vt:lpstr>
      <vt:lpstr>PowerPoint Presentation</vt:lpstr>
      <vt:lpstr>controller</vt:lpstr>
      <vt:lpstr>Action Execution</vt:lpstr>
      <vt:lpstr>View Result</vt:lpstr>
      <vt:lpstr>View Engine</vt:lpstr>
      <vt:lpstr>view</vt:lpstr>
      <vt:lpstr>PowerPoint Presentation</vt:lpstr>
      <vt:lpstr>PowerPoint Presentation</vt:lpstr>
      <vt:lpstr>ASP.NET MVC 3 Overview</vt:lpstr>
      <vt:lpstr>Razor View Engine</vt:lpstr>
      <vt:lpstr>NET 4 Data Annotation Support</vt:lpstr>
      <vt:lpstr>   MVC</vt:lpstr>
      <vt:lpstr>The Model</vt:lpstr>
      <vt:lpstr>The View</vt:lpstr>
      <vt:lpstr> The controller</vt:lpstr>
      <vt:lpstr>Process of mvc</vt:lpstr>
      <vt:lpstr>Asp.net mvc3 feature</vt:lpstr>
      <vt:lpstr>Asp.net mvc4 feature</vt:lpstr>
      <vt:lpstr>The architecture is self explanatory.</vt:lpstr>
      <vt:lpstr>Default route </vt:lpstr>
      <vt:lpstr>Home controller class with string parameter </vt:lpstr>
      <vt:lpstr>Home controller class with out string parameter </vt:lpstr>
      <vt:lpstr>Routing </vt:lpstr>
      <vt:lpstr>PowerPoint Presentation</vt:lpstr>
      <vt:lpstr>PowerPoint Presentation</vt:lpstr>
      <vt:lpstr>PowerPoint Presentation</vt:lpstr>
      <vt:lpstr>Project Templates</vt:lpstr>
      <vt:lpstr>BASIC</vt:lpstr>
      <vt:lpstr>Internet Application</vt:lpstr>
      <vt:lpstr>Intranet Application</vt:lpstr>
      <vt:lpstr>Mobile Application</vt:lpstr>
      <vt:lpstr>ROUTING</vt:lpstr>
      <vt:lpstr>Configuring Routes</vt:lpstr>
      <vt:lpstr>ROUTING</vt:lpstr>
      <vt:lpstr>RouteConfig</vt:lpstr>
      <vt:lpstr>HomeController</vt:lpstr>
      <vt:lpstr>PowerPoint Presentation</vt:lpstr>
      <vt:lpstr>Homecontroller code</vt:lpstr>
      <vt:lpstr>PowerPoint Presentation</vt:lpstr>
      <vt:lpstr>PowerPoint Presentation</vt:lpstr>
      <vt:lpstr>Unobtrusive java script</vt:lpstr>
      <vt:lpstr>PowerPoint Presentation</vt:lpstr>
      <vt:lpstr>PowerPoint Presentation</vt:lpstr>
      <vt:lpstr>PowerPoint Presentation</vt:lpstr>
      <vt:lpstr>Razor!</vt:lpstr>
      <vt:lpstr>Main Razor Syntax Rules for C# </vt:lpstr>
      <vt:lpstr>PowerPoint Presentation</vt:lpstr>
      <vt:lpstr>Razor’s</vt:lpstr>
      <vt:lpstr>Examples of common scenarios implemented in both Razor markup and Web Forms markup.</vt:lpstr>
      <vt:lpstr>PowerPoint Presentation</vt:lpstr>
      <vt:lpstr>PowerPoint Presentation</vt:lpstr>
      <vt:lpstr>Razor Helpers</vt:lpstr>
      <vt:lpstr>Converting Data Types</vt:lpstr>
      <vt:lpstr>folders</vt:lpstr>
      <vt:lpstr>PowerPoint Presentation</vt:lpstr>
      <vt:lpstr>PowerPoint Presentation</vt:lpstr>
      <vt:lpstr>The Home controller</vt:lpstr>
      <vt:lpstr>The Controller Views</vt:lpstr>
      <vt:lpstr>The Views Folder</vt:lpstr>
      <vt:lpstr>View folder</vt:lpstr>
      <vt:lpstr>Disadvantages of mvc</vt:lpstr>
      <vt:lpstr>What are Action Filters</vt:lpstr>
      <vt:lpstr> View Data and view bag</vt:lpstr>
      <vt:lpstr>   Temp </vt:lpstr>
      <vt:lpstr>ViewData  and  ViewBag</vt:lpstr>
      <vt:lpstr> tempdata</vt:lpstr>
      <vt:lpstr>session</vt:lpstr>
      <vt:lpstr>Difference in viewdata and viewbag</vt:lpstr>
      <vt:lpstr>Html helper class</vt:lpstr>
      <vt:lpstr>Html helper</vt:lpstr>
      <vt:lpstr>Html.BeginForm()</vt:lpstr>
      <vt:lpstr>Html.TextBox()</vt:lpstr>
      <vt:lpstr>Actionresult and  its types</vt:lpstr>
      <vt:lpstr>PowerPoint Presentation</vt:lpstr>
      <vt:lpstr>Content View</vt:lpstr>
      <vt:lpstr>View engine</vt:lpstr>
      <vt:lpstr>View engine</vt:lpstr>
      <vt:lpstr>PowerPoint Presentation</vt:lpstr>
      <vt:lpstr>Different ways for sending data from controller to view</vt:lpstr>
      <vt:lpstr>strongly-typed view</vt:lpstr>
      <vt:lpstr>Automatic scaffolding</vt:lpstr>
      <vt:lpstr>Compile-time type checking</vt:lpstr>
      <vt:lpstr>Create as a partial view</vt:lpstr>
      <vt:lpstr>Use a layout or master page</vt:lpstr>
      <vt:lpstr>Action methods</vt:lpstr>
      <vt:lpstr>Action selectors</vt:lpstr>
      <vt:lpstr>actionname</vt:lpstr>
      <vt:lpstr>nonaction</vt:lpstr>
      <vt:lpstr>nonAction</vt:lpstr>
      <vt:lpstr>Action verbs</vt:lpstr>
      <vt:lpstr>Different action verbs</vt:lpstr>
      <vt:lpstr>Data annotation</vt:lpstr>
      <vt:lpstr>Attributes of dataannotations</vt:lpstr>
      <vt:lpstr>Id,empname validation</vt:lpstr>
      <vt:lpstr>Salary validation </vt:lpstr>
      <vt:lpstr>email</vt:lpstr>
      <vt:lpstr>Action filters</vt:lpstr>
      <vt:lpstr>Type of action filters</vt:lpstr>
      <vt:lpstr>  Repository </vt:lpstr>
      <vt:lpstr>Repository</vt:lpstr>
      <vt:lpstr>Repository design pattern </vt:lpstr>
      <vt:lpstr> Repository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MVC(Model-View-Controller)</dc:title>
  <dc:creator>Admin</dc:creator>
  <cp:lastModifiedBy>Kamal</cp:lastModifiedBy>
  <cp:revision>227</cp:revision>
  <dcterms:created xsi:type="dcterms:W3CDTF">2014-10-04T05:17:36Z</dcterms:created>
  <dcterms:modified xsi:type="dcterms:W3CDTF">2019-11-05T17:14:30Z</dcterms:modified>
</cp:coreProperties>
</file>