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84" r:id="rId3"/>
    <p:sldId id="256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86" r:id="rId13"/>
    <p:sldId id="298" r:id="rId14"/>
    <p:sldId id="288" r:id="rId15"/>
    <p:sldId id="289" r:id="rId16"/>
    <p:sldId id="293" r:id="rId17"/>
    <p:sldId id="290" r:id="rId18"/>
    <p:sldId id="291" r:id="rId19"/>
    <p:sldId id="267" r:id="rId20"/>
    <p:sldId id="268" r:id="rId21"/>
    <p:sldId id="296" r:id="rId22"/>
    <p:sldId id="269" r:id="rId23"/>
    <p:sldId id="270" r:id="rId24"/>
    <p:sldId id="297" r:id="rId25"/>
    <p:sldId id="271" r:id="rId26"/>
    <p:sldId id="272" r:id="rId27"/>
    <p:sldId id="273" r:id="rId28"/>
    <p:sldId id="275" r:id="rId29"/>
    <p:sldId id="274" r:id="rId30"/>
    <p:sldId id="276" r:id="rId31"/>
    <p:sldId id="261" r:id="rId32"/>
    <p:sldId id="278" r:id="rId33"/>
    <p:sldId id="277" r:id="rId34"/>
    <p:sldId id="295" r:id="rId35"/>
    <p:sldId id="283" r:id="rId36"/>
    <p:sldId id="280" r:id="rId37"/>
    <p:sldId id="282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  <a:srgbClr val="33CAFF"/>
    <a:srgbClr val="ECF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7090-64B0-4E3A-88DF-FD22C201956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17422"/>
            <a:ext cx="11651673" cy="107721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 Rounded MT Bold" panose="020F0704030504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Software </a:t>
            </a:r>
            <a:r>
              <a:rPr lang="en-US" sz="3200" b="1" dirty="0">
                <a:latin typeface="Arial Rounded MT Bold" panose="020F0704030504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Development Project-II &amp; Industrial tour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CSE-3116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36" y="1634835"/>
            <a:ext cx="5458691" cy="51954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Supervised </a:t>
            </a:r>
            <a:r>
              <a:rPr lang="en-US" sz="4400" b="1" dirty="0" smtClean="0">
                <a:solidFill>
                  <a:schemeClr val="tx1"/>
                </a:solidFill>
              </a:rPr>
              <a:t>By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Mostofa Kamal Nasir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MBSTU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074" y="1634835"/>
            <a:ext cx="6248400" cy="52231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Submitted</a:t>
            </a:r>
            <a:r>
              <a:rPr lang="en-US" sz="4000" b="1" dirty="0">
                <a:solidFill>
                  <a:schemeClr val="tx1"/>
                </a:solidFill>
              </a:rPr>
              <a:t> By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3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Khan</a:t>
            </a:r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CE-15010</a:t>
            </a:r>
            <a:endParaRPr lang="en-US" sz="3600" b="1" dirty="0" smtClean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Dept</a:t>
            </a:r>
            <a:r>
              <a:rPr lang="en-US" sz="3600" b="1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. of CSE, MBSTU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theory Course</a:t>
            </a:r>
            <a:r>
              <a:rPr lang="en-US" altLang="en-US" sz="3000" b="1" dirty="0" smtClean="0">
                <a:latin typeface="+mj-lt"/>
              </a:rPr>
              <a:t>,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Then, we create a query named “Third Exam Checker” to manipulate those students who need third Exam.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After taking input of third exam our main process begin.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Query named “</a:t>
            </a:r>
            <a:r>
              <a:rPr lang="en-US" altLang="en-US" sz="3000" b="1" dirty="0" err="1" smtClean="0">
                <a:latin typeface="+mj-lt"/>
              </a:rPr>
              <a:t>average_tmp</a:t>
            </a:r>
            <a:r>
              <a:rPr lang="en-US" altLang="en-US" sz="3000" b="1" dirty="0" smtClean="0">
                <a:latin typeface="+mj-lt"/>
              </a:rPr>
              <a:t>” calculate the average of final exam from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table, 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an\Desktop\f4c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2" y="844052"/>
            <a:ext cx="7120871" cy="551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051" y="1167613"/>
            <a:ext cx="2146472" cy="7455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050" y="2025748"/>
            <a:ext cx="3215618" cy="1463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02723" y="3601320"/>
            <a:ext cx="3032737" cy="759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02722" y="4459456"/>
            <a:ext cx="3395555" cy="10410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02723" y="5598941"/>
            <a:ext cx="3504164" cy="759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/>
          <p:cNvCxnSpPr>
            <a:stCxn id="4" idx="3"/>
            <a:endCxn id="20" idx="1"/>
          </p:cNvCxnSpPr>
          <p:nvPr/>
        </p:nvCxnSpPr>
        <p:spPr>
          <a:xfrm flipV="1">
            <a:off x="2602523" y="647112"/>
            <a:ext cx="5373859" cy="8932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2" idx="1"/>
          </p:cNvCxnSpPr>
          <p:nvPr/>
        </p:nvCxnSpPr>
        <p:spPr>
          <a:xfrm flipV="1">
            <a:off x="3671668" y="2539219"/>
            <a:ext cx="1378635" cy="218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35460" y="3943628"/>
            <a:ext cx="4031863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98277" y="4956510"/>
            <a:ext cx="3669045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3906887" y="5856837"/>
            <a:ext cx="3712836" cy="24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976382" y="0"/>
            <a:ext cx="2644726" cy="12942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Average and CT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Average </a:t>
            </a:r>
            <a:r>
              <a:rPr lang="en-US" sz="2400" b="1" dirty="0" err="1" smtClean="0">
                <a:solidFill>
                  <a:schemeClr val="bg1"/>
                </a:solidFill>
              </a:rPr>
              <a:t>Tmp</a:t>
            </a:r>
            <a:r>
              <a:rPr lang="en-US" sz="2400" b="1" dirty="0" smtClean="0">
                <a:solidFill>
                  <a:schemeClr val="bg1"/>
                </a:solidFill>
              </a:rPr>
              <a:t> calculate the average,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Ct query calculate CT marks and third exam </a:t>
            </a:r>
            <a:r>
              <a:rPr lang="en-US" sz="2400" b="1" dirty="0" err="1" smtClean="0">
                <a:solidFill>
                  <a:schemeClr val="bg1"/>
                </a:solidFill>
              </a:rPr>
              <a:t>cheker</a:t>
            </a:r>
            <a:r>
              <a:rPr lang="en-US" sz="2400" b="1" dirty="0" smtClean="0">
                <a:solidFill>
                  <a:schemeClr val="bg1"/>
                </a:solidFill>
              </a:rPr>
              <a:t> differ the examinee who need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CT , Final and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Third exam and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Theory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0" grpId="0" animBg="1"/>
      <p:bldP spid="22" grpId="0" animBg="1"/>
      <p:bldP spid="28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564" y="586798"/>
            <a:ext cx="4731328" cy="3999057"/>
          </a:xfrm>
          <a:solidFill>
            <a:schemeClr val="bg2"/>
          </a:solidFill>
        </p:spPr>
        <p:txBody>
          <a:bodyPr anchor="t">
            <a:normAutofit/>
          </a:bodyPr>
          <a:lstStyle/>
          <a:p>
            <a:r>
              <a:rPr lang="en-US" sz="3200" b="1" dirty="0" smtClean="0"/>
              <a:t>This is an example of an input file.</a:t>
            </a:r>
            <a:br>
              <a:rPr lang="en-US" sz="3200" b="1" dirty="0" smtClean="0"/>
            </a:br>
            <a:r>
              <a:rPr lang="en-US" sz="3200" b="1" dirty="0" smtClean="0"/>
              <a:t>Here, we will take input of internal and external of theory exam. </a:t>
            </a:r>
            <a:br>
              <a:rPr lang="en-US" sz="3200" b="1" dirty="0" smtClean="0"/>
            </a:br>
            <a:r>
              <a:rPr lang="en-US" sz="3200" b="1" dirty="0" smtClean="0"/>
              <a:t>Similarly we will take CT, Lab and Project Marks.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-880" b="9935"/>
          <a:stretch>
            <a:fillRect/>
          </a:stretch>
        </p:blipFill>
        <p:spPr>
          <a:xfrm>
            <a:off x="838200" y="29578"/>
            <a:ext cx="5091545" cy="693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396" y="998618"/>
            <a:ext cx="4405747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We, Simply Add This Code</a:t>
            </a:r>
            <a:br>
              <a:rPr lang="en-US" sz="3200" b="1" dirty="0" smtClean="0"/>
            </a:br>
            <a:r>
              <a:rPr lang="en-US" sz="3200" b="1" dirty="0" smtClean="0"/>
              <a:t>using </a:t>
            </a:r>
            <a:r>
              <a:rPr lang="en-US" sz="3200" b="1" dirty="0" err="1" smtClean="0"/>
              <a:t>Ms</a:t>
            </a:r>
            <a:r>
              <a:rPr lang="en-US" sz="3200" b="1" dirty="0" smtClean="0"/>
              <a:t> Access select query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2" y="96982"/>
            <a:ext cx="6787346" cy="3620562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78724" y="235527"/>
            <a:ext cx="3449782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9636" y="3449782"/>
            <a:ext cx="1203962" cy="2677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&gt;=14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628506" y="471055"/>
            <a:ext cx="3629890" cy="1031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2" idx="1"/>
          </p:cNvCxnSpPr>
          <p:nvPr/>
        </p:nvCxnSpPr>
        <p:spPr>
          <a:xfrm flipV="1">
            <a:off x="6351617" y="1614600"/>
            <a:ext cx="906779" cy="1835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/>
          <p:nvPr/>
        </p:nvSpPr>
        <p:spPr>
          <a:xfrm>
            <a:off x="304800" y="4399453"/>
            <a:ext cx="4530437" cy="19385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Then, We Get This Table which contain only those examinee who need Third Examinee</a:t>
            </a:r>
            <a:endParaRPr lang="en-US" sz="28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3" y="4038054"/>
            <a:ext cx="6774873" cy="2661347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596" y="487152"/>
            <a:ext cx="11055004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Here ,the query that we use to get the average marks of theory course. 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828800"/>
            <a:ext cx="11201400" cy="48387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" y="168497"/>
            <a:ext cx="6015044" cy="657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47" y="0"/>
            <a:ext cx="5062953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816378" y="6497782"/>
            <a:ext cx="3893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95651" y="360218"/>
            <a:ext cx="13855" cy="6137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95651" y="304800"/>
            <a:ext cx="1911927" cy="5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700877" cy="939866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en-US" sz="2000" b="1" dirty="0" smtClean="0"/>
              <a:t>Here, is the flow chart for average code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2816378" y="0"/>
            <a:ext cx="3141077" cy="93986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Abs(internal-external)&gt;=14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82562"/>
            <a:ext cx="5133975" cy="296703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3486943"/>
            <a:ext cx="5181600" cy="293846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5259387" y="977900"/>
            <a:ext cx="2651558" cy="9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910945" y="182562"/>
            <a:ext cx="3662663" cy="17847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the  “letter grade” code that we use in the select query.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5283199" y="4493022"/>
            <a:ext cx="2419928" cy="6620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703127" y="3486943"/>
            <a:ext cx="3870481" cy="20121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is </a:t>
            </a:r>
            <a:r>
              <a:rPr lang="en-US" sz="2400" b="1" dirty="0" smtClean="0">
                <a:solidFill>
                  <a:schemeClr val="bg1"/>
                </a:solidFill>
              </a:rPr>
              <a:t>the  “grade point” code </a:t>
            </a:r>
            <a:r>
              <a:rPr lang="en-US" sz="2400" b="1" dirty="0">
                <a:solidFill>
                  <a:schemeClr val="bg1"/>
                </a:solidFill>
              </a:rPr>
              <a:t>that we use in the select query.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66700"/>
            <a:ext cx="7253288" cy="6591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88596" y="266700"/>
            <a:ext cx="4405747" cy="21971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CT report.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62" y="845127"/>
            <a:ext cx="9048204" cy="59020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438" y="0"/>
            <a:ext cx="10345652" cy="7366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This is an example of an Final report for an individual course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Lab Course</a:t>
            </a:r>
            <a:r>
              <a:rPr lang="en-US" altLang="en-US" sz="3000" b="1" dirty="0" smtClean="0">
                <a:latin typeface="+mj-lt"/>
              </a:rPr>
              <a:t>,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err="1" smtClean="0">
                <a:latin typeface="+mj-lt"/>
              </a:rPr>
              <a:t>avg_query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viva-voce(10%)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final practical exam(40%)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Query named “</a:t>
            </a:r>
            <a:r>
              <a:rPr lang="en-US" altLang="en-US" sz="3000" b="1" dirty="0" err="1" smtClean="0">
                <a:latin typeface="+mj-lt"/>
              </a:rPr>
              <a:t>ct_query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Lab-Report(15%)</a:t>
            </a:r>
            <a:r>
              <a:rPr lang="en-US" altLang="en-US" sz="3000" b="1" dirty="0" smtClean="0">
                <a:latin typeface="+mj-lt"/>
              </a:rPr>
              <a:t>,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 </a:t>
            </a:r>
            <a:r>
              <a:rPr lang="en-US" alt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attendence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(15%) </a:t>
            </a:r>
            <a:r>
              <a:rPr lang="en-US" altLang="en-US" sz="3000" b="1" dirty="0" smtClean="0">
                <a:latin typeface="+mj-lt"/>
              </a:rPr>
              <a:t>and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Lab Quiz(20%) 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2471017"/>
            <a:ext cx="8735292" cy="1186584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Result Processing System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Lab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0" y="890005"/>
            <a:ext cx="9072389" cy="54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56050" y="2250831"/>
            <a:ext cx="3215618" cy="1491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3" y="3868608"/>
            <a:ext cx="3803517" cy="365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02722" y="4360975"/>
            <a:ext cx="3803518" cy="13927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402723" y="5856837"/>
            <a:ext cx="3504164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9" name="Straight Arrow Connector 28"/>
          <p:cNvCxnSpPr>
            <a:endCxn id="40" idx="1"/>
          </p:cNvCxnSpPr>
          <p:nvPr/>
        </p:nvCxnSpPr>
        <p:spPr>
          <a:xfrm flipV="1">
            <a:off x="2982351" y="837028"/>
            <a:ext cx="4093698" cy="903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</p:cNvCxnSpPr>
          <p:nvPr/>
        </p:nvCxnSpPr>
        <p:spPr>
          <a:xfrm flipV="1">
            <a:off x="4206240" y="3943628"/>
            <a:ext cx="3261083" cy="107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06240" y="4956510"/>
            <a:ext cx="3261082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9" idx="1"/>
          </p:cNvCxnSpPr>
          <p:nvPr/>
        </p:nvCxnSpPr>
        <p:spPr>
          <a:xfrm>
            <a:off x="3906887" y="6100684"/>
            <a:ext cx="371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“</a:t>
            </a:r>
            <a:r>
              <a:rPr lang="en-US" sz="2400" b="1" dirty="0" err="1" smtClean="0">
                <a:solidFill>
                  <a:schemeClr val="bg1"/>
                </a:solidFill>
              </a:rPr>
              <a:t>Average_Query</a:t>
            </a:r>
            <a:r>
              <a:rPr lang="en-US" sz="2400" b="1" dirty="0" smtClean="0">
                <a:solidFill>
                  <a:schemeClr val="bg1"/>
                </a:solidFill>
              </a:rPr>
              <a:t>” calculate the viva-voce and Final Practical Exam,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 Ct query calculate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attendance,Report,Quiz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an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ct</a:t>
            </a:r>
            <a:r>
              <a:rPr lang="en-US" sz="2400" b="1" dirty="0" smtClean="0">
                <a:solidFill>
                  <a:schemeClr val="bg1"/>
                </a:solidFill>
              </a:rPr>
              <a:t> and final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 macro to show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76049" y="112542"/>
            <a:ext cx="4839286" cy="14489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Final </a:t>
            </a:r>
            <a:r>
              <a:rPr lang="en-US" sz="2400" b="1" dirty="0" err="1" smtClean="0">
                <a:solidFill>
                  <a:schemeClr val="bg1"/>
                </a:solidFill>
              </a:rPr>
              <a:t>Prac</a:t>
            </a:r>
            <a:r>
              <a:rPr lang="en-US" sz="2400" b="1" dirty="0" smtClean="0">
                <a:solidFill>
                  <a:schemeClr val="bg1"/>
                </a:solidFill>
              </a:rPr>
              <a:t> Exam and Viva Voce and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Attendence</a:t>
            </a:r>
            <a:r>
              <a:rPr lang="en-US" sz="2400" b="1" dirty="0" smtClean="0">
                <a:solidFill>
                  <a:schemeClr val="bg1"/>
                </a:solidFill>
              </a:rPr>
              <a:t>, Lab Quiz and Lab Report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843" y="1329397"/>
            <a:ext cx="2391508" cy="8229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/>
          <p:cNvCxnSpPr>
            <a:stCxn id="24" idx="3"/>
          </p:cNvCxnSpPr>
          <p:nvPr/>
        </p:nvCxnSpPr>
        <p:spPr>
          <a:xfrm flipV="1">
            <a:off x="3671668" y="2539219"/>
            <a:ext cx="1378635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Lab report.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218" y="1330613"/>
            <a:ext cx="9553575" cy="550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Project Course</a:t>
            </a:r>
            <a:r>
              <a:rPr lang="en-US" altLang="en-US" sz="3000" b="1" dirty="0" smtClean="0">
                <a:latin typeface="+mj-lt"/>
              </a:rPr>
              <a:t>,  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We create 2 table “Cons”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smtClean="0"/>
              <a:t>Cons 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 marks(30%)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supervisor marks(70%)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</a:t>
            </a:r>
            <a:r>
              <a:rPr lang="en-US" altLang="en-US" sz="3000" b="1" dirty="0"/>
              <a:t>Cons Query</a:t>
            </a:r>
            <a:r>
              <a:rPr lang="en-US" altLang="en-US" sz="3000" b="1" dirty="0" smtClean="0">
                <a:latin typeface="+mj-lt"/>
              </a:rPr>
              <a:t>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982816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Project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528819"/>
            <a:ext cx="7281181" cy="342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6050" y="1927274"/>
            <a:ext cx="2638841" cy="829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050" y="2883877"/>
            <a:ext cx="3215618" cy="4923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402722" y="3474719"/>
            <a:ext cx="3576410" cy="3452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2" y="3943628"/>
            <a:ext cx="3435138" cy="417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74967" y="4454766"/>
            <a:ext cx="3787543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7" name="Straight Arrow Connector 26"/>
          <p:cNvCxnSpPr>
            <a:stCxn id="21" idx="3"/>
            <a:endCxn id="36" idx="1"/>
          </p:cNvCxnSpPr>
          <p:nvPr/>
        </p:nvCxnSpPr>
        <p:spPr>
          <a:xfrm flipV="1">
            <a:off x="3094891" y="808893"/>
            <a:ext cx="4881490" cy="1533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" idx="1"/>
          </p:cNvCxnSpPr>
          <p:nvPr/>
        </p:nvCxnSpPr>
        <p:spPr>
          <a:xfrm flipV="1">
            <a:off x="3671668" y="2342272"/>
            <a:ext cx="1378635" cy="787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8" idx="1"/>
          </p:cNvCxnSpPr>
          <p:nvPr/>
        </p:nvCxnSpPr>
        <p:spPr>
          <a:xfrm>
            <a:off x="3979132" y="3696283"/>
            <a:ext cx="348819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9" idx="1"/>
          </p:cNvCxnSpPr>
          <p:nvPr/>
        </p:nvCxnSpPr>
        <p:spPr>
          <a:xfrm>
            <a:off x="3906887" y="4152302"/>
            <a:ext cx="3736005" cy="5533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1"/>
          </p:cNvCxnSpPr>
          <p:nvPr/>
        </p:nvCxnSpPr>
        <p:spPr>
          <a:xfrm>
            <a:off x="4360985" y="4465314"/>
            <a:ext cx="3357213" cy="1395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976381" y="112542"/>
            <a:ext cx="3137096" cy="1392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Supervisor and Presentation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050303" y="1702192"/>
            <a:ext cx="7019778" cy="1280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Cons Query calculate the Total marks, LG, GP, PS etc.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67323" y="3316455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42892" y="4248439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 final result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18198" y="5403161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This is an example of an Project report.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076" y="1092199"/>
            <a:ext cx="10162742" cy="5759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2: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Now  we create Green Sheet. It’s a long process. We discuss it in brief.</a:t>
            </a:r>
          </a:p>
          <a:p>
            <a:pPr eaLnBrk="1" hangingPunct="1"/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3600" b="1" dirty="0" smtClean="0">
                <a:latin typeface="+mj-lt"/>
              </a:rPr>
              <a:t>           i) We make a query named “</a:t>
            </a:r>
            <a:r>
              <a:rPr lang="en-US" altLang="en-US" sz="3600" b="1" dirty="0" err="1" smtClean="0">
                <a:latin typeface="+mj-lt"/>
              </a:rPr>
              <a:t>Green_Sheet</a:t>
            </a:r>
            <a:r>
              <a:rPr lang="en-US" altLang="en-US" sz="3600" b="1" dirty="0" smtClean="0">
                <a:latin typeface="+mj-lt"/>
              </a:rPr>
              <a:t>” which inner join all final table of each courses like following picture.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4" y="268386"/>
            <a:ext cx="10306805" cy="50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339906" y="5458268"/>
            <a:ext cx="9988060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Figure: Inner Join of all Final Table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6788" y="3418448"/>
            <a:ext cx="5486400" cy="1814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But This is not our Final Green Sheet. Because, This Green Sheet Don’t Contain the examinee who had improve or backlog exam. The Rest Process is described in following slide.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851" y="1080869"/>
            <a:ext cx="1674055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8848" y="1080869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55" y="2018724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9665" y="1992932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56" y="2888569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9666" y="286277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56" y="3824072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9666" y="3831108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345" y="4855701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35455" y="486273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345" y="5814660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5455" y="5821696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3373" y="6133525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59483" y="6140561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3373" y="50643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9483" y="50714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3372" y="39764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59482" y="39835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3371" y="300111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59481" y="300815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3370" y="1985908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9480" y="1992944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7" idx="6"/>
          </p:cNvCxnSpPr>
          <p:nvPr/>
        </p:nvCxnSpPr>
        <p:spPr>
          <a:xfrm flipH="1">
            <a:off x="2093738" y="1446629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2390" y="157558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" idx="2"/>
          </p:cNvCxnSpPr>
          <p:nvPr/>
        </p:nvCxnSpPr>
        <p:spPr>
          <a:xfrm flipH="1">
            <a:off x="1538064" y="1446629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385665" y="1940179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6"/>
          </p:cNvCxnSpPr>
          <p:nvPr/>
        </p:nvCxnSpPr>
        <p:spPr>
          <a:xfrm flipH="1">
            <a:off x="2093739" y="2363384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82391" y="2492344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538065" y="2363384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85666" y="2856934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6"/>
          </p:cNvCxnSpPr>
          <p:nvPr/>
        </p:nvCxnSpPr>
        <p:spPr>
          <a:xfrm flipH="1">
            <a:off x="2175797" y="3253750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64449" y="3382710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620123" y="3253750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467724" y="3747300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6"/>
          </p:cNvCxnSpPr>
          <p:nvPr/>
        </p:nvCxnSpPr>
        <p:spPr>
          <a:xfrm flipH="1">
            <a:off x="2128905" y="4221502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17557" y="435046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573231" y="4221502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420832" y="4715052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0" idx="6"/>
          </p:cNvCxnSpPr>
          <p:nvPr/>
        </p:nvCxnSpPr>
        <p:spPr>
          <a:xfrm flipH="1">
            <a:off x="2147662" y="5221461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36314" y="535042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591988" y="5221461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439589" y="5715011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4" idx="6"/>
          </p:cNvCxnSpPr>
          <p:nvPr/>
        </p:nvCxnSpPr>
        <p:spPr>
          <a:xfrm flipV="1">
            <a:off x="5495772" y="6499285"/>
            <a:ext cx="726837" cy="1199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384424" y="643693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17" idx="2"/>
            <a:endCxn id="74" idx="2"/>
          </p:cNvCxnSpPr>
          <p:nvPr/>
        </p:nvCxnSpPr>
        <p:spPr>
          <a:xfrm>
            <a:off x="4019840" y="6187456"/>
            <a:ext cx="364584" cy="43177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4" idx="2"/>
          </p:cNvCxnSpPr>
          <p:nvPr/>
        </p:nvCxnSpPr>
        <p:spPr>
          <a:xfrm>
            <a:off x="1606045" y="6180420"/>
            <a:ext cx="2778379" cy="4388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6"/>
            <a:endCxn id="20" idx="2"/>
          </p:cNvCxnSpPr>
          <p:nvPr/>
        </p:nvCxnSpPr>
        <p:spPr>
          <a:xfrm flipH="1" flipV="1">
            <a:off x="7362093" y="5430137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2090" y="553917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>
            <a:stCxn id="19" idx="0"/>
            <a:endCxn id="84" idx="4"/>
          </p:cNvCxnSpPr>
          <p:nvPr/>
        </p:nvCxnSpPr>
        <p:spPr>
          <a:xfrm flipH="1" flipV="1">
            <a:off x="7917764" y="5903762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" idx="0"/>
            <a:endCxn id="84" idx="4"/>
          </p:cNvCxnSpPr>
          <p:nvPr/>
        </p:nvCxnSpPr>
        <p:spPr>
          <a:xfrm flipV="1">
            <a:off x="7362093" y="5903762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9" idx="6"/>
          </p:cNvCxnSpPr>
          <p:nvPr/>
        </p:nvCxnSpPr>
        <p:spPr>
          <a:xfrm flipH="1" flipV="1">
            <a:off x="7439467" y="4360994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439464" y="44700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99" idx="4"/>
          </p:cNvCxnSpPr>
          <p:nvPr/>
        </p:nvCxnSpPr>
        <p:spPr>
          <a:xfrm flipH="1" flipV="1">
            <a:off x="7995138" y="4834619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9" idx="4"/>
          </p:cNvCxnSpPr>
          <p:nvPr/>
        </p:nvCxnSpPr>
        <p:spPr>
          <a:xfrm flipV="1">
            <a:off x="7439467" y="4834619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3" idx="6"/>
          </p:cNvCxnSpPr>
          <p:nvPr/>
        </p:nvCxnSpPr>
        <p:spPr>
          <a:xfrm flipH="1" flipV="1">
            <a:off x="7519188" y="3360736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19185" y="346977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endCxn id="103" idx="4"/>
          </p:cNvCxnSpPr>
          <p:nvPr/>
        </p:nvCxnSpPr>
        <p:spPr>
          <a:xfrm flipH="1" flipV="1">
            <a:off x="8074859" y="383436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2" idx="0"/>
            <a:endCxn id="103" idx="4"/>
          </p:cNvCxnSpPr>
          <p:nvPr/>
        </p:nvCxnSpPr>
        <p:spPr>
          <a:xfrm flipV="1">
            <a:off x="7362092" y="383436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3" idx="6"/>
            <a:endCxn id="26" idx="2"/>
          </p:cNvCxnSpPr>
          <p:nvPr/>
        </p:nvCxnSpPr>
        <p:spPr>
          <a:xfrm flipH="1" flipV="1">
            <a:off x="7362090" y="2351668"/>
            <a:ext cx="1198104" cy="34963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48846" y="251901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endCxn id="113" idx="4"/>
          </p:cNvCxnSpPr>
          <p:nvPr/>
        </p:nvCxnSpPr>
        <p:spPr>
          <a:xfrm flipH="1" flipV="1">
            <a:off x="8004520" y="288360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4"/>
          </p:cNvCxnSpPr>
          <p:nvPr/>
        </p:nvCxnSpPr>
        <p:spPr>
          <a:xfrm flipV="1">
            <a:off x="7291753" y="288360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35040" y="379828"/>
            <a:ext cx="4893210" cy="701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ULTIMATE FINAL GREEN SHEET</a:t>
            </a:r>
            <a:endParaRPr lang="en-US" sz="2800" dirty="0"/>
          </a:p>
        </p:txBody>
      </p:sp>
      <p:cxnSp>
        <p:nvCxnSpPr>
          <p:cNvPr id="118" name="Straight Arrow Connector 117"/>
          <p:cNvCxnSpPr>
            <a:stCxn id="119" idx="0"/>
            <a:endCxn id="117" idx="2"/>
          </p:cNvCxnSpPr>
          <p:nvPr/>
        </p:nvCxnSpPr>
        <p:spPr>
          <a:xfrm flipH="1" flipV="1">
            <a:off x="8481645" y="1080869"/>
            <a:ext cx="35171" cy="36576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961142" y="14466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>
            <a:stCxn id="27" idx="0"/>
            <a:endCxn id="119" idx="4"/>
          </p:cNvCxnSpPr>
          <p:nvPr/>
        </p:nvCxnSpPr>
        <p:spPr>
          <a:xfrm flipH="1" flipV="1">
            <a:off x="8516816" y="1811219"/>
            <a:ext cx="1327049" cy="18172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6" idx="0"/>
            <a:endCxn id="119" idx="4"/>
          </p:cNvCxnSpPr>
          <p:nvPr/>
        </p:nvCxnSpPr>
        <p:spPr>
          <a:xfrm flipV="1">
            <a:off x="7362090" y="1811219"/>
            <a:ext cx="1154726" cy="17468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itle 1"/>
          <p:cNvSpPr txBox="1"/>
          <p:nvPr/>
        </p:nvSpPr>
        <p:spPr>
          <a:xfrm>
            <a:off x="126609" y="112543"/>
            <a:ext cx="5732582" cy="77372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by Step Procedure To Create Final Green Sheet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79" y="239151"/>
            <a:ext cx="11408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j-lt"/>
              </a:rPr>
              <a:t>But,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 ACCESS</a:t>
            </a:r>
            <a:r>
              <a:rPr lang="en-US" altLang="en-US" b="1" dirty="0" smtClean="0">
                <a:latin typeface="+mj-lt"/>
              </a:rPr>
              <a:t> don’t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actually. But It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So in lieu of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we use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Left Join</a:t>
            </a:r>
            <a:r>
              <a:rPr lang="en-US" altLang="en-US" b="1" dirty="0" smtClean="0">
                <a:latin typeface="+mj-lt"/>
              </a:rPr>
              <a:t>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Right Join </a:t>
            </a:r>
            <a:r>
              <a:rPr lang="en-US" altLang="en-US" b="1" dirty="0" smtClean="0">
                <a:latin typeface="+mj-lt"/>
              </a:rPr>
              <a:t>and then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</a:t>
            </a:r>
            <a:endParaRPr lang="en-US" altLang="en-US" sz="2000" b="1" dirty="0" smtClean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4" y="1070148"/>
            <a:ext cx="84867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491175" y="31511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1491175" y="573727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182879" y="33035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stCxn id="5" idx="6"/>
            <a:endCxn id="10" idx="1"/>
          </p:cNvCxnSpPr>
          <p:nvPr/>
        </p:nvCxnSpPr>
        <p:spPr>
          <a:xfrm flipV="1">
            <a:off x="2504049" y="1724296"/>
            <a:ext cx="5992837" cy="15534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496886" y="1070148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7170" idx="3"/>
          </p:cNvCxnSpPr>
          <p:nvPr/>
        </p:nvCxnSpPr>
        <p:spPr>
          <a:xfrm>
            <a:off x="1179340" y="3438882"/>
            <a:ext cx="7626669" cy="288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06009" y="2929104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union Left Join with Right Join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04049" y="5514535"/>
            <a:ext cx="6301960" cy="3493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806009" y="4694922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51" y="18224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3: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</a:t>
            </a:r>
            <a:r>
              <a:rPr lang="en-US" altLang="en-US" sz="2800" dirty="0" smtClean="0">
                <a:latin typeface="+mj-lt"/>
              </a:rPr>
              <a:t>Now we Create Some Macros and use these macros to create our front-end. These Macros are:</a:t>
            </a: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Input</a:t>
            </a:r>
            <a:r>
              <a:rPr lang="en-US" altLang="en-US" sz="2800" b="1" dirty="0" smtClean="0">
                <a:latin typeface="+mj-lt"/>
              </a:rPr>
              <a:t>: </a:t>
            </a:r>
            <a:r>
              <a:rPr lang="en-US" altLang="en-US" sz="2800" dirty="0" smtClean="0">
                <a:latin typeface="+mj-lt"/>
              </a:rPr>
              <a:t>Here I include all input files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Input: </a:t>
            </a:r>
            <a:r>
              <a:rPr lang="en-US" altLang="en-US" sz="2800" dirty="0" smtClean="0">
                <a:latin typeface="+mj-lt"/>
              </a:rPr>
              <a:t>Close all input files and save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Third Exam: </a:t>
            </a:r>
            <a:r>
              <a:rPr lang="en-US" altLang="en-US" sz="2800" dirty="0" smtClean="0">
                <a:latin typeface="+mj-lt"/>
              </a:rPr>
              <a:t>Open all 3</a:t>
            </a:r>
            <a:r>
              <a:rPr lang="en-US" altLang="en-US" sz="2800" baseline="30000" dirty="0" smtClean="0">
                <a:latin typeface="+mj-lt"/>
              </a:rPr>
              <a:t>rd</a:t>
            </a:r>
            <a:r>
              <a:rPr lang="en-US" altLang="en-US" sz="2800" dirty="0" smtClean="0">
                <a:latin typeface="+mj-lt"/>
              </a:rPr>
              <a:t> exam and close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Third Exam: </a:t>
            </a:r>
            <a:r>
              <a:rPr lang="en-US" altLang="en-US" sz="2800" dirty="0" smtClean="0">
                <a:latin typeface="+mj-lt"/>
              </a:rPr>
              <a:t>Close all third exam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Report: </a:t>
            </a:r>
            <a:r>
              <a:rPr lang="en-US" altLang="en-US" sz="2800" dirty="0" smtClean="0">
                <a:latin typeface="+mj-lt"/>
              </a:rPr>
              <a:t>Open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Final Report: </a:t>
            </a:r>
            <a:r>
              <a:rPr lang="en-US" altLang="en-US" sz="2800" dirty="0" smtClean="0">
                <a:latin typeface="+mj-lt"/>
              </a:rPr>
              <a:t>Close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Green Sheet: </a:t>
            </a:r>
            <a:r>
              <a:rPr lang="en-US" altLang="en-US" sz="2600" dirty="0" smtClean="0">
                <a:latin typeface="+mj-lt"/>
              </a:rPr>
              <a:t>Show Final Report of green Sheet and open in PDF format.</a:t>
            </a:r>
            <a:endParaRPr lang="en-US" altLang="en-US" sz="2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8" y="374925"/>
            <a:ext cx="9421090" cy="10577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 of this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32164" y="1683327"/>
            <a:ext cx="106333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This </a:t>
            </a:r>
            <a:r>
              <a:rPr lang="en-US" altLang="en-US" sz="3200" b="1" dirty="0" smtClean="0">
                <a:latin typeface="+mj-lt"/>
              </a:rPr>
              <a:t>project is taken for the purpose of making result sheet for semester final exam.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To manipulate and store result related data of students successfully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course-wise Grade Sheet on CT, Theory, Third Exam etc.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the Green Sheet of Semester Final tirelessly.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the result processing system more reliable and quick.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this process more user friendly.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han\Desktop\Green 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" y="-14514"/>
            <a:ext cx="9688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417161" y="681009"/>
            <a:ext cx="1774839" cy="47902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This is our Final 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Green Sheet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algn="just" eaLnBrk="1" hangingPunct="1">
              <a:buAutoNum type="arabicPeriod"/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 Better Database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</a:t>
            </a:r>
            <a:r>
              <a:rPr lang="en-US" altLang="en-US" sz="2800" dirty="0" smtClean="0">
                <a:latin typeface="Calisto MT" panose="02040603050505030304" pitchFamily="18" charset="0"/>
              </a:rPr>
              <a:t> We will use better database like and use SQL 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i) Microsoft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Server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ii) Oracle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iii) My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endParaRPr lang="en-US" altLang="en-US" sz="2800" b="1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dirty="0" smtClean="0">
                <a:latin typeface="Calisto MT" panose="02040603050505030304" pitchFamily="18" charset="0"/>
              </a:rPr>
              <a:t>Because, When we will want to apply this system for all department and semester then </a:t>
            </a:r>
            <a:r>
              <a:rPr lang="en-US" altLang="en-US" sz="2800" dirty="0" err="1" smtClean="0">
                <a:latin typeface="Calisto MT" panose="02040603050505030304" pitchFamily="18" charset="0"/>
              </a:rPr>
              <a:t>microsoft</a:t>
            </a:r>
            <a:r>
              <a:rPr lang="en-US" altLang="en-US" sz="2800" dirty="0" smtClean="0">
                <a:latin typeface="Calisto MT" panose="02040603050505030304" pitchFamily="18" charset="0"/>
              </a:rPr>
              <a:t> access will not be enough.</a:t>
            </a: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2. Better Front End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 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will use better front end like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 i</a:t>
            </a:r>
            <a:r>
              <a:rPr lang="en-US" altLang="en-US" sz="2800" b="1" dirty="0">
                <a:latin typeface="Calisto MT" panose="02040603050505030304" pitchFamily="18" charset="0"/>
              </a:rPr>
              <a:t>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PHP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 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HTML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iii)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Bootstrap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3. Better Protection: </a:t>
            </a:r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System will get a login ID and Password so that intruder can’t login on the system.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 b="1" u="sng" dirty="0">
                <a:latin typeface="Calisto MT" panose="02040603050505030304" pitchFamily="18" charset="0"/>
              </a:rPr>
              <a:t>4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. Combine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all semester and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department</a:t>
            </a:r>
            <a:r>
              <a:rPr lang="en-US" altLang="en-US" sz="2800" dirty="0" smtClean="0">
                <a:latin typeface="Calisto MT" panose="02040603050505030304" pitchFamily="18" charset="0"/>
              </a:rPr>
              <a:t>: </a:t>
            </a:r>
          </a:p>
          <a:p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All semester and department can be combined so that all information can be stored in a single system.</a:t>
            </a:r>
            <a:endParaRPr lang="en-US" altLang="en-US" sz="2800" b="1" u="sng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u="sng" dirty="0" smtClean="0">
                <a:latin typeface="Calisto MT" panose="02040603050505030304" pitchFamily="18" charset="0"/>
              </a:rPr>
              <a:t>5. Make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transcript for individual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student: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 This system  can make individual grade sheet for the students.</a:t>
            </a:r>
            <a:endParaRPr lang="en-US" altLang="en-US" sz="28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436099"/>
            <a:ext cx="8737600" cy="838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Why choose MS-Access over </a:t>
            </a:r>
            <a:r>
              <a:rPr lang="en-US" b="1" dirty="0" smtClean="0">
                <a:solidFill>
                  <a:srgbClr val="FF0000"/>
                </a:solidFill>
              </a:rPr>
              <a:t>Excel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56788" y="1471247"/>
            <a:ext cx="10261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Although there is always overlap, the following rules might help when deciding when / when not to use MS Access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MS Access is best used for long-term data storage and/or data sharing.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Access is designed for all kind of users.</a:t>
            </a:r>
            <a:endParaRPr lang="en-US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structure and normalization through multiple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Adding </a:t>
            </a:r>
            <a:r>
              <a:rPr lang="en-US" dirty="0"/>
              <a:t>more records is free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and Referential Integrity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Queries and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609667" y="6613526"/>
            <a:ext cx="18902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PA Harris, Vanderbilt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491" y="124691"/>
            <a:ext cx="9421090" cy="7758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Limitations of </a:t>
            </a:r>
            <a:r>
              <a:rPr lang="en-US" b="1" dirty="0" err="1" smtClean="0">
                <a:solidFill>
                  <a:srgbClr val="FF0000"/>
                </a:solidFill>
              </a:rPr>
              <a:t>Ms</a:t>
            </a:r>
            <a:r>
              <a:rPr lang="en-US" b="1" dirty="0" smtClean="0">
                <a:solidFill>
                  <a:srgbClr val="FF0000"/>
                </a:solidFill>
              </a:rPr>
              <a:t> Access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354" y="900546"/>
            <a:ext cx="1145424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b="1" u="sng" dirty="0" smtClean="0">
                <a:latin typeface="+mj-lt"/>
              </a:rPr>
              <a:t>There are some limitations in </a:t>
            </a:r>
            <a:r>
              <a:rPr lang="en-US" altLang="en-US" sz="3000" b="1" u="sng" dirty="0" err="1" smtClean="0">
                <a:latin typeface="+mj-lt"/>
              </a:rPr>
              <a:t>Ms</a:t>
            </a:r>
            <a:r>
              <a:rPr lang="en-US" altLang="en-US" sz="3000" b="1" u="sng" dirty="0" smtClean="0">
                <a:latin typeface="+mj-lt"/>
              </a:rPr>
              <a:t>-Access.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It is difficult to combine all eight semesters results using only MS Access.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MS Access is a small database system so we can not store huge amount of data.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is a database but it is a matter of sorrow that it hardly accept full join of 2 table.(Actually it doesn’t support)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 In order to get a better front end we have to use PHP,HTML,</a:t>
            </a:r>
            <a:r>
              <a:rPr lang="en-US" altLang="en-US" sz="3000" b="1" dirty="0">
                <a:latin typeface="Calisto MT" panose="02040603050505030304" pitchFamily="18" charset="0"/>
              </a:rPr>
              <a:t> </a:t>
            </a:r>
            <a:r>
              <a:rPr lang="en-US" altLang="en-US" sz="3000" dirty="0" smtClean="0">
                <a:latin typeface="Calisto MT" panose="02040603050505030304" pitchFamily="18" charset="0"/>
              </a:rPr>
              <a:t>Bootstrap along with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-Access. We can not have a better front end for this project only using the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 Access.</a:t>
            </a:r>
            <a:endParaRPr lang="en-US" altLang="en-US" sz="3000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Sometimes </a:t>
            </a: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works too slowly if we want to access large amount of data</a:t>
            </a:r>
            <a:r>
              <a:rPr lang="en-US" altLang="en-US" sz="30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Motivation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09245" y="1955189"/>
            <a:ext cx="10952871" cy="3207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Currently, the result processing is a lengthy process with complex system. So,  We decide to make a project to make this process automatic hence we create this project to make our result processing system swift and easy.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 CONCLUSIONS: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8674" cy="4631446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main aim of this project was to put </a:t>
            </a:r>
          </a:p>
          <a:p>
            <a:pPr>
              <a:buNone/>
            </a:pPr>
            <a:r>
              <a:rPr lang="en-US" dirty="0" smtClean="0"/>
              <a:t>whatever was learnt in access, into practice. </a:t>
            </a:r>
          </a:p>
          <a:p>
            <a:pPr>
              <a:buNone/>
            </a:pPr>
            <a:r>
              <a:rPr lang="en-US" dirty="0" smtClean="0"/>
              <a:t>And the result obtained was a result </a:t>
            </a:r>
          </a:p>
          <a:p>
            <a:pPr>
              <a:buNone/>
            </a:pPr>
            <a:r>
              <a:rPr lang="en-US" dirty="0" smtClean="0"/>
              <a:t>processing system , in addition to a new </a:t>
            </a:r>
          </a:p>
          <a:p>
            <a:pPr>
              <a:buNone/>
            </a:pPr>
            <a:r>
              <a:rPr lang="en-US" dirty="0" smtClean="0"/>
              <a:t>Microsoft office tool learnt. Also it provided a better </a:t>
            </a:r>
          </a:p>
          <a:p>
            <a:pPr>
              <a:buNone/>
            </a:pPr>
            <a:r>
              <a:rPr lang="en-US" dirty="0" smtClean="0"/>
              <a:t>understanding of database.</a:t>
            </a:r>
          </a:p>
          <a:p>
            <a:pPr>
              <a:buNone/>
            </a:pPr>
            <a:r>
              <a:rPr lang="en-US" dirty="0" smtClean="0"/>
              <a:t>This project helped in gaining confidence in </a:t>
            </a:r>
          </a:p>
          <a:p>
            <a:pPr>
              <a:buNone/>
            </a:pPr>
            <a:r>
              <a:rPr lang="en-US" dirty="0" smtClean="0"/>
              <a:t>writing the query and joining.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029736"/>
          </a:xfrm>
        </p:spPr>
        <p:txBody>
          <a:bodyPr/>
          <a:lstStyle/>
          <a:p>
            <a:pPr algn="l" eaLnBrk="1" hangingPunct="1"/>
            <a:r>
              <a:rPr lang="en-CA" b="1" dirty="0" smtClean="0">
                <a:solidFill>
                  <a:srgbClr val="FF0000"/>
                </a:solidFill>
              </a:rPr>
              <a:t>Questions</a:t>
            </a:r>
          </a:p>
        </p:txBody>
      </p:sp>
      <p:pic>
        <p:nvPicPr>
          <p:cNvPr id="33795" name="Picture 2" descr="http://www.bcpv.eu/OpacWebAloes/Images/Paragraphes/Pages%20permanentes/Informations%20pratiques/Prolongations/point_d_interrogation-1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8209880" cy="3876845"/>
          </a:xfrm>
        </p:spPr>
        <p:txBody>
          <a:bodyPr>
            <a:noAutofit/>
          </a:bodyPr>
          <a:lstStyle/>
          <a:p>
            <a:pPr eaLnBrk="1" hangingPunct="1"/>
            <a:r>
              <a:rPr lang="en-CA" sz="11500" b="1" dirty="0" smtClean="0">
                <a:solidFill>
                  <a:srgbClr val="FF0000"/>
                </a:solidFill>
              </a:rPr>
              <a:t>Thanks </a:t>
            </a:r>
            <a:r>
              <a:rPr lang="en-CA" sz="11500" b="1" smtClean="0">
                <a:solidFill>
                  <a:srgbClr val="FF0000"/>
                </a:solidFill>
              </a:rPr>
              <a:t/>
            </a:r>
            <a:br>
              <a:rPr lang="en-CA" sz="11500" b="1" smtClean="0">
                <a:solidFill>
                  <a:srgbClr val="FF0000"/>
                </a:solidFill>
              </a:rPr>
            </a:br>
            <a:r>
              <a:rPr lang="en-CA" sz="11500" b="1" smtClean="0">
                <a:solidFill>
                  <a:srgbClr val="FF0000"/>
                </a:solidFill>
              </a:rPr>
              <a:t>Everyone </a:t>
            </a:r>
            <a:r>
              <a:rPr lang="en-CA" sz="11500" b="1" dirty="0" smtClean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6782" cy="79865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Tools We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96637" y="1285826"/>
            <a:ext cx="106333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latin typeface="Calisto MT" panose="02040603050505030304" pitchFamily="18" charset="0"/>
              </a:rPr>
              <a:t>We Use Microsoft Access and in background we use some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3000" dirty="0" smtClean="0">
                <a:latin typeface="Calisto MT" panose="02040603050505030304" pitchFamily="18" charset="0"/>
              </a:rPr>
              <a:t> features too.</a:t>
            </a:r>
            <a:endParaRPr lang="en-US" altLang="en-US" sz="3000" b="1" u="sng" dirty="0">
              <a:latin typeface="Calisto MT" panose="02040603050505030304" pitchFamily="18" charset="0"/>
            </a:endParaRPr>
          </a:p>
          <a:p>
            <a:pPr algn="ctr" eaLnBrk="1" hangingPunct="1"/>
            <a:r>
              <a:rPr lang="en-US" altLang="en-US" sz="3000" b="1" i="1" u="sng" dirty="0" err="1" smtClean="0">
                <a:latin typeface="+mj-lt"/>
              </a:rPr>
              <a:t>Sql</a:t>
            </a:r>
            <a:r>
              <a:rPr lang="en-US" altLang="en-US" sz="3000" b="1" i="1" u="sng" dirty="0" smtClean="0">
                <a:latin typeface="+mj-lt"/>
              </a:rPr>
              <a:t> Feature we use:</a:t>
            </a:r>
            <a:endParaRPr lang="en-US" altLang="en-US" sz="3000" b="1" i="1" u="sng" dirty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SQL QUERY:</a:t>
            </a:r>
          </a:p>
          <a:p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dirty="0" smtClean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</a:t>
            </a:r>
            <a:r>
              <a:rPr lang="en-US" altLang="en-US" sz="3000" b="1" dirty="0" err="1" smtClean="0">
                <a:latin typeface="+mn-lt"/>
              </a:rPr>
              <a:t>i</a:t>
            </a:r>
            <a:r>
              <a:rPr lang="en-US" altLang="en-US" sz="3000" b="1" dirty="0" smtClean="0">
                <a:latin typeface="+mn-lt"/>
              </a:rPr>
              <a:t>) Select                  iii</a:t>
            </a:r>
            <a:r>
              <a:rPr lang="en-US" altLang="en-US" sz="3000" b="1" dirty="0">
                <a:latin typeface="+mn-lt"/>
              </a:rPr>
              <a:t>) Make </a:t>
            </a:r>
            <a:r>
              <a:rPr lang="en-US" altLang="en-US" sz="3000" b="1" dirty="0" smtClean="0">
                <a:latin typeface="+mn-lt"/>
              </a:rPr>
              <a:t>Table</a:t>
            </a:r>
          </a:p>
          <a:p>
            <a:r>
              <a:rPr lang="en-US" altLang="en-US" sz="3000" b="1" dirty="0">
                <a:latin typeface="+mn-lt"/>
              </a:rPr>
              <a:t> </a:t>
            </a:r>
            <a:r>
              <a:rPr lang="en-US" altLang="en-US" sz="3000" b="1" dirty="0" smtClean="0">
                <a:latin typeface="+mn-lt"/>
              </a:rPr>
              <a:t>             ii) Update                 iv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Drop</a:t>
            </a:r>
            <a:endParaRPr lang="en-US" altLang="en-US" sz="3000" b="1" dirty="0">
              <a:latin typeface="+mn-lt"/>
            </a:endParaRPr>
          </a:p>
          <a:p>
            <a:endParaRPr lang="en-US" altLang="en-US" sz="3000" b="1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Database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Joining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000" b="1" u="sng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 </a:t>
            </a:r>
            <a:r>
              <a:rPr lang="en-US" altLang="en-US" sz="3000" b="1" dirty="0" err="1">
                <a:latin typeface="+mn-lt"/>
              </a:rPr>
              <a:t>i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Inner Join                  </a:t>
            </a:r>
            <a:r>
              <a:rPr lang="en-US" altLang="en-US" sz="3000" b="1" dirty="0">
                <a:latin typeface="+mn-lt"/>
              </a:rPr>
              <a:t>iii) </a:t>
            </a:r>
            <a:r>
              <a:rPr lang="en-US" altLang="en-US" sz="3000" b="1" dirty="0" smtClean="0">
                <a:latin typeface="+mn-lt"/>
              </a:rPr>
              <a:t>Left Join</a:t>
            </a:r>
            <a:endParaRPr lang="en-US" altLang="en-US" sz="3000" b="1" dirty="0"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ii) </a:t>
            </a:r>
            <a:r>
              <a:rPr lang="en-US" altLang="en-US" sz="3000" b="1" dirty="0" smtClean="0">
                <a:latin typeface="+mn-lt"/>
              </a:rPr>
              <a:t>Right Join                 </a:t>
            </a:r>
            <a:r>
              <a:rPr lang="en-US" altLang="en-US" sz="3000" b="1" dirty="0">
                <a:latin typeface="+mn-lt"/>
              </a:rPr>
              <a:t>iv) Union</a:t>
            </a:r>
            <a:r>
              <a:rPr lang="en-US" altLang="en-US" sz="3000" b="1" dirty="0" smtClean="0">
                <a:latin typeface="+mn-lt"/>
              </a:rPr>
              <a:t>        </a:t>
            </a:r>
          </a:p>
          <a:p>
            <a:pPr eaLnBrk="1" hangingPunct="1"/>
            <a:r>
              <a:rPr lang="en-US" altLang="en-US" sz="3000" dirty="0">
                <a:latin typeface="+mj-lt"/>
              </a:rPr>
              <a:t>  </a:t>
            </a:r>
            <a:endParaRPr lang="en-US" altLang="en-US" sz="3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0382" y="332509"/>
            <a:ext cx="10633363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3200" b="1" u="sng" dirty="0" smtClean="0">
                <a:solidFill>
                  <a:srgbClr val="FF0000"/>
                </a:solidFill>
                <a:latin typeface="+mn-lt"/>
              </a:rPr>
              <a:t>What is Microsoft Access :</a:t>
            </a:r>
          </a:p>
          <a:p>
            <a:r>
              <a:rPr lang="en-US" altLang="en-US" sz="2800" dirty="0" smtClean="0">
                <a:latin typeface="+mn-lt"/>
              </a:rPr>
              <a:t>                                                Microsoft Access is a relational database management system (DBMS or RDBMS).  At the very core, it is a software “engine” that provides an interface between physical data and user application queries.</a:t>
            </a:r>
          </a:p>
          <a:p>
            <a:pPr algn="just">
              <a:lnSpc>
                <a:spcPct val="150000"/>
              </a:lnSpc>
            </a:pPr>
            <a:r>
              <a:rPr lang="en-US" sz="3400" b="1" u="sng" dirty="0" smtClean="0">
                <a:solidFill>
                  <a:srgbClr val="FF0000"/>
                </a:solidFill>
                <a:latin typeface="+mn-lt"/>
              </a:rPr>
              <a:t>SQL Join</a:t>
            </a:r>
            <a:r>
              <a:rPr lang="en-US" sz="3400" dirty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4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dirty="0" smtClean="0"/>
              <a:t>                   </a:t>
            </a:r>
            <a:r>
              <a:rPr lang="en-US" sz="2800" dirty="0" smtClean="0">
                <a:latin typeface="+mn-lt"/>
              </a:rPr>
              <a:t>SQL </a:t>
            </a:r>
            <a:r>
              <a:rPr lang="en-US" sz="2800" dirty="0">
                <a:latin typeface="+mn-lt"/>
              </a:rPr>
              <a:t>Join is used to fetch data from two or more tables, which is joined to appear as single set of data. 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sz="3000" b="1" u="sng" dirty="0">
                <a:solidFill>
                  <a:srgbClr val="FF0000"/>
                </a:solidFill>
                <a:latin typeface="+mn-lt"/>
              </a:rPr>
              <a:t>Types of </a:t>
            </a:r>
            <a:r>
              <a:rPr lang="en-US" sz="3000" b="1" u="sng" dirty="0" smtClean="0">
                <a:solidFill>
                  <a:srgbClr val="FF0000"/>
                </a:solidFill>
                <a:latin typeface="+mn-lt"/>
              </a:rPr>
              <a:t>Join:</a:t>
            </a:r>
            <a:endParaRPr lang="en-US" sz="3000" b="1" u="sng" dirty="0">
              <a:solidFill>
                <a:srgbClr val="FF0000"/>
              </a:solidFill>
              <a:latin typeface="+mn-lt"/>
            </a:endParaRPr>
          </a:p>
          <a:p>
            <a:pPr marL="1828800" lvl="4" indent="0"/>
            <a:r>
              <a:rPr lang="en-US" sz="3200" dirty="0" smtClean="0">
                <a:latin typeface="+mn-lt"/>
              </a:rPr>
              <a:t>1. Inner </a:t>
            </a:r>
            <a:r>
              <a:rPr lang="en-US" sz="3200" dirty="0" smtClean="0"/>
              <a:t>Join</a:t>
            </a:r>
            <a:r>
              <a:rPr lang="en-US" sz="3200" dirty="0" smtClean="0">
                <a:latin typeface="+mn-lt"/>
              </a:rPr>
              <a:t>         3. </a:t>
            </a:r>
            <a:r>
              <a:rPr lang="en-US" sz="3200" dirty="0" smtClean="0"/>
              <a:t>Left Join</a:t>
            </a:r>
          </a:p>
          <a:p>
            <a:pPr marL="1828800" lvl="4" indent="0"/>
            <a:r>
              <a:rPr lang="en-US" sz="3200" dirty="0" smtClean="0"/>
              <a:t>2. Right Join        4. Full Outer Join</a:t>
            </a:r>
          </a:p>
          <a:p>
            <a:pPr marL="1828800" lvl="4" indent="0"/>
            <a:endParaRPr lang="en-US" sz="3200" dirty="0">
              <a:latin typeface="+mn-lt"/>
            </a:endParaRPr>
          </a:p>
          <a:p>
            <a:pPr marL="1828800" lvl="4" indent="0"/>
            <a:endParaRPr lang="en-US" sz="3200" dirty="0">
              <a:latin typeface="+mn-lt"/>
            </a:endParaRPr>
          </a:p>
          <a:p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9"/>
            <a:ext cx="9220199" cy="7897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Features Of This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84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Automatically Calculate the Result within one click after giving input: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We can also Manually Edit the input data.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We can open and Close and Save all the input file at a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can also open all the result sheet within one Click.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By Clicking on “Show me Final Green Sheet”, the green sheet will open in pdf format for printing purpose.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If anybody want to open an individual file that option also available.</a:t>
            </a:r>
            <a:endParaRPr lang="en-US" alt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29" y="1846838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have 3 types of Course: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u="sng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1.Theory: 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Here, we have internal, external and third examinee (when the difference between internal &amp; external is greater than or equal to 20%) marks. Then we calculate our average marks from here.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Marks = Class participation (10%) + Class Test (20%) + Final Exam(70%)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2049" y="6011436"/>
            <a:ext cx="3664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800" b="1" dirty="0" smtClean="0">
                <a:latin typeface="+mn-lt"/>
              </a:rPr>
              <a:t>Figure:  </a:t>
            </a:r>
            <a:r>
              <a:rPr lang="en-US" altLang="en-US" sz="2800" b="1" dirty="0" smtClean="0">
                <a:latin typeface="+mj-lt"/>
              </a:rPr>
              <a:t>Grading System</a:t>
            </a:r>
          </a:p>
        </p:txBody>
      </p:sp>
      <p:pic>
        <p:nvPicPr>
          <p:cNvPr id="1026" name="Picture 2" descr="C:\Users\khan\Desktop\PROJECT - RESULT PROCESSING\Capture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" y="1584509"/>
            <a:ext cx="4057359" cy="4181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itle 1"/>
          <p:cNvSpPr txBox="1"/>
          <p:nvPr/>
        </p:nvSpPr>
        <p:spPr>
          <a:xfrm>
            <a:off x="581730" y="245198"/>
            <a:ext cx="11451101" cy="120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" y="1766441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2.Lab:</a:t>
            </a:r>
            <a:b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i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Lab Courses Follow the following way:</a:t>
            </a:r>
            <a:b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Total Marks(100%) =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Final Practical Exam(40%)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Viva-voce(10%)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Attendance(15%)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Report (</a:t>
            </a:r>
            <a:r>
              <a:rPr lang="en-US" sz="2400" b="1" dirty="0" smtClean="0">
                <a:cs typeface="Courier New" panose="02070309020205020404" pitchFamily="49" charset="0"/>
              </a:rPr>
              <a:t>15</a:t>
            </a: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Quiz (20%)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035040" y="1645438"/>
            <a:ext cx="5849815" cy="47131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3.Project: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1" dirty="0" smtClean="0">
                <a:cs typeface="Courier New" panose="02070309020205020404" pitchFamily="49" charset="0"/>
              </a:rPr>
              <a:t>Project </a:t>
            </a:r>
            <a:r>
              <a:rPr lang="en-US" sz="2800" b="1" i="1" dirty="0">
                <a:cs typeface="Courier New" panose="02070309020205020404" pitchFamily="49" charset="0"/>
              </a:rPr>
              <a:t>Courses Follow the following way:</a:t>
            </a:r>
            <a:br>
              <a:rPr lang="en-US" sz="2800" b="1" i="1" dirty="0"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cs typeface="Courier New" panose="02070309020205020404" pitchFamily="49" charset="0"/>
              </a:rPr>
              <a:t>Total Marks(100%) = </a:t>
            </a:r>
            <a:br>
              <a:rPr lang="en-US" sz="2800" b="1" dirty="0">
                <a:cs typeface="Courier New" panose="02070309020205020404" pitchFamily="49" charset="0"/>
              </a:rPr>
            </a:br>
            <a:r>
              <a:rPr lang="en-US" sz="2800" b="1" dirty="0" smtClean="0">
                <a:cs typeface="Courier New" panose="02070309020205020404" pitchFamily="49" charset="0"/>
              </a:rPr>
              <a:t>Presentation (30%)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Marks Secured by project Supervisor (70%)</a:t>
            </a:r>
            <a:endParaRPr lang="en-US" sz="2800" b="1" dirty="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C:\Users\khan\Desktop\PROJECT - RESULT PROCESSING\Result Proces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" y="1142265"/>
            <a:ext cx="8806376" cy="5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8473" y="245200"/>
            <a:ext cx="5978769" cy="528524"/>
          </a:xfrm>
          <a:solidFill>
            <a:srgbClr val="92D050"/>
          </a:solidFill>
        </p:spPr>
        <p:txBody>
          <a:bodyPr anchor="t">
            <a:noAutofit/>
          </a:bodyPr>
          <a:lstStyle/>
          <a:p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Front End of Result Processing System: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5403" y="945318"/>
            <a:ext cx="3521877" cy="212144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07280" y="0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By Clicking this button, all input file will open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44726" y="945319"/>
            <a:ext cx="6504229" cy="30499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8955" y="-16412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input file will Close and Save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9148955" y="1142265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Third Exam Report and Input will open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9148955" y="236102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All </a:t>
            </a:r>
            <a:r>
              <a:rPr lang="en-US" sz="2000" b="1" dirty="0" smtClean="0"/>
              <a:t>Third Exam </a:t>
            </a:r>
            <a:r>
              <a:rPr lang="en-US" sz="2000" b="1" dirty="0"/>
              <a:t>file will Close and Save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8955" y="339157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Course wise final Report Will Open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148955" y="4441416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Final Report will Close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148955" y="5576598"/>
            <a:ext cx="2883876" cy="1175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Final Green Sheet will open in </a:t>
            </a:r>
            <a:r>
              <a:rPr lang="en-US" sz="2000" b="1" dirty="0" err="1" smtClean="0"/>
              <a:t>Pdf</a:t>
            </a:r>
            <a:r>
              <a:rPr lang="en-US" sz="2000" b="1" dirty="0" smtClean="0"/>
              <a:t> Format for Printing Purpose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86400" y="1614925"/>
            <a:ext cx="3662555" cy="15784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86400" y="2833686"/>
            <a:ext cx="3662555" cy="116153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50" idx="3"/>
          </p:cNvCxnSpPr>
          <p:nvPr/>
        </p:nvCxnSpPr>
        <p:spPr>
          <a:xfrm>
            <a:off x="7990449" y="3414455"/>
            <a:ext cx="1158506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449" y="4234375"/>
            <a:ext cx="1158506" cy="6797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1"/>
          </p:cNvCxnSpPr>
          <p:nvPr/>
        </p:nvCxnSpPr>
        <p:spPr>
          <a:xfrm>
            <a:off x="6738424" y="5714764"/>
            <a:ext cx="2410531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Microsoft Office PowerPoint</Application>
  <PresentationFormat>Widescreen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SimSun-ExtB</vt:lpstr>
      <vt:lpstr>Arial</vt:lpstr>
      <vt:lpstr>Arial Rounded MT Bold</vt:lpstr>
      <vt:lpstr>Calibri</vt:lpstr>
      <vt:lpstr>Calibri Light</vt:lpstr>
      <vt:lpstr>Calisto MT</vt:lpstr>
      <vt:lpstr>Courier New</vt:lpstr>
      <vt:lpstr>Times New Roman</vt:lpstr>
      <vt:lpstr>Wingdings</vt:lpstr>
      <vt:lpstr>Office Theme</vt:lpstr>
      <vt:lpstr>PowerPoint Presentation</vt:lpstr>
      <vt:lpstr>Result Processing System</vt:lpstr>
      <vt:lpstr>Objectives of this Project</vt:lpstr>
      <vt:lpstr>Tools We Use</vt:lpstr>
      <vt:lpstr>PowerPoint Presentation</vt:lpstr>
      <vt:lpstr>Features Of This Project</vt:lpstr>
      <vt:lpstr>We have 3 types of Course: 1.Theory:            Here, we have internal, external and third examinee (when the difference between internal &amp; external is greater than or equal to 20%) marks. Then we calculate our average marks from here. Total Marks = Class participation (10%) + Class Test (20%) + Final Exam(70%) </vt:lpstr>
      <vt:lpstr>2.Lab:  Lab Courses Follow the following way:  Total Marks(100%) =  Final Practical Exam(40%)  +  Viva-voce(10%)  +  Lab Attendance(15%)  +  Lab Report (15%)  +  Lab Quiz (20%) </vt:lpstr>
      <vt:lpstr>Front End of Result Processing System:</vt:lpstr>
      <vt:lpstr>How  We  Create  this  System:</vt:lpstr>
      <vt:lpstr>PowerPoint Presentation</vt:lpstr>
      <vt:lpstr>This is an example of an input file. Here, we will take input of internal and external of theory exam.  Similarly we will take CT, Lab and Project Marks.</vt:lpstr>
      <vt:lpstr>We, Simply Add This Code using Ms Access select query</vt:lpstr>
      <vt:lpstr>Here ,the query that we use to get the average marks of theory course. </vt:lpstr>
      <vt:lpstr>Here, is the flow chart for average code</vt:lpstr>
      <vt:lpstr>PowerPoint Presentation</vt:lpstr>
      <vt:lpstr>This is an example of an CT report.</vt:lpstr>
      <vt:lpstr>This is an example of an Final report for an individual course</vt:lpstr>
      <vt:lpstr>How  We  Create  this  System:</vt:lpstr>
      <vt:lpstr>PowerPoint Presentation</vt:lpstr>
      <vt:lpstr>This is an example of an Lab report.</vt:lpstr>
      <vt:lpstr>How  We  Create  this  System:</vt:lpstr>
      <vt:lpstr>PowerPoint Presentation</vt:lpstr>
      <vt:lpstr>This is an example of an Project report.</vt:lpstr>
      <vt:lpstr>How  We  Create  this  System:</vt:lpstr>
      <vt:lpstr>PowerPoint Presentation</vt:lpstr>
      <vt:lpstr>PowerPoint Presentation</vt:lpstr>
      <vt:lpstr>PowerPoint Presentation</vt:lpstr>
      <vt:lpstr>How  We  Create  this  System:</vt:lpstr>
      <vt:lpstr>This is our Final  Green Sheet</vt:lpstr>
      <vt:lpstr>Future Enhancements</vt:lpstr>
      <vt:lpstr>Future Enhancements</vt:lpstr>
      <vt:lpstr>Why choose MS-Access over Excel?</vt:lpstr>
      <vt:lpstr>Limitations of Ms Access</vt:lpstr>
      <vt:lpstr>Motivation</vt:lpstr>
      <vt:lpstr> CONCLUSIONS:</vt:lpstr>
      <vt:lpstr>Questions</vt:lpstr>
      <vt:lpstr>Thanks  Everyone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Sifatul Islam</dc:creator>
  <cp:lastModifiedBy>Bappy</cp:lastModifiedBy>
  <cp:revision>123</cp:revision>
  <dcterms:created xsi:type="dcterms:W3CDTF">2018-07-23T03:37:00Z</dcterms:created>
  <dcterms:modified xsi:type="dcterms:W3CDTF">2021-03-20T12:34:06Z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