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42"/>
  </p:notesMasterIdLst>
  <p:handoutMasterIdLst>
    <p:handoutMasterId r:id="rId43"/>
  </p:handoutMasterIdLst>
  <p:sldIdLst>
    <p:sldId id="256" r:id="rId5"/>
    <p:sldId id="261"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82" r:id="rId36"/>
    <p:sldId id="290" r:id="rId37"/>
    <p:sldId id="293" r:id="rId38"/>
    <p:sldId id="292" r:id="rId39"/>
    <p:sldId id="291" r:id="rId40"/>
    <p:sldId id="26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48" autoAdjust="0"/>
  </p:normalViewPr>
  <p:slideViewPr>
    <p:cSldViewPr snapToGrid="0">
      <p:cViewPr varScale="1">
        <p:scale>
          <a:sx n="98" d="100"/>
          <a:sy n="98" d="100"/>
        </p:scale>
        <p:origin x="245"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Introduction to database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Autofit/>
          </a:bodyPr>
          <a:lstStyle/>
          <a:p>
            <a:r>
              <a:rPr lang="en-US" sz="3200" dirty="0" smtClean="0">
                <a:solidFill>
                  <a:srgbClr val="7CEBFF"/>
                </a:solidFill>
              </a:rPr>
              <a:t> TRAIN TICKETS BOOKING management system</a:t>
            </a:r>
            <a:endParaRPr lang="en-US" sz="3200" dirty="0">
              <a:solidFill>
                <a:srgbClr val="7CEBFF"/>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has class (one to many)</a:t>
            </a:r>
            <a:endParaRPr lang="en-US" dirty="0"/>
          </a:p>
        </p:txBody>
      </p:sp>
      <p:sp>
        <p:nvSpPr>
          <p:cNvPr id="3" name="Content Placeholder 2"/>
          <p:cNvSpPr>
            <a:spLocks noGrp="1"/>
          </p:cNvSpPr>
          <p:nvPr>
            <p:ph idx="1"/>
          </p:nvPr>
        </p:nvSpPr>
        <p:spPr>
          <a:xfrm>
            <a:off x="581192" y="1960880"/>
            <a:ext cx="11029615" cy="4643120"/>
          </a:xfrm>
        </p:spPr>
        <p:txBody>
          <a:bodyPr>
            <a:normAutofit fontScale="92500" lnSpcReduction="20000"/>
          </a:bodyPr>
          <a:lstStyle/>
          <a:p>
            <a:endParaRPr lang="en-US" dirty="0" smtClean="0"/>
          </a:p>
          <a:p>
            <a:endParaRPr lang="en-US" dirty="0"/>
          </a:p>
          <a:p>
            <a:endParaRPr lang="en-US" dirty="0" smtClean="0"/>
          </a:p>
          <a:p>
            <a:endParaRPr lang="en-US" dirty="0"/>
          </a:p>
          <a:p>
            <a:r>
              <a:rPr lang="en-US" sz="1900" dirty="0" err="1" smtClean="0"/>
              <a:t>Unf</a:t>
            </a:r>
            <a:r>
              <a:rPr lang="en-US" sz="1900" dirty="0" smtClean="0"/>
              <a:t>:  </a:t>
            </a:r>
            <a:r>
              <a:rPr lang="en-US" sz="1900" b="1" u="sng" dirty="0" err="1" smtClean="0"/>
              <a:t>T_no</a:t>
            </a:r>
            <a:r>
              <a:rPr lang="en-US" sz="1900" dirty="0" smtClean="0"/>
              <a:t>,</a:t>
            </a:r>
            <a:r>
              <a:rPr lang="fr-FR" sz="1900" dirty="0" smtClean="0"/>
              <a:t> T. </a:t>
            </a:r>
            <a:r>
              <a:rPr lang="fr-FR" sz="1900" dirty="0" err="1" smtClean="0"/>
              <a:t>sounce</a:t>
            </a:r>
            <a:r>
              <a:rPr lang="fr-FR" sz="1900" dirty="0" smtClean="0"/>
              <a:t>, T-</a:t>
            </a:r>
            <a:r>
              <a:rPr lang="fr-FR" sz="1900" dirty="0" err="1" smtClean="0"/>
              <a:t>sett</a:t>
            </a:r>
            <a:r>
              <a:rPr lang="fr-FR" sz="1900" dirty="0" smtClean="0"/>
              <a:t> </a:t>
            </a:r>
            <a:r>
              <a:rPr lang="fr-FR" sz="1900" dirty="0" err="1" smtClean="0"/>
              <a:t>avail</a:t>
            </a:r>
            <a:r>
              <a:rPr lang="fr-FR" sz="1900" dirty="0" smtClean="0"/>
              <a:t>, T_ </a:t>
            </a:r>
            <a:r>
              <a:rPr lang="fr-FR" sz="1900" dirty="0" err="1" smtClean="0"/>
              <a:t>distance,C_t-no,C_fare,C_type</a:t>
            </a:r>
            <a:endParaRPr lang="en-US" sz="1900" dirty="0" smtClean="0"/>
          </a:p>
          <a:p>
            <a:pPr marL="0" indent="0">
              <a:buNone/>
            </a:pPr>
            <a:endParaRPr lang="en-US" sz="1900" dirty="0"/>
          </a:p>
          <a:p>
            <a:r>
              <a:rPr lang="en-US" sz="1900" dirty="0" smtClean="0"/>
              <a:t>1nf: </a:t>
            </a:r>
            <a:r>
              <a:rPr lang="en-US" sz="1900" b="1" u="sng" dirty="0" err="1" smtClean="0"/>
              <a:t>T_no</a:t>
            </a:r>
            <a:r>
              <a:rPr lang="en-US" sz="1900" b="1" u="sng" dirty="0" smtClean="0"/>
              <a:t>(</a:t>
            </a:r>
            <a:r>
              <a:rPr lang="en-US" sz="1900" b="1" u="sng" dirty="0" err="1" smtClean="0"/>
              <a:t>pk</a:t>
            </a:r>
            <a:r>
              <a:rPr lang="en-US" sz="1900" b="1" u="sng" dirty="0" smtClean="0"/>
              <a:t>)</a:t>
            </a:r>
            <a:r>
              <a:rPr lang="en-US" sz="1900" dirty="0" smtClean="0"/>
              <a:t>,</a:t>
            </a:r>
            <a:r>
              <a:rPr lang="fr-FR" sz="1900" dirty="0" smtClean="0"/>
              <a:t> T. </a:t>
            </a:r>
            <a:r>
              <a:rPr lang="fr-FR" sz="1900" dirty="0" err="1" smtClean="0"/>
              <a:t>sounce</a:t>
            </a:r>
            <a:r>
              <a:rPr lang="fr-FR" sz="1900" dirty="0" smtClean="0"/>
              <a:t>, T-</a:t>
            </a:r>
            <a:r>
              <a:rPr lang="fr-FR" sz="1900" dirty="0" err="1" smtClean="0"/>
              <a:t>sett</a:t>
            </a:r>
            <a:r>
              <a:rPr lang="fr-FR" sz="1900" dirty="0" smtClean="0"/>
              <a:t> </a:t>
            </a:r>
            <a:r>
              <a:rPr lang="fr-FR" sz="1900" dirty="0" err="1" smtClean="0"/>
              <a:t>avail</a:t>
            </a:r>
            <a:r>
              <a:rPr lang="fr-FR" sz="1900" dirty="0" smtClean="0"/>
              <a:t>, T_ distance, </a:t>
            </a:r>
            <a:r>
              <a:rPr lang="fr-FR" sz="1900" b="1" u="sng" dirty="0" smtClean="0"/>
              <a:t>C_T-no, </a:t>
            </a:r>
            <a:r>
              <a:rPr lang="fr-FR" sz="1900" dirty="0" err="1" smtClean="0"/>
              <a:t>C_fare,C_type</a:t>
            </a:r>
            <a:endParaRPr lang="en-US" sz="1900" dirty="0" smtClean="0"/>
          </a:p>
          <a:p>
            <a:endParaRPr lang="en-US" sz="1900" dirty="0"/>
          </a:p>
          <a:p>
            <a:r>
              <a:rPr lang="en-US" sz="1900" dirty="0" smtClean="0"/>
              <a:t>2nf:  1</a:t>
            </a:r>
            <a:r>
              <a:rPr lang="en-US" sz="1900" dirty="0"/>
              <a:t>. </a:t>
            </a:r>
            <a:r>
              <a:rPr lang="en-US" sz="1900" b="1" u="sng" dirty="0" err="1"/>
              <a:t>T_no</a:t>
            </a:r>
            <a:r>
              <a:rPr lang="en-US" sz="1900" b="1" u="sng" dirty="0"/>
              <a:t>(</a:t>
            </a:r>
            <a:r>
              <a:rPr lang="en-US" sz="1900" b="1" u="sng" dirty="0" err="1"/>
              <a:t>pk</a:t>
            </a:r>
            <a:r>
              <a:rPr lang="en-US" sz="1900" dirty="0" smtClean="0"/>
              <a:t>),</a:t>
            </a:r>
            <a:r>
              <a:rPr lang="fr-FR" sz="1900" dirty="0"/>
              <a:t> , T. </a:t>
            </a:r>
            <a:r>
              <a:rPr lang="fr-FR" sz="1900" dirty="0" err="1"/>
              <a:t>sounce</a:t>
            </a:r>
            <a:r>
              <a:rPr lang="fr-FR" sz="1900" dirty="0"/>
              <a:t>, T-</a:t>
            </a:r>
            <a:r>
              <a:rPr lang="fr-FR" sz="1900" dirty="0" err="1"/>
              <a:t>sett</a:t>
            </a:r>
            <a:r>
              <a:rPr lang="fr-FR" sz="1900" dirty="0"/>
              <a:t> </a:t>
            </a:r>
            <a:r>
              <a:rPr lang="fr-FR" sz="1900" dirty="0" err="1"/>
              <a:t>avail</a:t>
            </a:r>
            <a:r>
              <a:rPr lang="fr-FR" sz="1900" dirty="0"/>
              <a:t>, T_ dis</a:t>
            </a:r>
            <a:r>
              <a:rPr lang="en-US" sz="1900" dirty="0" smtClean="0"/>
              <a:t> </a:t>
            </a:r>
          </a:p>
          <a:p>
            <a:pPr marL="0" indent="0">
              <a:buNone/>
            </a:pPr>
            <a:r>
              <a:rPr lang="en-US" sz="1900" dirty="0"/>
              <a:t>            2. </a:t>
            </a:r>
            <a:r>
              <a:rPr lang="en-US" sz="1900" b="1" u="sng" dirty="0" smtClean="0"/>
              <a:t>C_T-no(PK</a:t>
            </a:r>
            <a:r>
              <a:rPr lang="en-US" sz="1900" dirty="0" smtClean="0"/>
              <a:t>), </a:t>
            </a:r>
            <a:r>
              <a:rPr lang="en-US" sz="1900" dirty="0" err="1" smtClean="0"/>
              <a:t>C_fare,C_type,T_no</a:t>
            </a:r>
            <a:r>
              <a:rPr lang="en-US" sz="1900" dirty="0" smtClean="0"/>
              <a:t>(</a:t>
            </a:r>
            <a:r>
              <a:rPr lang="en-US" sz="1900" dirty="0" err="1" smtClean="0"/>
              <a:t>fk</a:t>
            </a:r>
            <a:r>
              <a:rPr lang="en-US" sz="1900" dirty="0" smtClean="0"/>
              <a:t>)</a:t>
            </a:r>
            <a:endParaRPr lang="en-US" sz="1900" dirty="0"/>
          </a:p>
          <a:p>
            <a:pPr marL="0" indent="0">
              <a:buNone/>
            </a:pPr>
            <a:r>
              <a:rPr lang="en-US" sz="1900" dirty="0" smtClean="0"/>
              <a:t>            3</a:t>
            </a:r>
            <a:r>
              <a:rPr lang="en-US" sz="1900" b="1" u="sng" dirty="0"/>
              <a:t>. </a:t>
            </a:r>
            <a:r>
              <a:rPr lang="en-US" sz="1900" b="1" u="sng" dirty="0" err="1" smtClean="0"/>
              <a:t>T_no</a:t>
            </a:r>
            <a:r>
              <a:rPr lang="en-US" sz="1900" b="1" u="sng" dirty="0" smtClean="0"/>
              <a:t>(</a:t>
            </a:r>
            <a:r>
              <a:rPr lang="en-US" sz="1900" b="1" u="sng" dirty="0" err="1" smtClean="0"/>
              <a:t>fk</a:t>
            </a:r>
            <a:r>
              <a:rPr lang="en-US" sz="1900" b="1" u="sng" dirty="0"/>
              <a:t>), </a:t>
            </a:r>
            <a:r>
              <a:rPr lang="en-US" sz="1900" b="1" u="sng" dirty="0" smtClean="0"/>
              <a:t>C_T-no(PK)</a:t>
            </a:r>
          </a:p>
          <a:p>
            <a:pPr marL="0" indent="0">
              <a:buNone/>
            </a:pPr>
            <a:endParaRPr lang="en-US" sz="1900" dirty="0" smtClean="0"/>
          </a:p>
          <a:p>
            <a:r>
              <a:rPr lang="en-US" sz="1900" dirty="0" smtClean="0"/>
              <a:t>3nf: same as 2nf.</a:t>
            </a:r>
            <a:endParaRPr lang="en-US" sz="1900" dirty="0"/>
          </a:p>
          <a:p>
            <a:endParaRPr lang="en-US" dirty="0" smtClean="0"/>
          </a:p>
          <a:p>
            <a:endParaRPr lang="en-US" dirty="0"/>
          </a:p>
          <a:p>
            <a:endParaRPr lang="en-US" dirty="0"/>
          </a:p>
        </p:txBody>
      </p:sp>
    </p:spTree>
    <p:extLst>
      <p:ext uri="{BB962C8B-B14F-4D97-AF65-F5344CB8AC3E}">
        <p14:creationId xmlns:p14="http://schemas.microsoft.com/office/powerpoint/2010/main" val="274555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FINALIZATION:</a:t>
            </a:r>
            <a:endParaRPr lang="en-US" dirty="0"/>
          </a:p>
        </p:txBody>
      </p:sp>
      <p:sp>
        <p:nvSpPr>
          <p:cNvPr id="3" name="Content Placeholder 2"/>
          <p:cNvSpPr>
            <a:spLocks noGrp="1"/>
          </p:cNvSpPr>
          <p:nvPr>
            <p:ph idx="1"/>
          </p:nvPr>
        </p:nvSpPr>
        <p:spPr>
          <a:xfrm>
            <a:off x="581192" y="2180496"/>
            <a:ext cx="11029615" cy="4454766"/>
          </a:xfrm>
        </p:spPr>
        <p:txBody>
          <a:bodyPr>
            <a:normAutofit fontScale="25000" lnSpcReduction="20000"/>
          </a:bodyPr>
          <a:lstStyle/>
          <a:p>
            <a:endParaRPr lang="en-US" dirty="0" smtClean="0"/>
          </a:p>
          <a:p>
            <a:endParaRPr lang="en-US" dirty="0"/>
          </a:p>
          <a:p>
            <a:endParaRPr lang="en-US" dirty="0" smtClean="0"/>
          </a:p>
          <a:p>
            <a:endParaRPr lang="en-US" dirty="0" smtClean="0"/>
          </a:p>
          <a:p>
            <a:endParaRPr lang="en-US" sz="5600" dirty="0" smtClean="0"/>
          </a:p>
          <a:p>
            <a:endParaRPr lang="en-US" sz="5600" dirty="0"/>
          </a:p>
          <a:p>
            <a:r>
              <a:rPr lang="en-US" sz="5600" dirty="0" smtClean="0"/>
              <a:t>1</a:t>
            </a:r>
            <a:r>
              <a:rPr lang="en-US" sz="5600" dirty="0"/>
              <a:t>. </a:t>
            </a:r>
            <a:r>
              <a:rPr lang="en-US" sz="5600" u="sng" dirty="0" err="1"/>
              <a:t>U_no</a:t>
            </a:r>
            <a:r>
              <a:rPr lang="en-US" sz="5600" dirty="0"/>
              <a:t> (PK), U_ age, U_ add, </a:t>
            </a:r>
            <a:r>
              <a:rPr lang="en-US" sz="5600" dirty="0" err="1"/>
              <a:t>Uname</a:t>
            </a:r>
            <a:r>
              <a:rPr lang="en-US" sz="5600" dirty="0"/>
              <a:t>, U- phone no</a:t>
            </a:r>
            <a:r>
              <a:rPr lang="en-US" sz="5600" dirty="0" smtClean="0"/>
              <a:t>, </a:t>
            </a:r>
            <a:r>
              <a:rPr lang="en-US" sz="5600" u="sng" dirty="0" smtClean="0"/>
              <a:t>T</a:t>
            </a:r>
            <a:r>
              <a:rPr lang="en-US" sz="5600" u="sng" dirty="0"/>
              <a:t>_ no </a:t>
            </a:r>
            <a:r>
              <a:rPr lang="en-US" sz="5600" dirty="0" smtClean="0"/>
              <a:t>(FK</a:t>
            </a:r>
            <a:r>
              <a:rPr lang="en-US" sz="5600" dirty="0"/>
              <a:t>). (User - Train</a:t>
            </a:r>
            <a:r>
              <a:rPr lang="en-US" sz="5600" dirty="0" smtClean="0"/>
              <a:t>)</a:t>
            </a:r>
          </a:p>
          <a:p>
            <a:r>
              <a:rPr lang="en-US" sz="5600" u="sng" dirty="0" smtClean="0"/>
              <a:t>2 . </a:t>
            </a:r>
            <a:r>
              <a:rPr lang="en-US" sz="5600" u="sng" dirty="0"/>
              <a:t>T-no </a:t>
            </a:r>
            <a:r>
              <a:rPr lang="en-US" sz="5600" dirty="0"/>
              <a:t>(PK)，T-distance, T-</a:t>
            </a:r>
            <a:r>
              <a:rPr lang="en-US" sz="5600" dirty="0" err="1"/>
              <a:t>seat_available</a:t>
            </a:r>
            <a:r>
              <a:rPr lang="en-US" sz="5600" dirty="0"/>
              <a:t>, </a:t>
            </a:r>
            <a:r>
              <a:rPr lang="en-US" sz="5600" dirty="0" err="1" smtClean="0"/>
              <a:t>T_souree</a:t>
            </a:r>
            <a:endParaRPr lang="en-US" sz="5600" dirty="0" smtClean="0"/>
          </a:p>
          <a:p>
            <a:r>
              <a:rPr lang="en-US" sz="5600" dirty="0" smtClean="0"/>
              <a:t>3</a:t>
            </a:r>
            <a:r>
              <a:rPr lang="en-US" sz="5600" dirty="0"/>
              <a:t>. </a:t>
            </a:r>
            <a:r>
              <a:rPr lang="en-US" sz="5600" u="sng" dirty="0"/>
              <a:t>U-no </a:t>
            </a:r>
            <a:r>
              <a:rPr lang="en-US" sz="5600" dirty="0"/>
              <a:t>(PK) , </a:t>
            </a:r>
            <a:r>
              <a:rPr lang="en-US" sz="5600" dirty="0" err="1"/>
              <a:t>T_no</a:t>
            </a:r>
            <a:r>
              <a:rPr lang="en-US" sz="5600" dirty="0"/>
              <a:t> </a:t>
            </a:r>
            <a:r>
              <a:rPr lang="en-US" sz="5600" dirty="0" smtClean="0"/>
              <a:t>(FK</a:t>
            </a:r>
            <a:r>
              <a:rPr lang="en-US" sz="5600" dirty="0"/>
              <a:t>). (checks for</a:t>
            </a:r>
            <a:r>
              <a:rPr lang="en-US" sz="5600" dirty="0" smtClean="0"/>
              <a:t>)</a:t>
            </a:r>
          </a:p>
          <a:p>
            <a:r>
              <a:rPr lang="en-US" sz="5600" dirty="0" smtClean="0"/>
              <a:t>4</a:t>
            </a:r>
            <a:r>
              <a:rPr lang="en-US" sz="5600" dirty="0"/>
              <a:t>. </a:t>
            </a:r>
            <a:r>
              <a:rPr lang="en-US" sz="5600" u="sng" dirty="0" err="1"/>
              <a:t>T_seat</a:t>
            </a:r>
            <a:r>
              <a:rPr lang="en-US" sz="5600" dirty="0"/>
              <a:t>_ no (PK), T_P_ name, </a:t>
            </a:r>
            <a:r>
              <a:rPr lang="en-US" sz="5600" dirty="0" err="1"/>
              <a:t>T_source</a:t>
            </a:r>
            <a:r>
              <a:rPr lang="en-US" sz="5600" dirty="0"/>
              <a:t>, Ides ( </a:t>
            </a:r>
            <a:r>
              <a:rPr lang="en-US" sz="5600" dirty="0" err="1"/>
              <a:t>TicKet</a:t>
            </a:r>
            <a:r>
              <a:rPr lang="en-US" sz="5600" dirty="0" smtClean="0"/>
              <a:t>)</a:t>
            </a:r>
          </a:p>
          <a:p>
            <a:r>
              <a:rPr lang="en-US" sz="5600" dirty="0" smtClean="0"/>
              <a:t>5</a:t>
            </a:r>
            <a:r>
              <a:rPr lang="en-US" sz="5600" dirty="0"/>
              <a:t>. </a:t>
            </a:r>
            <a:r>
              <a:rPr lang="en-US" sz="5600" u="sng" dirty="0" err="1"/>
              <a:t>U_no</a:t>
            </a:r>
            <a:r>
              <a:rPr lang="en-US" sz="5600" u="sng" dirty="0"/>
              <a:t> (</a:t>
            </a:r>
            <a:r>
              <a:rPr lang="en-US" sz="5600" dirty="0"/>
              <a:t>PK), </a:t>
            </a:r>
            <a:r>
              <a:rPr lang="en-US" sz="5600" dirty="0" err="1"/>
              <a:t>U_name</a:t>
            </a:r>
            <a:r>
              <a:rPr lang="en-US" sz="5600" dirty="0"/>
              <a:t>, U-phone -no, </a:t>
            </a:r>
            <a:r>
              <a:rPr lang="en-US" sz="5600" dirty="0" err="1"/>
              <a:t>U_age</a:t>
            </a:r>
            <a:r>
              <a:rPr lang="en-US" sz="5600" dirty="0"/>
              <a:t>, </a:t>
            </a:r>
            <a:r>
              <a:rPr lang="en-US" sz="5600" dirty="0" err="1"/>
              <a:t>U_add</a:t>
            </a:r>
            <a:r>
              <a:rPr lang="en-US" sz="5600" dirty="0"/>
              <a:t>, T_ seat _ no </a:t>
            </a:r>
            <a:r>
              <a:rPr lang="en-US" sz="5600" dirty="0" smtClean="0"/>
              <a:t>(FK</a:t>
            </a:r>
            <a:r>
              <a:rPr lang="en-US" sz="5600" dirty="0" smtClean="0"/>
              <a:t>)</a:t>
            </a:r>
          </a:p>
          <a:p>
            <a:r>
              <a:rPr lang="en-US" sz="5600" dirty="0" smtClean="0"/>
              <a:t>6</a:t>
            </a:r>
            <a:r>
              <a:rPr lang="en-US" sz="5600" dirty="0"/>
              <a:t>. U</a:t>
            </a:r>
            <a:r>
              <a:rPr lang="en-US" sz="5600" u="sng" dirty="0"/>
              <a:t>_ no (</a:t>
            </a:r>
            <a:r>
              <a:rPr lang="en-US" sz="5600" dirty="0"/>
              <a:t>PK) , </a:t>
            </a:r>
            <a:r>
              <a:rPr lang="en-US" sz="5600" u="sng" dirty="0"/>
              <a:t>T_ seat _ no </a:t>
            </a:r>
            <a:r>
              <a:rPr lang="en-US" sz="5600" dirty="0" smtClean="0"/>
              <a:t>(</a:t>
            </a:r>
            <a:r>
              <a:rPr lang="en-US" sz="5600" dirty="0"/>
              <a:t>F</a:t>
            </a:r>
            <a:r>
              <a:rPr lang="en-US" sz="5600" dirty="0" smtClean="0"/>
              <a:t>K</a:t>
            </a:r>
            <a:r>
              <a:rPr lang="en-US" sz="5600" dirty="0"/>
              <a:t>) (</a:t>
            </a:r>
            <a:r>
              <a:rPr lang="en-US" sz="5600" dirty="0" err="1"/>
              <a:t>BooKing</a:t>
            </a:r>
            <a:r>
              <a:rPr lang="en-US" sz="5600" dirty="0" smtClean="0"/>
              <a:t>)</a:t>
            </a:r>
          </a:p>
          <a:p>
            <a:r>
              <a:rPr lang="en-US" sz="5600" dirty="0" smtClean="0"/>
              <a:t>7</a:t>
            </a:r>
            <a:r>
              <a:rPr lang="en-US" sz="5600" dirty="0"/>
              <a:t>. </a:t>
            </a:r>
            <a:r>
              <a:rPr lang="en-US" sz="5600" dirty="0" err="1"/>
              <a:t>T_no</a:t>
            </a:r>
            <a:r>
              <a:rPr lang="en-US" sz="5600" dirty="0"/>
              <a:t>(PK), </a:t>
            </a:r>
            <a:r>
              <a:rPr lang="en-US" sz="5600" dirty="0" err="1"/>
              <a:t>T_source</a:t>
            </a:r>
            <a:r>
              <a:rPr lang="en-US" sz="5600" dirty="0"/>
              <a:t>, T-distance, </a:t>
            </a:r>
            <a:r>
              <a:rPr lang="en-US" sz="5600" dirty="0" err="1"/>
              <a:t>T_seat</a:t>
            </a:r>
            <a:r>
              <a:rPr lang="en-US" sz="5600" dirty="0"/>
              <a:t>_ available (Train</a:t>
            </a:r>
            <a:r>
              <a:rPr lang="en-US" sz="5600" dirty="0" smtClean="0"/>
              <a:t>)</a:t>
            </a:r>
          </a:p>
          <a:p>
            <a:r>
              <a:rPr lang="en-US" sz="5600" dirty="0" smtClean="0"/>
              <a:t>8</a:t>
            </a:r>
            <a:r>
              <a:rPr lang="en-US" sz="5600" dirty="0"/>
              <a:t>. </a:t>
            </a:r>
            <a:r>
              <a:rPr lang="en-US" sz="5600" u="sng" dirty="0"/>
              <a:t>C-. </a:t>
            </a:r>
            <a:r>
              <a:rPr lang="en-US" sz="5600" u="sng" dirty="0" smtClean="0"/>
              <a:t>T_NO </a:t>
            </a:r>
            <a:r>
              <a:rPr lang="en-US" sz="5600" dirty="0"/>
              <a:t>(PK) , </a:t>
            </a:r>
            <a:r>
              <a:rPr lang="en-US" sz="5600" dirty="0" err="1"/>
              <a:t>C_Fare</a:t>
            </a:r>
            <a:r>
              <a:rPr lang="en-US" sz="5600" dirty="0"/>
              <a:t>, </a:t>
            </a:r>
            <a:r>
              <a:rPr lang="en-US" sz="5600" dirty="0" err="1"/>
              <a:t>C_Type</a:t>
            </a:r>
            <a:r>
              <a:rPr lang="en-US" sz="5600" dirty="0"/>
              <a:t>, </a:t>
            </a:r>
            <a:r>
              <a:rPr lang="en-US" sz="5600" u="sng" dirty="0"/>
              <a:t>T no(FK</a:t>
            </a:r>
            <a:r>
              <a:rPr lang="en-US" sz="5600" dirty="0"/>
              <a:t>), (Train - class</a:t>
            </a:r>
            <a:r>
              <a:rPr lang="en-US" sz="5600" dirty="0" smtClean="0"/>
              <a:t>)</a:t>
            </a:r>
          </a:p>
          <a:p>
            <a:r>
              <a:rPr lang="en-US" sz="5600" dirty="0" smtClean="0"/>
              <a:t>9</a:t>
            </a:r>
            <a:r>
              <a:rPr lang="en-US" sz="5600" dirty="0"/>
              <a:t>. </a:t>
            </a:r>
            <a:r>
              <a:rPr lang="en-US" sz="5600" u="sng" dirty="0" err="1"/>
              <a:t>T_no</a:t>
            </a:r>
            <a:r>
              <a:rPr lang="en-US" sz="5600" u="sng" dirty="0"/>
              <a:t> (FK</a:t>
            </a:r>
            <a:r>
              <a:rPr lang="en-US" sz="5600" dirty="0"/>
              <a:t>), </a:t>
            </a:r>
            <a:r>
              <a:rPr lang="en-US" sz="5600" u="sng" dirty="0"/>
              <a:t>C_T_ no(PK</a:t>
            </a:r>
            <a:r>
              <a:rPr lang="en-US" sz="5600" dirty="0"/>
              <a:t>) (Train has class</a:t>
            </a:r>
            <a:r>
              <a:rPr lang="en-US" sz="5600" dirty="0" smtClean="0"/>
              <a:t>)</a:t>
            </a:r>
          </a:p>
          <a:p>
            <a:r>
              <a:rPr lang="en-US" sz="5600" dirty="0"/>
              <a:t>10. </a:t>
            </a:r>
            <a:r>
              <a:rPr lang="en-US" sz="5600" u="sng" dirty="0"/>
              <a:t>T-seat-NO. </a:t>
            </a:r>
            <a:r>
              <a:rPr lang="en-US" sz="5600" dirty="0"/>
              <a:t>(</a:t>
            </a:r>
            <a:r>
              <a:rPr lang="en-US" sz="5600" dirty="0" smtClean="0"/>
              <a:t>PK</a:t>
            </a:r>
            <a:r>
              <a:rPr lang="en-US" sz="5600" dirty="0"/>
              <a:t>） </a:t>
            </a:r>
            <a:r>
              <a:rPr lang="en-US" sz="5600" dirty="0" smtClean="0"/>
              <a:t>T-</a:t>
            </a:r>
            <a:r>
              <a:rPr lang="en-US" sz="5600" dirty="0" err="1" smtClean="0"/>
              <a:t>P_name</a:t>
            </a:r>
            <a:r>
              <a:rPr lang="en-US" sz="5600" dirty="0"/>
              <a:t>, </a:t>
            </a:r>
            <a:r>
              <a:rPr lang="en-US" sz="5600" dirty="0" err="1" smtClean="0"/>
              <a:t>T_souee</a:t>
            </a:r>
            <a:r>
              <a:rPr lang="en-US" sz="5600" dirty="0" smtClean="0"/>
              <a:t> (Ticket</a:t>
            </a:r>
            <a:r>
              <a:rPr lang="en-US" sz="5600" dirty="0" smtClean="0"/>
              <a:t>)</a:t>
            </a:r>
          </a:p>
          <a:p>
            <a:r>
              <a:rPr lang="en-US" sz="5600" dirty="0" smtClean="0"/>
              <a:t>11</a:t>
            </a:r>
            <a:r>
              <a:rPr lang="en-US" sz="5600" dirty="0"/>
              <a:t>. </a:t>
            </a:r>
            <a:r>
              <a:rPr lang="en-US" sz="5600" u="sng" dirty="0"/>
              <a:t>T- seat -no (</a:t>
            </a:r>
            <a:r>
              <a:rPr lang="en-US" sz="5600" dirty="0"/>
              <a:t>PK), </a:t>
            </a:r>
            <a:r>
              <a:rPr lang="en-US" sz="5600" dirty="0" smtClean="0"/>
              <a:t>T-P-no, </a:t>
            </a:r>
            <a:r>
              <a:rPr lang="en-US" sz="5600" dirty="0"/>
              <a:t>T_ source, </a:t>
            </a:r>
            <a:r>
              <a:rPr lang="en-US" sz="5600" u="sng" dirty="0" smtClean="0"/>
              <a:t>T-</a:t>
            </a:r>
            <a:r>
              <a:rPr lang="en-US" sz="5600" u="sng" smtClean="0"/>
              <a:t>des_P</a:t>
            </a:r>
            <a:r>
              <a:rPr lang="en-US" sz="5600" u="sng" dirty="0"/>
              <a:t>_ Transaction</a:t>
            </a:r>
            <a:r>
              <a:rPr lang="en-US" sz="5600" dirty="0"/>
              <a:t> _id (</a:t>
            </a:r>
            <a:r>
              <a:rPr lang="en-US" sz="5600" dirty="0" err="1"/>
              <a:t>fk</a:t>
            </a:r>
            <a:r>
              <a:rPr lang="en-US" sz="5600" dirty="0"/>
              <a:t>) - (receive</a:t>
            </a:r>
            <a:r>
              <a:rPr lang="en-US" sz="5600" dirty="0" smtClean="0"/>
              <a:t>)</a:t>
            </a:r>
          </a:p>
          <a:p>
            <a:r>
              <a:rPr lang="en-US" sz="5600" dirty="0" smtClean="0"/>
              <a:t>12</a:t>
            </a:r>
            <a:r>
              <a:rPr lang="en-US" sz="5600" dirty="0"/>
              <a:t>. </a:t>
            </a:r>
            <a:r>
              <a:rPr lang="en-US" sz="5600" u="sng" dirty="0"/>
              <a:t>T-seat _ no </a:t>
            </a:r>
            <a:r>
              <a:rPr lang="en-US" sz="5600" dirty="0"/>
              <a:t>(</a:t>
            </a:r>
            <a:r>
              <a:rPr lang="en-US" sz="5600" dirty="0" err="1"/>
              <a:t>Pk</a:t>
            </a:r>
            <a:r>
              <a:rPr lang="en-US" sz="5600" dirty="0"/>
              <a:t>), </a:t>
            </a:r>
            <a:r>
              <a:rPr lang="en-US" sz="5600" u="sng" dirty="0"/>
              <a:t>P- Transaction_ id (</a:t>
            </a:r>
            <a:r>
              <a:rPr lang="en-US" sz="5600" dirty="0" err="1"/>
              <a:t>Fk</a:t>
            </a:r>
            <a:r>
              <a:rPr lang="en-US" sz="5600" dirty="0"/>
              <a:t>)(</a:t>
            </a:r>
            <a:r>
              <a:rPr lang="en-US" sz="5600" dirty="0" err="1"/>
              <a:t>Tieket</a:t>
            </a:r>
            <a:r>
              <a:rPr lang="en-US" sz="5600" dirty="0"/>
              <a:t> receive payment)</a:t>
            </a:r>
          </a:p>
          <a:p>
            <a:endParaRPr lang="en-US" sz="5600" dirty="0" smtClean="0"/>
          </a:p>
          <a:p>
            <a:endParaRPr lang="en-US" sz="5600"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00781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CREATE: USERS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354" y="2251564"/>
            <a:ext cx="9839569" cy="3930406"/>
          </a:xfrm>
        </p:spPr>
      </p:pic>
    </p:spTree>
    <p:extLst>
      <p:ext uri="{BB962C8B-B14F-4D97-AF65-F5344CB8AC3E}">
        <p14:creationId xmlns:p14="http://schemas.microsoft.com/office/powerpoint/2010/main" val="161033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031" y="2181224"/>
            <a:ext cx="10417907" cy="4117975"/>
          </a:xfrm>
        </p:spPr>
      </p:pic>
    </p:spTree>
    <p:extLst>
      <p:ext uri="{BB962C8B-B14F-4D97-AF65-F5344CB8AC3E}">
        <p14:creationId xmlns:p14="http://schemas.microsoft.com/office/powerpoint/2010/main" val="244123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16" y="2196855"/>
            <a:ext cx="10618253" cy="3938221"/>
          </a:xfrm>
        </p:spPr>
      </p:pic>
    </p:spTree>
    <p:extLst>
      <p:ext uri="{BB962C8B-B14F-4D97-AF65-F5344CB8AC3E}">
        <p14:creationId xmlns:p14="http://schemas.microsoft.com/office/powerpoint/2010/main" val="99653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77" y="2181224"/>
            <a:ext cx="10464800" cy="3985113"/>
          </a:xfrm>
        </p:spPr>
      </p:pic>
    </p:spTree>
    <p:extLst>
      <p:ext uri="{BB962C8B-B14F-4D97-AF65-F5344CB8AC3E}">
        <p14:creationId xmlns:p14="http://schemas.microsoft.com/office/powerpoint/2010/main" val="243387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415" y="2181224"/>
            <a:ext cx="9933354" cy="4141421"/>
          </a:xfrm>
        </p:spPr>
      </p:pic>
    </p:spTree>
    <p:extLst>
      <p:ext uri="{BB962C8B-B14F-4D97-AF65-F5344CB8AC3E}">
        <p14:creationId xmlns:p14="http://schemas.microsoft.com/office/powerpoint/2010/main" val="5042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ROUTE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2189040"/>
            <a:ext cx="10696407" cy="3969483"/>
          </a:xfrm>
        </p:spPr>
      </p:pic>
    </p:spTree>
    <p:extLst>
      <p:ext uri="{BB962C8B-B14F-4D97-AF65-F5344CB8AC3E}">
        <p14:creationId xmlns:p14="http://schemas.microsoft.com/office/powerpoint/2010/main" val="297679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1" y="2181224"/>
            <a:ext cx="10550768" cy="4266467"/>
          </a:xfrm>
        </p:spPr>
      </p:pic>
    </p:spTree>
    <p:extLst>
      <p:ext uri="{BB962C8B-B14F-4D97-AF65-F5344CB8AC3E}">
        <p14:creationId xmlns:p14="http://schemas.microsoft.com/office/powerpoint/2010/main" val="135990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HAS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1631" y="2181225"/>
            <a:ext cx="10292861" cy="3678238"/>
          </a:xfrm>
        </p:spPr>
      </p:pic>
    </p:spTree>
    <p:extLst>
      <p:ext uri="{BB962C8B-B14F-4D97-AF65-F5344CB8AC3E}">
        <p14:creationId xmlns:p14="http://schemas.microsoft.com/office/powerpoint/2010/main" val="189331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sp>
        <p:nvSpPr>
          <p:cNvPr id="5" name="Content Placeholder 4">
            <a:extLst>
              <a:ext uri="{FF2B5EF4-FFF2-40B4-BE49-F238E27FC236}">
                <a16:creationId xmlns:a16="http://schemas.microsoft.com/office/drawing/2014/main" id="{5C40980F-3FFF-CAFF-FBF4-357ABD81C825}"/>
              </a:ext>
            </a:extLst>
          </p:cNvPr>
          <p:cNvSpPr>
            <a:spLocks noGrp="1"/>
          </p:cNvSpPr>
          <p:nvPr>
            <p:ph idx="1"/>
          </p:nvPr>
        </p:nvSpPr>
        <p:spPr>
          <a:xfrm>
            <a:off x="447817" y="694480"/>
            <a:ext cx="11290859" cy="4447493"/>
          </a:xfrm>
        </p:spPr>
        <p:txBody>
          <a:bodyPr>
            <a:normAutofit fontScale="77500" lnSpcReduction="20000"/>
          </a:bodyPr>
          <a:lstStyle/>
          <a:p>
            <a:pPr marL="0" indent="0">
              <a:buNone/>
            </a:pPr>
            <a:r>
              <a:rPr lang="en-US" sz="6000" dirty="0"/>
              <a:t>Present by: </a:t>
            </a:r>
            <a:r>
              <a:rPr lang="en-US" sz="4000" dirty="0" smtClean="0"/>
              <a:t> </a:t>
            </a:r>
          </a:p>
          <a:p>
            <a:pPr marL="0" indent="0">
              <a:buNone/>
            </a:pPr>
            <a:r>
              <a:rPr lang="en-US" sz="4000" dirty="0"/>
              <a:t> </a:t>
            </a:r>
            <a:r>
              <a:rPr lang="en-US" sz="4000" dirty="0" smtClean="0"/>
              <a:t>                           * </a:t>
            </a:r>
            <a:r>
              <a:rPr lang="en-US" sz="4000" dirty="0" err="1" smtClean="0"/>
              <a:t>Saikat</a:t>
            </a:r>
            <a:r>
              <a:rPr lang="en-US" sz="4000" dirty="0" smtClean="0"/>
              <a:t> </a:t>
            </a:r>
            <a:r>
              <a:rPr lang="en-US" sz="4000" dirty="0" err="1"/>
              <a:t>Kotal</a:t>
            </a:r>
            <a:r>
              <a:rPr lang="en-US" sz="4000" dirty="0"/>
              <a:t> Shuvo (22-48568-3)</a:t>
            </a:r>
          </a:p>
          <a:p>
            <a:pPr marL="0" indent="0">
              <a:buNone/>
            </a:pPr>
            <a:r>
              <a:rPr lang="en-US" sz="4000" dirty="0"/>
              <a:t>                            * </a:t>
            </a:r>
            <a:r>
              <a:rPr lang="en-US" sz="4000" dirty="0" err="1"/>
              <a:t>Mohyminur</a:t>
            </a:r>
            <a:r>
              <a:rPr lang="en-US" sz="4000" dirty="0"/>
              <a:t> Rahman Sharif </a:t>
            </a:r>
            <a:r>
              <a:rPr lang="en-US" sz="4000" dirty="0" err="1" smtClean="0"/>
              <a:t>Rishad</a:t>
            </a:r>
            <a:r>
              <a:rPr lang="en-US" sz="4000" dirty="0" smtClean="0"/>
              <a:t> (22-48586-3</a:t>
            </a:r>
            <a:r>
              <a:rPr lang="en-US" sz="4000" dirty="0"/>
              <a:t>)</a:t>
            </a:r>
          </a:p>
          <a:p>
            <a:pPr marL="0" indent="0">
              <a:buNone/>
            </a:pPr>
            <a:r>
              <a:rPr lang="en-US" sz="4000" dirty="0"/>
              <a:t>                            </a:t>
            </a:r>
            <a:r>
              <a:rPr lang="en-US" sz="4000" dirty="0" smtClean="0"/>
              <a:t>* </a:t>
            </a:r>
            <a:r>
              <a:rPr lang="en-US" sz="4000" dirty="0" err="1"/>
              <a:t>Arobindo</a:t>
            </a:r>
            <a:r>
              <a:rPr lang="en-US" sz="4000" dirty="0"/>
              <a:t> Ghosh (22-48423-3</a:t>
            </a:r>
            <a:r>
              <a:rPr lang="en-US" sz="4000" dirty="0" smtClean="0"/>
              <a:t>)</a:t>
            </a:r>
          </a:p>
          <a:p>
            <a:pPr marL="0" indent="0">
              <a:buNone/>
            </a:pPr>
            <a:r>
              <a:rPr lang="en-US" sz="4000" dirty="0"/>
              <a:t> </a:t>
            </a:r>
            <a:r>
              <a:rPr lang="en-US" sz="4000" dirty="0" smtClean="0"/>
              <a:t>                           * SECTION – [C]</a:t>
            </a:r>
          </a:p>
          <a:p>
            <a:pPr marL="0" indent="0">
              <a:buNone/>
            </a:pPr>
            <a:r>
              <a:rPr lang="en-US" sz="4000" dirty="0" smtClean="0"/>
              <a:t>                          Course Teacher: </a:t>
            </a:r>
            <a:r>
              <a:rPr lang="en-US" sz="4000" dirty="0" err="1" smtClean="0"/>
              <a:t>Saeeda</a:t>
            </a:r>
            <a:r>
              <a:rPr lang="en-US" sz="4000" dirty="0" smtClean="0"/>
              <a:t> </a:t>
            </a:r>
            <a:r>
              <a:rPr lang="en-US" sz="4000" dirty="0" err="1" smtClean="0"/>
              <a:t>Sharmeen</a:t>
            </a:r>
            <a:endParaRPr lang="en-US" sz="4000" dirty="0" smtClean="0"/>
          </a:p>
          <a:p>
            <a:pPr marL="0" indent="0">
              <a:buNone/>
            </a:pPr>
            <a:r>
              <a:rPr lang="en-US" sz="3600" dirty="0"/>
              <a:t> </a:t>
            </a:r>
            <a:r>
              <a:rPr lang="en-US" sz="3600" dirty="0" smtClean="0"/>
              <a:t>                             </a:t>
            </a:r>
            <a:r>
              <a:rPr lang="en-US" sz="6000" dirty="0" smtClean="0"/>
              <a:t>                     </a:t>
            </a:r>
            <a:endParaRPr lang="en-US" sz="6000" dirty="0"/>
          </a:p>
        </p:txBody>
      </p:sp>
    </p:spTree>
    <p:extLst>
      <p:ext uri="{BB962C8B-B14F-4D97-AF65-F5344CB8AC3E}">
        <p14:creationId xmlns:p14="http://schemas.microsoft.com/office/powerpoint/2010/main" val="170334259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262" y="2181225"/>
            <a:ext cx="10488245" cy="3678238"/>
          </a:xfrm>
        </p:spPr>
      </p:pic>
    </p:spTree>
    <p:extLst>
      <p:ext uri="{BB962C8B-B14F-4D97-AF65-F5344CB8AC3E}">
        <p14:creationId xmlns:p14="http://schemas.microsoft.com/office/powerpoint/2010/main" val="4165919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846" y="2181225"/>
            <a:ext cx="10672961" cy="4203944"/>
          </a:xfrm>
        </p:spPr>
      </p:pic>
    </p:spTree>
    <p:extLst>
      <p:ext uri="{BB962C8B-B14F-4D97-AF65-F5344CB8AC3E}">
        <p14:creationId xmlns:p14="http://schemas.microsoft.com/office/powerpoint/2010/main" val="63013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645" y="2228118"/>
            <a:ext cx="10321269" cy="3678238"/>
          </a:xfrm>
        </p:spPr>
      </p:pic>
    </p:spTree>
    <p:extLst>
      <p:ext uri="{BB962C8B-B14F-4D97-AF65-F5344CB8AC3E}">
        <p14:creationId xmlns:p14="http://schemas.microsoft.com/office/powerpoint/2010/main" val="466172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INSERT: TRAIN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462" y="2470393"/>
            <a:ext cx="10605475" cy="4047637"/>
          </a:xfrm>
        </p:spPr>
      </p:pic>
    </p:spTree>
    <p:extLst>
      <p:ext uri="{BB962C8B-B14F-4D97-AF65-F5344CB8AC3E}">
        <p14:creationId xmlns:p14="http://schemas.microsoft.com/office/powerpoint/2010/main" val="3806385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267194"/>
            <a:ext cx="10464800" cy="4336806"/>
          </a:xfrm>
        </p:spPr>
      </p:pic>
    </p:spTree>
    <p:extLst>
      <p:ext uri="{BB962C8B-B14F-4D97-AF65-F5344CB8AC3E}">
        <p14:creationId xmlns:p14="http://schemas.microsoft.com/office/powerpoint/2010/main" val="1761119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TAIN HAS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77" y="2243748"/>
            <a:ext cx="10292861" cy="4383698"/>
          </a:xfrm>
        </p:spPr>
      </p:pic>
    </p:spTree>
    <p:extLst>
      <p:ext uri="{BB962C8B-B14F-4D97-AF65-F5344CB8AC3E}">
        <p14:creationId xmlns:p14="http://schemas.microsoft.com/office/powerpoint/2010/main" val="4205234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031" y="2228117"/>
            <a:ext cx="10292861" cy="4266468"/>
          </a:xfrm>
        </p:spPr>
      </p:pic>
    </p:spTree>
    <p:extLst>
      <p:ext uri="{BB962C8B-B14F-4D97-AF65-F5344CB8AC3E}">
        <p14:creationId xmlns:p14="http://schemas.microsoft.com/office/powerpoint/2010/main" val="3292012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ROUTE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92" y="2181224"/>
            <a:ext cx="10464799" cy="4352437"/>
          </a:xfrm>
        </p:spPr>
      </p:pic>
    </p:spTree>
    <p:extLst>
      <p:ext uri="{BB962C8B-B14F-4D97-AF65-F5344CB8AC3E}">
        <p14:creationId xmlns:p14="http://schemas.microsoft.com/office/powerpoint/2010/main" val="2049682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TICKETS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169" y="2290641"/>
            <a:ext cx="10574215" cy="4274282"/>
          </a:xfrm>
        </p:spPr>
      </p:pic>
    </p:spTree>
    <p:extLst>
      <p:ext uri="{BB962C8B-B14F-4D97-AF65-F5344CB8AC3E}">
        <p14:creationId xmlns:p14="http://schemas.microsoft.com/office/powerpoint/2010/main" val="133017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FOR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92" y="2173409"/>
            <a:ext cx="10621107" cy="4141422"/>
          </a:xfrm>
        </p:spPr>
      </p:pic>
    </p:spTree>
    <p:extLst>
      <p:ext uri="{BB962C8B-B14F-4D97-AF65-F5344CB8AC3E}">
        <p14:creationId xmlns:p14="http://schemas.microsoft.com/office/powerpoint/2010/main" val="229279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Introduction </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95281" y="2446635"/>
            <a:ext cx="4908079" cy="4071197"/>
          </a:xfrm>
        </p:spPr>
      </p:pic>
      <p:sp>
        <p:nvSpPr>
          <p:cNvPr id="3" name="Content Placeholder 2"/>
          <p:cNvSpPr>
            <a:spLocks noGrp="1"/>
          </p:cNvSpPr>
          <p:nvPr>
            <p:ph sz="half" idx="1"/>
          </p:nvPr>
        </p:nvSpPr>
        <p:spPr>
          <a:xfrm>
            <a:off x="393541" y="2083443"/>
            <a:ext cx="6597568" cy="4629873"/>
          </a:xfrm>
        </p:spPr>
        <p:txBody>
          <a:bodyPr>
            <a:normAutofit/>
          </a:bodyPr>
          <a:lstStyle/>
          <a:p>
            <a:r>
              <a:rPr lang="en-US" dirty="0"/>
              <a:t>"Welcome to our train ticket booking system! Here, passengers can easily reserve seats for their desired trains by providing the train number and the date of travel. Our system ensures a smooth booking process by validating the train number and booking date, checking seat availability, and generating unique ticket IDs for confirmed bookings. In cases where all available tickets are booked, a waiting list is initiated to accommodate additional passengers. Moreover, passengers have the flexibility to cancel their bookings at any time using the unique ticket ID. As an added convenience, our system automatically promotes the first ticket on the waiting list to confirmed status upon cancellation. With our efficient and user-friendly system, traveling by train has never been easier!"</a:t>
            </a:r>
          </a:p>
        </p:txBody>
      </p:sp>
    </p:spTree>
    <p:extLst>
      <p:ext uri="{BB962C8B-B14F-4D97-AF65-F5344CB8AC3E}">
        <p14:creationId xmlns:p14="http://schemas.microsoft.com/office/powerpoint/2010/main" val="49760754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263" y="2290640"/>
            <a:ext cx="10011506" cy="3678238"/>
          </a:xfrm>
        </p:spPr>
      </p:pic>
    </p:spTree>
    <p:extLst>
      <p:ext uri="{BB962C8B-B14F-4D97-AF65-F5344CB8AC3E}">
        <p14:creationId xmlns:p14="http://schemas.microsoft.com/office/powerpoint/2010/main" val="584965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262" y="2181225"/>
            <a:ext cx="9956799" cy="3678238"/>
          </a:xfrm>
        </p:spPr>
      </p:pic>
    </p:spTree>
    <p:extLst>
      <p:ext uri="{BB962C8B-B14F-4D97-AF65-F5344CB8AC3E}">
        <p14:creationId xmlns:p14="http://schemas.microsoft.com/office/powerpoint/2010/main" val="1450443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663" y="2181224"/>
            <a:ext cx="9831752" cy="4289913"/>
          </a:xfrm>
        </p:spPr>
      </p:pic>
    </p:spTree>
    <p:extLst>
      <p:ext uri="{BB962C8B-B14F-4D97-AF65-F5344CB8AC3E}">
        <p14:creationId xmlns:p14="http://schemas.microsoft.com/office/powerpoint/2010/main" val="2186550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15" y="2181225"/>
            <a:ext cx="10316308" cy="4211760"/>
          </a:xfrm>
        </p:spPr>
      </p:pic>
    </p:spTree>
    <p:extLst>
      <p:ext uri="{BB962C8B-B14F-4D97-AF65-F5344CB8AC3E}">
        <p14:creationId xmlns:p14="http://schemas.microsoft.com/office/powerpoint/2010/main" val="388229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TEST</a:t>
            </a:r>
            <a:endParaRPr lang="en-US" dirty="0"/>
          </a:p>
        </p:txBody>
      </p:sp>
      <p:sp>
        <p:nvSpPr>
          <p:cNvPr id="3" name="Content Placeholder 2"/>
          <p:cNvSpPr>
            <a:spLocks noGrp="1"/>
          </p:cNvSpPr>
          <p:nvPr>
            <p:ph idx="1"/>
          </p:nvPr>
        </p:nvSpPr>
        <p:spPr>
          <a:xfrm>
            <a:off x="484554" y="2180496"/>
            <a:ext cx="11126253" cy="4290642"/>
          </a:xfrm>
        </p:spPr>
        <p:txBody>
          <a:bodyPr>
            <a:normAutofit fontScale="85000" lnSpcReduction="20000"/>
          </a:bodyPr>
          <a:lstStyle/>
          <a:p>
            <a:endParaRPr lang="en-US" dirty="0" smtClean="0"/>
          </a:p>
          <a:p>
            <a:endParaRPr lang="en-US" dirty="0"/>
          </a:p>
          <a:p>
            <a:endParaRPr lang="en-US" dirty="0" smtClean="0"/>
          </a:p>
          <a:p>
            <a:pPr marL="0" indent="0">
              <a:buNone/>
            </a:pPr>
            <a:r>
              <a:rPr lang="en-US" dirty="0" smtClean="0"/>
              <a:t>Retrieve </a:t>
            </a:r>
            <a:r>
              <a:rPr lang="en-US" dirty="0"/>
              <a:t>the </a:t>
            </a:r>
            <a:r>
              <a:rPr lang="en-US" dirty="0" err="1"/>
              <a:t>t_no</a:t>
            </a:r>
            <a:r>
              <a:rPr lang="en-US" dirty="0"/>
              <a:t> and available seat of train where one train seat has limited available (less than the available seat of another seats) and the second seat has equal to unavailable seat</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QUERY TEST FROM SIMPLE JOINING</a:t>
            </a: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29" y="3325447"/>
            <a:ext cx="6525847" cy="2164861"/>
          </a:xfrm>
          <a:prstGeom prst="rect">
            <a:avLst/>
          </a:prstGeom>
        </p:spPr>
      </p:pic>
    </p:spTree>
    <p:extLst>
      <p:ext uri="{BB962C8B-B14F-4D97-AF65-F5344CB8AC3E}">
        <p14:creationId xmlns:p14="http://schemas.microsoft.com/office/powerpoint/2010/main" val="3084659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415" y="2181225"/>
            <a:ext cx="9589477" cy="3678238"/>
          </a:xfrm>
        </p:spPr>
      </p:pic>
    </p:spTree>
    <p:extLst>
      <p:ext uri="{BB962C8B-B14F-4D97-AF65-F5344CB8AC3E}">
        <p14:creationId xmlns:p14="http://schemas.microsoft.com/office/powerpoint/2010/main" val="2401477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Users register </a:t>
            </a:r>
            <a:r>
              <a:rPr lang="en-US" dirty="0"/>
              <a:t>with the system and can then search for trains based on various criteria like source, destination, class, etc. Each train has a unique ID, type, class, and fare information. Additionally, the system can display the route of the train with stops</a:t>
            </a:r>
            <a:r>
              <a:rPr lang="en-US" dirty="0" smtClean="0"/>
              <a:t>. Once </a:t>
            </a:r>
            <a:r>
              <a:rPr lang="en-US" dirty="0"/>
              <a:t>a user selects a train, the system checks for available seats. If a seat is open, the user can book it by providing payment details. Upon successful booking, a ticket is generated that contains user information, train details, and the booked </a:t>
            </a:r>
            <a:r>
              <a:rPr lang="en-US" dirty="0" smtClean="0"/>
              <a:t>seat . In </a:t>
            </a:r>
            <a:r>
              <a:rPr lang="en-US" dirty="0"/>
              <a:t>essence, this ER diagram captures the essential entities (users, trains, tickets) and their relationships for managing online train ticket bookings.</a:t>
            </a:r>
          </a:p>
        </p:txBody>
      </p:sp>
    </p:spTree>
    <p:extLst>
      <p:ext uri="{BB962C8B-B14F-4D97-AF65-F5344CB8AC3E}">
        <p14:creationId xmlns:p14="http://schemas.microsoft.com/office/powerpoint/2010/main" val="4242748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2797908"/>
            <a:ext cx="3192855" cy="1774091"/>
          </a:xfrm>
        </p:spPr>
        <p:txBody>
          <a:bodyPr>
            <a:normAutofit/>
          </a:bodyPr>
          <a:lstStyle/>
          <a:p>
            <a:r>
              <a:rPr lang="en-US" b="1" dirty="0">
                <a:solidFill>
                  <a:srgbClr val="FFFFFF"/>
                </a:solidFill>
              </a:rPr>
              <a:t>Thank </a:t>
            </a:r>
            <a:r>
              <a:rPr lang="en-US" b="1" dirty="0" smtClean="0">
                <a:solidFill>
                  <a:srgbClr val="FFFFFF"/>
                </a:solidFill>
              </a:rPr>
              <a:t>You</a:t>
            </a:r>
            <a:r>
              <a:rPr lang="en-US" dirty="0">
                <a:solidFill>
                  <a:srgbClr val="FFFFFF"/>
                </a:solidFill>
              </a:rPr>
              <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500" y="158631"/>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Scenario</a:t>
            </a:r>
          </a:p>
        </p:txBody>
      </p:sp>
      <p:sp>
        <p:nvSpPr>
          <p:cNvPr id="3" name="Content Placeholder 2"/>
          <p:cNvSpPr>
            <a:spLocks noGrp="1"/>
          </p:cNvSpPr>
          <p:nvPr>
            <p:ph idx="1"/>
          </p:nvPr>
        </p:nvSpPr>
        <p:spPr>
          <a:xfrm>
            <a:off x="581192" y="2037144"/>
            <a:ext cx="7216608" cy="4355188"/>
          </a:xfrm>
        </p:spPr>
        <p:txBody>
          <a:bodyPr>
            <a:normAutofit/>
          </a:bodyPr>
          <a:lstStyle/>
          <a:p>
            <a:pPr marL="0" indent="0">
              <a:buNone/>
            </a:pPr>
            <a:r>
              <a:rPr lang="en-US" dirty="0">
                <a:solidFill>
                  <a:schemeClr val="bg1"/>
                </a:solidFill>
              </a:rPr>
              <a:t>A user first registers by providing their name, age, phone number, and address. The system assigns a unique user number. * Once registered, the user can then search for trains. Trains are identified by a unique train number (</a:t>
            </a:r>
            <a:r>
              <a:rPr lang="en-US" dirty="0" err="1">
                <a:solidFill>
                  <a:schemeClr val="bg1"/>
                </a:solidFill>
              </a:rPr>
              <a:t>TNo</a:t>
            </a:r>
            <a:r>
              <a:rPr lang="en-US" dirty="0">
                <a:solidFill>
                  <a:schemeClr val="bg1"/>
                </a:solidFill>
              </a:rPr>
              <a:t>) and have attributes such as source, destination, type (e.g., express, local), class (e.g., economy, business), and fare. * The user can also see the route of the train, including the stop number and name of each stop.*  When the user selects a train, the system checks for seat availability. If a seat is available, the user can book it by providing their payment information (card details, bank, etc.) and finalizing the transaction. A unique transaction ID is generated upon successful booking.* The system creates a ticket for the user, which includes their user number, the train number (</a:t>
            </a:r>
            <a:r>
              <a:rPr lang="en-US" dirty="0" err="1">
                <a:solidFill>
                  <a:schemeClr val="bg1"/>
                </a:solidFill>
              </a:rPr>
              <a:t>TNo</a:t>
            </a:r>
            <a:r>
              <a:rPr lang="en-US" dirty="0">
                <a:solidFill>
                  <a:schemeClr val="bg1"/>
                </a:solidFill>
              </a:rPr>
              <a:t>), source and destination stations, and the seat number. </a:t>
            </a:r>
            <a:r>
              <a:rPr lang="en-US">
                <a:solidFill>
                  <a:schemeClr val="bg1"/>
                </a:solidFill>
              </a:rPr>
              <a:t>In essence, this ER diagram represents a database system for an online train ticket booking portal. </a:t>
            </a:r>
            <a:endParaRPr lang="en-US" dirty="0">
              <a:solidFill>
                <a:schemeClr val="bg1"/>
              </a:solidFill>
            </a:endParaRPr>
          </a:p>
        </p:txBody>
      </p:sp>
    </p:spTree>
    <p:extLst>
      <p:ext uri="{BB962C8B-B14F-4D97-AF65-F5344CB8AC3E}">
        <p14:creationId xmlns:p14="http://schemas.microsoft.com/office/powerpoint/2010/main" val="420932200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784C-C0DF-8081-B4B2-08EB7D808951}"/>
              </a:ext>
            </a:extLst>
          </p:cNvPr>
          <p:cNvSpPr>
            <a:spLocks noGrp="1"/>
          </p:cNvSpPr>
          <p:nvPr>
            <p:ph type="title"/>
          </p:nvPr>
        </p:nvSpPr>
        <p:spPr/>
        <p:txBody>
          <a:bodyPr/>
          <a:lstStyle/>
          <a:p>
            <a:r>
              <a:rPr lang="en-US" dirty="0" err="1"/>
              <a:t>Er</a:t>
            </a:r>
            <a:r>
              <a:rPr lang="en-US" dirty="0"/>
              <a:t> </a:t>
            </a:r>
            <a:r>
              <a:rPr lang="en-US" dirty="0" smtClean="0"/>
              <a:t>diagram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969" y="2181225"/>
            <a:ext cx="8151446" cy="3953852"/>
          </a:xfrm>
        </p:spPr>
      </p:pic>
    </p:spTree>
    <p:extLst>
      <p:ext uri="{BB962C8B-B14F-4D97-AF65-F5344CB8AC3E}">
        <p14:creationId xmlns:p14="http://schemas.microsoft.com/office/powerpoint/2010/main" val="142441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1200"/>
            <a:ext cx="11153608" cy="1889760"/>
          </a:xfrm>
        </p:spPr>
        <p:txBody>
          <a:bodyPr>
            <a:normAutofit fontScale="90000"/>
          </a:bodyPr>
          <a:lstStyle/>
          <a:p>
            <a:r>
              <a:rPr lang="en-US" sz="2200" dirty="0" smtClean="0"/>
              <a:t/>
            </a:r>
            <a:br>
              <a:rPr lang="en-US" sz="2200" dirty="0" smtClean="0"/>
            </a:br>
            <a:r>
              <a:rPr lang="en-US" sz="2200" dirty="0"/>
              <a:t/>
            </a:r>
            <a:br>
              <a:rPr lang="en-US" sz="2200" dirty="0"/>
            </a:br>
            <a:r>
              <a:rPr lang="en-US" sz="2200" dirty="0" smtClean="0"/>
              <a:t>Normalization---</a:t>
            </a:r>
            <a:br>
              <a:rPr lang="en-US" sz="2200" dirty="0" smtClean="0"/>
            </a:br>
            <a:r>
              <a:rPr lang="en-US" sz="2200" dirty="0" smtClean="0"/>
              <a:t>User </a:t>
            </a:r>
            <a:r>
              <a:rPr lang="en-US" sz="2200" dirty="0"/>
              <a:t>checks for Train (one to many)</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581193" y="2245360"/>
            <a:ext cx="11029615" cy="4805680"/>
          </a:xfrm>
        </p:spPr>
        <p:txBody>
          <a:bodyPr>
            <a:normAutofit fontScale="92500" lnSpcReduction="20000"/>
          </a:bodyPr>
          <a:lstStyle/>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2000" dirty="0" smtClean="0"/>
              <a:t> </a:t>
            </a:r>
          </a:p>
          <a:p>
            <a:pPr marL="0" indent="0">
              <a:buNone/>
            </a:pPr>
            <a:r>
              <a:rPr lang="en-US" sz="2000" dirty="0" err="1" smtClean="0"/>
              <a:t>unf</a:t>
            </a:r>
            <a:r>
              <a:rPr lang="en-US" sz="2000" dirty="0" smtClean="0"/>
              <a:t> </a:t>
            </a:r>
            <a:r>
              <a:rPr lang="en-US" sz="2000" dirty="0"/>
              <a:t>(</a:t>
            </a:r>
            <a:r>
              <a:rPr lang="en-US" sz="2000" dirty="0" smtClean="0"/>
              <a:t>check for</a:t>
            </a:r>
            <a:r>
              <a:rPr lang="en-US" sz="2000" dirty="0"/>
              <a:t>):</a:t>
            </a:r>
            <a:r>
              <a:rPr lang="en-US" sz="2000" b="1" u="sng" dirty="0" err="1"/>
              <a:t>uno</a:t>
            </a:r>
            <a:r>
              <a:rPr lang="en-US" sz="2000" u="sng" dirty="0"/>
              <a:t>, </a:t>
            </a:r>
            <a:r>
              <a:rPr lang="en-US" sz="2000" dirty="0" smtClean="0"/>
              <a:t>u-age</a:t>
            </a:r>
            <a:r>
              <a:rPr lang="en-US" sz="2000" dirty="0"/>
              <a:t>, </a:t>
            </a:r>
            <a:r>
              <a:rPr lang="en-US" sz="2000" dirty="0" err="1" smtClean="0"/>
              <a:t>u_address</a:t>
            </a:r>
            <a:r>
              <a:rPr lang="en-US" sz="2000" dirty="0"/>
              <a:t>, u name, u-</a:t>
            </a:r>
            <a:r>
              <a:rPr lang="en-US" sz="2000" dirty="0" err="1"/>
              <a:t>phoneno</a:t>
            </a:r>
            <a:r>
              <a:rPr lang="en-US" sz="2000" dirty="0"/>
              <a:t>, </a:t>
            </a:r>
            <a:r>
              <a:rPr lang="en-US" sz="2000" b="1" u="sng" dirty="0" err="1" smtClean="0">
                <a:solidFill>
                  <a:schemeClr val="tx1"/>
                </a:solidFill>
              </a:rPr>
              <a:t>T_no</a:t>
            </a:r>
            <a:r>
              <a:rPr lang="en-US" sz="2000" b="1" dirty="0" smtClean="0">
                <a:solidFill>
                  <a:schemeClr val="tx1"/>
                </a:solidFill>
              </a:rPr>
              <a:t>, </a:t>
            </a:r>
            <a:r>
              <a:rPr lang="en-US" sz="2000" dirty="0" err="1" smtClean="0"/>
              <a:t>T_distance,T_seat_avail,T_sources</a:t>
            </a:r>
            <a:endParaRPr lang="en-US" sz="2000" dirty="0" smtClean="0"/>
          </a:p>
          <a:p>
            <a:pPr marL="0" indent="0">
              <a:buNone/>
            </a:pPr>
            <a:endParaRPr lang="en-US" sz="2000" dirty="0" smtClean="0"/>
          </a:p>
          <a:p>
            <a:pPr marL="0" indent="0">
              <a:buNone/>
            </a:pPr>
            <a:r>
              <a:rPr lang="en-US" sz="2000" dirty="0" smtClean="0"/>
              <a:t>1nf: </a:t>
            </a:r>
            <a:r>
              <a:rPr lang="en-US" sz="2000" b="1" u="sng" dirty="0" err="1" smtClean="0"/>
              <a:t>U_no</a:t>
            </a:r>
            <a:r>
              <a:rPr lang="en-US" sz="2000" dirty="0" smtClean="0"/>
              <a:t>(PK),</a:t>
            </a:r>
            <a:r>
              <a:rPr lang="en-US" sz="2000" dirty="0" err="1" smtClean="0"/>
              <a:t>U_age</a:t>
            </a:r>
            <a:r>
              <a:rPr lang="fr-FR" sz="2000" dirty="0"/>
              <a:t> u- </a:t>
            </a:r>
            <a:r>
              <a:rPr lang="fr-FR" sz="2000" dirty="0" err="1"/>
              <a:t>add</a:t>
            </a:r>
            <a:r>
              <a:rPr lang="fr-FR" sz="2000" dirty="0"/>
              <a:t>, u-</a:t>
            </a:r>
            <a:r>
              <a:rPr lang="fr-FR" sz="2000" dirty="0" err="1"/>
              <a:t>name</a:t>
            </a:r>
            <a:r>
              <a:rPr lang="fr-FR" sz="2000" dirty="0"/>
              <a:t>, u-phone </a:t>
            </a:r>
            <a:r>
              <a:rPr lang="fr-FR" sz="2000" dirty="0" err="1"/>
              <a:t>no,</a:t>
            </a:r>
            <a:r>
              <a:rPr lang="fr-FR" sz="2000" b="1" u="sng" dirty="0" err="1"/>
              <a:t>T_no</a:t>
            </a:r>
            <a:r>
              <a:rPr lang="fr-FR" sz="2000" dirty="0"/>
              <a:t>, T_ distance, T-</a:t>
            </a:r>
            <a:r>
              <a:rPr lang="fr-FR" sz="2000" dirty="0" err="1"/>
              <a:t>seal</a:t>
            </a:r>
            <a:r>
              <a:rPr lang="fr-FR" sz="2000" dirty="0"/>
              <a:t>-</a:t>
            </a:r>
            <a:r>
              <a:rPr lang="fr-FR" sz="2000" dirty="0" err="1"/>
              <a:t>avail</a:t>
            </a:r>
            <a:r>
              <a:rPr lang="fr-FR" sz="2000" dirty="0"/>
              <a:t>, </a:t>
            </a:r>
            <a:r>
              <a:rPr lang="fr-FR" sz="2000" dirty="0" err="1"/>
              <a:t>T_source</a:t>
            </a:r>
            <a:r>
              <a:rPr lang="fr-FR" sz="2000" dirty="0"/>
              <a:t>.</a:t>
            </a:r>
            <a:endParaRPr lang="en-US" sz="2000" dirty="0" smtClean="0"/>
          </a:p>
          <a:p>
            <a:pPr marL="0" indent="0">
              <a:buNone/>
            </a:pPr>
            <a:endParaRPr lang="en-US" sz="2000" dirty="0" smtClean="0"/>
          </a:p>
          <a:p>
            <a:pPr marL="0" indent="0">
              <a:buNone/>
            </a:pPr>
            <a:r>
              <a:rPr lang="en-US" sz="2000" dirty="0"/>
              <a:t>2nf:  </a:t>
            </a:r>
            <a:r>
              <a:rPr lang="en-US" sz="2000" dirty="0" err="1"/>
              <a:t>U_no</a:t>
            </a:r>
            <a:r>
              <a:rPr lang="en-US" sz="2000" dirty="0"/>
              <a:t> (</a:t>
            </a:r>
            <a:r>
              <a:rPr lang="en-US" sz="2000" dirty="0" err="1"/>
              <a:t>Pk</a:t>
            </a:r>
            <a:r>
              <a:rPr lang="en-US" sz="2000" dirty="0"/>
              <a:t>), u-age, u-add, u-name, u phone </a:t>
            </a:r>
            <a:r>
              <a:rPr lang="en-US" sz="2000" dirty="0" smtClean="0"/>
              <a:t>no</a:t>
            </a:r>
          </a:p>
          <a:p>
            <a:pPr marL="0" indent="0">
              <a:buNone/>
            </a:pPr>
            <a:r>
              <a:rPr lang="en-US" sz="2000" dirty="0" smtClean="0"/>
              <a:t>2</a:t>
            </a:r>
            <a:r>
              <a:rPr lang="en-US" sz="2000" dirty="0"/>
              <a:t>. </a:t>
            </a:r>
            <a:r>
              <a:rPr lang="en-US" sz="2000" u="sng" dirty="0"/>
              <a:t>T </a:t>
            </a:r>
            <a:r>
              <a:rPr lang="en-US" sz="2000" u="sng" dirty="0" smtClean="0"/>
              <a:t>no(</a:t>
            </a:r>
            <a:r>
              <a:rPr lang="en-US" sz="2000" u="sng" dirty="0" err="1" smtClean="0"/>
              <a:t>pk</a:t>
            </a:r>
            <a:r>
              <a:rPr lang="en-US" sz="2000" dirty="0" smtClean="0"/>
              <a:t>) T</a:t>
            </a:r>
            <a:r>
              <a:rPr lang="en-US" sz="2000" dirty="0"/>
              <a:t>_ dis, T_ seat- avail, T_ source. Uno (</a:t>
            </a:r>
            <a:r>
              <a:rPr lang="en-US" sz="2000" dirty="0" err="1" smtClean="0"/>
              <a:t>fK</a:t>
            </a:r>
            <a:r>
              <a:rPr lang="en-US" sz="2000" dirty="0" smtClean="0"/>
              <a:t>)</a:t>
            </a:r>
          </a:p>
          <a:p>
            <a:pPr marL="0" indent="0">
              <a:buNone/>
            </a:pPr>
            <a:r>
              <a:rPr lang="en-US" sz="2000" dirty="0" smtClean="0"/>
              <a:t>3</a:t>
            </a:r>
            <a:r>
              <a:rPr lang="en-US" sz="2000" dirty="0"/>
              <a:t>. </a:t>
            </a:r>
            <a:r>
              <a:rPr lang="en-US" sz="2000" dirty="0" err="1"/>
              <a:t>U_no</a:t>
            </a:r>
            <a:r>
              <a:rPr lang="en-US" sz="2000" dirty="0"/>
              <a:t>(PK), </a:t>
            </a:r>
            <a:r>
              <a:rPr lang="en-US" sz="2000" dirty="0" err="1"/>
              <a:t>T_no</a:t>
            </a:r>
            <a:r>
              <a:rPr lang="en-US" sz="2000" dirty="0"/>
              <a:t> </a:t>
            </a:r>
            <a:r>
              <a:rPr lang="en-US" sz="2000" dirty="0" smtClean="0"/>
              <a:t>(FK)</a:t>
            </a:r>
            <a:endParaRPr lang="en-US" sz="2000" dirty="0"/>
          </a:p>
          <a:p>
            <a:pPr marL="0" indent="0">
              <a:buNone/>
            </a:pPr>
            <a:endParaRPr lang="en-US" sz="2000" dirty="0" smtClean="0"/>
          </a:p>
          <a:p>
            <a:pPr marL="0" indent="0">
              <a:buNone/>
            </a:pPr>
            <a:r>
              <a:rPr lang="en-US" sz="2000" dirty="0" smtClean="0"/>
              <a:t>3nf :  same as 2nf</a:t>
            </a: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4048037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has route (one to many)</a:t>
            </a:r>
            <a:endParaRPr lang="en-US" dirty="0"/>
          </a:p>
        </p:txBody>
      </p:sp>
      <p:sp>
        <p:nvSpPr>
          <p:cNvPr id="3" name="Content Placeholder 2"/>
          <p:cNvSpPr>
            <a:spLocks noGrp="1"/>
          </p:cNvSpPr>
          <p:nvPr>
            <p:ph idx="1"/>
          </p:nvPr>
        </p:nvSpPr>
        <p:spPr>
          <a:xfrm>
            <a:off x="581192" y="2180496"/>
            <a:ext cx="11029615" cy="4179664"/>
          </a:xfrm>
        </p:spPr>
        <p:txBody>
          <a:bodyPr>
            <a:normAutofit/>
          </a:bodyPr>
          <a:lstStyle/>
          <a:p>
            <a:pPr marL="0" indent="0">
              <a:buNone/>
            </a:pPr>
            <a:endParaRPr lang="en-US" dirty="0" smtClean="0"/>
          </a:p>
          <a:p>
            <a:pPr marL="0" indent="0">
              <a:buNone/>
            </a:pPr>
            <a:r>
              <a:rPr lang="en-US" dirty="0" err="1" smtClean="0"/>
              <a:t>Unf</a:t>
            </a:r>
            <a:r>
              <a:rPr lang="en-US" dirty="0" smtClean="0"/>
              <a:t> </a:t>
            </a:r>
            <a:r>
              <a:rPr lang="en-US" b="1" u="sng" dirty="0" smtClean="0"/>
              <a:t>:</a:t>
            </a:r>
            <a:r>
              <a:rPr lang="en-US" b="1" u="sng" dirty="0" err="1" smtClean="0"/>
              <a:t>T_no</a:t>
            </a:r>
            <a:r>
              <a:rPr lang="en-US" dirty="0"/>
              <a:t>, </a:t>
            </a:r>
            <a:r>
              <a:rPr lang="en-US" dirty="0" err="1"/>
              <a:t>T_source</a:t>
            </a:r>
            <a:r>
              <a:rPr lang="en-US" dirty="0"/>
              <a:t>, T_ seat_ avail, T- </a:t>
            </a:r>
            <a:r>
              <a:rPr lang="en-US" dirty="0" err="1" smtClean="0"/>
              <a:t>distanc,</a:t>
            </a:r>
            <a:r>
              <a:rPr lang="en-US" b="1" u="sng" dirty="0" err="1" smtClean="0"/>
              <a:t>R</a:t>
            </a:r>
            <a:r>
              <a:rPr lang="en-US" b="1" u="sng" dirty="0" smtClean="0"/>
              <a:t>-Stop-n</a:t>
            </a:r>
            <a:r>
              <a:rPr lang="en-US" dirty="0" smtClean="0"/>
              <a:t>o, </a:t>
            </a:r>
            <a:r>
              <a:rPr lang="en-US" dirty="0"/>
              <a:t>R_ stop-name</a:t>
            </a:r>
          </a:p>
          <a:p>
            <a:pPr marL="0" indent="0">
              <a:buNone/>
            </a:pPr>
            <a:endParaRPr lang="en-US" dirty="0" smtClean="0"/>
          </a:p>
          <a:p>
            <a:pPr marL="0" indent="0">
              <a:buNone/>
            </a:pPr>
            <a:r>
              <a:rPr lang="en-US" dirty="0" smtClean="0"/>
              <a:t>1nf</a:t>
            </a:r>
            <a:r>
              <a:rPr lang="en-US" dirty="0"/>
              <a:t>: </a:t>
            </a:r>
            <a:r>
              <a:rPr lang="en-US" dirty="0" err="1" smtClean="0"/>
              <a:t>T_no</a:t>
            </a:r>
            <a:r>
              <a:rPr lang="en-US" dirty="0" smtClean="0"/>
              <a:t>(</a:t>
            </a:r>
            <a:r>
              <a:rPr lang="en-US" dirty="0" err="1" smtClean="0"/>
              <a:t>Pk</a:t>
            </a:r>
            <a:r>
              <a:rPr lang="en-US" dirty="0" smtClean="0"/>
              <a:t>), </a:t>
            </a:r>
            <a:r>
              <a:rPr lang="en-US" dirty="0" err="1"/>
              <a:t>T_source</a:t>
            </a:r>
            <a:r>
              <a:rPr lang="en-US" dirty="0"/>
              <a:t>, </a:t>
            </a:r>
            <a:r>
              <a:rPr lang="en-US" dirty="0" err="1" smtClean="0"/>
              <a:t>Tseat</a:t>
            </a:r>
            <a:r>
              <a:rPr lang="en-US" dirty="0"/>
              <a:t>_ avail, </a:t>
            </a:r>
            <a:r>
              <a:rPr lang="en-US" dirty="0" err="1" smtClean="0"/>
              <a:t>T_dis</a:t>
            </a:r>
            <a:r>
              <a:rPr lang="en-US" dirty="0" smtClean="0"/>
              <a:t> </a:t>
            </a:r>
            <a:r>
              <a:rPr lang="en-US" b="1" u="sng" dirty="0" smtClean="0"/>
              <a:t>R-</a:t>
            </a:r>
            <a:r>
              <a:rPr lang="en-US" b="1" u="sng" dirty="0" err="1" smtClean="0"/>
              <a:t>stoP_no</a:t>
            </a:r>
            <a:r>
              <a:rPr lang="en-US" b="1" dirty="0"/>
              <a:t>,</a:t>
            </a:r>
            <a:r>
              <a:rPr lang="en-US" dirty="0"/>
              <a:t> </a:t>
            </a:r>
            <a:r>
              <a:rPr lang="en-US" dirty="0" err="1"/>
              <a:t>R_stoP</a:t>
            </a:r>
            <a:r>
              <a:rPr lang="en-US" dirty="0"/>
              <a:t> name</a:t>
            </a:r>
          </a:p>
          <a:p>
            <a:pPr marL="0" indent="0">
              <a:buNone/>
            </a:pPr>
            <a:endParaRPr lang="en-US" dirty="0" smtClean="0"/>
          </a:p>
          <a:p>
            <a:pPr marL="0" indent="0">
              <a:buNone/>
            </a:pPr>
            <a:r>
              <a:rPr lang="en-US" dirty="0" smtClean="0"/>
              <a:t>2nf:  1.</a:t>
            </a:r>
            <a:r>
              <a:rPr lang="en-US" b="1" u="sng" dirty="0" smtClean="0"/>
              <a:t>T_no</a:t>
            </a:r>
            <a:r>
              <a:rPr lang="en-US" dirty="0" smtClean="0"/>
              <a:t>(</a:t>
            </a:r>
            <a:r>
              <a:rPr lang="en-US" dirty="0" err="1" smtClean="0"/>
              <a:t>pk</a:t>
            </a:r>
            <a:r>
              <a:rPr lang="en-US" dirty="0" smtClean="0"/>
              <a:t>)</a:t>
            </a:r>
            <a:r>
              <a:rPr lang="en-US" dirty="0"/>
              <a:t> </a:t>
            </a:r>
            <a:r>
              <a:rPr lang="en-US" dirty="0" err="1" smtClean="0"/>
              <a:t>T_source</a:t>
            </a:r>
            <a:r>
              <a:rPr lang="en-US" dirty="0"/>
              <a:t>, T_ seat_ avail, T- </a:t>
            </a:r>
            <a:r>
              <a:rPr lang="en-US" dirty="0" smtClean="0"/>
              <a:t>dis</a:t>
            </a:r>
          </a:p>
          <a:p>
            <a:pPr marL="0" indent="0">
              <a:buNone/>
            </a:pPr>
            <a:r>
              <a:rPr lang="en-US" dirty="0"/>
              <a:t> </a:t>
            </a:r>
            <a:r>
              <a:rPr lang="en-US" dirty="0" smtClean="0"/>
              <a:t>      2.</a:t>
            </a:r>
            <a:r>
              <a:rPr lang="en-US" b="1" u="sng" dirty="0"/>
              <a:t> </a:t>
            </a:r>
            <a:r>
              <a:rPr lang="en-US" b="1" u="sng" dirty="0" smtClean="0"/>
              <a:t>R-</a:t>
            </a:r>
            <a:r>
              <a:rPr lang="en-US" b="1" u="sng" dirty="0" err="1" smtClean="0"/>
              <a:t>stoP_no</a:t>
            </a:r>
            <a:r>
              <a:rPr lang="en-US" b="1" u="sng" dirty="0" smtClean="0"/>
              <a:t>(</a:t>
            </a:r>
            <a:r>
              <a:rPr lang="en-US" b="1" u="sng" dirty="0" err="1" smtClean="0"/>
              <a:t>pk</a:t>
            </a:r>
            <a:r>
              <a:rPr lang="en-US" b="1" u="sng" dirty="0" smtClean="0"/>
              <a:t>)</a:t>
            </a:r>
            <a:r>
              <a:rPr lang="en-US" b="1" dirty="0" smtClean="0"/>
              <a:t>,</a:t>
            </a:r>
            <a:r>
              <a:rPr lang="en-US" dirty="0" smtClean="0"/>
              <a:t> </a:t>
            </a:r>
            <a:r>
              <a:rPr lang="en-US" dirty="0" err="1"/>
              <a:t>R_stoP</a:t>
            </a:r>
            <a:r>
              <a:rPr lang="en-US" dirty="0"/>
              <a:t> </a:t>
            </a:r>
            <a:r>
              <a:rPr lang="en-US" dirty="0" smtClean="0"/>
              <a:t>name ,</a:t>
            </a:r>
            <a:r>
              <a:rPr lang="en-US" b="1" u="sng" dirty="0" err="1" smtClean="0"/>
              <a:t>T_n</a:t>
            </a:r>
            <a:r>
              <a:rPr lang="en-US" u="sng" dirty="0" err="1" smtClean="0"/>
              <a:t>o</a:t>
            </a:r>
            <a:r>
              <a:rPr lang="en-US" u="sng" dirty="0" smtClean="0"/>
              <a:t>(</a:t>
            </a:r>
            <a:r>
              <a:rPr lang="en-US" u="sng" dirty="0" err="1" smtClean="0"/>
              <a:t>fk</a:t>
            </a:r>
            <a:r>
              <a:rPr lang="en-US" u="sng" dirty="0" smtClean="0"/>
              <a:t>)</a:t>
            </a:r>
            <a:endParaRPr lang="en-US" u="sng" dirty="0"/>
          </a:p>
          <a:p>
            <a:pPr marL="0" indent="0">
              <a:buNone/>
            </a:pPr>
            <a:r>
              <a:rPr lang="en-US" dirty="0" smtClean="0"/>
              <a:t>       3.</a:t>
            </a:r>
            <a:r>
              <a:rPr lang="en-US" u="sng" dirty="0" smtClean="0"/>
              <a:t>T_no</a:t>
            </a:r>
            <a:r>
              <a:rPr lang="en-US" dirty="0" smtClean="0"/>
              <a:t>(</a:t>
            </a:r>
            <a:r>
              <a:rPr lang="en-US" dirty="0" err="1" smtClean="0"/>
              <a:t>pk</a:t>
            </a:r>
            <a:r>
              <a:rPr lang="en-US" dirty="0" smtClean="0"/>
              <a:t>), </a:t>
            </a:r>
            <a:r>
              <a:rPr lang="en-US" u="sng" dirty="0" err="1" smtClean="0"/>
              <a:t>R_stop_no</a:t>
            </a:r>
            <a:r>
              <a:rPr lang="en-US" dirty="0" smtClean="0"/>
              <a:t>(</a:t>
            </a:r>
            <a:r>
              <a:rPr lang="en-US" dirty="0" err="1" smtClean="0"/>
              <a:t>fk</a:t>
            </a:r>
            <a:r>
              <a:rPr lang="en-US" dirty="0" smtClean="0"/>
              <a:t>)</a:t>
            </a:r>
          </a:p>
          <a:p>
            <a:pPr marL="0" indent="0">
              <a:buNone/>
            </a:pPr>
            <a:endParaRPr lang="en-US" dirty="0"/>
          </a:p>
          <a:p>
            <a:pPr marL="0" indent="0">
              <a:buNone/>
            </a:pPr>
            <a:r>
              <a:rPr lang="en-US" dirty="0" smtClean="0"/>
              <a:t>3nf: same as 2nf.</a:t>
            </a:r>
          </a:p>
          <a:p>
            <a:pPr marL="0" indent="0">
              <a:buNone/>
            </a:pPr>
            <a:endParaRPr lang="en-US" dirty="0"/>
          </a:p>
        </p:txBody>
      </p:sp>
    </p:spTree>
    <p:extLst>
      <p:ext uri="{BB962C8B-B14F-4D97-AF65-F5344CB8AC3E}">
        <p14:creationId xmlns:p14="http://schemas.microsoft.com/office/powerpoint/2010/main" val="282010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UserS</a:t>
            </a:r>
            <a:r>
              <a:rPr lang="en-US" dirty="0" smtClean="0"/>
              <a:t> booking ticket (one to many)</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 </a:t>
            </a:r>
            <a:r>
              <a:rPr lang="en-US" dirty="0" err="1" smtClean="0"/>
              <a:t>Unf</a:t>
            </a:r>
            <a:r>
              <a:rPr lang="en-US" dirty="0" smtClean="0"/>
              <a:t>: </a:t>
            </a:r>
            <a:r>
              <a:rPr lang="en-US" b="1" u="sng" dirty="0" err="1" smtClean="0"/>
              <a:t>U_no</a:t>
            </a:r>
            <a:r>
              <a:rPr lang="en-US" dirty="0" smtClean="0"/>
              <a:t>, </a:t>
            </a:r>
            <a:r>
              <a:rPr lang="en-US" dirty="0" err="1" smtClean="0"/>
              <a:t>U_name</a:t>
            </a:r>
            <a:r>
              <a:rPr lang="en-US" dirty="0"/>
              <a:t>, </a:t>
            </a:r>
            <a:r>
              <a:rPr lang="en-US" dirty="0" err="1"/>
              <a:t>Uphone_no</a:t>
            </a:r>
            <a:r>
              <a:rPr lang="en-US" dirty="0"/>
              <a:t>, U</a:t>
            </a:r>
            <a:r>
              <a:rPr lang="en-US" dirty="0" smtClean="0"/>
              <a:t>-age</a:t>
            </a:r>
            <a:r>
              <a:rPr lang="en-US" dirty="0"/>
              <a:t>, U-add</a:t>
            </a:r>
            <a:r>
              <a:rPr lang="en-US" dirty="0" smtClean="0"/>
              <a:t>, </a:t>
            </a:r>
            <a:r>
              <a:rPr lang="en-US" b="1" u="sng" dirty="0" smtClean="0"/>
              <a:t>T-</a:t>
            </a:r>
            <a:r>
              <a:rPr lang="en-US" b="1" u="sng" dirty="0" err="1" smtClean="0"/>
              <a:t>seat_no</a:t>
            </a:r>
            <a:r>
              <a:rPr lang="en-US" dirty="0"/>
              <a:t>., T_P_ name, T. source, T-des</a:t>
            </a:r>
            <a:endParaRPr lang="en-US" dirty="0" smtClean="0"/>
          </a:p>
          <a:p>
            <a:endParaRPr lang="en-US" dirty="0"/>
          </a:p>
          <a:p>
            <a:r>
              <a:rPr lang="en-US" dirty="0"/>
              <a:t>1nf: </a:t>
            </a:r>
            <a:r>
              <a:rPr lang="en-US" b="1" u="sng" dirty="0" err="1" smtClean="0"/>
              <a:t>Tseat</a:t>
            </a:r>
            <a:r>
              <a:rPr lang="en-US" b="1" u="sng" dirty="0" smtClean="0"/>
              <a:t>- </a:t>
            </a:r>
            <a:r>
              <a:rPr lang="en-US" b="1" u="sng" dirty="0"/>
              <a:t>no (PK), </a:t>
            </a:r>
            <a:r>
              <a:rPr lang="en-US" dirty="0"/>
              <a:t>T_P_ name, T-</a:t>
            </a:r>
            <a:r>
              <a:rPr lang="en-US" dirty="0" err="1"/>
              <a:t>souree</a:t>
            </a:r>
            <a:r>
              <a:rPr lang="en-US" dirty="0"/>
              <a:t>, </a:t>
            </a:r>
            <a:r>
              <a:rPr lang="en-US" dirty="0" smtClean="0"/>
              <a:t>T-</a:t>
            </a:r>
            <a:r>
              <a:rPr lang="en-US" dirty="0" err="1" smtClean="0"/>
              <a:t>des,</a:t>
            </a:r>
            <a:r>
              <a:rPr lang="en-US" b="1" u="sng" dirty="0" err="1" smtClean="0"/>
              <a:t>U</a:t>
            </a:r>
            <a:r>
              <a:rPr lang="en-US" b="1" u="sng" dirty="0" smtClean="0"/>
              <a:t>-</a:t>
            </a:r>
            <a:r>
              <a:rPr lang="en-US" b="1" u="sng" dirty="0" err="1" smtClean="0"/>
              <a:t>no</a:t>
            </a:r>
            <a:r>
              <a:rPr lang="en-US" dirty="0" err="1" smtClean="0"/>
              <a:t>,U</a:t>
            </a:r>
            <a:r>
              <a:rPr lang="en-US" dirty="0" smtClean="0"/>
              <a:t>-</a:t>
            </a:r>
            <a:r>
              <a:rPr lang="en-US" dirty="0" err="1" smtClean="0"/>
              <a:t>name,u_phone</a:t>
            </a:r>
            <a:r>
              <a:rPr lang="en-US" dirty="0" smtClean="0"/>
              <a:t>-</a:t>
            </a:r>
            <a:r>
              <a:rPr lang="en-US" dirty="0" err="1" smtClean="0"/>
              <a:t>no,u</a:t>
            </a:r>
            <a:r>
              <a:rPr lang="en-US" dirty="0" smtClean="0"/>
              <a:t>-</a:t>
            </a:r>
            <a:r>
              <a:rPr lang="en-US" dirty="0" err="1" smtClean="0"/>
              <a:t>age,U</a:t>
            </a:r>
            <a:r>
              <a:rPr lang="en-US" dirty="0" smtClean="0"/>
              <a:t>-add</a:t>
            </a:r>
          </a:p>
          <a:p>
            <a:endParaRPr lang="en-US" dirty="0"/>
          </a:p>
          <a:p>
            <a:r>
              <a:rPr lang="en-US" dirty="0"/>
              <a:t>2nf</a:t>
            </a:r>
            <a:r>
              <a:rPr lang="en-US" dirty="0" smtClean="0"/>
              <a:t>: 1. </a:t>
            </a:r>
            <a:r>
              <a:rPr lang="en-US" dirty="0"/>
              <a:t>T_ seat- no (PK), T_P_ name, T_ source, </a:t>
            </a:r>
            <a:r>
              <a:rPr lang="en-US" dirty="0" err="1" smtClean="0"/>
              <a:t>T_des</a:t>
            </a:r>
            <a:endParaRPr lang="en-US" dirty="0" smtClean="0"/>
          </a:p>
          <a:p>
            <a:pPr marL="0" indent="0">
              <a:buNone/>
            </a:pPr>
            <a:r>
              <a:rPr lang="en-US" dirty="0" smtClean="0"/>
              <a:t>           2</a:t>
            </a:r>
            <a:r>
              <a:rPr lang="en-US" dirty="0"/>
              <a:t>. </a:t>
            </a:r>
            <a:r>
              <a:rPr lang="en-US" dirty="0" err="1"/>
              <a:t>U_nO（PK</a:t>
            </a:r>
            <a:r>
              <a:rPr lang="en-US" dirty="0"/>
              <a:t>),</a:t>
            </a:r>
            <a:r>
              <a:rPr lang="en-US" dirty="0" err="1"/>
              <a:t>U_name</a:t>
            </a:r>
            <a:r>
              <a:rPr lang="en-US" dirty="0"/>
              <a:t> U-Phone-</a:t>
            </a:r>
            <a:r>
              <a:rPr lang="en-US" dirty="0" err="1"/>
              <a:t>no,U</a:t>
            </a:r>
            <a:r>
              <a:rPr lang="en-US" dirty="0"/>
              <a:t>-</a:t>
            </a:r>
            <a:r>
              <a:rPr lang="en-US" dirty="0" err="1"/>
              <a:t>age,U</a:t>
            </a:r>
            <a:r>
              <a:rPr lang="en-US" dirty="0"/>
              <a:t> </a:t>
            </a:r>
            <a:r>
              <a:rPr lang="en-US" dirty="0" err="1" smtClean="0"/>
              <a:t>add,T_seat_no</a:t>
            </a:r>
            <a:r>
              <a:rPr lang="en-US" dirty="0" smtClean="0"/>
              <a:t>(</a:t>
            </a:r>
            <a:r>
              <a:rPr lang="en-US" dirty="0" err="1" smtClean="0"/>
              <a:t>fk</a:t>
            </a:r>
            <a:r>
              <a:rPr lang="en-US" dirty="0" smtClean="0"/>
              <a:t>)</a:t>
            </a:r>
            <a:endParaRPr lang="en-US" dirty="0"/>
          </a:p>
          <a:p>
            <a:pPr marL="0" indent="0">
              <a:buNone/>
            </a:pPr>
            <a:r>
              <a:rPr lang="en-US" dirty="0" smtClean="0"/>
              <a:t>           3.</a:t>
            </a:r>
            <a:r>
              <a:rPr lang="en-US" u="sng" dirty="0" smtClean="0"/>
              <a:t>U_NO(PK</a:t>
            </a:r>
            <a:r>
              <a:rPr lang="en-US" dirty="0" smtClean="0"/>
              <a:t>), </a:t>
            </a:r>
            <a:r>
              <a:rPr lang="en-US" u="sng" dirty="0" err="1" smtClean="0"/>
              <a:t>T_seat_no</a:t>
            </a:r>
            <a:r>
              <a:rPr lang="en-US" u="sng" dirty="0" smtClean="0"/>
              <a:t>(</a:t>
            </a:r>
            <a:r>
              <a:rPr lang="en-US" dirty="0" smtClean="0"/>
              <a:t>FK)</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11194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Ticket receive payment(one to one)</a:t>
            </a:r>
            <a:endParaRPr lang="en-US" dirty="0"/>
          </a:p>
        </p:txBody>
      </p:sp>
      <p:sp>
        <p:nvSpPr>
          <p:cNvPr id="3" name="Content Placeholder 2"/>
          <p:cNvSpPr>
            <a:spLocks noGrp="1"/>
          </p:cNvSpPr>
          <p:nvPr>
            <p:ph idx="1"/>
          </p:nvPr>
        </p:nvSpPr>
        <p:spPr>
          <a:xfrm>
            <a:off x="581192" y="1991360"/>
            <a:ext cx="11029615" cy="4643902"/>
          </a:xfrm>
        </p:spPr>
        <p:txBody>
          <a:bodyPr>
            <a:normAutofit/>
          </a:bodyPr>
          <a:lstStyle/>
          <a:p>
            <a:endParaRPr lang="en-US" dirty="0" smtClean="0"/>
          </a:p>
          <a:p>
            <a:r>
              <a:rPr lang="en-US" dirty="0" err="1" smtClean="0"/>
              <a:t>Unf</a:t>
            </a:r>
            <a:r>
              <a:rPr lang="en-US" dirty="0"/>
              <a:t>:  </a:t>
            </a:r>
            <a:r>
              <a:rPr lang="en-US" b="1" u="sng" dirty="0"/>
              <a:t>T_ </a:t>
            </a:r>
            <a:r>
              <a:rPr lang="en-US" b="1" u="sng" dirty="0" err="1"/>
              <a:t>seat_no</a:t>
            </a:r>
            <a:r>
              <a:rPr lang="en-US" b="1" u="sng" dirty="0"/>
              <a:t> </a:t>
            </a:r>
            <a:r>
              <a:rPr lang="en-US" dirty="0"/>
              <a:t>P_ name ,T_ source, T </a:t>
            </a:r>
            <a:r>
              <a:rPr lang="en-US" dirty="0" err="1" smtClean="0"/>
              <a:t>des,P</a:t>
            </a:r>
            <a:r>
              <a:rPr lang="en-US" dirty="0"/>
              <a:t>_ card, P_ </a:t>
            </a:r>
            <a:r>
              <a:rPr lang="en-US" dirty="0" err="1"/>
              <a:t>banK</a:t>
            </a:r>
            <a:r>
              <a:rPr lang="en-US" b="1" u="sng" dirty="0"/>
              <a:t>, P_ Transaction_ Id</a:t>
            </a:r>
            <a:endParaRPr lang="en-US" b="1" u="sng" dirty="0" smtClean="0"/>
          </a:p>
          <a:p>
            <a:endParaRPr lang="en-US" dirty="0"/>
          </a:p>
          <a:p>
            <a:pPr marL="0" indent="0">
              <a:buNone/>
            </a:pPr>
            <a:r>
              <a:rPr lang="en-US" dirty="0"/>
              <a:t>   1nf: </a:t>
            </a:r>
            <a:r>
              <a:rPr lang="en-US" dirty="0" err="1" smtClean="0"/>
              <a:t>T_seat_no</a:t>
            </a:r>
            <a:r>
              <a:rPr lang="en-US" dirty="0" smtClean="0"/>
              <a:t> , </a:t>
            </a:r>
            <a:r>
              <a:rPr lang="en-US" dirty="0" err="1" smtClean="0"/>
              <a:t>T_p_name</a:t>
            </a:r>
            <a:r>
              <a:rPr lang="en-US" dirty="0" smtClean="0"/>
              <a:t>, T </a:t>
            </a:r>
            <a:r>
              <a:rPr lang="en-US" dirty="0"/>
              <a:t>source, T- </a:t>
            </a:r>
            <a:r>
              <a:rPr lang="en-US" dirty="0" smtClean="0"/>
              <a:t>des, P</a:t>
            </a:r>
            <a:r>
              <a:rPr lang="en-US" dirty="0"/>
              <a:t>_ card, </a:t>
            </a:r>
            <a:r>
              <a:rPr lang="en-US" dirty="0" smtClean="0"/>
              <a:t>P-</a:t>
            </a:r>
            <a:r>
              <a:rPr lang="en-US" dirty="0" err="1" smtClean="0"/>
              <a:t>banK</a:t>
            </a:r>
            <a:r>
              <a:rPr lang="en-US" dirty="0"/>
              <a:t>, </a:t>
            </a:r>
            <a:r>
              <a:rPr lang="en-US" b="1" u="sng" dirty="0" err="1" smtClean="0"/>
              <a:t>P_Transaction</a:t>
            </a:r>
            <a:r>
              <a:rPr lang="en-US" b="1" u="sng" dirty="0"/>
              <a:t>_ Id</a:t>
            </a:r>
            <a:endParaRPr lang="en-US" b="1" u="sng" dirty="0" smtClean="0"/>
          </a:p>
          <a:p>
            <a:endParaRPr lang="en-US" dirty="0"/>
          </a:p>
          <a:p>
            <a:pPr marL="0" indent="0">
              <a:buNone/>
            </a:pPr>
            <a:r>
              <a:rPr lang="en-US" dirty="0" smtClean="0"/>
              <a:t>   2nf:   1</a:t>
            </a:r>
            <a:r>
              <a:rPr lang="en-US" b="1" u="sng" dirty="0"/>
              <a:t> T_ </a:t>
            </a:r>
            <a:r>
              <a:rPr lang="en-US" b="1" u="sng" dirty="0" err="1"/>
              <a:t>seat_no</a:t>
            </a:r>
            <a:r>
              <a:rPr lang="en-US" dirty="0" smtClean="0"/>
              <a:t>. (PK),</a:t>
            </a:r>
            <a:r>
              <a:rPr lang="en-US" dirty="0" err="1" smtClean="0"/>
              <a:t>T_name</a:t>
            </a:r>
            <a:r>
              <a:rPr lang="en-US" dirty="0" smtClean="0"/>
              <a:t> </a:t>
            </a:r>
            <a:r>
              <a:rPr lang="en-US" dirty="0"/>
              <a:t>,T_ source, T des</a:t>
            </a:r>
            <a:endParaRPr lang="en-US" dirty="0" smtClean="0"/>
          </a:p>
          <a:p>
            <a:pPr marL="0" indent="0">
              <a:buNone/>
            </a:pPr>
            <a:r>
              <a:rPr lang="en-US" dirty="0" smtClean="0"/>
              <a:t>           2. </a:t>
            </a:r>
            <a:r>
              <a:rPr lang="en-US" b="1" u="sng" dirty="0"/>
              <a:t>P_ Transaction_ </a:t>
            </a:r>
            <a:r>
              <a:rPr lang="en-US" b="1" u="sng" dirty="0" smtClean="0"/>
              <a:t>Id(</a:t>
            </a:r>
            <a:r>
              <a:rPr lang="en-US" b="1" u="sng" dirty="0" err="1" smtClean="0"/>
              <a:t>pk</a:t>
            </a:r>
            <a:r>
              <a:rPr lang="en-US" b="1" u="sng" dirty="0" smtClean="0"/>
              <a:t>)</a:t>
            </a:r>
            <a:r>
              <a:rPr lang="en-US" dirty="0" smtClean="0"/>
              <a:t> </a:t>
            </a:r>
            <a:r>
              <a:rPr lang="en-US" dirty="0"/>
              <a:t>, P_ card, </a:t>
            </a:r>
            <a:r>
              <a:rPr lang="en-US" dirty="0" smtClean="0"/>
              <a:t>P-bank,</a:t>
            </a:r>
            <a:r>
              <a:rPr lang="en-US" b="1" u="sng" dirty="0" smtClean="0"/>
              <a:t> P </a:t>
            </a:r>
            <a:r>
              <a:rPr lang="en-US" b="1" u="sng" dirty="0" err="1" smtClean="0"/>
              <a:t>seat_no</a:t>
            </a:r>
            <a:r>
              <a:rPr lang="en-US" b="1" u="sng" dirty="0" smtClean="0"/>
              <a:t>(</a:t>
            </a:r>
            <a:r>
              <a:rPr lang="en-US" b="1" u="sng" dirty="0" err="1" smtClean="0"/>
              <a:t>Fk</a:t>
            </a:r>
            <a:r>
              <a:rPr lang="en-US" b="1" u="sng" dirty="0" smtClean="0"/>
              <a:t>)</a:t>
            </a:r>
            <a:endParaRPr lang="en-US" b="1" u="sng" dirty="0"/>
          </a:p>
          <a:p>
            <a:pPr marL="0" indent="0">
              <a:buNone/>
            </a:pPr>
            <a:r>
              <a:rPr lang="en-US" dirty="0" smtClean="0"/>
              <a:t>           3</a:t>
            </a:r>
            <a:r>
              <a:rPr lang="en-US" u="sng" dirty="0" smtClean="0"/>
              <a:t>.</a:t>
            </a:r>
            <a:r>
              <a:rPr lang="en-US" b="1" u="sng" dirty="0"/>
              <a:t> P</a:t>
            </a:r>
            <a:r>
              <a:rPr lang="en-US" b="1" u="sng" dirty="0" smtClean="0"/>
              <a:t> </a:t>
            </a:r>
            <a:r>
              <a:rPr lang="en-US" b="1" u="sng" dirty="0" err="1" smtClean="0"/>
              <a:t>seat_no</a:t>
            </a:r>
            <a:r>
              <a:rPr lang="en-US" b="1" u="sng" dirty="0" smtClean="0"/>
              <a:t>(</a:t>
            </a:r>
            <a:r>
              <a:rPr lang="en-US" b="1" u="sng" dirty="0" err="1" smtClean="0"/>
              <a:t>Fk</a:t>
            </a:r>
            <a:r>
              <a:rPr lang="en-US" b="1" u="sng" dirty="0" smtClean="0"/>
              <a:t>),  </a:t>
            </a:r>
            <a:r>
              <a:rPr lang="en-US" b="1" u="sng" dirty="0" err="1" smtClean="0"/>
              <a:t>P_Transaction</a:t>
            </a:r>
            <a:r>
              <a:rPr lang="en-US" b="1" u="sng" dirty="0"/>
              <a:t>_ Id(</a:t>
            </a:r>
            <a:r>
              <a:rPr lang="en-US" b="1" u="sng" dirty="0" err="1"/>
              <a:t>pk</a:t>
            </a:r>
            <a:r>
              <a:rPr lang="en-US" b="1" u="sng" dirty="0"/>
              <a:t>)</a:t>
            </a:r>
            <a:r>
              <a:rPr lang="en-US" u="sng" dirty="0"/>
              <a:t> </a:t>
            </a:r>
          </a:p>
          <a:p>
            <a:endParaRPr lang="en-US" dirty="0" smtClean="0"/>
          </a:p>
          <a:p>
            <a:r>
              <a:rPr lang="en-US" dirty="0" smtClean="0"/>
              <a:t>3nf: same as 2nf</a:t>
            </a:r>
            <a:endParaRPr lang="en-US" dirty="0"/>
          </a:p>
          <a:p>
            <a:endParaRPr lang="en-US" dirty="0"/>
          </a:p>
        </p:txBody>
      </p:sp>
    </p:spTree>
    <p:extLst>
      <p:ext uri="{BB962C8B-B14F-4D97-AF65-F5344CB8AC3E}">
        <p14:creationId xmlns:p14="http://schemas.microsoft.com/office/powerpoint/2010/main" val="3268634023"/>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c673b24-8b1e-4b5f-963b-1926fdadd8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00865FBDD04341A9DA38947C75CCCD" ma:contentTypeVersion="8" ma:contentTypeDescription="Create a new document." ma:contentTypeScope="" ma:versionID="68125afcd83258b4cb609dda81e73bf6">
  <xsd:schema xmlns:xsd="http://www.w3.org/2001/XMLSchema" xmlns:xs="http://www.w3.org/2001/XMLSchema" xmlns:p="http://schemas.microsoft.com/office/2006/metadata/properties" xmlns:ns3="bc673b24-8b1e-4b5f-963b-1926fdadd874" xmlns:ns4="16cacf6b-d018-4a78-b054-7fb3d1b95d9a" targetNamespace="http://schemas.microsoft.com/office/2006/metadata/properties" ma:root="true" ma:fieldsID="81066a9efcf0fce70cad1f5a0979f99a" ns3:_="" ns4:_="">
    <xsd:import namespace="bc673b24-8b1e-4b5f-963b-1926fdadd874"/>
    <xsd:import namespace="16cacf6b-d018-4a78-b054-7fb3d1b95d9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673b24-8b1e-4b5f-963b-1926fdadd8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acf6b-d018-4a78-b054-7fb3d1b95d9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16cacf6b-d018-4a78-b054-7fb3d1b95d9a"/>
    <ds:schemaRef ds:uri="http://purl.org/dc/terms/"/>
    <ds:schemaRef ds:uri="bc673b24-8b1e-4b5f-963b-1926fdadd874"/>
    <ds:schemaRef ds:uri="http://schemas.microsoft.com/office/2006/metadata/properties"/>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D2DB3B08-A930-4837-AC71-08E69BE7F4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673b24-8b1e-4b5f-963b-1926fdadd874"/>
    <ds:schemaRef ds:uri="16cacf6b-d018-4a78-b054-7fb3d1b95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618</TotalTime>
  <Words>1102</Words>
  <Application>Microsoft Office PowerPoint</Application>
  <PresentationFormat>Widescreen</PresentationFormat>
  <Paragraphs>149</Paragraphs>
  <Slides>37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Gill Sans MT</vt:lpstr>
      <vt:lpstr>Wingdings 2</vt:lpstr>
      <vt:lpstr>Custom</vt:lpstr>
      <vt:lpstr>Introduction to database</vt:lpstr>
      <vt:lpstr>Tech Requirements</vt:lpstr>
      <vt:lpstr>Introduction </vt:lpstr>
      <vt:lpstr>Scenario</vt:lpstr>
      <vt:lpstr>Er diagram </vt:lpstr>
      <vt:lpstr>  Normalization--- User checks for Train (one to many)  </vt:lpstr>
      <vt:lpstr>Train has route (one to many)</vt:lpstr>
      <vt:lpstr>UserS booking ticket (one to many)</vt:lpstr>
      <vt:lpstr>Ticket receive payment(one to one)</vt:lpstr>
      <vt:lpstr>Train has class (one to many)</vt:lpstr>
      <vt:lpstr>FINALIZATION:</vt:lpstr>
      <vt:lpstr>TABLE CREATE: USERS </vt:lpstr>
      <vt:lpstr>TRAIN</vt:lpstr>
      <vt:lpstr>CLASS</vt:lpstr>
      <vt:lpstr>TICKET </vt:lpstr>
      <vt:lpstr>PAYMENTS </vt:lpstr>
      <vt:lpstr>TRAIN ROUTE</vt:lpstr>
      <vt:lpstr>RECEIVE </vt:lpstr>
      <vt:lpstr>TRAIN HAS</vt:lpstr>
      <vt:lpstr>CHECK FOR</vt:lpstr>
      <vt:lpstr>BOOKING</vt:lpstr>
      <vt:lpstr>HAS</vt:lpstr>
      <vt:lpstr>VALUE INSERT: TRAIN</vt:lpstr>
      <vt:lpstr>USERS</vt:lpstr>
      <vt:lpstr>TAIN HAS</vt:lpstr>
      <vt:lpstr>PAYMENTS</vt:lpstr>
      <vt:lpstr>TRAIN ROUTE</vt:lpstr>
      <vt:lpstr>TICKETS </vt:lpstr>
      <vt:lpstr>CHECK FOR</vt:lpstr>
      <vt:lpstr>BOOKING</vt:lpstr>
      <vt:lpstr>CLASS</vt:lpstr>
      <vt:lpstr>HAS</vt:lpstr>
      <vt:lpstr>RECEIVE</vt:lpstr>
      <vt:lpstr>QUERY TEST</vt:lpstr>
      <vt:lpstr>JOINING</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SAIKAT KOTAL SHUVO</dc:creator>
  <cp:lastModifiedBy>AROBINDO GHOSH</cp:lastModifiedBy>
  <cp:revision>32</cp:revision>
  <dcterms:created xsi:type="dcterms:W3CDTF">2024-04-01T16:51:04Z</dcterms:created>
  <dcterms:modified xsi:type="dcterms:W3CDTF">2024-05-16T02:47:21Z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0x0101009900865FBDD04341A9DA38947C75CCCD</vt:lpwstr>
  </property>
</Properties>
</file>