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86" r:id="rId3"/>
    <p:sldId id="285" r:id="rId4"/>
    <p:sldId id="284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77" r:id="rId29"/>
    <p:sldId id="278" r:id="rId30"/>
    <p:sldId id="283" r:id="rId31"/>
    <p:sldId id="282" r:id="rId3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97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65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726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96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239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227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479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555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127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28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514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59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88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433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81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02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009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E1C26A4-2012-45BE-B01A-BDCF62A0CADA}" type="datetimeFigureOut">
              <a:rPr lang="ar-SA" smtClean="0"/>
              <a:pPr/>
              <a:t>21/07/1438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E96B52-A6F8-4040-86BB-A7D33599A12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37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8000"/>
            <a:lum bright="12000" contrast="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317322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Cube: A Relational Aggregation Operator</a:t>
            </a:r>
            <a:br>
              <a:rPr lang="en-US" dirty="0"/>
            </a:br>
            <a:r>
              <a:rPr lang="en-US" dirty="0"/>
              <a:t>Generalizing Group-By, Cross-Tab, and Sub-Totals</a:t>
            </a:r>
            <a:r>
              <a:rPr lang="ar-A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ar-S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351584" y="4797152"/>
            <a:ext cx="6480720" cy="8164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Group - 04</a:t>
            </a:r>
            <a:endParaRPr lang="ar-SA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rtl="0"/>
            <a:r>
              <a:rPr lang="en-US" b="1" dirty="0" smtClean="0"/>
              <a:t>Slicing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term slice most often refers to a two- dimensional page selected from the cube.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subset of a multidimensional array corresponding to a single value for one or more members of the dimensions not in the subset.</a:t>
            </a:r>
          </a:p>
          <a:p>
            <a:pPr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rtl="0"/>
            <a:r>
              <a:rPr lang="en-US" b="1" dirty="0" smtClean="0"/>
              <a:t>Slicing</a:t>
            </a:r>
            <a:endParaRPr lang="ar-S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52303" y="2603500"/>
            <a:ext cx="403170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847528" y="5805264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Slicing-Wireless Mouse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rtl="0"/>
            <a:r>
              <a:rPr lang="en-US" b="1" dirty="0" smtClean="0"/>
              <a:t>Slicing</a:t>
            </a:r>
            <a:endParaRPr lang="ar-SA" dirty="0"/>
          </a:p>
        </p:txBody>
      </p:sp>
      <p:pic>
        <p:nvPicPr>
          <p:cNvPr id="3074" name="Picture 2" descr="http://training.inet.com/OLAP/Images/kube0004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1556792"/>
            <a:ext cx="6336704" cy="386107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5560" y="5579948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Slicing-Asia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rtl="0"/>
            <a:r>
              <a:rPr lang="en-US" b="1" dirty="0" smtClean="0"/>
              <a:t>Dicing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related operation to slicing 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in the case of dicing, we define a subcube of the original space.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Dicing provides you the smallest available slice.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Dicing</a:t>
            </a:r>
            <a:endParaRPr lang="ar-SA" dirty="0"/>
          </a:p>
        </p:txBody>
      </p:sp>
      <p:pic>
        <p:nvPicPr>
          <p:cNvPr id="22530" name="Picture 2" descr="http://training.inet.com/OLAP/Images/kube0008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1484785"/>
            <a:ext cx="6912768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Rotating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Some times called pivoting.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Rotating changes the dimensional orientation of the report from the cube data.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For example …</a:t>
            </a:r>
          </a:p>
          <a:p>
            <a:pPr lvl="1" algn="l" rtl="0"/>
            <a:r>
              <a:rPr lang="en-US" dirty="0" smtClean="0"/>
              <a:t>rotating may consist of swapping the rows and columns, or moving one of the row dimensions into the column dimension</a:t>
            </a:r>
          </a:p>
          <a:p>
            <a:pPr lvl="1" algn="l" rtl="0"/>
            <a:r>
              <a:rPr lang="en-US" dirty="0" smtClean="0"/>
              <a:t>or swapping an off-spreadsheet dimension with one of the dimensions in the page display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Rotating</a:t>
            </a:r>
            <a:endParaRPr lang="ar-SA" dirty="0"/>
          </a:p>
        </p:txBody>
      </p:sp>
      <p:pic>
        <p:nvPicPr>
          <p:cNvPr id="24578" name="Picture 2" descr="http://training.inet.com/OLAP/Images/CubeRotate2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96331" y="2725737"/>
            <a:ext cx="6343650" cy="3171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Dimensions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represents descriptive categories of data such as time or location.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Each dimension includes different levels of categories.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Dimensions</a:t>
            </a:r>
            <a:endParaRPr lang="ar-SA" dirty="0"/>
          </a:p>
        </p:txBody>
      </p:sp>
      <p:pic>
        <p:nvPicPr>
          <p:cNvPr id="26626" name="Picture 2" descr="http://training.inet.com/OLAP/Images/hierarch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7396" y="1772816"/>
            <a:ext cx="8895108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Categories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is an item that matches a specific description or classification such as years in a time dimension.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Categories can be at different levels of information within a dimension.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Md. </a:t>
            </a:r>
            <a:r>
              <a:rPr lang="en-US" b="1" dirty="0" err="1" smtClean="0"/>
              <a:t>Aquib</a:t>
            </a:r>
            <a:r>
              <a:rPr lang="en-US" b="1" dirty="0" smtClean="0"/>
              <a:t> </a:t>
            </a:r>
            <a:r>
              <a:rPr lang="en-US" b="1" dirty="0" err="1" smtClean="0"/>
              <a:t>Azmain</a:t>
            </a:r>
            <a:r>
              <a:rPr lang="en-US" b="1" dirty="0" smtClean="0"/>
              <a:t> – 0718</a:t>
            </a:r>
          </a:p>
          <a:p>
            <a:r>
              <a:rPr lang="en-US" b="1" dirty="0" err="1" smtClean="0"/>
              <a:t>Rashiduzzaman</a:t>
            </a:r>
            <a:r>
              <a:rPr lang="en-US" b="1" dirty="0" smtClean="0"/>
              <a:t> Khan </a:t>
            </a:r>
            <a:r>
              <a:rPr lang="en-US" b="1" dirty="0" err="1" smtClean="0"/>
              <a:t>Rashed</a:t>
            </a:r>
            <a:r>
              <a:rPr lang="en-US" b="1" dirty="0" smtClean="0"/>
              <a:t> – 0719</a:t>
            </a:r>
          </a:p>
          <a:p>
            <a:r>
              <a:rPr lang="en-US" b="1" dirty="0" err="1" smtClean="0"/>
              <a:t>Satyaki</a:t>
            </a:r>
            <a:r>
              <a:rPr lang="en-US" b="1" dirty="0" smtClean="0"/>
              <a:t> Das – 0720</a:t>
            </a:r>
          </a:p>
          <a:p>
            <a:r>
              <a:rPr lang="en-US" b="1" dirty="0"/>
              <a:t>S.M. </a:t>
            </a:r>
            <a:r>
              <a:rPr lang="en-US" b="1" dirty="0" err="1"/>
              <a:t>Shakhawat</a:t>
            </a:r>
            <a:r>
              <a:rPr lang="en-US" b="1" dirty="0"/>
              <a:t> Hossain</a:t>
            </a:r>
            <a:r>
              <a:rPr lang="en-US" b="1" dirty="0"/>
              <a:t> </a:t>
            </a:r>
            <a:r>
              <a:rPr lang="en-US" b="1" dirty="0" smtClean="0"/>
              <a:t>– 0721</a:t>
            </a:r>
          </a:p>
          <a:p>
            <a:r>
              <a:rPr lang="en-US" b="1" dirty="0"/>
              <a:t>Abu </a:t>
            </a:r>
            <a:r>
              <a:rPr lang="en-US" b="1" dirty="0" err="1"/>
              <a:t>Rafe</a:t>
            </a:r>
            <a:r>
              <a:rPr lang="en-US" b="1" dirty="0"/>
              <a:t> Md. Jamil</a:t>
            </a:r>
            <a:r>
              <a:rPr lang="en-US" b="1" dirty="0"/>
              <a:t> </a:t>
            </a:r>
            <a:r>
              <a:rPr lang="en-US" b="1" dirty="0" smtClean="0"/>
              <a:t>- 0722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85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 smtClean="0"/>
              <a:t>Categories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parent category</a:t>
            </a:r>
          </a:p>
          <a:p>
            <a:pPr lvl="1" algn="l" rtl="0"/>
            <a:r>
              <a:rPr lang="en-US" dirty="0" smtClean="0"/>
              <a:t>is the next higher level of another category in a drill-up path.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b="1" dirty="0" smtClean="0"/>
              <a:t>child category</a:t>
            </a:r>
          </a:p>
          <a:p>
            <a:pPr lvl="1" algn="l" rtl="0"/>
            <a:r>
              <a:rPr lang="en-US" dirty="0" smtClean="0"/>
              <a:t>is the next lower level category in a drill-down path.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Categories</a:t>
            </a:r>
            <a:endParaRPr lang="ar-SA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 t="1536"/>
          <a:stretch>
            <a:fillRect/>
          </a:stretch>
        </p:blipFill>
        <p:spPr bwMode="auto">
          <a:xfrm>
            <a:off x="2567608" y="1556792"/>
            <a:ext cx="6912768" cy="461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Categories</a:t>
            </a:r>
            <a:endParaRPr lang="ar-SA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556792"/>
            <a:ext cx="3672408" cy="36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8008" y="1700808"/>
            <a:ext cx="412998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measures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measures are the actual data values that occupy the cells as defined by the dimensions selected.</a:t>
            </a:r>
          </a:p>
          <a:p>
            <a:pPr algn="l" rtl="0"/>
            <a:r>
              <a:rPr lang="en-US" dirty="0" smtClean="0"/>
              <a:t>Measures include facts or variables typically stored as numerical fields.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ar-S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318" y="2348880"/>
            <a:ext cx="882017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Computed versus Stored Data Cubes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goal is to retrieve the information from the data cube in the most efficient way possible.</a:t>
            </a:r>
          </a:p>
          <a:p>
            <a:pPr algn="l" rtl="0"/>
            <a:r>
              <a:rPr lang="en-US" dirty="0" smtClean="0"/>
              <a:t>Three possible solutions are: </a:t>
            </a:r>
          </a:p>
          <a:p>
            <a:pPr lvl="1" algn="l" rtl="0"/>
            <a:r>
              <a:rPr lang="en-US" dirty="0" smtClean="0"/>
              <a:t>Pre-compute all cells in the cube.</a:t>
            </a:r>
          </a:p>
          <a:p>
            <a:pPr lvl="1" algn="l" rtl="0"/>
            <a:r>
              <a:rPr lang="en-US" dirty="0" smtClean="0"/>
              <a:t>Pre-compute no cells.</a:t>
            </a:r>
          </a:p>
          <a:p>
            <a:pPr lvl="1" algn="l" rtl="0"/>
            <a:r>
              <a:rPr lang="en-US" dirty="0" smtClean="0"/>
              <a:t>Pre-compute some of the cells.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Computed versus Stored Data Cubes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If the whole cube is pre-computed</a:t>
            </a:r>
          </a:p>
          <a:p>
            <a:pPr lvl="1" algn="l" rtl="0"/>
            <a:r>
              <a:rPr lang="en-US" dirty="0" smtClean="0"/>
              <a:t>Advantage</a:t>
            </a:r>
          </a:p>
          <a:p>
            <a:pPr lvl="2" algn="l" rtl="0"/>
            <a:r>
              <a:rPr lang="en-US" dirty="0" smtClean="0"/>
              <a:t>the queries run on the cube will be very fast.</a:t>
            </a:r>
          </a:p>
          <a:p>
            <a:pPr lvl="1" algn="l" rtl="0"/>
            <a:r>
              <a:rPr lang="en-US" dirty="0" smtClean="0"/>
              <a:t>Disadvantage</a:t>
            </a:r>
          </a:p>
          <a:p>
            <a:pPr lvl="2" algn="l" rtl="0"/>
            <a:r>
              <a:rPr lang="en-US" dirty="0" smtClean="0"/>
              <a:t>pre-computed cube requires a lot of memory.</a:t>
            </a:r>
          </a:p>
          <a:p>
            <a:pPr marL="342900" lvl="1" indent="-342900" algn="l" rtl="0">
              <a:buNone/>
            </a:pPr>
            <a:r>
              <a:rPr lang="en-US" dirty="0" smtClean="0"/>
              <a:t>		</a:t>
            </a:r>
          </a:p>
          <a:p>
            <a:pPr algn="l" rtl="0"/>
            <a:endParaRPr lang="en-US" dirty="0" smtClean="0"/>
          </a:p>
          <a:p>
            <a:pPr lvl="2"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Computed versus Stored Data Cubes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To minimize memory requirements, we can pre-compute none of the cells in the cube.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/>
              <a:t>But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queries on the cube will run more slowly.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As a compromise between these two, we can pre-compute only those cells in the cube which will most likely be used for decision support queries.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representation of Totals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simple data cube does not contain totals.</a:t>
            </a:r>
          </a:p>
          <a:p>
            <a:pPr algn="l" rtl="0"/>
            <a:r>
              <a:rPr lang="en-US" dirty="0" smtClean="0"/>
              <a:t>The storage of totals increases the size of the data cube </a:t>
            </a:r>
            <a:r>
              <a:rPr lang="en-US" b="1" dirty="0" smtClean="0"/>
              <a:t>but</a:t>
            </a:r>
            <a:r>
              <a:rPr lang="en-US" dirty="0" smtClean="0"/>
              <a:t> can also decrease the time to make total-based queries.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 simple way to represent totals is to add an additional layer on </a:t>
            </a:r>
            <a:r>
              <a:rPr lang="en-US" i="1" dirty="0" smtClean="0"/>
              <a:t>n</a:t>
            </a:r>
            <a:r>
              <a:rPr lang="en-US" dirty="0" smtClean="0"/>
              <a:t> sides of the </a:t>
            </a:r>
            <a:r>
              <a:rPr lang="en-US" i="1" dirty="0" smtClean="0"/>
              <a:t>n</a:t>
            </a:r>
            <a:r>
              <a:rPr lang="en-US" dirty="0" smtClean="0"/>
              <a:t>-dimensional data cube.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representation of Totals</a:t>
            </a:r>
            <a:endParaRPr lang="ar-SA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865" y="1628800"/>
            <a:ext cx="867842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smtClean="0"/>
              <a:t>Introduction</a:t>
            </a:r>
          </a:p>
          <a:p>
            <a:pPr>
              <a:buAutoNum type="arabicPeriod"/>
            </a:pPr>
            <a:r>
              <a:rPr lang="en-US" b="1" dirty="0"/>
              <a:t>Problems with GROUP </a:t>
            </a:r>
            <a:r>
              <a:rPr lang="en-US" b="1" dirty="0" smtClean="0"/>
              <a:t>BY</a:t>
            </a:r>
          </a:p>
          <a:p>
            <a:pPr>
              <a:buAutoNum type="arabicPeriod"/>
            </a:pPr>
            <a:r>
              <a:rPr lang="en-US" b="1" dirty="0"/>
              <a:t>CUBE and ROLLUP </a:t>
            </a:r>
            <a:r>
              <a:rPr lang="en-US" b="1" dirty="0" smtClean="0"/>
              <a:t>operators</a:t>
            </a:r>
          </a:p>
          <a:p>
            <a:pPr>
              <a:buAutoNum type="arabicPeriod"/>
            </a:pPr>
            <a:r>
              <a:rPr lang="en-US" b="1" dirty="0" smtClean="0"/>
              <a:t>Addressing </a:t>
            </a:r>
            <a:r>
              <a:rPr lang="en-US" b="1" dirty="0"/>
              <a:t>the data </a:t>
            </a:r>
            <a:r>
              <a:rPr lang="en-US" b="1" dirty="0" smtClean="0"/>
              <a:t>cube</a:t>
            </a:r>
          </a:p>
          <a:p>
            <a:pPr>
              <a:buAutoNum type="arabicPeriod"/>
            </a:pPr>
            <a:r>
              <a:rPr lang="en-US" b="1" dirty="0"/>
              <a:t>Computing cubes and roll-ups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REFRENCES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http://training.inet.com</a:t>
            </a:r>
          </a:p>
          <a:p>
            <a:pPr algn="l" rtl="0"/>
            <a:r>
              <a:rPr lang="en-US" dirty="0" smtClean="0"/>
              <a:t>Data Mining Concepts and techniques , 2E.</a:t>
            </a:r>
          </a:p>
          <a:p>
            <a:pPr algn="l" rtl="0"/>
            <a:r>
              <a:rPr lang="en-US" dirty="0" smtClean="0"/>
              <a:t>to NASA’s Data Cube Training presentation .</a:t>
            </a:r>
          </a:p>
          <a:p>
            <a:pPr algn="l" rtl="0"/>
            <a:r>
              <a:rPr lang="en-US" dirty="0" smtClean="0"/>
              <a:t>http://projects.cs.dal.ca/panda/datacube.html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7903" y="2967335"/>
            <a:ext cx="2496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end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83832" y="2780928"/>
            <a:ext cx="3240360" cy="1296144"/>
          </a:xfrm>
          <a:prstGeom prst="roundRect">
            <a:avLst/>
          </a:prstGeom>
          <a:solidFill>
            <a:schemeClr val="accent1">
              <a:alpha val="30000"/>
            </a:schemeClr>
          </a:solidFill>
          <a:effectLst>
            <a:outerShdw blurRad="203200" dist="419100" dir="11640000" sx="1000" sy="1000" rotWithShape="0">
              <a:prstClr val="black">
                <a:alpha val="35000"/>
              </a:prstClr>
            </a:outerShdw>
          </a:effectLst>
          <a:scene3d>
            <a:camera prst="orthographicFront"/>
            <a:lightRig rig="harsh" dir="t"/>
          </a:scene3d>
          <a:sp3d prstMaterial="powder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OLAP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2276872"/>
            <a:ext cx="8825659" cy="43391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Roll up (drill-up):</a:t>
            </a:r>
            <a:r>
              <a:rPr lang="en-US" sz="2400" dirty="0"/>
              <a:t> summarize data</a:t>
            </a:r>
          </a:p>
          <a:p>
            <a:pPr lvl="1">
              <a:lnSpc>
                <a:spcPct val="110000"/>
              </a:lnSpc>
            </a:pPr>
            <a:r>
              <a:rPr lang="en-US" sz="2400" i="1" dirty="0"/>
              <a:t>by climbing up hierarchy or by dimension reduction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Drill down (roll down):</a:t>
            </a:r>
            <a:r>
              <a:rPr lang="en-US" sz="2400" dirty="0"/>
              <a:t> reverse of roll-up</a:t>
            </a:r>
          </a:p>
          <a:p>
            <a:pPr lvl="1">
              <a:lnSpc>
                <a:spcPct val="110000"/>
              </a:lnSpc>
            </a:pPr>
            <a:r>
              <a:rPr lang="en-US" sz="2400" i="1" dirty="0"/>
              <a:t>from higher level summary to lower level summary or detailed data, or introducing new dimensions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Slice and dice:</a:t>
            </a:r>
            <a:r>
              <a:rPr lang="en-US" sz="24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400" i="1" dirty="0"/>
              <a:t>project and select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hlink"/>
                </a:solidFill>
              </a:rPr>
              <a:t>Pivot (rotate):</a:t>
            </a:r>
            <a:r>
              <a:rPr lang="en-US" sz="24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400" i="1" dirty="0"/>
              <a:t>reorient the cube, visualization, 3D to series of 2D planes.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operations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drill across:</a:t>
            </a:r>
            <a:r>
              <a:rPr lang="en-US" sz="2400" i="1" dirty="0"/>
              <a:t> involving (across) more than one fact table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Data cube is a structure  that enable OLAP  to achieves the multidimensional functionality.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data cube is used to represent data along some measure of interest.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Data Cubes are an easy way to look at the data ( allow us to look at complex data in a simple format).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Although called a "cube", it can be 2-dimensional, 3-dimensional, or higher-dimensional.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databases  design s is for OLTP and efficiency in data storage.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data cube design is for efficiency in data retrieval (ensures report optimization).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cube is comparable to a table in a relational database.</a:t>
            </a:r>
            <a:endParaRPr lang="ar-SA" dirty="0" smtClean="0"/>
          </a:p>
          <a:p>
            <a:pPr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Dimensions And Measures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 cubes have categories of data called </a:t>
            </a:r>
            <a:r>
              <a:rPr lang="en-US" b="1" dirty="0" smtClean="0"/>
              <a:t>dimensions</a:t>
            </a:r>
            <a:r>
              <a:rPr lang="en-US" dirty="0" smtClean="0"/>
              <a:t> and </a:t>
            </a:r>
            <a:r>
              <a:rPr lang="en-US" b="1" dirty="0" smtClean="0"/>
              <a:t>measures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 </a:t>
            </a:r>
            <a:r>
              <a:rPr lang="en-US" b="1" dirty="0" smtClean="0"/>
              <a:t>measure </a:t>
            </a:r>
          </a:p>
          <a:p>
            <a:pPr lvl="1" algn="l" rtl="0"/>
            <a:r>
              <a:rPr lang="en-US" dirty="0" smtClean="0"/>
              <a:t> represents some fact (or number) such as cost or units of service.</a:t>
            </a:r>
          </a:p>
          <a:p>
            <a:pPr algn="l" rtl="0"/>
            <a:r>
              <a:rPr lang="en-US" b="1" dirty="0" smtClean="0"/>
              <a:t> dimension</a:t>
            </a:r>
          </a:p>
          <a:p>
            <a:pPr lvl="1" algn="l" rtl="0"/>
            <a:r>
              <a:rPr lang="en-US" dirty="0" smtClean="0"/>
              <a:t> represents descriptive categories of data such as time or location. </a:t>
            </a:r>
            <a:endParaRPr lang="ar-SA" dirty="0" smtClean="0"/>
          </a:p>
          <a:p>
            <a:pPr algn="l" rtl="0"/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Dimensions And Measures</a:t>
            </a:r>
            <a:endParaRPr lang="ar-SA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276873"/>
            <a:ext cx="756084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Cubes Concepts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Three important concepts associated with data cubes :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 smtClean="0"/>
              <a:t>Slicing. 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 smtClean="0"/>
              <a:t>Dicing.</a:t>
            </a:r>
          </a:p>
          <a:p>
            <a:pPr marL="971550" lvl="1" indent="-514350" algn="l" rtl="0">
              <a:buFont typeface="+mj-lt"/>
              <a:buAutoNum type="arabicPeriod"/>
            </a:pPr>
            <a:r>
              <a:rPr lang="en-US" dirty="0" smtClean="0"/>
              <a:t>Rotating.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912</TotalTime>
  <Words>786</Words>
  <Application>Microsoft Office PowerPoint</Application>
  <PresentationFormat>Widescreen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Wingdings 3</vt:lpstr>
      <vt:lpstr>Ion Boardroom</vt:lpstr>
      <vt:lpstr>Data Cube: A Relational Aggregation Operator Generalizing Group-By, Cross-Tab, and Sub-Totals </vt:lpstr>
      <vt:lpstr>Group Members</vt:lpstr>
      <vt:lpstr>Presentation Outline</vt:lpstr>
      <vt:lpstr>Typical OLAP Operations</vt:lpstr>
      <vt:lpstr>DATA CUBES</vt:lpstr>
      <vt:lpstr>DATA CUBES</vt:lpstr>
      <vt:lpstr>Dimensions And Measures</vt:lpstr>
      <vt:lpstr>Dimensions And Measures</vt:lpstr>
      <vt:lpstr>Data Cubes Concepts </vt:lpstr>
      <vt:lpstr>Slicing</vt:lpstr>
      <vt:lpstr>Slicing</vt:lpstr>
      <vt:lpstr>Slicing</vt:lpstr>
      <vt:lpstr>Dicing</vt:lpstr>
      <vt:lpstr>Dicing</vt:lpstr>
      <vt:lpstr>Rotating</vt:lpstr>
      <vt:lpstr>Rotating</vt:lpstr>
      <vt:lpstr>Dimensions</vt:lpstr>
      <vt:lpstr>Dimensions</vt:lpstr>
      <vt:lpstr>Categories</vt:lpstr>
      <vt:lpstr>Categories</vt:lpstr>
      <vt:lpstr>Categories</vt:lpstr>
      <vt:lpstr>Categories</vt:lpstr>
      <vt:lpstr>measures</vt:lpstr>
      <vt:lpstr>measures</vt:lpstr>
      <vt:lpstr>Computed versus Stored Data Cubes</vt:lpstr>
      <vt:lpstr>Computed versus Stored Data Cubes</vt:lpstr>
      <vt:lpstr>Computed versus Stored Data Cubes</vt:lpstr>
      <vt:lpstr>representation of Totals</vt:lpstr>
      <vt:lpstr>representation of Totals</vt:lpstr>
      <vt:lpstr>REFRENCES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CUBES</dc:title>
  <dc:creator>Mohamed</dc:creator>
  <cp:lastModifiedBy>iit</cp:lastModifiedBy>
  <cp:revision>66</cp:revision>
  <dcterms:created xsi:type="dcterms:W3CDTF">2011-04-07T15:23:40Z</dcterms:created>
  <dcterms:modified xsi:type="dcterms:W3CDTF">2017-04-17T05:09:28Z</dcterms:modified>
</cp:coreProperties>
</file>