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C381-E08A-47F0-8DED-D24C423EF05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0B62-9E19-4E29-89ED-90961DBA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a </a:t>
            </a:r>
            <a:r>
              <a:rPr lang="en-US" dirty="0" smtClean="0"/>
              <a:t>SELECT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to calculate subtotals for all possible combinations of a group of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0B62-9E19-4E29-89ED-90961DBAF2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0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21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DD33-CE26-49B9-A29C-FAE11581DC1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3695F6-C42E-42C8-A391-5C947BEB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Cube: A Relational Aggregation Operator</a:t>
            </a:r>
            <a:br>
              <a:rPr lang="en-US" b="1" dirty="0"/>
            </a:br>
            <a:r>
              <a:rPr lang="en-US" b="1" dirty="0"/>
              <a:t>Generalizing Group-By, Cross-Tab, and Sub-Totals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in some SQL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SQL systems add </a:t>
            </a:r>
            <a:r>
              <a:rPr lang="en-US" dirty="0" smtClean="0"/>
              <a:t>statistical functions </a:t>
            </a:r>
            <a:endParaRPr lang="en-US" dirty="0"/>
          </a:p>
          <a:p>
            <a:pPr lvl="1"/>
            <a:r>
              <a:rPr lang="en-US" dirty="0" smtClean="0"/>
              <a:t>median</a:t>
            </a:r>
            <a:r>
              <a:rPr lang="en-US" dirty="0"/>
              <a:t>, standard deviation, </a:t>
            </a:r>
            <a:r>
              <a:rPr lang="en-US" dirty="0" smtClean="0"/>
              <a:t>variance </a:t>
            </a:r>
            <a:r>
              <a:rPr lang="en-US" dirty="0"/>
              <a:t>physical functions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systems allow users to add new aggregation functions. </a:t>
            </a:r>
            <a:endParaRPr lang="en-US" dirty="0" smtClean="0"/>
          </a:p>
          <a:p>
            <a:pPr lvl="1"/>
            <a:r>
              <a:rPr lang="en-US" b="1" dirty="0" err="1"/>
              <a:t>Init</a:t>
            </a:r>
            <a:r>
              <a:rPr lang="en-US" dirty="0"/>
              <a:t>(&amp;</a:t>
            </a:r>
            <a:r>
              <a:rPr lang="en-US" sz="1400" dirty="0"/>
              <a:t>handle</a:t>
            </a:r>
            <a:r>
              <a:rPr lang="en-US" dirty="0"/>
              <a:t>): Allocates the handle and initializes the aggregate computation.</a:t>
            </a:r>
          </a:p>
          <a:p>
            <a:pPr lvl="1"/>
            <a:r>
              <a:rPr lang="en-US" b="1" dirty="0" err="1"/>
              <a:t>Iter</a:t>
            </a:r>
            <a:r>
              <a:rPr lang="en-US" dirty="0"/>
              <a:t>(&amp;</a:t>
            </a:r>
            <a:r>
              <a:rPr lang="en-US" sz="1400" dirty="0"/>
              <a:t>handle</a:t>
            </a:r>
            <a:r>
              <a:rPr lang="en-US" dirty="0"/>
              <a:t>, </a:t>
            </a:r>
            <a:r>
              <a:rPr lang="en-US" sz="1400" dirty="0"/>
              <a:t>value</a:t>
            </a:r>
            <a:r>
              <a:rPr lang="en-US" dirty="0"/>
              <a:t>): Aggregates the next value into the current aggregate.</a:t>
            </a:r>
          </a:p>
          <a:p>
            <a:pPr lvl="1"/>
            <a:r>
              <a:rPr lang="en-US" sz="1400" dirty="0"/>
              <a:t>value </a:t>
            </a:r>
            <a:r>
              <a:rPr lang="en-US" dirty="0"/>
              <a:t>= </a:t>
            </a:r>
            <a:r>
              <a:rPr lang="en-US" b="1" dirty="0"/>
              <a:t>Final</a:t>
            </a:r>
            <a:r>
              <a:rPr lang="en-US" dirty="0"/>
              <a:t>(&amp;</a:t>
            </a:r>
            <a:r>
              <a:rPr lang="en-US" sz="1400" dirty="0"/>
              <a:t>handle</a:t>
            </a:r>
            <a:r>
              <a:rPr lang="en-US" dirty="0"/>
              <a:t>): Computes and returns the resulting aggregate by using </a:t>
            </a:r>
            <a:r>
              <a:rPr lang="en-US" dirty="0" smtClean="0"/>
              <a:t>data saved </a:t>
            </a:r>
            <a:r>
              <a:rPr lang="en-US" dirty="0"/>
              <a:t>in the handle. This invocation </a:t>
            </a:r>
            <a:r>
              <a:rPr lang="en-US" dirty="0" err="1" smtClean="0"/>
              <a:t>deallocates</a:t>
            </a:r>
            <a:r>
              <a:rPr lang="en-US" dirty="0" smtClean="0"/>
              <a:t> </a:t>
            </a:r>
            <a:r>
              <a:rPr lang="en-US" dirty="0"/>
              <a:t>the handle.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3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</a:t>
            </a:r>
            <a:r>
              <a:rPr lang="en-US" dirty="0"/>
              <a:t>a SELECT statement to calculate multiple levels of subtotals across a specified group of </a:t>
            </a:r>
            <a:r>
              <a:rPr lang="en-US" dirty="0" smtClean="0"/>
              <a:t>dimensions</a:t>
            </a:r>
          </a:p>
          <a:p>
            <a:pPr lvl="0"/>
            <a:r>
              <a:rPr lang="en-US" dirty="0" smtClean="0"/>
              <a:t>generates </a:t>
            </a:r>
            <a:r>
              <a:rPr lang="en-US" dirty="0"/>
              <a:t>a result set that shows aggregates for a hierarchy of values in the selected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Roll-up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ROLLUP(A, B, C</a:t>
            </a:r>
            <a:r>
              <a:rPr lang="en-US" dirty="0" smtClean="0"/>
              <a:t>)</a:t>
            </a:r>
          </a:p>
          <a:p>
            <a:pPr lvl="1"/>
            <a:r>
              <a:rPr lang="pt-BR" dirty="0"/>
              <a:t>(A, B, C)</a:t>
            </a:r>
          </a:p>
          <a:p>
            <a:pPr lvl="1"/>
            <a:r>
              <a:rPr lang="pt-BR" dirty="0"/>
              <a:t>(A, B)</a:t>
            </a:r>
          </a:p>
          <a:p>
            <a:pPr lvl="1"/>
            <a:r>
              <a:rPr lang="pt-BR" dirty="0"/>
              <a:t>(A)</a:t>
            </a:r>
          </a:p>
          <a:p>
            <a:pPr lvl="1"/>
            <a:r>
              <a:rPr lang="pt-BR" dirty="0" smtClean="0"/>
              <a:t>()</a:t>
            </a:r>
          </a:p>
          <a:p>
            <a:r>
              <a:rPr lang="en-US" dirty="0"/>
              <a:t>ROLLUP((A, B), C) </a:t>
            </a:r>
            <a:endParaRPr lang="en-US" dirty="0" smtClean="0"/>
          </a:p>
          <a:p>
            <a:pPr lvl="1"/>
            <a:r>
              <a:rPr lang="pt-BR" dirty="0"/>
              <a:t> (A, B, 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(A, 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Roll-up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399490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5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Roll-up (continued)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28455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223.00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347.00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311.00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r>
                        <a:rPr lang="en-US" dirty="0" smtClean="0"/>
                        <a:t>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658.00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tabulation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185" y="2133600"/>
            <a:ext cx="8915400" cy="377762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table </a:t>
            </a:r>
            <a:r>
              <a:rPr lang="en-US" dirty="0" smtClean="0"/>
              <a:t>derived from </a:t>
            </a:r>
            <a:r>
              <a:rPr lang="en-US" dirty="0"/>
              <a:t>a relation (say </a:t>
            </a:r>
            <a:r>
              <a:rPr lang="en-US" i="1" dirty="0"/>
              <a:t>R</a:t>
            </a:r>
            <a:r>
              <a:rPr lang="en-US" dirty="0"/>
              <a:t>), where values for one attribute of relation </a:t>
            </a:r>
            <a:r>
              <a:rPr lang="en-US" i="1" dirty="0"/>
              <a:t>R </a:t>
            </a:r>
            <a:r>
              <a:rPr lang="en-US" dirty="0"/>
              <a:t>(say 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 smtClean="0"/>
              <a:t>form the </a:t>
            </a:r>
            <a:r>
              <a:rPr lang="en-US" dirty="0"/>
              <a:t>row headers and values for another attribute of relation </a:t>
            </a:r>
            <a:r>
              <a:rPr lang="en-US" i="1" dirty="0"/>
              <a:t>R </a:t>
            </a:r>
            <a:r>
              <a:rPr lang="en-US" dirty="0"/>
              <a:t>(say </a:t>
            </a:r>
            <a:r>
              <a:rPr lang="en-US" i="1" dirty="0"/>
              <a:t>B</a:t>
            </a:r>
            <a:r>
              <a:rPr lang="en-US" dirty="0"/>
              <a:t>) form </a:t>
            </a:r>
            <a:r>
              <a:rPr lang="en-US" dirty="0" smtClean="0"/>
              <a:t>the column header</a:t>
            </a:r>
          </a:p>
          <a:p>
            <a:r>
              <a:rPr lang="en-US" dirty="0" smtClean="0"/>
              <a:t>helps to </a:t>
            </a:r>
            <a:r>
              <a:rPr lang="en-US" dirty="0"/>
              <a:t>understand how two different variables are related to each other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69" y="3924255"/>
            <a:ext cx="5399615" cy="22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1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Table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586" y="2230092"/>
            <a:ext cx="4082222" cy="4004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84" y="2230092"/>
            <a:ext cx="3856533" cy="40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001078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enables a </a:t>
            </a:r>
            <a:r>
              <a:rPr lang="en-US" dirty="0"/>
              <a:t>SELECT</a:t>
            </a:r>
            <a:r>
              <a:rPr lang="en-US" dirty="0">
                <a:solidFill>
                  <a:schemeClr val="tx1"/>
                </a:solidFill>
              </a:rPr>
              <a:t> statement to calculate subtotals for all possible combinations of a group of dimensions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33" y="2756667"/>
            <a:ext cx="5039573" cy="35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standard SQL GROUP </a:t>
            </a:r>
            <a:r>
              <a:rPr lang="en-US" dirty="0"/>
              <a:t>BY operator does not </a:t>
            </a:r>
            <a:r>
              <a:rPr lang="en-US" dirty="0" smtClean="0"/>
              <a:t>allow a </a:t>
            </a:r>
            <a:r>
              <a:rPr lang="en-US" dirty="0"/>
              <a:t>direct construction of </a:t>
            </a:r>
            <a:r>
              <a:rPr lang="en-US" dirty="0" smtClean="0"/>
              <a:t>histograms</a:t>
            </a:r>
          </a:p>
          <a:p>
            <a:pPr lvl="1"/>
            <a:r>
              <a:rPr lang="en-US" dirty="0"/>
              <a:t>histograms are computed indirectly from a table-valued expression which is </a:t>
            </a:r>
            <a:r>
              <a:rPr lang="en-US" dirty="0" smtClean="0"/>
              <a:t>then aggregated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resulting </a:t>
            </a:r>
            <a:r>
              <a:rPr lang="en-US" dirty="0"/>
              <a:t>representation of aggregation is too complex to analyze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9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cube?</a:t>
            </a:r>
          </a:p>
          <a:p>
            <a:r>
              <a:rPr lang="en-US" dirty="0" smtClean="0"/>
              <a:t>Steps of Data Analysis</a:t>
            </a:r>
          </a:p>
          <a:p>
            <a:r>
              <a:rPr lang="en-US" dirty="0"/>
              <a:t>Data Analysis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/>
              <a:t>Aggregate </a:t>
            </a:r>
            <a:r>
              <a:rPr lang="en-US" dirty="0" smtClean="0"/>
              <a:t>Functions</a:t>
            </a:r>
          </a:p>
          <a:p>
            <a:r>
              <a:rPr lang="en-US" dirty="0"/>
              <a:t>How do traditional relational databases fit into this multi-dimensional data analysis picture</a:t>
            </a:r>
            <a:r>
              <a:rPr lang="en-US" dirty="0" smtClean="0"/>
              <a:t>?</a:t>
            </a:r>
          </a:p>
          <a:p>
            <a:r>
              <a:rPr lang="en-US" dirty="0"/>
              <a:t>Extensions in some SQL systems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 Cube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cube refers is a three-dimensional </a:t>
            </a:r>
            <a:r>
              <a:rPr lang="en-US" dirty="0" smtClean="0"/>
              <a:t>or higher </a:t>
            </a:r>
            <a:r>
              <a:rPr lang="en-US" dirty="0"/>
              <a:t>range of </a:t>
            </a:r>
            <a:r>
              <a:rPr lang="en-US" dirty="0" smtClean="0"/>
              <a:t>values</a:t>
            </a:r>
          </a:p>
          <a:p>
            <a:r>
              <a:rPr lang="en-US" dirty="0"/>
              <a:t>It can be viewed as a collection of identical 2-D tables stacked upon one another</a:t>
            </a:r>
            <a:r>
              <a:rPr lang="en-US" dirty="0" smtClean="0"/>
              <a:t>.</a:t>
            </a:r>
          </a:p>
          <a:p>
            <a:r>
              <a:rPr lang="en-US" dirty="0"/>
              <a:t>Data cubes are used to represent data that is too complex to be described by a table of columns and rows</a:t>
            </a:r>
          </a:p>
        </p:txBody>
      </p:sp>
    </p:spTree>
    <p:extLst>
      <p:ext uri="{BB962C8B-B14F-4D97-AF65-F5344CB8AC3E}">
        <p14:creationId xmlns:p14="http://schemas.microsoft.com/office/powerpoint/2010/main" val="37626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formulating </a:t>
            </a:r>
            <a:r>
              <a:rPr lang="en-US" dirty="0"/>
              <a:t>a query that extracts relevant data from a large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b="1" dirty="0"/>
              <a:t>extracting </a:t>
            </a:r>
            <a:r>
              <a:rPr lang="en-US" dirty="0"/>
              <a:t>the aggregated data from the database into a file or </a:t>
            </a:r>
            <a:r>
              <a:rPr lang="en-US" dirty="0" smtClean="0"/>
              <a:t>table</a:t>
            </a:r>
          </a:p>
          <a:p>
            <a:r>
              <a:rPr lang="en-US" b="1" dirty="0"/>
              <a:t>visualizing </a:t>
            </a:r>
            <a:r>
              <a:rPr lang="en-US" dirty="0"/>
              <a:t>the results in a graphical </a:t>
            </a:r>
            <a:r>
              <a:rPr lang="en-US" dirty="0" smtClean="0"/>
              <a:t>way </a:t>
            </a:r>
          </a:p>
          <a:p>
            <a:r>
              <a:rPr lang="en-US" b="1" dirty="0" smtClean="0"/>
              <a:t>analyzing </a:t>
            </a:r>
            <a:r>
              <a:rPr lang="en-US" dirty="0"/>
              <a:t>the results and formulating a new </a:t>
            </a:r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dataset as an </a:t>
            </a:r>
            <a:r>
              <a:rPr lang="en-US" i="1" dirty="0"/>
              <a:t>N</a:t>
            </a:r>
            <a:r>
              <a:rPr lang="en-US" dirty="0"/>
              <a:t>-dimensional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Excel is a widely used Data Analysis Tool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dimensionality reduction (aggregation) for better understandability.</a:t>
            </a:r>
          </a:p>
          <a:p>
            <a:pPr lvl="1"/>
            <a:r>
              <a:rPr lang="en-US" dirty="0" smtClean="0"/>
              <a:t>constructs </a:t>
            </a:r>
            <a:r>
              <a:rPr lang="en-US" dirty="0"/>
              <a:t>such as histogram, cross-tabulation, subtotals, roll-up and drill-down.</a:t>
            </a:r>
          </a:p>
        </p:txBody>
      </p:sp>
    </p:spTree>
    <p:extLst>
      <p:ext uri="{BB962C8B-B14F-4D97-AF65-F5344CB8AC3E}">
        <p14:creationId xmlns:p14="http://schemas.microsoft.com/office/powerpoint/2010/main" val="233425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 is any process in which information is gathered and expressed in a summary form, for purposes such as statistical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common aggregation purpose is to get more information about particular groups based on specific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Data Analysis tools support aggregation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form of histogram, cross-tabulation, subtotals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SQL </a:t>
            </a:r>
            <a:r>
              <a:rPr lang="en-US" dirty="0" smtClean="0"/>
              <a:t>Standard supports aggregation using</a:t>
            </a:r>
            <a:r>
              <a:rPr lang="en-US" dirty="0"/>
              <a:t> </a:t>
            </a:r>
            <a:r>
              <a:rPr lang="en-US" dirty="0" smtClean="0"/>
              <a:t>aggregate </a:t>
            </a:r>
            <a:r>
              <a:rPr lang="en-US" dirty="0"/>
              <a:t>functions and the GROUP BY </a:t>
            </a:r>
            <a:r>
              <a:rPr lang="en-US" dirty="0" smtClean="0"/>
              <a:t>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dirty="0" smtClean="0"/>
              <a:t>standard provides </a:t>
            </a:r>
            <a:r>
              <a:rPr lang="en-US" dirty="0"/>
              <a:t>five </a:t>
            </a:r>
            <a:r>
              <a:rPr lang="en-US" dirty="0" smtClean="0"/>
              <a:t>functions </a:t>
            </a:r>
            <a:r>
              <a:rPr lang="en-US" dirty="0"/>
              <a:t>to aggregate the values in a table: </a:t>
            </a:r>
            <a:endParaRPr lang="en-US" dirty="0" smtClean="0"/>
          </a:p>
          <a:p>
            <a:pPr lvl="1"/>
            <a:r>
              <a:rPr lang="en-US" dirty="0" smtClean="0"/>
              <a:t>COUNT()</a:t>
            </a:r>
          </a:p>
          <a:p>
            <a:pPr lvl="1"/>
            <a:r>
              <a:rPr lang="en-US" dirty="0" smtClean="0"/>
              <a:t>SUM()</a:t>
            </a:r>
          </a:p>
          <a:p>
            <a:pPr lvl="1"/>
            <a:r>
              <a:rPr lang="en-US" dirty="0" smtClean="0"/>
              <a:t>MIN()</a:t>
            </a:r>
          </a:p>
          <a:p>
            <a:pPr lvl="1"/>
            <a:r>
              <a:rPr lang="en-US" dirty="0" smtClean="0"/>
              <a:t>MAX()</a:t>
            </a:r>
          </a:p>
          <a:p>
            <a:pPr lvl="1"/>
            <a:r>
              <a:rPr lang="en-US" dirty="0" smtClean="0"/>
              <a:t>AVG()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4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57575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traditional relational databases fit into this multi-dimensional data analysis </a:t>
            </a:r>
            <a:r>
              <a:rPr lang="en-US" dirty="0" smtClean="0"/>
              <a:t>picture?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10678"/>
            <a:ext cx="8915400" cy="3777622"/>
          </a:xfrm>
        </p:spPr>
        <p:txBody>
          <a:bodyPr/>
          <a:lstStyle/>
          <a:p>
            <a:r>
              <a:rPr lang="en-US" dirty="0" smtClean="0"/>
              <a:t>Relational systems </a:t>
            </a:r>
            <a:r>
              <a:rPr lang="en-US" dirty="0"/>
              <a:t>model </a:t>
            </a:r>
            <a:r>
              <a:rPr lang="en-US" i="1" dirty="0"/>
              <a:t>N</a:t>
            </a:r>
            <a:r>
              <a:rPr lang="en-US" dirty="0"/>
              <a:t>-dimensional data as a relation with </a:t>
            </a:r>
            <a:r>
              <a:rPr lang="en-US" i="1" dirty="0"/>
              <a:t>N</a:t>
            </a:r>
            <a:r>
              <a:rPr lang="en-US" dirty="0"/>
              <a:t>-attribute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38" y="2622550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8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580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Data Cube: A Relational Aggregation Operator Generalizing Group-By, Cross-Tab, and Sub-Totals</vt:lpstr>
      <vt:lpstr>Topics to be Covered</vt:lpstr>
      <vt:lpstr>What is Data Cube?</vt:lpstr>
      <vt:lpstr>Steps of Data Analysis</vt:lpstr>
      <vt:lpstr>Data Analysis Tool</vt:lpstr>
      <vt:lpstr>Aggregation</vt:lpstr>
      <vt:lpstr>Aggregate Functions</vt:lpstr>
      <vt:lpstr>How do traditional relational databases fit into this multi-dimensional data analysis picture?</vt:lpstr>
      <vt:lpstr>Weather Table</vt:lpstr>
      <vt:lpstr>Extensions in some SQL systems</vt:lpstr>
      <vt:lpstr>Roll-up</vt:lpstr>
      <vt:lpstr>How Roll-up works</vt:lpstr>
      <vt:lpstr>Example of Roll-up</vt:lpstr>
      <vt:lpstr>Example of Roll-up (continued)</vt:lpstr>
      <vt:lpstr>Cross tabulation</vt:lpstr>
      <vt:lpstr>Sales Table</vt:lpstr>
      <vt:lpstr>Data Cube</vt:lpstr>
      <vt:lpstr>Problems with GROUP BY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Cube: A Relational Aggregation Operator Generalizing Group-By, Cross-Tab, and Sub-Totals</dc:title>
  <dc:creator>User</dc:creator>
  <cp:lastModifiedBy>User</cp:lastModifiedBy>
  <cp:revision>16</cp:revision>
  <dcterms:created xsi:type="dcterms:W3CDTF">2017-04-08T17:45:41Z</dcterms:created>
  <dcterms:modified xsi:type="dcterms:W3CDTF">2017-04-16T17:40:29Z</dcterms:modified>
</cp:coreProperties>
</file>