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63" r:id="rId15"/>
    <p:sldId id="264" r:id="rId16"/>
    <p:sldId id="280" r:id="rId17"/>
    <p:sldId id="281" r:id="rId18"/>
    <p:sldId id="282" r:id="rId19"/>
    <p:sldId id="283" r:id="rId20"/>
    <p:sldId id="287" r:id="rId21"/>
    <p:sldId id="285" r:id="rId22"/>
    <p:sldId id="286" r:id="rId23"/>
    <p:sldId id="265" r:id="rId24"/>
    <p:sldId id="266" r:id="rId25"/>
    <p:sldId id="267" r:id="rId26"/>
    <p:sldId id="269" r:id="rId27"/>
    <p:sldId id="268" r:id="rId28"/>
    <p:sldId id="270" r:id="rId29"/>
    <p:sldId id="257" r:id="rId30"/>
    <p:sldId id="258" r:id="rId31"/>
    <p:sldId id="259" r:id="rId32"/>
    <p:sldId id="260" r:id="rId33"/>
    <p:sldId id="261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41289-05B0-4F41-859A-F9AE4852983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957D4-FE9D-4D71-8FB6-EAFE4CB98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957D4-FE9D-4D71-8FB6-EAFE4CB98FC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E11-D31D-4CD7-A5FF-8903B9EDCA0F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FA0-75EB-46CB-B806-9CF1656FFE3E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D720-89E7-4B95-8D31-62C0FDE2A958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49A9-01BF-40AA-8241-6988D4124A3C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8FD7-F46C-457C-8021-E877F785AB89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1134-1700-46EB-A308-3B86BC0FCCDF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7CFF-7051-4DAA-A8F3-25E069999F15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4A7F-24D6-4F3B-BF1A-1DD122310FAF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1AD-29CE-453C-AFB2-99DA162B7B30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7813-053A-465A-A259-05B554CAF2CF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0FC-8AC9-4727-A368-36170FD4751C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BD38-4F19-4548-91FC-2EE17246ECA6}" type="datetime1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F25A-3600-4D3B-BBD7-AF151A5F4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Parallel Computing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Lecture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Prepared By</a:t>
            </a:r>
          </a:p>
          <a:p>
            <a:r>
              <a:rPr lang="en-US" dirty="0" err="1" smtClean="0"/>
              <a:t>Emon</a:t>
            </a:r>
            <a:r>
              <a:rPr lang="en-US" dirty="0" smtClean="0"/>
              <a:t> Kumar </a:t>
            </a:r>
            <a:r>
              <a:rPr lang="en-US" dirty="0" err="1" smtClean="0"/>
              <a:t>Dey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Institute of Information Technology</a:t>
            </a:r>
          </a:p>
          <a:p>
            <a:r>
              <a:rPr lang="en-US" dirty="0" smtClean="0"/>
              <a:t>University of Dhaka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Who need parallel computing?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in Engineering and Design</a:t>
            </a:r>
          </a:p>
          <a:p>
            <a:pPr lvl="1"/>
            <a:r>
              <a:rPr lang="en-US" dirty="0" smtClean="0"/>
              <a:t>Optimization of designs (car, automobile,…)</a:t>
            </a:r>
          </a:p>
          <a:p>
            <a:r>
              <a:rPr lang="en-US" dirty="0" smtClean="0"/>
              <a:t>Scientific computing</a:t>
            </a:r>
          </a:p>
          <a:p>
            <a:pPr lvl="1"/>
            <a:r>
              <a:rPr lang="en-US" sz="1400" dirty="0" smtClean="0"/>
              <a:t> </a:t>
            </a:r>
            <a:r>
              <a:rPr lang="en-US" dirty="0" smtClean="0"/>
              <a:t>Human genomic sequencing</a:t>
            </a:r>
          </a:p>
          <a:p>
            <a:r>
              <a:rPr lang="en-US" dirty="0" smtClean="0"/>
              <a:t>Commercial applications</a:t>
            </a:r>
          </a:p>
          <a:p>
            <a:pPr lvl="1"/>
            <a:r>
              <a:rPr lang="en-US" dirty="0" smtClean="0"/>
              <a:t>Parallel/distributed databases</a:t>
            </a:r>
          </a:p>
          <a:p>
            <a:r>
              <a:rPr lang="en-US" dirty="0" smtClean="0"/>
              <a:t>Daily use applications</a:t>
            </a:r>
          </a:p>
          <a:p>
            <a:pPr lvl="1"/>
            <a:r>
              <a:rPr lang="en-US" sz="1400" dirty="0" smtClean="0"/>
              <a:t> </a:t>
            </a:r>
            <a:r>
              <a:rPr lang="en-US" dirty="0" smtClean="0"/>
              <a:t>Video editing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Some examples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Google</a:t>
            </a:r>
            <a:r>
              <a:rPr lang="en-US" i="1" dirty="0" smtClean="0"/>
              <a:t> uses about 10000 PC for computation and data processing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SETI@home</a:t>
            </a:r>
            <a:r>
              <a:rPr lang="en-US" i="1" dirty="0" smtClean="0"/>
              <a:t> is a scientific experiment that uses </a:t>
            </a:r>
            <a:r>
              <a:rPr lang="en-US" i="1" dirty="0" err="1" smtClean="0"/>
              <a:t>Internetconnected</a:t>
            </a:r>
            <a:r>
              <a:rPr lang="en-US" i="1" dirty="0" smtClean="0"/>
              <a:t> </a:t>
            </a:r>
            <a:r>
              <a:rPr lang="en-US" dirty="0" smtClean="0"/>
              <a:t>computers in the Search for Extraterrestrial Intelligence(SETI): ~1 million hosts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Multi-core 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762919"/>
            <a:ext cx="77343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Computer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Latest Generation computer have inherited all the nice features and eliminated all the bad ones found in previous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Progress in Hardware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generation – Vacuum tube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 – Transistor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– IC’s, Logic and memory in SSI or MMI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generation – LSI or VLSI, semiconductor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generation – High speed processor based on VLSI technology, millions of transistor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Flynn’s Classification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SISD (single instruction single data) machine Conventional sequential machine</a:t>
            </a:r>
          </a:p>
          <a:p>
            <a:endParaRPr lang="en-US" dirty="0" smtClean="0"/>
          </a:p>
          <a:p>
            <a:r>
              <a:rPr lang="en-US" dirty="0" smtClean="0"/>
              <a:t>SIMD (single instruction multiple data)</a:t>
            </a:r>
          </a:p>
          <a:p>
            <a:pPr marL="342900" lvl="1" indent="-342900">
              <a:buNone/>
            </a:pPr>
            <a:r>
              <a:rPr lang="en-US" dirty="0" smtClean="0"/>
              <a:t>	Vector hardware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MIMD(multiple instruction multiple data)  machine</a:t>
            </a:r>
          </a:p>
          <a:p>
            <a:pPr lvl="1">
              <a:buNone/>
            </a:pPr>
            <a:r>
              <a:rPr lang="en-US" dirty="0" smtClean="0"/>
              <a:t>Parallel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Flynn’s Classification (cont..)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 anchor="ctr"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Flynn classification is based on the number of concurrent instructions(or controls) and data streams available in the architecture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SISD: Single Instruction Stream, Single Data Stream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SIMD: Single Instruction Stream, Multiple Data Stream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MISD: Multiple Instruction Stream, Single Data Stream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MIMD: Multiple Instruction Stream, Multiple Data Stream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SISD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Execute one operation at time on a single data item</a:t>
            </a:r>
          </a:p>
          <a:p>
            <a:r>
              <a:rPr lang="en-US" dirty="0" smtClean="0"/>
              <a:t> Classical Von Neumann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7" name="Picture 5" descr="SISD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81400"/>
            <a:ext cx="37338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SIMD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Execute one operation on a set of data (e.g. matrix operation)</a:t>
            </a:r>
          </a:p>
          <a:p>
            <a:r>
              <a:rPr lang="en-US" sz="2400" dirty="0" smtClean="0"/>
              <a:t> Data-level Parallelism</a:t>
            </a:r>
          </a:p>
          <a:p>
            <a:r>
              <a:rPr lang="en-US" sz="2400" dirty="0" smtClean="0"/>
              <a:t> Work synchronously</a:t>
            </a:r>
          </a:p>
          <a:p>
            <a:r>
              <a:rPr lang="en-US" sz="2400" dirty="0" smtClean="0"/>
              <a:t> Face specific problems</a:t>
            </a:r>
          </a:p>
          <a:p>
            <a:r>
              <a:rPr lang="en-US" sz="2400" dirty="0" smtClean="0"/>
              <a:t> Implemented also in commodity processors' instruction set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038600"/>
            <a:ext cx="2819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Vector Processor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registers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Vectorized</a:t>
            </a:r>
            <a:r>
              <a:rPr lang="en-US" dirty="0" smtClean="0"/>
              <a:t> and pipelined functional units</a:t>
            </a:r>
          </a:p>
          <a:p>
            <a:r>
              <a:rPr lang="en-US" dirty="0" smtClean="0"/>
              <a:t> Vector instructions</a:t>
            </a:r>
          </a:p>
          <a:p>
            <a:r>
              <a:rPr lang="en-US" dirty="0" smtClean="0"/>
              <a:t> Interleaved memory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Strided</a:t>
            </a:r>
            <a:r>
              <a:rPr lang="en-US" dirty="0" smtClean="0"/>
              <a:t> memory access and hardware scatter/gather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Distribution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 term : 20%</a:t>
            </a:r>
          </a:p>
          <a:p>
            <a:r>
              <a:rPr lang="en-US" dirty="0" smtClean="0"/>
              <a:t>Final : 40%</a:t>
            </a:r>
          </a:p>
          <a:p>
            <a:r>
              <a:rPr lang="en-US" dirty="0" smtClean="0"/>
              <a:t>Lab Assignment : 25%</a:t>
            </a:r>
          </a:p>
          <a:p>
            <a:r>
              <a:rPr lang="en-US" dirty="0" smtClean="0"/>
              <a:t>Assignment + Class Participation: 15%</a:t>
            </a:r>
          </a:p>
          <a:p>
            <a:endParaRPr lang="en-US" dirty="0" smtClean="0"/>
          </a:p>
          <a:p>
            <a:r>
              <a:rPr lang="en-US" dirty="0" err="1" smtClean="0"/>
              <a:t>Reff</a:t>
            </a:r>
            <a:r>
              <a:rPr lang="en-US" dirty="0" smtClean="0"/>
              <a:t> Book: Advanced Computer Architecture</a:t>
            </a:r>
          </a:p>
          <a:p>
            <a:pPr lvl="5">
              <a:buNone/>
            </a:pPr>
            <a:r>
              <a:rPr lang="en-US" dirty="0" smtClean="0"/>
              <a:t> </a:t>
            </a:r>
            <a:r>
              <a:rPr lang="en-US" dirty="0" smtClean="0"/>
              <a:t> (Parallelism</a:t>
            </a:r>
            <a:r>
              <a:rPr lang="en-US" smtClean="0"/>
              <a:t>, Scalability, Programmability)</a:t>
            </a:r>
            <a:endParaRPr lang="en-US" dirty="0" smtClean="0"/>
          </a:p>
          <a:p>
            <a:pPr lvl="5">
              <a:buNone/>
            </a:pPr>
            <a:r>
              <a:rPr lang="en-US" dirty="0" smtClean="0"/>
              <a:t>	</a:t>
            </a:r>
            <a:r>
              <a:rPr lang="en-US" dirty="0" smtClean="0"/>
              <a:t>			By: Kai Hwang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Vector Processor (cont..)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9918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execute loop 10 times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read the next instruction and decode it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fetch this number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fetch that number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add them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put the result here end loop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read instruction and decode it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fetch these 10 numbers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fetch those 10 numbers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add them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put the results here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Scalar</a:t>
                      </a: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processor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Vector Processor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MISD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more operations at time over a single data item</a:t>
            </a:r>
          </a:p>
          <a:p>
            <a:r>
              <a:rPr lang="en-US" dirty="0" smtClean="0"/>
              <a:t> Little interest, never commercially produced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81400"/>
            <a:ext cx="3429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MIMD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Execute more operations over a data set</a:t>
            </a:r>
          </a:p>
          <a:p>
            <a:r>
              <a:rPr lang="en-US" sz="2400" dirty="0" smtClean="0"/>
              <a:t> The winner category for high performance computing</a:t>
            </a:r>
          </a:p>
          <a:p>
            <a:r>
              <a:rPr lang="en-US" sz="2400" dirty="0" smtClean="0"/>
              <a:t> Work asynchronously</a:t>
            </a:r>
          </a:p>
          <a:p>
            <a:r>
              <a:rPr lang="en-US" sz="2400" dirty="0" smtClean="0"/>
              <a:t> MIMD machines are classified as:</a:t>
            </a:r>
          </a:p>
          <a:p>
            <a:pPr lvl="1"/>
            <a:r>
              <a:rPr lang="en-US" sz="2000" dirty="0" smtClean="0"/>
              <a:t>Multiprocessors</a:t>
            </a:r>
          </a:p>
          <a:p>
            <a:pPr lvl="1"/>
            <a:r>
              <a:rPr lang="en-US" sz="2000" dirty="0" smtClean="0"/>
              <a:t> Multicomputer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886200"/>
            <a:ext cx="266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Parallel Computers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parallel computer</a:t>
            </a:r>
          </a:p>
          <a:p>
            <a:pPr lvl="1"/>
            <a:r>
              <a:rPr lang="en-US" dirty="0" smtClean="0"/>
              <a:t>Shared memory multiprocessor</a:t>
            </a:r>
          </a:p>
          <a:p>
            <a:pPr lvl="1"/>
            <a:r>
              <a:rPr lang="en-US" dirty="0" smtClean="0"/>
              <a:t>Message passing multicomputer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Challenges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Major Barriers on Software and Application side</a:t>
            </a:r>
          </a:p>
          <a:p>
            <a:pPr algn="just"/>
            <a:r>
              <a:rPr lang="en-US" dirty="0" smtClean="0"/>
              <a:t>Difficult and painful to program parallel and vector computers</a:t>
            </a:r>
          </a:p>
          <a:p>
            <a:pPr algn="just"/>
            <a:r>
              <a:rPr lang="en-US" dirty="0" smtClean="0"/>
              <a:t>Ideal performances of a computer system demands a perfect match between machine capability and program behavior</a:t>
            </a:r>
          </a:p>
          <a:p>
            <a:pPr lvl="1"/>
            <a:r>
              <a:rPr lang="en-US" dirty="0" smtClean="0"/>
              <a:t>Machine capability</a:t>
            </a:r>
          </a:p>
          <a:p>
            <a:pPr lvl="1"/>
            <a:r>
              <a:rPr lang="en-US" dirty="0" smtClean="0"/>
              <a:t>Program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Clock Rate and CPI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Cycle time (τ) </a:t>
            </a:r>
          </a:p>
          <a:p>
            <a:r>
              <a:rPr lang="en-US" dirty="0" smtClean="0"/>
              <a:t>Clock rate (1/ τ)</a:t>
            </a:r>
          </a:p>
          <a:p>
            <a:r>
              <a:rPr lang="en-US" dirty="0" smtClean="0"/>
              <a:t>Instruction count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CPI- Clock cycle Per Instruction</a:t>
            </a:r>
          </a:p>
          <a:p>
            <a:r>
              <a:rPr lang="en-US" dirty="0" smtClean="0"/>
              <a:t>Performance Factors</a:t>
            </a:r>
          </a:p>
          <a:p>
            <a:r>
              <a:rPr lang="en-US" dirty="0" smtClean="0"/>
              <a:t>MIPS rate</a:t>
            </a:r>
          </a:p>
          <a:p>
            <a:r>
              <a:rPr lang="en-US" dirty="0" smtClean="0"/>
              <a:t>Throughput Rate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Reference – From Book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Performance Factor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CPU time (T) needed to execute the program is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r>
              <a:rPr lang="en-US" baseline="-25000" dirty="0" smtClean="0"/>
              <a:t>  </a:t>
            </a:r>
            <a:r>
              <a:rPr lang="en-US" dirty="0" smtClean="0"/>
              <a:t>= Instruction count</a:t>
            </a:r>
          </a:p>
          <a:p>
            <a:r>
              <a:rPr lang="en-US" dirty="0" smtClean="0"/>
              <a:t>τ = cycle time</a:t>
            </a:r>
          </a:p>
          <a:p>
            <a:pPr algn="just">
              <a:buNone/>
            </a:pPr>
            <a:r>
              <a:rPr lang="en-US" dirty="0" smtClean="0"/>
              <a:t>	Total execution involves instruction fetch, decode, operand fetch, execution and store result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362200"/>
            <a:ext cx="3429000" cy="7620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Performance Factor (cont..)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CPI of an instruction can be divided into two component terms</a:t>
            </a:r>
          </a:p>
          <a:p>
            <a:pPr lvl="1"/>
            <a:r>
              <a:rPr lang="en-US" dirty="0" smtClean="0"/>
              <a:t>Total processor cycle (p)</a:t>
            </a:r>
          </a:p>
          <a:p>
            <a:pPr lvl="1"/>
            <a:r>
              <a:rPr lang="en-US" dirty="0" smtClean="0"/>
              <a:t>Memory cycle to complete the execution (m)</a:t>
            </a:r>
          </a:p>
          <a:p>
            <a:pPr lvl="1"/>
            <a:r>
              <a:rPr lang="en-US" dirty="0" smtClean="0"/>
              <a:t>So CPI can be replaced as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8360" y="4572000"/>
            <a:ext cx="4511040" cy="609600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Reading..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MIPS rate </a:t>
            </a:r>
          </a:p>
          <a:p>
            <a:endParaRPr lang="en-US" dirty="0" smtClean="0"/>
          </a:p>
          <a:p>
            <a:r>
              <a:rPr lang="en-US" dirty="0" smtClean="0"/>
              <a:t>Throughput rate</a:t>
            </a:r>
          </a:p>
          <a:p>
            <a:pPr lvl="5"/>
            <a:r>
              <a:rPr lang="en-US" dirty="0" smtClean="0"/>
              <a:t>How many programs a system can execute per unit time = System throughput (W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pPr lvl="5"/>
            <a:r>
              <a:rPr lang="en-US" dirty="0" smtClean="0"/>
              <a:t>How many program a processor can execute per unit time = </a:t>
            </a:r>
            <a:r>
              <a:rPr lang="en-US" dirty="0" err="1" smtClean="0"/>
              <a:t>Cpu</a:t>
            </a:r>
            <a:r>
              <a:rPr lang="en-US" dirty="0" smtClean="0"/>
              <a:t> throughput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209800"/>
            <a:ext cx="485775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Implicit Parallelism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Applied in shared memory multiprocessor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29000" y="1371600"/>
            <a:ext cx="2743200" cy="4114800"/>
            <a:chOff x="3657600" y="1294606"/>
            <a:chExt cx="1447800" cy="4953794"/>
          </a:xfrm>
        </p:grpSpPr>
        <p:sp>
          <p:nvSpPr>
            <p:cNvPr id="7" name="Rounded Rectangle 6"/>
            <p:cNvSpPr/>
            <p:nvPr/>
          </p:nvSpPr>
          <p:spPr>
            <a:xfrm>
              <a:off x="3810000" y="3352800"/>
              <a:ext cx="1066800" cy="838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Parallelizing compiler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4495800"/>
              <a:ext cx="12954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Parallel object code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5410200"/>
              <a:ext cx="1447800" cy="838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Execution by runtime system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>
              <a:stCxn id="7" idx="2"/>
            </p:cNvCxnSpPr>
            <p:nvPr/>
          </p:nvCxnSpPr>
          <p:spPr>
            <a:xfrm rot="5400000">
              <a:off x="4191000" y="4343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 rot="5400000">
              <a:off x="4267200" y="52959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658394" y="1294606"/>
              <a:ext cx="1371600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Programmer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58394" y="2132806"/>
              <a:ext cx="13716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Source Code Written in sequential language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rot="5400000">
              <a:off x="4191794" y="31996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4"/>
              <a:endCxn id="21" idx="0"/>
            </p:cNvCxnSpPr>
            <p:nvPr/>
          </p:nvCxnSpPr>
          <p:spPr>
            <a:xfrm rot="5400000">
              <a:off x="4229894" y="2018506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 brief history of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Moore law</a:t>
            </a:r>
          </a:p>
          <a:p>
            <a:r>
              <a:rPr lang="en-US" sz="1800" dirty="0" smtClean="0"/>
              <a:t> Doubling processor complexity every year (1965)</a:t>
            </a:r>
          </a:p>
          <a:p>
            <a:pPr lvl="1"/>
            <a:r>
              <a:rPr lang="en-US" sz="1800" dirty="0" smtClean="0"/>
              <a:t>Revised: Doubling performance complexity every 18 months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47800" y="6172200"/>
            <a:ext cx="6324600" cy="365125"/>
          </a:xfrm>
        </p:spPr>
        <p:txBody>
          <a:bodyPr/>
          <a:lstStyle/>
          <a:p>
            <a:r>
              <a:rPr lang="en-US" dirty="0" smtClean="0"/>
              <a:t>http://www.intel.com/technology/silicon/mooreslaw/pix/mooreslaw_chart.gif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67025"/>
            <a:ext cx="64008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Explicit Parallelism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2590800" y="1371600"/>
            <a:ext cx="3810000" cy="4525963"/>
            <a:chOff x="3657600" y="1294606"/>
            <a:chExt cx="1447800" cy="4953794"/>
          </a:xfrm>
        </p:grpSpPr>
        <p:sp>
          <p:nvSpPr>
            <p:cNvPr id="5" name="Rounded Rectangle 4"/>
            <p:cNvSpPr/>
            <p:nvPr/>
          </p:nvSpPr>
          <p:spPr>
            <a:xfrm>
              <a:off x="3810000" y="3352800"/>
              <a:ext cx="1066800" cy="838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Concurrency preserving compiler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4495800"/>
              <a:ext cx="12954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 object code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657600" y="5410200"/>
              <a:ext cx="1447800" cy="838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Execution by runtime system</a:t>
              </a:r>
              <a:endParaRPr lang="en-US" sz="1200" dirty="0"/>
            </a:p>
          </p:txBody>
        </p: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rot="5400000">
              <a:off x="4191000" y="4343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rot="5400000">
              <a:off x="4267200" y="52959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658394" y="1294606"/>
              <a:ext cx="1371600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Programmer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8394" y="2132806"/>
              <a:ext cx="13716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Source Code Written in concurrent dialect of C, Fortran etc</a:t>
              </a:r>
              <a:endParaRPr lang="en-US" sz="12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rot="5400000">
              <a:off x="4191794" y="31996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4"/>
              <a:endCxn id="11" idx="0"/>
            </p:cNvCxnSpPr>
            <p:nvPr/>
          </p:nvCxnSpPr>
          <p:spPr>
            <a:xfrm rot="5400000">
              <a:off x="4229894" y="2018506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Multiprocessors and Multicomputer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categories of parallel computers</a:t>
            </a:r>
          </a:p>
          <a:p>
            <a:pPr lvl="2"/>
            <a:r>
              <a:rPr lang="en-US" dirty="0" smtClean="0"/>
              <a:t>having a shared memory</a:t>
            </a:r>
          </a:p>
          <a:p>
            <a:pPr lvl="2"/>
            <a:r>
              <a:rPr lang="en-US" dirty="0" smtClean="0"/>
              <a:t>unshared distributed memory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Three Shared Memory Multiprocessors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Uniform Memory Access (UMA)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Non-uniform Memory Access (NUMA)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Cache-only Memory Architecture (COMA)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UMA 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Physical memory is uniformly shared by all processors</a:t>
            </a:r>
          </a:p>
          <a:p>
            <a:pPr algn="just"/>
            <a:r>
              <a:rPr lang="en-US" dirty="0" smtClean="0"/>
              <a:t>All processors have equal access time</a:t>
            </a:r>
          </a:p>
          <a:p>
            <a:pPr algn="just"/>
            <a:r>
              <a:rPr lang="en-US" dirty="0" smtClean="0"/>
              <a:t>Each processor may use a private cache</a:t>
            </a:r>
          </a:p>
          <a:p>
            <a:pPr algn="just"/>
            <a:r>
              <a:rPr lang="en-US" dirty="0" smtClean="0"/>
              <a:t>Peripherals also shared</a:t>
            </a:r>
          </a:p>
          <a:p>
            <a:pPr algn="just"/>
            <a:r>
              <a:rPr lang="en-US" b="1" dirty="0" smtClean="0"/>
              <a:t>Tightly coupled system</a:t>
            </a:r>
          </a:p>
          <a:p>
            <a:pPr algn="just"/>
            <a:r>
              <a:rPr lang="en-US" dirty="0" smtClean="0"/>
              <a:t>UMA is suitable for general purpose and time sharing applications by multiple users.</a:t>
            </a:r>
          </a:p>
          <a:p>
            <a:pPr algn="just"/>
            <a:r>
              <a:rPr lang="en-US" i="1" dirty="0" smtClean="0"/>
              <a:t>Symmetric Multiprocessor (all processor has equal access to all peripheral devices)</a:t>
            </a:r>
          </a:p>
          <a:p>
            <a:pPr algn="just"/>
            <a:r>
              <a:rPr lang="en-US" i="1" dirty="0" smtClean="0"/>
              <a:t>Asymmetric Multiprocessor (one or subset of processor are executive capable)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L1:		Do 10 I=1,N</a:t>
            </a:r>
          </a:p>
          <a:p>
            <a:pPr>
              <a:buNone/>
            </a:pPr>
            <a:r>
              <a:rPr lang="en-US" dirty="0" smtClean="0"/>
              <a:t>L2:		A(I)=B(I)+C(I)</a:t>
            </a:r>
          </a:p>
          <a:p>
            <a:pPr>
              <a:buNone/>
            </a:pPr>
            <a:r>
              <a:rPr lang="en-US" dirty="0" smtClean="0"/>
              <a:t>L3:	10	Continue</a:t>
            </a:r>
          </a:p>
          <a:p>
            <a:pPr>
              <a:buNone/>
            </a:pPr>
            <a:r>
              <a:rPr lang="en-US" dirty="0" smtClean="0"/>
              <a:t>L4:		SUM=0</a:t>
            </a:r>
          </a:p>
          <a:p>
            <a:pPr>
              <a:buNone/>
            </a:pPr>
            <a:r>
              <a:rPr lang="en-US" dirty="0" smtClean="0"/>
              <a:t>L5:		Do 20 J=1,N</a:t>
            </a:r>
          </a:p>
          <a:p>
            <a:pPr>
              <a:buNone/>
            </a:pPr>
            <a:r>
              <a:rPr lang="en-US" dirty="0" smtClean="0"/>
              <a:t>L6:		SUM=SUM+A(J)</a:t>
            </a:r>
          </a:p>
          <a:p>
            <a:pPr>
              <a:buNone/>
            </a:pPr>
            <a:r>
              <a:rPr lang="en-US" dirty="0" smtClean="0"/>
              <a:t>L7:	20	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Doall</a:t>
            </a:r>
            <a:r>
              <a:rPr lang="en-US" dirty="0" smtClean="0"/>
              <a:t> K=1,M</a:t>
            </a:r>
          </a:p>
          <a:p>
            <a:pPr>
              <a:buNone/>
            </a:pPr>
            <a:r>
              <a:rPr lang="en-US" dirty="0" smtClean="0"/>
              <a:t>			Do 10 I=L(K-1)+1, KL</a:t>
            </a:r>
          </a:p>
          <a:p>
            <a:pPr>
              <a:buNone/>
            </a:pPr>
            <a:r>
              <a:rPr lang="en-US" dirty="0" smtClean="0"/>
              <a:t>				A(I)=B(I)+C(I)</a:t>
            </a:r>
          </a:p>
          <a:p>
            <a:pPr>
              <a:buNone/>
            </a:pPr>
            <a:r>
              <a:rPr lang="en-US" dirty="0" smtClean="0"/>
              <a:t>10		Continue</a:t>
            </a:r>
          </a:p>
          <a:p>
            <a:pPr>
              <a:buNone/>
            </a:pPr>
            <a:r>
              <a:rPr lang="en-US" dirty="0" smtClean="0"/>
              <a:t>			SUM(K)= 0</a:t>
            </a:r>
          </a:p>
          <a:p>
            <a:pPr>
              <a:buNone/>
            </a:pPr>
            <a:r>
              <a:rPr lang="en-US" dirty="0" smtClean="0"/>
              <a:t>			Do 20 J = 1, L</a:t>
            </a:r>
          </a:p>
          <a:p>
            <a:pPr>
              <a:buNone/>
            </a:pPr>
            <a:r>
              <a:rPr lang="en-US" dirty="0" smtClean="0"/>
              <a:t>				SUM(K) = SUM(K)+ A(L(K-1)+J)</a:t>
            </a:r>
          </a:p>
          <a:p>
            <a:pPr>
              <a:buNone/>
            </a:pPr>
            <a:r>
              <a:rPr lang="en-US" dirty="0" smtClean="0"/>
              <a:t>20		Continue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Endall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NUMA 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Shared Memory System</a:t>
            </a:r>
          </a:p>
          <a:p>
            <a:pPr algn="just"/>
            <a:r>
              <a:rPr lang="en-US" dirty="0" smtClean="0"/>
              <a:t>Access time varies with the location of the memory word</a:t>
            </a:r>
          </a:p>
          <a:p>
            <a:pPr algn="just"/>
            <a:r>
              <a:rPr lang="en-US" dirty="0" smtClean="0"/>
              <a:t>Shared memory is physically distributed to all processor, called local memories</a:t>
            </a:r>
          </a:p>
          <a:p>
            <a:pPr algn="just"/>
            <a:r>
              <a:rPr lang="en-US" dirty="0" smtClean="0"/>
              <a:t>Collection of all local memories forms a global address space accessible by all processors</a:t>
            </a:r>
          </a:p>
          <a:p>
            <a:pPr algn="just"/>
            <a:r>
              <a:rPr lang="en-US" dirty="0" smtClean="0"/>
              <a:t>Globally shared memory can be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NUMA Model (cont..)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memory access patterns</a:t>
            </a:r>
          </a:p>
          <a:p>
            <a:pPr lvl="1"/>
            <a:r>
              <a:rPr lang="en-US" dirty="0" smtClean="0"/>
              <a:t>Local memory access (fastest)</a:t>
            </a:r>
          </a:p>
          <a:p>
            <a:pPr lvl="1"/>
            <a:r>
              <a:rPr lang="en-US" dirty="0" smtClean="0"/>
              <a:t>Global memory access</a:t>
            </a:r>
          </a:p>
          <a:p>
            <a:pPr lvl="1"/>
            <a:r>
              <a:rPr lang="en-US" dirty="0" smtClean="0"/>
              <a:t>Remote memory access (slowest)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COMA 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multiprocessor using cache-only memory assumes the COMA model</a:t>
            </a:r>
          </a:p>
          <a:p>
            <a:pPr algn="just"/>
            <a:r>
              <a:rPr lang="en-US" dirty="0" smtClean="0"/>
              <a:t>COMA model is a special case of NUMA machine, in which the distributed main memories are converted into caches</a:t>
            </a:r>
          </a:p>
          <a:p>
            <a:pPr algn="just"/>
            <a:r>
              <a:rPr lang="en-US" dirty="0" smtClean="0"/>
              <a:t>All the caches form a global address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Distributed Memory Multicomputer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Message Passing Multicomputer</a:t>
            </a:r>
          </a:p>
          <a:p>
            <a:pPr algn="just"/>
            <a:r>
              <a:rPr lang="en-US" sz="2400" dirty="0" smtClean="0"/>
              <a:t>Consists of multiple computer called nodes</a:t>
            </a:r>
          </a:p>
          <a:p>
            <a:pPr algn="just"/>
            <a:r>
              <a:rPr lang="en-US" sz="2400" dirty="0" smtClean="0"/>
              <a:t>Interconnected by message-passing network</a:t>
            </a:r>
          </a:p>
          <a:p>
            <a:pPr algn="just"/>
            <a:r>
              <a:rPr lang="en-US" sz="2400" dirty="0" smtClean="0"/>
              <a:t>Each node autonomous with processors, local memory and attached disks or I/O peripherals.</a:t>
            </a:r>
          </a:p>
          <a:p>
            <a:pPr algn="just"/>
            <a:r>
              <a:rPr lang="en-US" sz="2400" dirty="0" smtClean="0"/>
              <a:t>Point to Point  static connection</a:t>
            </a:r>
          </a:p>
          <a:p>
            <a:pPr algn="just"/>
            <a:r>
              <a:rPr lang="en-US" sz="2400" dirty="0" smtClean="0"/>
              <a:t>All local memories are private and accessible only by local processors</a:t>
            </a:r>
          </a:p>
          <a:p>
            <a:pPr algn="just"/>
            <a:r>
              <a:rPr lang="en-US" sz="2400" dirty="0" smtClean="0"/>
              <a:t>That is called NORMA(No Remote Memory Access)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SIMD Supercomputers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operational model of an SIMD computer is specified by 5 </a:t>
            </a:r>
            <a:r>
              <a:rPr lang="en-US" dirty="0" err="1" smtClean="0"/>
              <a:t>tuple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i="1" dirty="0" smtClean="0"/>
              <a:t>M=(N,C,I,M,R)</a:t>
            </a:r>
          </a:p>
          <a:p>
            <a:pPr>
              <a:buNone/>
            </a:pPr>
            <a:r>
              <a:rPr lang="en-US" dirty="0" smtClean="0"/>
              <a:t>N= number of processing elements (PE)</a:t>
            </a:r>
          </a:p>
          <a:p>
            <a:pPr>
              <a:buNone/>
            </a:pPr>
            <a:r>
              <a:rPr lang="en-US" dirty="0" smtClean="0"/>
              <a:t>C= set of instructions directly executed by CU</a:t>
            </a:r>
          </a:p>
          <a:p>
            <a:pPr>
              <a:buNone/>
            </a:pPr>
            <a:r>
              <a:rPr lang="en-US" dirty="0" smtClean="0"/>
              <a:t>I= set of instruction broadcast by the CU to all PE</a:t>
            </a:r>
          </a:p>
          <a:p>
            <a:pPr>
              <a:buNone/>
            </a:pPr>
            <a:r>
              <a:rPr lang="en-US" dirty="0" smtClean="0"/>
              <a:t>M= set of masking schemes</a:t>
            </a:r>
          </a:p>
          <a:p>
            <a:pPr>
              <a:buNone/>
            </a:pPr>
            <a:r>
              <a:rPr lang="en-US" dirty="0" smtClean="0"/>
              <a:t>R=set of data routing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Challenges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of light</a:t>
            </a:r>
          </a:p>
          <a:p>
            <a:pPr lvl="1"/>
            <a:r>
              <a:rPr lang="en-US" dirty="0" smtClean="0"/>
              <a:t>Signal in a processor can not travel faster than the light speed</a:t>
            </a:r>
          </a:p>
          <a:p>
            <a:r>
              <a:rPr lang="en-US" dirty="0" smtClean="0"/>
              <a:t>Heating and power consumption</a:t>
            </a:r>
          </a:p>
          <a:p>
            <a:pPr lvl="1"/>
            <a:r>
              <a:rPr lang="en-US" dirty="0" smtClean="0"/>
              <a:t>Increase MHz=increase power + increase heat</a:t>
            </a:r>
          </a:p>
          <a:p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CPU-memory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PRAM Models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Uniprocessor</a:t>
            </a:r>
            <a:r>
              <a:rPr lang="en-US" dirty="0" smtClean="0"/>
              <a:t> computers modeled as random access machines (RAM)</a:t>
            </a:r>
          </a:p>
          <a:p>
            <a:pPr algn="just"/>
            <a:r>
              <a:rPr lang="en-US" dirty="0" smtClean="0"/>
              <a:t>An n-processor PRAM has a globally addressable memory.</a:t>
            </a:r>
          </a:p>
          <a:p>
            <a:pPr algn="just"/>
            <a:r>
              <a:rPr lang="en-US" dirty="0" smtClean="0"/>
              <a:t>The shared memory can be distributed among the processors of centralized in one place.</a:t>
            </a:r>
          </a:p>
          <a:p>
            <a:pPr algn="just"/>
            <a:r>
              <a:rPr lang="en-US" dirty="0" smtClean="0"/>
              <a:t>With shared memory, the model must specify how concurrent read and write of memory are handled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PRAM Models (cont..)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Exclusive Read (ER): allows at most one processor to read from any memory location in each cycle</a:t>
            </a:r>
          </a:p>
          <a:p>
            <a:pPr algn="just"/>
            <a:r>
              <a:rPr lang="en-US" dirty="0" smtClean="0"/>
              <a:t>Exclusive Write (EW): allows at most one processor to write into a memory location at a time</a:t>
            </a:r>
          </a:p>
          <a:p>
            <a:pPr algn="just"/>
            <a:r>
              <a:rPr lang="en-US" dirty="0" smtClean="0"/>
              <a:t>Concurrent Read (CR):</a:t>
            </a:r>
          </a:p>
          <a:p>
            <a:pPr algn="just"/>
            <a:r>
              <a:rPr lang="en-US" dirty="0" smtClean="0"/>
              <a:t>Concurrent Write (CW)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PRAM Variants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EREW-PRAM model</a:t>
            </a:r>
          </a:p>
          <a:p>
            <a:r>
              <a:rPr lang="en-US" dirty="0" smtClean="0"/>
              <a:t>The CREW-PRAM model</a:t>
            </a:r>
          </a:p>
          <a:p>
            <a:r>
              <a:rPr lang="en-US" dirty="0" smtClean="0"/>
              <a:t>The ERCW-PRAM model</a:t>
            </a:r>
          </a:p>
          <a:p>
            <a:r>
              <a:rPr lang="en-US" smtClean="0"/>
              <a:t>The CRCW-PRAM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Motivation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More and more data have to be managed/computed</a:t>
            </a:r>
          </a:p>
          <a:p>
            <a:pPr lvl="1"/>
            <a:r>
              <a:rPr lang="en-US" dirty="0" smtClean="0"/>
              <a:t>Data generated by large experiments</a:t>
            </a:r>
          </a:p>
          <a:p>
            <a:r>
              <a:rPr lang="en-US" dirty="0" smtClean="0"/>
              <a:t>More demands to better understand phenomena</a:t>
            </a:r>
          </a:p>
          <a:p>
            <a:pPr lvl="1"/>
            <a:r>
              <a:rPr lang="en-US" dirty="0" smtClean="0"/>
              <a:t>Genomic sequencing</a:t>
            </a:r>
          </a:p>
          <a:p>
            <a:pPr lvl="1"/>
            <a:r>
              <a:rPr lang="en-US" dirty="0" smtClean="0"/>
              <a:t>Weather forecast</a:t>
            </a:r>
          </a:p>
          <a:p>
            <a:r>
              <a:rPr lang="en-US" dirty="0" smtClean="0"/>
              <a:t>Serve more people</a:t>
            </a:r>
          </a:p>
          <a:p>
            <a:pPr lvl="1"/>
            <a:r>
              <a:rPr lang="en-US" dirty="0" smtClean="0"/>
              <a:t>Web, database servers</a:t>
            </a:r>
          </a:p>
          <a:p>
            <a:pPr lvl="1"/>
            <a:r>
              <a:rPr lang="en-US" dirty="0" smtClean="0"/>
              <a:t>Search engines</a:t>
            </a:r>
          </a:p>
          <a:p>
            <a:r>
              <a:rPr lang="en-US" dirty="0" smtClean="0"/>
              <a:t>More tasks to be perform</a:t>
            </a:r>
          </a:p>
          <a:p>
            <a:pPr lvl="1"/>
            <a:r>
              <a:rPr lang="en-US" dirty="0" smtClean="0"/>
              <a:t>Quicker response time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Real time processing</a:t>
            </a:r>
          </a:p>
          <a:p>
            <a:r>
              <a:rPr lang="en-US" dirty="0" smtClean="0"/>
              <a:t> New demands</a:t>
            </a:r>
          </a:p>
          <a:p>
            <a:pPr lvl="1"/>
            <a:r>
              <a:rPr lang="en-US" dirty="0" smtClean="0"/>
              <a:t>High definition </a:t>
            </a:r>
            <a:r>
              <a:rPr lang="en-US" dirty="0" smtClean="0"/>
              <a:t>videos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Microprocessor evolution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2" y="1758156"/>
            <a:ext cx="68865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therefore ...</a:t>
            </a:r>
          </a:p>
          <a:p>
            <a:pPr algn="ctr">
              <a:buNone/>
            </a:pPr>
            <a:r>
              <a:rPr lang="en-US" dirty="0" smtClean="0"/>
              <a:t>I want to run my application faster and faster….</a:t>
            </a:r>
          </a:p>
          <a:p>
            <a:pPr algn="ctr">
              <a:buNone/>
            </a:pPr>
            <a:r>
              <a:rPr lang="en-US" dirty="0" smtClean="0"/>
              <a:t> Applications run slower and slower…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Parallel execution!!!!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is parallel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Methodology to reduce computation time of by using multi-processor computers and/or independent computers connected in some way to solve a common task.</a:t>
            </a: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Parallel execution of codes to reduce computation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Why parallel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Computing power (speed, memory)</a:t>
            </a:r>
          </a:p>
          <a:p>
            <a:pPr lvl="1"/>
            <a:r>
              <a:rPr lang="en-US" sz="2000" dirty="0" smtClean="0"/>
              <a:t> Compute faster</a:t>
            </a:r>
          </a:p>
          <a:p>
            <a:pPr lvl="1"/>
            <a:r>
              <a:rPr lang="en-US" sz="2000" dirty="0" smtClean="0"/>
              <a:t> Compute on bigger data</a:t>
            </a:r>
          </a:p>
          <a:p>
            <a:r>
              <a:rPr lang="en-US" sz="2000" dirty="0" smtClean="0"/>
              <a:t>Cost/performance</a:t>
            </a:r>
          </a:p>
          <a:p>
            <a:pPr lvl="1"/>
            <a:r>
              <a:rPr lang="en-US" sz="2000" dirty="0" smtClean="0"/>
              <a:t> Reduce cost</a:t>
            </a:r>
          </a:p>
          <a:p>
            <a:r>
              <a:rPr lang="en-US" sz="2000" dirty="0" smtClean="0"/>
              <a:t>Scalability</a:t>
            </a:r>
          </a:p>
          <a:p>
            <a:pPr lvl="1"/>
            <a:r>
              <a:rPr lang="en-US" sz="2000" dirty="0" smtClean="0"/>
              <a:t> Increase the size of problems to tackle</a:t>
            </a:r>
          </a:p>
          <a:p>
            <a:r>
              <a:rPr lang="en-US" sz="2000" dirty="0" smtClean="0"/>
              <a:t>Tackle intractable problems</a:t>
            </a:r>
          </a:p>
          <a:p>
            <a:pPr lvl="1"/>
            <a:r>
              <a:rPr lang="en-US" sz="2000" dirty="0" smtClean="0"/>
              <a:t>NP complete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F25A-3600-4D3B-BBD7-AF151A5F40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1327</Words>
  <Application>Microsoft Office PowerPoint</Application>
  <PresentationFormat>On-screen Show (4:3)</PresentationFormat>
  <Paragraphs>327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Parallel Computing Lecture 1</vt:lpstr>
      <vt:lpstr>Distribution</vt:lpstr>
      <vt:lpstr>A brief history of computing</vt:lpstr>
      <vt:lpstr>Challenges</vt:lpstr>
      <vt:lpstr>Motivation</vt:lpstr>
      <vt:lpstr>Microprocessor evolution</vt:lpstr>
      <vt:lpstr>Slide 7</vt:lpstr>
      <vt:lpstr>What is parallel computing</vt:lpstr>
      <vt:lpstr>Why parallel computing</vt:lpstr>
      <vt:lpstr>Who need parallel computing?</vt:lpstr>
      <vt:lpstr>Some examples</vt:lpstr>
      <vt:lpstr>Multi-core architecture</vt:lpstr>
      <vt:lpstr>Computer Generation</vt:lpstr>
      <vt:lpstr>Progress in Hardware</vt:lpstr>
      <vt:lpstr>Flynn’s Classification</vt:lpstr>
      <vt:lpstr>Flynn’s Classification (cont..)</vt:lpstr>
      <vt:lpstr>SISD</vt:lpstr>
      <vt:lpstr>SIMD</vt:lpstr>
      <vt:lpstr>Vector Processor</vt:lpstr>
      <vt:lpstr>Vector Processor (cont..)</vt:lpstr>
      <vt:lpstr>MISD</vt:lpstr>
      <vt:lpstr>MIMD</vt:lpstr>
      <vt:lpstr>Parallel Computers</vt:lpstr>
      <vt:lpstr>Challenges </vt:lpstr>
      <vt:lpstr>Clock Rate and CPI</vt:lpstr>
      <vt:lpstr>Performance Factor</vt:lpstr>
      <vt:lpstr>Performance Factor (cont..)</vt:lpstr>
      <vt:lpstr>Reading..</vt:lpstr>
      <vt:lpstr>Implicit Parallelism</vt:lpstr>
      <vt:lpstr>Explicit Parallelism</vt:lpstr>
      <vt:lpstr>Multiprocessors and Multicomputer</vt:lpstr>
      <vt:lpstr>The UMA Model</vt:lpstr>
      <vt:lpstr>Example</vt:lpstr>
      <vt:lpstr>Example</vt:lpstr>
      <vt:lpstr>NUMA Model</vt:lpstr>
      <vt:lpstr>NUMA Model (cont..)</vt:lpstr>
      <vt:lpstr>COMA Model</vt:lpstr>
      <vt:lpstr>Distributed Memory Multicomputer</vt:lpstr>
      <vt:lpstr>SIMD Supercomputers</vt:lpstr>
      <vt:lpstr>PRAM Models</vt:lpstr>
      <vt:lpstr>PRAM Models (cont..)</vt:lpstr>
      <vt:lpstr>PRAM Variants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emon</dc:creator>
  <cp:lastModifiedBy>Emon</cp:lastModifiedBy>
  <cp:revision>113</cp:revision>
  <dcterms:created xsi:type="dcterms:W3CDTF">2013-01-06T04:54:55Z</dcterms:created>
  <dcterms:modified xsi:type="dcterms:W3CDTF">2015-01-18T03:49:41Z</dcterms:modified>
</cp:coreProperties>
</file>