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31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9" r:id="rId22"/>
    <p:sldId id="312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27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DB02E-5AE7-4F33-9CDD-630EA7E1323A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AA164-3E0A-423C-BBE7-C6EB9FC4A9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4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54F5-A5C7-4957-803D-5A5A230F94FD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904C-B2AD-4C73-A3B4-914D2A2C60CC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EFB-57A4-49C7-968D-C34887987142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5D39-A406-4C6E-BB58-434B309C4B77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2BBE-D986-4DA5-B977-9B6981DEB6E1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BC0A-F6F2-4CF6-9223-48BD472E9B8A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33FE-6943-4C93-8F21-F6ABCC4D53E5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22E1-FB91-417B-B550-77670D1B8C44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022B-DF39-452E-ADE9-2B7C20FAE9CE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28C6-D82D-481D-892C-D6708618143F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D2F5-D459-415E-9AF4-764062269CA4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17CD-A001-4A6C-87D6-319B4524B365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9783-6ED1-4DB2-9378-24E97F473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Lecture 4,5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DF7-5939-4475-9CF8-6FE4C0B7239A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Control Dependence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order of execution of statement cannot be determined before run time</a:t>
            </a:r>
          </a:p>
          <a:p>
            <a:pPr lvl="1" algn="just"/>
            <a:r>
              <a:rPr lang="en-US" dirty="0" smtClean="0"/>
              <a:t>E.g. Conditional statement will not resolved until </a:t>
            </a:r>
            <a:r>
              <a:rPr lang="en-US" smtClean="0"/>
              <a:t>run time</a:t>
            </a:r>
            <a:endParaRPr lang="en-US" dirty="0" smtClean="0"/>
          </a:p>
          <a:p>
            <a:pPr algn="just"/>
            <a:r>
              <a:rPr lang="en-US" dirty="0" smtClean="0"/>
              <a:t>Dependence may also exist between operation performed in successive iteration of looping procedure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BB53-27C8-419B-B235-7194CB7634EB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5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2766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For(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=0;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&lt;N ;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A[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]=C[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];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     If(A[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]&lt;0)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             {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                   A[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]=1;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              }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For(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=1;</a:t>
                      </a:r>
                      <a:r>
                        <a:rPr lang="en-US" sz="24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&lt;N ;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     If(A[i-1]==0)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             {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                   A[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]=0;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                 }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608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Control Independent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Control Dependent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D9C0-8BE5-4B5F-9E63-A202A54A53BD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Resource Dependence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Concerned with the conflicts in using shared </a:t>
            </a:r>
            <a:r>
              <a:rPr lang="en-US" dirty="0" smtClean="0"/>
              <a:t>resource (e.g</a:t>
            </a:r>
            <a:r>
              <a:rPr lang="en-US" dirty="0" smtClean="0"/>
              <a:t>. </a:t>
            </a:r>
            <a:r>
              <a:rPr lang="en-US" dirty="0" err="1" smtClean="0"/>
              <a:t>int</a:t>
            </a:r>
            <a:r>
              <a:rPr lang="en-US" dirty="0" smtClean="0"/>
              <a:t> unit, floating unit, registers, memory etc.)</a:t>
            </a:r>
            <a:endParaRPr lang="en-US" dirty="0" smtClean="0"/>
          </a:p>
          <a:p>
            <a:pPr algn="just"/>
            <a:r>
              <a:rPr lang="en-US" dirty="0" smtClean="0"/>
              <a:t>When conflicting resource is ALU, it is called ALU dependence</a:t>
            </a:r>
          </a:p>
          <a:p>
            <a:pPr algn="just"/>
            <a:r>
              <a:rPr lang="en-US" dirty="0" smtClean="0"/>
              <a:t>Storage dependence</a:t>
            </a:r>
          </a:p>
          <a:p>
            <a:pPr algn="just"/>
            <a:r>
              <a:rPr lang="en-US" dirty="0" smtClean="0"/>
              <a:t>Transformation of sequentially coded program into parallel executable form can be done by explicit or implicit parallelism</a:t>
            </a:r>
          </a:p>
          <a:p>
            <a:pPr algn="just"/>
            <a:r>
              <a:rPr lang="en-US" dirty="0" smtClean="0"/>
              <a:t>The detection of parallelism requires a check of the various dependence relation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6D1C-C09E-4426-84B9-C678BF0E8282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Bernstein’s Conditions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Set of conditions which determines which two processes can execute in parallel</a:t>
            </a:r>
          </a:p>
          <a:p>
            <a:pPr algn="just"/>
            <a:r>
              <a:rPr lang="en-US" dirty="0" smtClean="0"/>
              <a:t>Process P</a:t>
            </a:r>
            <a:r>
              <a:rPr lang="en-US" baseline="-25000" dirty="0" smtClean="0"/>
              <a:t>1</a:t>
            </a:r>
            <a:r>
              <a:rPr lang="en-US" dirty="0" smtClean="0"/>
              <a:t> and P</a:t>
            </a:r>
            <a:r>
              <a:rPr lang="en-US" baseline="-25000" dirty="0" smtClean="0"/>
              <a:t>2</a:t>
            </a:r>
            <a:r>
              <a:rPr lang="en-US" dirty="0" smtClean="0"/>
              <a:t> can execute in parallel if they are independent and do not create confusing results</a:t>
            </a:r>
          </a:p>
          <a:p>
            <a:pPr algn="just"/>
            <a:r>
              <a:rPr lang="en-US" dirty="0" smtClean="0"/>
              <a:t>Denotes as P</a:t>
            </a:r>
            <a:r>
              <a:rPr lang="en-US" baseline="-25000" dirty="0" smtClean="0"/>
              <a:t>1</a:t>
            </a:r>
            <a:r>
              <a:rPr lang="en-US" dirty="0" smtClean="0"/>
              <a:t>||P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529E-CA84-492C-8061-BC7DA7D3645E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Bernstein’s Conditions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Conditions are states as follows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600" dirty="0" smtClean="0"/>
              <a:t>	I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∩ O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= Null</a:t>
            </a:r>
          </a:p>
          <a:p>
            <a:pPr>
              <a:buNone/>
            </a:pPr>
            <a:r>
              <a:rPr lang="en-US" sz="2600" dirty="0" smtClean="0"/>
              <a:t>			I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∩ O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= Null</a:t>
            </a:r>
          </a:p>
          <a:p>
            <a:pPr>
              <a:buNone/>
            </a:pPr>
            <a:r>
              <a:rPr lang="en-US" sz="2600" dirty="0" smtClean="0"/>
              <a:t>			O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∩ O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= Null</a:t>
            </a:r>
          </a:p>
          <a:p>
            <a:pPr>
              <a:buNone/>
            </a:pPr>
            <a:r>
              <a:rPr lang="en-US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 are input sets of P</a:t>
            </a:r>
            <a:r>
              <a:rPr lang="en-US" baseline="-25000" dirty="0" smtClean="0"/>
              <a:t>1</a:t>
            </a:r>
            <a:r>
              <a:rPr lang="en-US" dirty="0" smtClean="0"/>
              <a:t> and P</a:t>
            </a:r>
            <a:r>
              <a:rPr lang="en-US" baseline="-25000" dirty="0" smtClean="0"/>
              <a:t>2</a:t>
            </a:r>
          </a:p>
          <a:p>
            <a:pPr>
              <a:buNone/>
            </a:pPr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r>
              <a:rPr lang="en-US" dirty="0" smtClean="0"/>
              <a:t>, O</a:t>
            </a:r>
            <a:r>
              <a:rPr lang="en-US" baseline="-25000" dirty="0" smtClean="0"/>
              <a:t>2</a:t>
            </a:r>
            <a:r>
              <a:rPr lang="en-US" dirty="0" smtClean="0"/>
              <a:t> are output sets </a:t>
            </a:r>
          </a:p>
          <a:p>
            <a:pPr algn="just"/>
            <a:r>
              <a:rPr lang="en-US" dirty="0" smtClean="0"/>
              <a:t>Simply imply that two processes can execute in parallel if they are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independent, antindependent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independent.</a:t>
            </a:r>
          </a:p>
          <a:p>
            <a:pPr algn="just"/>
            <a:r>
              <a:rPr lang="en-US" dirty="0" smtClean="0"/>
              <a:t>A Set of processes, 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 ……… P</a:t>
            </a:r>
            <a:r>
              <a:rPr lang="en-US" baseline="-25000" dirty="0" smtClean="0"/>
              <a:t>k</a:t>
            </a:r>
            <a:r>
              <a:rPr lang="en-US" dirty="0" smtClean="0"/>
              <a:t> can execute in parallel if Bernstein’s conditions are satisfied on a pair wise basis. </a:t>
            </a:r>
          </a:p>
          <a:p>
            <a:pPr algn="just"/>
            <a:r>
              <a:rPr lang="en-US" dirty="0" smtClean="0"/>
              <a:t>That is P</a:t>
            </a:r>
            <a:r>
              <a:rPr lang="en-US" baseline="-25000" dirty="0" smtClean="0"/>
              <a:t>i</a:t>
            </a:r>
            <a:r>
              <a:rPr lang="en-US" dirty="0" smtClean="0"/>
              <a:t>||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if for all </a:t>
            </a:r>
            <a:r>
              <a:rPr lang="en-US" dirty="0" err="1" smtClean="0"/>
              <a:t>i</a:t>
            </a:r>
            <a:r>
              <a:rPr lang="en-US" dirty="0" smtClean="0"/>
              <a:t>≠ j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1639-1DA6-42C4-8E89-0892AC49865E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sz="2600" dirty="0" smtClean="0"/>
              <a:t>10 pairs of statement to check against Bernstein’s Condition</a:t>
            </a:r>
          </a:p>
          <a:p>
            <a:pPr algn="just"/>
            <a:r>
              <a:rPr lang="en-US" sz="2600" dirty="0" smtClean="0"/>
              <a:t>P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||P</a:t>
            </a:r>
            <a:r>
              <a:rPr lang="en-US" sz="2600" baseline="-25000" dirty="0" smtClean="0"/>
              <a:t>5</a:t>
            </a:r>
            <a:r>
              <a:rPr lang="en-US" sz="2600" dirty="0" smtClean="0"/>
              <a:t>, P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||P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, P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||P</a:t>
            </a:r>
            <a:r>
              <a:rPr lang="en-US" sz="2600" baseline="-25000" dirty="0" smtClean="0"/>
              <a:t>5</a:t>
            </a:r>
            <a:r>
              <a:rPr lang="en-US" sz="2600" dirty="0" smtClean="0"/>
              <a:t>, P</a:t>
            </a:r>
            <a:r>
              <a:rPr lang="en-US" sz="2600" baseline="-25000" dirty="0" smtClean="0"/>
              <a:t>5</a:t>
            </a:r>
            <a:r>
              <a:rPr lang="en-US" sz="2600" dirty="0" smtClean="0"/>
              <a:t>||P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 and P</a:t>
            </a:r>
            <a:r>
              <a:rPr lang="en-US" sz="2600" baseline="-25000" dirty="0" smtClean="0"/>
              <a:t>4</a:t>
            </a:r>
            <a:r>
              <a:rPr lang="en-US" sz="2600" dirty="0" smtClean="0"/>
              <a:t>||P</a:t>
            </a:r>
            <a:r>
              <a:rPr lang="en-US" sz="2600" baseline="-25000" dirty="0" smtClean="0"/>
              <a:t>5</a:t>
            </a:r>
            <a:r>
              <a:rPr lang="en-US" sz="2600" dirty="0" smtClean="0"/>
              <a:t> can execute in parallel </a:t>
            </a:r>
          </a:p>
          <a:p>
            <a:pPr algn="just"/>
            <a:r>
              <a:rPr lang="en-US" sz="2600" dirty="0" smtClean="0"/>
              <a:t>|| relation is commutative</a:t>
            </a:r>
          </a:p>
          <a:p>
            <a:pPr algn="just"/>
            <a:r>
              <a:rPr lang="en-US" sz="2600" dirty="0" smtClean="0"/>
              <a:t>Not transitive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5D39-A406-4C6E-BB58-434B309C4B77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1600200"/>
            <a:ext cx="2286000" cy="1752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P1:	C  = D * E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P2:	M = G + C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P3:	A  = B + C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P4:	C = L + M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P5:	F = G / 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Hardware Parallelism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Function of Cost and performance tradeoffs</a:t>
            </a:r>
          </a:p>
          <a:p>
            <a:pPr algn="just"/>
            <a:r>
              <a:rPr lang="en-US" dirty="0" smtClean="0"/>
              <a:t>One way to characterize the number of instruction issues per machine cycle</a:t>
            </a:r>
          </a:p>
          <a:p>
            <a:pPr algn="just"/>
            <a:r>
              <a:rPr lang="en-US" dirty="0" smtClean="0"/>
              <a:t>If a processor issues k instruction per machine cycle then it is called a K-issue processor.</a:t>
            </a:r>
          </a:p>
          <a:p>
            <a:pPr algn="just"/>
            <a:r>
              <a:rPr lang="en-US" dirty="0" smtClean="0"/>
              <a:t>A conventional processor takes one or more machine cycle to issue a single instruction.</a:t>
            </a:r>
          </a:p>
          <a:p>
            <a:pPr algn="just"/>
            <a:r>
              <a:rPr lang="en-US" dirty="0" smtClean="0"/>
              <a:t>Modern processor issue more instructions.</a:t>
            </a:r>
          </a:p>
          <a:p>
            <a:pPr algn="just"/>
            <a:r>
              <a:rPr lang="en-US" dirty="0" smtClean="0"/>
              <a:t>A multiprocessor system built with N K-issue processor which can handle NK threads of instructions simultaneously.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5D39-A406-4C6E-BB58-434B309C4B77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Software Parallelism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by the control and data dependence of programs.</a:t>
            </a:r>
          </a:p>
          <a:p>
            <a:r>
              <a:rPr lang="en-US" dirty="0" smtClean="0"/>
              <a:t>Is a function of algorithm, programming, and compiler optimization.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5D39-A406-4C6E-BB58-434B309C4B77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Software and Hardware Parallelism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0225" y="2258219"/>
            <a:ext cx="5667375" cy="3209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5D39-A406-4C6E-BB58-434B309C4B77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Software and Hardware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5D39-A406-4C6E-BB58-434B309C4B77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" y="2362200"/>
            <a:ext cx="609600" cy="685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5000" y="2362200"/>
            <a:ext cx="609600" cy="685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24200" y="2362200"/>
            <a:ext cx="609600" cy="685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67200" y="2362200"/>
            <a:ext cx="609600" cy="685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24200" y="3581400"/>
            <a:ext cx="609600" cy="685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10200" y="3657600"/>
            <a:ext cx="609600" cy="685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553200" y="3657600"/>
            <a:ext cx="609600" cy="685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924800" y="3657600"/>
            <a:ext cx="609600" cy="685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-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4"/>
          </p:cNvCxnSpPr>
          <p:nvPr/>
        </p:nvCxnSpPr>
        <p:spPr>
          <a:xfrm rot="16200000" flipH="1">
            <a:off x="2286000" y="29718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1" idx="2"/>
          </p:cNvCxnSpPr>
          <p:nvPr/>
        </p:nvCxnSpPr>
        <p:spPr>
          <a:xfrm rot="16200000" flipH="1">
            <a:off x="1676797" y="2476896"/>
            <a:ext cx="976733" cy="1918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5"/>
            <a:endCxn id="12" idx="1"/>
          </p:cNvCxnSpPr>
          <p:nvPr/>
        </p:nvCxnSpPr>
        <p:spPr>
          <a:xfrm rot="16200000" flipH="1">
            <a:off x="4166767" y="2425326"/>
            <a:ext cx="810466" cy="1854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762502" y="2857501"/>
            <a:ext cx="914401" cy="838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6"/>
            <a:endCxn id="13" idx="2"/>
          </p:cNvCxnSpPr>
          <p:nvPr/>
        </p:nvCxnSpPr>
        <p:spPr>
          <a:xfrm>
            <a:off x="6019800" y="4000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6"/>
            <a:endCxn id="14" idx="2"/>
          </p:cNvCxnSpPr>
          <p:nvPr/>
        </p:nvCxnSpPr>
        <p:spPr>
          <a:xfrm>
            <a:off x="7162800" y="40005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5638800"/>
            <a:ext cx="457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981200" y="5638800"/>
            <a:ext cx="457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200400" y="5638800"/>
            <a:ext cx="457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343400" y="5638800"/>
            <a:ext cx="457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86400" y="5638800"/>
            <a:ext cx="457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629400" y="5638800"/>
            <a:ext cx="457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001000" y="5638800"/>
            <a:ext cx="457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C7</a:t>
            </a:r>
            <a:endParaRPr lang="en-US" dirty="0"/>
          </a:p>
        </p:txBody>
      </p:sp>
      <p:cxnSp>
        <p:nvCxnSpPr>
          <p:cNvPr id="58" name="Curved Connector 57"/>
          <p:cNvCxnSpPr/>
          <p:nvPr/>
        </p:nvCxnSpPr>
        <p:spPr>
          <a:xfrm rot="16200000" flipH="1">
            <a:off x="5105400" y="2590801"/>
            <a:ext cx="76200" cy="3429000"/>
          </a:xfrm>
          <a:prstGeom prst="curved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endCxn id="14" idx="4"/>
          </p:cNvCxnSpPr>
          <p:nvPr/>
        </p:nvCxnSpPr>
        <p:spPr>
          <a:xfrm>
            <a:off x="3429000" y="4267200"/>
            <a:ext cx="4800600" cy="76200"/>
          </a:xfrm>
          <a:prstGeom prst="curvedConnector4">
            <a:avLst>
              <a:gd name="adj1" fmla="val -2405"/>
              <a:gd name="adj2" fmla="val 972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Program and Network Properties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properties of program behavior</a:t>
            </a:r>
          </a:p>
          <a:p>
            <a:r>
              <a:rPr lang="en-US" dirty="0" smtClean="0"/>
              <a:t>Major classes of interconnection network</a:t>
            </a:r>
          </a:p>
          <a:p>
            <a:r>
              <a:rPr lang="en-US" dirty="0" smtClean="0"/>
              <a:t>Computational granularity</a:t>
            </a:r>
          </a:p>
          <a:p>
            <a:r>
              <a:rPr lang="en-US" dirty="0" smtClean="0"/>
              <a:t>Condition for program partitioning</a:t>
            </a:r>
          </a:p>
          <a:p>
            <a:r>
              <a:rPr lang="en-US" dirty="0" smtClean="0"/>
              <a:t>Matching software with hardware</a:t>
            </a:r>
          </a:p>
          <a:p>
            <a:r>
              <a:rPr lang="en-US" dirty="0" smtClean="0"/>
              <a:t>Program flow mechanism</a:t>
            </a:r>
          </a:p>
          <a:p>
            <a:r>
              <a:rPr lang="en-US" dirty="0" smtClean="0"/>
              <a:t>Compiler support for parallelism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7588-5D89-4DD9-BB91-9759519F2AE8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 descr="Large confetti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Mismatch between s/w and h/w parallelism</a:t>
            </a:r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0475" y="1752600"/>
            <a:ext cx="67071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19459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Software parallelism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parallelism – allows two or more operations to be performed concurrently</a:t>
            </a:r>
          </a:p>
          <a:p>
            <a:pPr lvl="1" eaLnBrk="1" hangingPunct="1"/>
            <a:r>
              <a:rPr lang="en-US" smtClean="0"/>
              <a:t>Pipelining, multiple functional units </a:t>
            </a:r>
          </a:p>
          <a:p>
            <a:pPr eaLnBrk="1" hangingPunct="1"/>
            <a:r>
              <a:rPr lang="en-US" smtClean="0"/>
              <a:t>Data parallelism – almost the same operation is performed over many data elements by many processors concurrently</a:t>
            </a:r>
          </a:p>
          <a:p>
            <a:pPr lvl="1" eaLnBrk="1" hangingPunct="1"/>
            <a:r>
              <a:rPr lang="en-US" smtClean="0"/>
              <a:t>Code is easier to write and debug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Program Partitioning &amp; Scheduling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5D39-A406-4C6E-BB58-434B309C4B77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20483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Grain sizes and latency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Granularity is a measure of the amount of computation involved in a software process</a:t>
            </a:r>
          </a:p>
          <a:p>
            <a:pPr lvl="1" eaLnBrk="1" hangingPunct="1"/>
            <a:r>
              <a:rPr lang="en-US" smtClean="0"/>
              <a:t>Count the number of instructions in a segment</a:t>
            </a:r>
          </a:p>
          <a:p>
            <a:pPr lvl="1" eaLnBrk="1" hangingPunct="1"/>
            <a:r>
              <a:rPr lang="en-US" smtClean="0"/>
              <a:t>Fine, medium, or coarse</a:t>
            </a:r>
          </a:p>
          <a:p>
            <a:pPr eaLnBrk="1" hangingPunct="1"/>
            <a:r>
              <a:rPr lang="en-US" smtClean="0"/>
              <a:t>Latency is a time measure of the communication overhead</a:t>
            </a:r>
          </a:p>
          <a:p>
            <a:pPr lvl="1" eaLnBrk="1" hangingPunct="1"/>
            <a:r>
              <a:rPr lang="en-US" smtClean="0"/>
              <a:t>Memory or synchronization latency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1507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Levels of parallelism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level (fine) </a:t>
            </a:r>
          </a:p>
          <a:p>
            <a:pPr eaLnBrk="1" hangingPunct="1"/>
            <a:r>
              <a:rPr lang="en-US" smtClean="0"/>
              <a:t>Loop level (fine)</a:t>
            </a:r>
          </a:p>
          <a:p>
            <a:pPr eaLnBrk="1" hangingPunct="1"/>
            <a:r>
              <a:rPr lang="en-US" smtClean="0"/>
              <a:t>Procedure level (medium)</a:t>
            </a:r>
          </a:p>
          <a:p>
            <a:pPr eaLnBrk="1" hangingPunct="1"/>
            <a:r>
              <a:rPr lang="en-US" smtClean="0"/>
              <a:t>Subprogram level (medium to coarse)</a:t>
            </a:r>
          </a:p>
          <a:p>
            <a:pPr eaLnBrk="1" hangingPunct="1"/>
            <a:r>
              <a:rPr lang="en-US" smtClean="0"/>
              <a:t>Job or program level (coarse)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2531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Communication latency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91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Latency imposes a limiting factor on the scalability of the machine size</a:t>
            </a:r>
          </a:p>
          <a:p>
            <a:pPr eaLnBrk="1" hangingPunct="1"/>
            <a:r>
              <a:rPr lang="en-US" smtClean="0"/>
              <a:t>Memory Latency Increase with respect to memory capacity.</a:t>
            </a:r>
          </a:p>
          <a:p>
            <a:pPr eaLnBrk="1" hangingPunct="1"/>
            <a:r>
              <a:rPr lang="en-US" smtClean="0"/>
              <a:t>Communication patterns are determined by the algorithms used and by the architectural support provided</a:t>
            </a:r>
          </a:p>
          <a:p>
            <a:pPr lvl="1" eaLnBrk="1" hangingPunct="1"/>
            <a:r>
              <a:rPr lang="en-US" smtClean="0"/>
              <a:t>Permutations, broadcast, multicast, and conference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3555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Grain packing and scheduling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grain size problem requires determination of both the number of partitions and the size of grains in a parallel problem</a:t>
            </a:r>
          </a:p>
          <a:p>
            <a:pPr eaLnBrk="1" hangingPunct="1"/>
            <a:r>
              <a:rPr lang="en-US" smtClean="0"/>
              <a:t>Solution is problem dependent and machine dependent</a:t>
            </a:r>
          </a:p>
          <a:p>
            <a:pPr eaLnBrk="1" hangingPunct="1"/>
            <a:r>
              <a:rPr lang="en-US" smtClean="0"/>
              <a:t>Want a short schedule for fast execution of subdivided program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Grain packing and scheduling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pic>
        <p:nvPicPr>
          <p:cNvPr id="2458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2133600"/>
            <a:ext cx="8053388" cy="3810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Grain packing and scheduling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pic>
        <p:nvPicPr>
          <p:cNvPr id="2560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08125" y="1905000"/>
            <a:ext cx="6340475" cy="43370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Grain packing and scheduling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pic>
        <p:nvPicPr>
          <p:cNvPr id="2662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43063" y="2057400"/>
            <a:ext cx="6357937" cy="42179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Condition of Parallelism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make significant progress in 3 key areas.</a:t>
            </a:r>
          </a:p>
          <a:p>
            <a:pPr lvl="1" algn="just"/>
            <a:r>
              <a:rPr lang="en-US" dirty="0" smtClean="0"/>
              <a:t>Computation models for parallel computing</a:t>
            </a:r>
          </a:p>
          <a:p>
            <a:pPr lvl="1" algn="just"/>
            <a:r>
              <a:rPr lang="en-US" dirty="0" smtClean="0"/>
              <a:t>Interprocessor communication</a:t>
            </a:r>
          </a:p>
          <a:p>
            <a:pPr lvl="1" algn="just"/>
            <a:r>
              <a:rPr lang="en-US" dirty="0" smtClean="0"/>
              <a:t>System integration for incorporating parallel system into general computing environments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6BA1-7DE8-4364-BB10-E3603EC00E01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27651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multiprocessor scheduling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Grain packing may not be optimal</a:t>
            </a:r>
          </a:p>
          <a:p>
            <a:pPr eaLnBrk="1" hangingPunct="1"/>
            <a:r>
              <a:rPr lang="en-US" smtClean="0"/>
              <a:t>Dynamic multiprocessor scheduling is an NP-hard problem</a:t>
            </a:r>
          </a:p>
          <a:p>
            <a:pPr eaLnBrk="1" hangingPunct="1"/>
            <a:r>
              <a:rPr lang="en-US" smtClean="0"/>
              <a:t>Node duplication is a static scheme for multiprocessor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28675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Node duplication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Duplicate some nodes to eliminate idle time and reduce communication delays</a:t>
            </a:r>
          </a:p>
          <a:p>
            <a:pPr eaLnBrk="1" hangingPunct="1"/>
            <a:r>
              <a:rPr lang="en-US" smtClean="0"/>
              <a:t>Grain packing and node duplication are often used jointly to determine the best grain size and corresponding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29699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 without node duplication</a:t>
            </a: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4478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2819400" y="4038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2438400" y="3276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447800" y="4038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838200" y="3276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H="1">
            <a:off x="1143000" y="2895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>
            <a:off x="1828800" y="2895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10668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H="1">
            <a:off x="1828800" y="3657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27432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16764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30480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2209800" y="2514600"/>
            <a:ext cx="0" cy="2438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447800" y="2667000"/>
            <a:ext cx="44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A,4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990600" y="2819400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a,1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914400" y="3810000"/>
            <a:ext cx="40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b,1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828800" y="3733800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c,8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752600" y="2971800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a,8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2819400" y="3505200"/>
            <a:ext cx="44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c,1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2438400" y="3276600"/>
            <a:ext cx="436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C,1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838200" y="3276600"/>
            <a:ext cx="436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B,1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1447800" y="4038600"/>
            <a:ext cx="44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D,2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2819400" y="4038600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E,2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2895600" y="4800600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e,4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1524000" y="4800600"/>
            <a:ext cx="40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d,4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1447800" y="22860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P1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2438400" y="22860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P2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4800600" y="2590800"/>
            <a:ext cx="609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867400" y="2590800"/>
            <a:ext cx="609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4800600" y="2971800"/>
            <a:ext cx="609600" cy="762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4800600" y="3200400"/>
            <a:ext cx="609600" cy="762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5867400" y="2971800"/>
            <a:ext cx="609600" cy="7620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4800600" y="3810000"/>
            <a:ext cx="609600" cy="685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5867400" y="3886200"/>
            <a:ext cx="609600" cy="762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5867400" y="4191000"/>
            <a:ext cx="609600" cy="2286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4800600" y="4724400"/>
            <a:ext cx="609600" cy="304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6019800" y="22098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P2</a:t>
            </a: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4876800" y="22098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P1</a:t>
            </a: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4953000" y="2667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4953000" y="441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D</a:t>
            </a: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4953000" y="29718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</a:t>
            </a: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5105400" y="33528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6019800" y="38862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E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6019800" y="3657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6172200" y="26670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6172200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>
            <a:off x="51054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45720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4572000" y="3048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4495800" y="35814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13</a:t>
            </a:r>
          </a:p>
        </p:txBody>
      </p:sp>
      <p:sp>
        <p:nvSpPr>
          <p:cNvPr id="29750" name="Text Box 54"/>
          <p:cNvSpPr txBox="1">
            <a:spLocks noChangeArrowheads="1"/>
          </p:cNvSpPr>
          <p:nvPr/>
        </p:nvSpPr>
        <p:spPr bwMode="auto">
          <a:xfrm>
            <a:off x="4495800" y="4267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21</a:t>
            </a:r>
          </a:p>
        </p:txBody>
      </p:sp>
      <p:sp>
        <p:nvSpPr>
          <p:cNvPr id="29751" name="Text Box 55"/>
          <p:cNvSpPr txBox="1">
            <a:spLocks noChangeArrowheads="1"/>
          </p:cNvSpPr>
          <p:nvPr/>
        </p:nvSpPr>
        <p:spPr bwMode="auto">
          <a:xfrm>
            <a:off x="4495800" y="48768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27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4495800" y="45720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23</a:t>
            </a:r>
          </a:p>
        </p:txBody>
      </p:sp>
      <p:sp>
        <p:nvSpPr>
          <p:cNvPr id="29753" name="Text Box 57"/>
          <p:cNvSpPr txBox="1">
            <a:spLocks noChangeArrowheads="1"/>
          </p:cNvSpPr>
          <p:nvPr/>
        </p:nvSpPr>
        <p:spPr bwMode="auto">
          <a:xfrm>
            <a:off x="6477000" y="43434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20</a:t>
            </a:r>
          </a:p>
        </p:txBody>
      </p:sp>
      <p:sp>
        <p:nvSpPr>
          <p:cNvPr id="29754" name="Text Box 58"/>
          <p:cNvSpPr txBox="1">
            <a:spLocks noChangeArrowheads="1"/>
          </p:cNvSpPr>
          <p:nvPr/>
        </p:nvSpPr>
        <p:spPr bwMode="auto">
          <a:xfrm>
            <a:off x="6477000" y="39624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16</a:t>
            </a:r>
          </a:p>
        </p:txBody>
      </p:sp>
      <p:sp>
        <p:nvSpPr>
          <p:cNvPr id="29755" name="Text Box 59"/>
          <p:cNvSpPr txBox="1">
            <a:spLocks noChangeArrowheads="1"/>
          </p:cNvSpPr>
          <p:nvPr/>
        </p:nvSpPr>
        <p:spPr bwMode="auto">
          <a:xfrm>
            <a:off x="6477000" y="37338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14</a:t>
            </a:r>
          </a:p>
        </p:txBody>
      </p:sp>
      <p:sp>
        <p:nvSpPr>
          <p:cNvPr id="29756" name="Text Box 60"/>
          <p:cNvSpPr txBox="1">
            <a:spLocks noChangeArrowheads="1"/>
          </p:cNvSpPr>
          <p:nvPr/>
        </p:nvSpPr>
        <p:spPr bwMode="auto">
          <a:xfrm>
            <a:off x="6477000" y="3505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12</a:t>
            </a:r>
          </a:p>
        </p:txBody>
      </p:sp>
      <p:sp>
        <p:nvSpPr>
          <p:cNvPr id="29757" name="Text Box 61"/>
          <p:cNvSpPr txBox="1">
            <a:spLocks noChangeArrowheads="1"/>
          </p:cNvSpPr>
          <p:nvPr/>
        </p:nvSpPr>
        <p:spPr bwMode="auto">
          <a:xfrm>
            <a:off x="64770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30723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 with node duplication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14478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2819400" y="4038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2819400" y="3276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1447800" y="4038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838200" y="3276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H="1">
            <a:off x="1143000" y="2895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10668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>
            <a:off x="16764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2" name="Line 14"/>
          <p:cNvSpPr>
            <a:spLocks noChangeShapeType="1"/>
          </p:cNvSpPr>
          <p:nvPr/>
        </p:nvSpPr>
        <p:spPr bwMode="auto">
          <a:xfrm>
            <a:off x="30480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3" name="Line 15"/>
          <p:cNvSpPr>
            <a:spLocks noChangeShapeType="1"/>
          </p:cNvSpPr>
          <p:nvPr/>
        </p:nvSpPr>
        <p:spPr bwMode="auto">
          <a:xfrm>
            <a:off x="2590800" y="2514600"/>
            <a:ext cx="0" cy="2438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1447800" y="2667000"/>
            <a:ext cx="44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A,4</a:t>
            </a:r>
          </a:p>
        </p:txBody>
      </p:sp>
      <p:sp>
        <p:nvSpPr>
          <p:cNvPr id="30735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a,1</a:t>
            </a:r>
          </a:p>
        </p:txBody>
      </p:sp>
      <p:sp>
        <p:nvSpPr>
          <p:cNvPr id="30736" name="Text Box 18"/>
          <p:cNvSpPr txBox="1">
            <a:spLocks noChangeArrowheads="1"/>
          </p:cNvSpPr>
          <p:nvPr/>
        </p:nvSpPr>
        <p:spPr bwMode="auto">
          <a:xfrm>
            <a:off x="914400" y="3810000"/>
            <a:ext cx="40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b,1</a:t>
            </a:r>
          </a:p>
        </p:txBody>
      </p:sp>
      <p:sp>
        <p:nvSpPr>
          <p:cNvPr id="30737" name="Text Box 19"/>
          <p:cNvSpPr txBox="1">
            <a:spLocks noChangeArrowheads="1"/>
          </p:cNvSpPr>
          <p:nvPr/>
        </p:nvSpPr>
        <p:spPr bwMode="auto">
          <a:xfrm>
            <a:off x="1981200" y="3810000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c,1</a:t>
            </a:r>
          </a:p>
        </p:txBody>
      </p:sp>
      <p:sp>
        <p:nvSpPr>
          <p:cNvPr id="30738" name="Text Box 20"/>
          <p:cNvSpPr txBox="1">
            <a:spLocks noChangeArrowheads="1"/>
          </p:cNvSpPr>
          <p:nvPr/>
        </p:nvSpPr>
        <p:spPr bwMode="auto">
          <a:xfrm>
            <a:off x="1905000" y="2819400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a,1</a:t>
            </a:r>
          </a:p>
        </p:txBody>
      </p:sp>
      <p:sp>
        <p:nvSpPr>
          <p:cNvPr id="30739" name="Text Box 21"/>
          <p:cNvSpPr txBox="1">
            <a:spLocks noChangeArrowheads="1"/>
          </p:cNvSpPr>
          <p:nvPr/>
        </p:nvSpPr>
        <p:spPr bwMode="auto">
          <a:xfrm>
            <a:off x="2971800" y="3581400"/>
            <a:ext cx="44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c,1</a:t>
            </a:r>
          </a:p>
        </p:txBody>
      </p:sp>
      <p:sp>
        <p:nvSpPr>
          <p:cNvPr id="30740" name="Text Box 22"/>
          <p:cNvSpPr txBox="1">
            <a:spLocks noChangeArrowheads="1"/>
          </p:cNvSpPr>
          <p:nvPr/>
        </p:nvSpPr>
        <p:spPr bwMode="auto">
          <a:xfrm>
            <a:off x="1981200" y="3352800"/>
            <a:ext cx="49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C’,1</a:t>
            </a:r>
          </a:p>
        </p:txBody>
      </p:sp>
      <p:sp>
        <p:nvSpPr>
          <p:cNvPr id="30741" name="Text Box 23"/>
          <p:cNvSpPr txBox="1">
            <a:spLocks noChangeArrowheads="1"/>
          </p:cNvSpPr>
          <p:nvPr/>
        </p:nvSpPr>
        <p:spPr bwMode="auto">
          <a:xfrm>
            <a:off x="838200" y="3276600"/>
            <a:ext cx="436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B,1</a:t>
            </a:r>
          </a:p>
        </p:txBody>
      </p:sp>
      <p:sp>
        <p:nvSpPr>
          <p:cNvPr id="30742" name="Text Box 24"/>
          <p:cNvSpPr txBox="1">
            <a:spLocks noChangeArrowheads="1"/>
          </p:cNvSpPr>
          <p:nvPr/>
        </p:nvSpPr>
        <p:spPr bwMode="auto">
          <a:xfrm>
            <a:off x="1447800" y="4038600"/>
            <a:ext cx="44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D,2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2819400" y="4038600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E,2</a:t>
            </a:r>
          </a:p>
        </p:txBody>
      </p:sp>
      <p:sp>
        <p:nvSpPr>
          <p:cNvPr id="30744" name="Text Box 28"/>
          <p:cNvSpPr txBox="1">
            <a:spLocks noChangeArrowheads="1"/>
          </p:cNvSpPr>
          <p:nvPr/>
        </p:nvSpPr>
        <p:spPr bwMode="auto">
          <a:xfrm>
            <a:off x="1447800" y="22860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P1</a:t>
            </a:r>
          </a:p>
        </p:txBody>
      </p:sp>
      <p:sp>
        <p:nvSpPr>
          <p:cNvPr id="30745" name="Text Box 29"/>
          <p:cNvSpPr txBox="1">
            <a:spLocks noChangeArrowheads="1"/>
          </p:cNvSpPr>
          <p:nvPr/>
        </p:nvSpPr>
        <p:spPr bwMode="auto">
          <a:xfrm>
            <a:off x="2819400" y="22098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P2</a:t>
            </a:r>
          </a:p>
        </p:txBody>
      </p:sp>
      <p:sp>
        <p:nvSpPr>
          <p:cNvPr id="30746" name="Rectangle 30"/>
          <p:cNvSpPr>
            <a:spLocks noChangeArrowheads="1"/>
          </p:cNvSpPr>
          <p:nvPr/>
        </p:nvSpPr>
        <p:spPr bwMode="auto">
          <a:xfrm>
            <a:off x="4800600" y="2590800"/>
            <a:ext cx="609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Rectangle 31"/>
          <p:cNvSpPr>
            <a:spLocks noChangeArrowheads="1"/>
          </p:cNvSpPr>
          <p:nvPr/>
        </p:nvSpPr>
        <p:spPr bwMode="auto">
          <a:xfrm>
            <a:off x="5867400" y="2590800"/>
            <a:ext cx="609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32"/>
          <p:cNvSpPr>
            <a:spLocks noChangeArrowheads="1"/>
          </p:cNvSpPr>
          <p:nvPr/>
        </p:nvSpPr>
        <p:spPr bwMode="auto">
          <a:xfrm>
            <a:off x="4800600" y="2971800"/>
            <a:ext cx="609600" cy="762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33"/>
          <p:cNvSpPr>
            <a:spLocks noChangeArrowheads="1"/>
          </p:cNvSpPr>
          <p:nvPr/>
        </p:nvSpPr>
        <p:spPr bwMode="auto">
          <a:xfrm>
            <a:off x="4800600" y="3505200"/>
            <a:ext cx="609600" cy="4572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Rectangle 34"/>
          <p:cNvSpPr>
            <a:spLocks noChangeArrowheads="1"/>
          </p:cNvSpPr>
          <p:nvPr/>
        </p:nvSpPr>
        <p:spPr bwMode="auto">
          <a:xfrm>
            <a:off x="5867400" y="2971800"/>
            <a:ext cx="609600" cy="1524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Rectangle 35"/>
          <p:cNvSpPr>
            <a:spLocks noChangeArrowheads="1"/>
          </p:cNvSpPr>
          <p:nvPr/>
        </p:nvSpPr>
        <p:spPr bwMode="auto">
          <a:xfrm>
            <a:off x="4800600" y="4191000"/>
            <a:ext cx="609600" cy="685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Rectangle 36"/>
          <p:cNvSpPr>
            <a:spLocks noChangeArrowheads="1"/>
          </p:cNvSpPr>
          <p:nvPr/>
        </p:nvSpPr>
        <p:spPr bwMode="auto">
          <a:xfrm>
            <a:off x="5867400" y="3276600"/>
            <a:ext cx="609600" cy="2286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Rectangle 37"/>
          <p:cNvSpPr>
            <a:spLocks noChangeArrowheads="1"/>
          </p:cNvSpPr>
          <p:nvPr/>
        </p:nvSpPr>
        <p:spPr bwMode="auto">
          <a:xfrm>
            <a:off x="5867400" y="3886200"/>
            <a:ext cx="609600" cy="7620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Text Box 39"/>
          <p:cNvSpPr txBox="1">
            <a:spLocks noChangeArrowheads="1"/>
          </p:cNvSpPr>
          <p:nvPr/>
        </p:nvSpPr>
        <p:spPr bwMode="auto">
          <a:xfrm>
            <a:off x="6019800" y="22098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P2</a:t>
            </a:r>
          </a:p>
        </p:txBody>
      </p:sp>
      <p:sp>
        <p:nvSpPr>
          <p:cNvPr id="30755" name="Text Box 40"/>
          <p:cNvSpPr txBox="1">
            <a:spLocks noChangeArrowheads="1"/>
          </p:cNvSpPr>
          <p:nvPr/>
        </p:nvSpPr>
        <p:spPr bwMode="auto">
          <a:xfrm>
            <a:off x="4876800" y="22098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P1</a:t>
            </a:r>
          </a:p>
        </p:txBody>
      </p:sp>
      <p:sp>
        <p:nvSpPr>
          <p:cNvPr id="30756" name="Text Box 41"/>
          <p:cNvSpPr txBox="1">
            <a:spLocks noChangeArrowheads="1"/>
          </p:cNvSpPr>
          <p:nvPr/>
        </p:nvSpPr>
        <p:spPr bwMode="auto">
          <a:xfrm>
            <a:off x="4953000" y="2667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30757" name="Text Box 42"/>
          <p:cNvSpPr txBox="1">
            <a:spLocks noChangeArrowheads="1"/>
          </p:cNvSpPr>
          <p:nvPr/>
        </p:nvSpPr>
        <p:spPr bwMode="auto">
          <a:xfrm>
            <a:off x="4953000" y="38862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D</a:t>
            </a:r>
          </a:p>
        </p:txBody>
      </p:sp>
      <p:sp>
        <p:nvSpPr>
          <p:cNvPr id="30758" name="Text Box 43"/>
          <p:cNvSpPr txBox="1">
            <a:spLocks noChangeArrowheads="1"/>
          </p:cNvSpPr>
          <p:nvPr/>
        </p:nvSpPr>
        <p:spPr bwMode="auto">
          <a:xfrm>
            <a:off x="4953000" y="29718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</a:t>
            </a:r>
          </a:p>
        </p:txBody>
      </p:sp>
      <p:sp>
        <p:nvSpPr>
          <p:cNvPr id="30759" name="Text Box 45"/>
          <p:cNvSpPr txBox="1">
            <a:spLocks noChangeArrowheads="1"/>
          </p:cNvSpPr>
          <p:nvPr/>
        </p:nvSpPr>
        <p:spPr bwMode="auto">
          <a:xfrm>
            <a:off x="6019800" y="35052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E</a:t>
            </a:r>
          </a:p>
        </p:txBody>
      </p:sp>
      <p:sp>
        <p:nvSpPr>
          <p:cNvPr id="30760" name="Text Box 46"/>
          <p:cNvSpPr txBox="1">
            <a:spLocks noChangeArrowheads="1"/>
          </p:cNvSpPr>
          <p:nvPr/>
        </p:nvSpPr>
        <p:spPr bwMode="auto">
          <a:xfrm>
            <a:off x="6019800" y="30480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30761" name="Text Box 47"/>
          <p:cNvSpPr txBox="1">
            <a:spLocks noChangeArrowheads="1"/>
          </p:cNvSpPr>
          <p:nvPr/>
        </p:nvSpPr>
        <p:spPr bwMode="auto">
          <a:xfrm>
            <a:off x="6019800" y="2667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30762" name="Text Box 50"/>
          <p:cNvSpPr txBox="1">
            <a:spLocks noChangeArrowheads="1"/>
          </p:cNvSpPr>
          <p:nvPr/>
        </p:nvSpPr>
        <p:spPr bwMode="auto">
          <a:xfrm>
            <a:off x="45720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0763" name="Text Box 51"/>
          <p:cNvSpPr txBox="1">
            <a:spLocks noChangeArrowheads="1"/>
          </p:cNvSpPr>
          <p:nvPr/>
        </p:nvSpPr>
        <p:spPr bwMode="auto">
          <a:xfrm>
            <a:off x="4572000" y="3048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30764" name="Text Box 52"/>
          <p:cNvSpPr txBox="1">
            <a:spLocks noChangeArrowheads="1"/>
          </p:cNvSpPr>
          <p:nvPr/>
        </p:nvSpPr>
        <p:spPr bwMode="auto">
          <a:xfrm>
            <a:off x="4495800" y="39624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sp>
        <p:nvSpPr>
          <p:cNvPr id="30765" name="Text Box 55"/>
          <p:cNvSpPr txBox="1">
            <a:spLocks noChangeArrowheads="1"/>
          </p:cNvSpPr>
          <p:nvPr/>
        </p:nvSpPr>
        <p:spPr bwMode="auto">
          <a:xfrm>
            <a:off x="4495800" y="4648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14</a:t>
            </a:r>
          </a:p>
        </p:txBody>
      </p:sp>
      <p:sp>
        <p:nvSpPr>
          <p:cNvPr id="30766" name="Text Box 57"/>
          <p:cNvSpPr txBox="1">
            <a:spLocks noChangeArrowheads="1"/>
          </p:cNvSpPr>
          <p:nvPr/>
        </p:nvSpPr>
        <p:spPr bwMode="auto">
          <a:xfrm>
            <a:off x="6400800" y="44196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13</a:t>
            </a:r>
          </a:p>
        </p:txBody>
      </p:sp>
      <p:sp>
        <p:nvSpPr>
          <p:cNvPr id="30767" name="Text Box 58"/>
          <p:cNvSpPr txBox="1">
            <a:spLocks noChangeArrowheads="1"/>
          </p:cNvSpPr>
          <p:nvPr/>
        </p:nvSpPr>
        <p:spPr bwMode="auto">
          <a:xfrm>
            <a:off x="6477000" y="3733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9</a:t>
            </a:r>
          </a:p>
        </p:txBody>
      </p:sp>
      <p:sp>
        <p:nvSpPr>
          <p:cNvPr id="30768" name="Text Box 59"/>
          <p:cNvSpPr txBox="1">
            <a:spLocks noChangeArrowheads="1"/>
          </p:cNvSpPr>
          <p:nvPr/>
        </p:nvSpPr>
        <p:spPr bwMode="auto">
          <a:xfrm>
            <a:off x="6477000" y="3048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30769" name="Text Box 60"/>
          <p:cNvSpPr txBox="1">
            <a:spLocks noChangeArrowheads="1"/>
          </p:cNvSpPr>
          <p:nvPr/>
        </p:nvSpPr>
        <p:spPr bwMode="auto">
          <a:xfrm>
            <a:off x="64770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0770" name="Oval 61"/>
          <p:cNvSpPr>
            <a:spLocks noChangeArrowheads="1"/>
          </p:cNvSpPr>
          <p:nvPr/>
        </p:nvSpPr>
        <p:spPr bwMode="auto">
          <a:xfrm>
            <a:off x="2057400" y="3276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1" name="Line 62"/>
          <p:cNvSpPr>
            <a:spLocks noChangeShapeType="1"/>
          </p:cNvSpPr>
          <p:nvPr/>
        </p:nvSpPr>
        <p:spPr bwMode="auto">
          <a:xfrm>
            <a:off x="1828800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2" name="Line 63"/>
          <p:cNvSpPr>
            <a:spLocks noChangeShapeType="1"/>
          </p:cNvSpPr>
          <p:nvPr/>
        </p:nvSpPr>
        <p:spPr bwMode="auto">
          <a:xfrm flipH="1">
            <a:off x="18288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3" name="Text Box 64"/>
          <p:cNvSpPr txBox="1">
            <a:spLocks noChangeArrowheads="1"/>
          </p:cNvSpPr>
          <p:nvPr/>
        </p:nvSpPr>
        <p:spPr bwMode="auto">
          <a:xfrm>
            <a:off x="2819400" y="3276600"/>
            <a:ext cx="436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C,1</a:t>
            </a:r>
          </a:p>
        </p:txBody>
      </p:sp>
      <p:sp>
        <p:nvSpPr>
          <p:cNvPr id="30774" name="Text Box 65"/>
          <p:cNvSpPr txBox="1">
            <a:spLocks noChangeArrowheads="1"/>
          </p:cNvSpPr>
          <p:nvPr/>
        </p:nvSpPr>
        <p:spPr bwMode="auto">
          <a:xfrm>
            <a:off x="2743200" y="266700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A’,4</a:t>
            </a:r>
          </a:p>
        </p:txBody>
      </p:sp>
      <p:sp>
        <p:nvSpPr>
          <p:cNvPr id="30775" name="Oval 66"/>
          <p:cNvSpPr>
            <a:spLocks noChangeArrowheads="1"/>
          </p:cNvSpPr>
          <p:nvPr/>
        </p:nvSpPr>
        <p:spPr bwMode="auto">
          <a:xfrm>
            <a:off x="28194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6" name="Line 67"/>
          <p:cNvSpPr>
            <a:spLocks noChangeShapeType="1"/>
          </p:cNvSpPr>
          <p:nvPr/>
        </p:nvSpPr>
        <p:spPr bwMode="auto">
          <a:xfrm>
            <a:off x="29718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7" name="Line 68"/>
          <p:cNvSpPr>
            <a:spLocks noChangeShapeType="1"/>
          </p:cNvSpPr>
          <p:nvPr/>
        </p:nvSpPr>
        <p:spPr bwMode="auto">
          <a:xfrm>
            <a:off x="29718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8" name="Text Box 69"/>
          <p:cNvSpPr txBox="1">
            <a:spLocks noChangeArrowheads="1"/>
          </p:cNvSpPr>
          <p:nvPr/>
        </p:nvSpPr>
        <p:spPr bwMode="auto">
          <a:xfrm>
            <a:off x="2971800" y="2971800"/>
            <a:ext cx="44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a,1</a:t>
            </a:r>
          </a:p>
        </p:txBody>
      </p:sp>
      <p:sp>
        <p:nvSpPr>
          <p:cNvPr id="30779" name="Line 70"/>
          <p:cNvSpPr>
            <a:spLocks noChangeShapeType="1"/>
          </p:cNvSpPr>
          <p:nvPr/>
        </p:nvSpPr>
        <p:spPr bwMode="auto">
          <a:xfrm>
            <a:off x="48006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80" name="Text Box 71"/>
          <p:cNvSpPr txBox="1">
            <a:spLocks noChangeArrowheads="1"/>
          </p:cNvSpPr>
          <p:nvPr/>
        </p:nvSpPr>
        <p:spPr bwMode="auto">
          <a:xfrm>
            <a:off x="4953000" y="3276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30781" name="Text Box 72"/>
          <p:cNvSpPr txBox="1">
            <a:spLocks noChangeArrowheads="1"/>
          </p:cNvSpPr>
          <p:nvPr/>
        </p:nvSpPr>
        <p:spPr bwMode="auto">
          <a:xfrm>
            <a:off x="4572000" y="3352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31747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Grain determination and scheduling optimization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Step 1:  Construct a fine-grain program graph</a:t>
            </a:r>
          </a:p>
          <a:p>
            <a:pPr eaLnBrk="1" hangingPunct="1">
              <a:buFontTx/>
              <a:buNone/>
            </a:pPr>
            <a:r>
              <a:rPr lang="en-US" smtClean="0"/>
              <a:t>Step 2:  Schedule the fine-grain computation</a:t>
            </a:r>
          </a:p>
          <a:p>
            <a:pPr eaLnBrk="1" hangingPunct="1">
              <a:buFontTx/>
              <a:buNone/>
            </a:pPr>
            <a:r>
              <a:rPr lang="en-US" smtClean="0"/>
              <a:t>Step 3:  Grain packing to produce coarse grains</a:t>
            </a:r>
          </a:p>
          <a:p>
            <a:pPr eaLnBrk="1" hangingPunct="1">
              <a:buFontTx/>
              <a:buNone/>
            </a:pPr>
            <a:r>
              <a:rPr lang="en-US" smtClean="0"/>
              <a:t>Step 4:  Generate a parallel schedule based on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 the packed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32771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Program Flow Mechanisms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Flow Computers</a:t>
            </a:r>
          </a:p>
          <a:p>
            <a:pPr eaLnBrk="1" hangingPunct="1"/>
            <a:r>
              <a:rPr lang="en-US" smtClean="0"/>
              <a:t>Data Flow Computers</a:t>
            </a:r>
          </a:p>
          <a:p>
            <a:pPr eaLnBrk="1" hangingPunct="1"/>
            <a:r>
              <a:rPr lang="en-US" smtClean="0"/>
              <a:t>Demand Driven Computers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33795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Control Flow Computers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shared memory to hold program instructions and data</a:t>
            </a:r>
          </a:p>
          <a:p>
            <a:pPr eaLnBrk="1" hangingPunct="1"/>
            <a:r>
              <a:rPr lang="en-US" smtClean="0"/>
              <a:t>Are inherently sequential due to the control-driven mechanism</a:t>
            </a:r>
          </a:p>
          <a:p>
            <a:pPr eaLnBrk="1" hangingPunct="1"/>
            <a:r>
              <a:rPr lang="en-US" smtClean="0"/>
              <a:t>Can be made parallel by using parallel language constructs and parallel compilers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34819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Dataflow Computers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availability drives the execution of instructions</a:t>
            </a:r>
          </a:p>
          <a:p>
            <a:pPr eaLnBrk="1" hangingPunct="1"/>
            <a:r>
              <a:rPr lang="en-US" smtClean="0"/>
              <a:t>Data tokens are passed directly between instructions</a:t>
            </a:r>
          </a:p>
          <a:p>
            <a:pPr eaLnBrk="1" hangingPunct="1"/>
            <a:r>
              <a:rPr lang="en-US" smtClean="0"/>
              <a:t>No shared memory, program counter or control sequencer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35843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Dataflow Computers (cont.)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 special mechanisms to detect data availability</a:t>
            </a:r>
          </a:p>
          <a:p>
            <a:pPr eaLnBrk="1" hangingPunct="1"/>
            <a:r>
              <a:rPr lang="en-US" smtClean="0"/>
              <a:t>Require special mechanism to match data tokens with the instructions that need them</a:t>
            </a:r>
          </a:p>
          <a:p>
            <a:pPr eaLnBrk="1" hangingPunct="1"/>
            <a:r>
              <a:rPr lang="en-US" smtClean="0"/>
              <a:t>Require special mechanism to enable the chain reaction of asynchronous instruction executions.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36867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Demand Driven Computers</a:t>
            </a:r>
            <a:br>
              <a:rPr lang="en-US" smtClean="0"/>
            </a:br>
            <a:r>
              <a:rPr lang="en-US" smtClean="0"/>
              <a:t>(Reduction Computers)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computation is triggered by the demand for an operation’s result</a:t>
            </a:r>
          </a:p>
          <a:p>
            <a:pPr eaLnBrk="1" hangingPunct="1"/>
            <a:r>
              <a:rPr lang="en-US" smtClean="0"/>
              <a:t>It uses a top-down approach</a:t>
            </a:r>
          </a:p>
          <a:p>
            <a:pPr eaLnBrk="1" hangingPunct="1"/>
            <a:r>
              <a:rPr lang="en-US" smtClean="0"/>
              <a:t>Instructions are executed only when other instructions need their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and Resource Dependences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To execute several program in parallel requires each segment to be independent of the other segment</a:t>
            </a:r>
          </a:p>
          <a:p>
            <a:pPr algn="just"/>
            <a:r>
              <a:rPr lang="en-US" dirty="0" smtClean="0"/>
              <a:t>Dependence graph describe the relation</a:t>
            </a:r>
          </a:p>
          <a:p>
            <a:pPr lvl="1" algn="just"/>
            <a:r>
              <a:rPr lang="en-US" dirty="0" smtClean="0"/>
              <a:t>Node correspond to the program statements</a:t>
            </a:r>
          </a:p>
          <a:p>
            <a:pPr lvl="1" algn="just"/>
            <a:r>
              <a:rPr lang="en-US" dirty="0" smtClean="0"/>
              <a:t>Edge show the ordered relation among statements.</a:t>
            </a:r>
          </a:p>
          <a:p>
            <a:pPr lvl="1" algn="just">
              <a:buNone/>
            </a:pPr>
            <a:r>
              <a:rPr lang="en-US" sz="3200" dirty="0" smtClean="0"/>
              <a:t>Analysis of dependence graph shows where opportunity exists for parallelization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FA30-EFBF-4D08-A73D-49FF7D580B71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37891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Reduction Computers Models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String Reduction Model:  Each demander gets a separate copy of the expression for its own evaluation. A long string expression is reduced to a single value in a recursive fashion.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Graph Reduction Model: The expression is represented as a directed graph.The graph is reduced by evaluation of branches or subgraphs.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38915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Interconnect Architecture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and dynamic networks for interconnecting computer subsystems or for constructing multiprocessors or multicomputers</a:t>
            </a:r>
          </a:p>
          <a:p>
            <a:pPr eaLnBrk="1" hangingPunct="1"/>
            <a:r>
              <a:rPr lang="en-US" smtClean="0"/>
              <a:t>Ideal: Construct a low-latency network with a high data transfer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39939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Properties and Routing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Networks: Point-to-Point direct connections which will not change during program execution</a:t>
            </a:r>
          </a:p>
          <a:p>
            <a:pPr eaLnBrk="1" hangingPunct="1"/>
            <a:r>
              <a:rPr lang="en-US" smtClean="0"/>
              <a:t>Dynamic Networks: Implemented with switched channels. They are dynamically configured to match the communication demand in user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40963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Network Parameters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size: The number of nodes in the graph used to represent the network</a:t>
            </a:r>
          </a:p>
          <a:p>
            <a:pPr eaLnBrk="1" hangingPunct="1"/>
            <a:r>
              <a:rPr lang="en-US" smtClean="0"/>
              <a:t>Node Degree d: The number of edges incident to a node. Sum of in degree and out degree</a:t>
            </a:r>
          </a:p>
          <a:p>
            <a:pPr eaLnBrk="1" hangingPunct="1"/>
            <a:r>
              <a:rPr lang="en-US" smtClean="0"/>
              <a:t>Network Diameter D: The maximum shortest path between any two nodes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41987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Network Parameters (cont.)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Bisection Width: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Channel bisection width b: The minimum number of edges along the cut that divides the network in two equal halves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channel has w bit wires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Wire bisection width: B=b*w; B is the wiring density of the network. It provides a good indicator of tha max communication bandwidth along the bisection of the network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43011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Network Parameters (cont.)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958138" cy="38814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Data Routing Functions: used for inter-PE data exchange. They can be static or dynamic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Common Data Routing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Shifting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Permutation (one-to-one)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Broadcast (one-to-many)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Multicast (many-to-many)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Personalized Communication (one-to-many)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Shuffle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44035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Permutations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For n objects there are n! permutations by which the n objects can be reordered.The set of all permutations form a permutation group with respect to a composition operation. Cycle notation can be used to specify a permutation operation.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Permutation </a:t>
            </a:r>
            <a:r>
              <a:rPr lang="en-US" sz="2800" smtClean="0">
                <a:latin typeface="Symbol" pitchFamily="18" charset="2"/>
              </a:rPr>
              <a:t>p</a:t>
            </a:r>
            <a:r>
              <a:rPr lang="en-US" sz="2800" smtClean="0"/>
              <a:t> = (a, b, c)(d, e) means: a-&gt;b, b-&gt;c, c-&gt;a, d-&gt;e and e-&gt;d in a circular fashion. The cycle (a, b, c) has a period of 3, and the cycle (d, e) has a period of 2. </a:t>
            </a:r>
            <a:r>
              <a:rPr lang="en-US" sz="2800" smtClean="0">
                <a:latin typeface="Symbol" pitchFamily="18" charset="2"/>
              </a:rPr>
              <a:t>p </a:t>
            </a:r>
            <a:r>
              <a:rPr lang="en-US" sz="2800" smtClean="0"/>
              <a:t>will have a period equal to 2 x 3 = 6.</a:t>
            </a:r>
            <a:endParaRPr lang="en-US" sz="2800" smtClean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45059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Permutations (cont.)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be implemented using crossbar switches, multistage networks or with shifting or broadcast operations. </a:t>
            </a:r>
          </a:p>
          <a:p>
            <a:pPr eaLnBrk="1" hangingPunct="1"/>
            <a:r>
              <a:rPr lang="en-US" smtClean="0"/>
              <a:t>Permutation capability is an indication of network’s data routing capabilities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46083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Perfect Shuffle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Special permutation function</a:t>
            </a:r>
          </a:p>
          <a:p>
            <a:pPr eaLnBrk="1" hangingPunct="1"/>
            <a:r>
              <a:rPr lang="en-US" smtClean="0"/>
              <a:t>n = 2</a:t>
            </a:r>
            <a:r>
              <a:rPr lang="en-US" baseline="30000" smtClean="0"/>
              <a:t>k</a:t>
            </a:r>
            <a:r>
              <a:rPr lang="en-US" smtClean="0"/>
              <a:t> objects; each object representation requires k bits</a:t>
            </a:r>
          </a:p>
          <a:p>
            <a:pPr eaLnBrk="1" hangingPunct="1"/>
            <a:r>
              <a:rPr lang="en-US" smtClean="0"/>
              <a:t>Perfect shuffle maps x to y where:</a:t>
            </a:r>
          </a:p>
          <a:p>
            <a:pPr lvl="1" eaLnBrk="1" hangingPunct="1"/>
            <a:r>
              <a:rPr lang="en-US" smtClean="0"/>
              <a:t>x = ( x</a:t>
            </a:r>
            <a:r>
              <a:rPr lang="en-US" baseline="-25000" smtClean="0"/>
              <a:t>k-1</a:t>
            </a:r>
            <a:r>
              <a:rPr lang="en-US" smtClean="0"/>
              <a:t>, …, 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0 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y = ( x</a:t>
            </a:r>
            <a:r>
              <a:rPr lang="en-US" baseline="-25000" smtClean="0"/>
              <a:t>k-2</a:t>
            </a:r>
            <a:r>
              <a:rPr lang="en-US" smtClean="0"/>
              <a:t>, …, 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0</a:t>
            </a:r>
            <a:r>
              <a:rPr lang="en-US" smtClean="0"/>
              <a:t>, x</a:t>
            </a:r>
            <a:r>
              <a:rPr lang="en-US" baseline="-25000" smtClean="0"/>
              <a:t>k-1</a:t>
            </a:r>
            <a:r>
              <a:rPr lang="en-US" smtClean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47107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Exchange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 = 2</a:t>
            </a:r>
            <a:r>
              <a:rPr lang="en-US" baseline="30000" smtClean="0"/>
              <a:t>k</a:t>
            </a:r>
            <a:r>
              <a:rPr lang="en-US" smtClean="0"/>
              <a:t> objects; each object representation requires k bits</a:t>
            </a:r>
          </a:p>
          <a:p>
            <a:pPr eaLnBrk="1" hangingPunct="1"/>
            <a:r>
              <a:rPr lang="en-US" smtClean="0"/>
              <a:t>The exchange maps x to y where:</a:t>
            </a:r>
          </a:p>
          <a:p>
            <a:pPr lvl="1" eaLnBrk="1" hangingPunct="1"/>
            <a:r>
              <a:rPr lang="en-US" smtClean="0"/>
              <a:t>x = ( x</a:t>
            </a:r>
            <a:r>
              <a:rPr lang="en-US" baseline="-25000" smtClean="0"/>
              <a:t>k-1</a:t>
            </a:r>
            <a:r>
              <a:rPr lang="en-US" smtClean="0"/>
              <a:t>, …, 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0 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y = ( x</a:t>
            </a:r>
            <a:r>
              <a:rPr lang="en-US" baseline="-25000" smtClean="0"/>
              <a:t>k-1</a:t>
            </a:r>
            <a:r>
              <a:rPr lang="en-US" smtClean="0"/>
              <a:t>, …, 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0</a:t>
            </a:r>
            <a:r>
              <a:rPr lang="en-US" smtClean="0"/>
              <a:t>’ )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Hypercube routing functions are exchanges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Dependence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Ordering relationship between statements indicated by data dependence</a:t>
            </a:r>
          </a:p>
          <a:p>
            <a:pPr lvl="1" algn="just"/>
            <a:r>
              <a:rPr lang="en-US" dirty="0" smtClean="0"/>
              <a:t>Flow dependence: Statement S</a:t>
            </a:r>
            <a:r>
              <a:rPr lang="en-US" baseline="-25000" dirty="0" smtClean="0"/>
              <a:t>2</a:t>
            </a:r>
            <a:r>
              <a:rPr lang="en-US" dirty="0" smtClean="0"/>
              <a:t> is flow dependent on statement S</a:t>
            </a:r>
            <a:r>
              <a:rPr lang="en-US" baseline="-25000" dirty="0" smtClean="0"/>
              <a:t>1</a:t>
            </a:r>
            <a:r>
              <a:rPr lang="en-US" dirty="0" smtClean="0"/>
              <a:t> if an execution path exists from S</a:t>
            </a:r>
            <a:r>
              <a:rPr lang="en-US" baseline="-25000" dirty="0" smtClean="0"/>
              <a:t>1</a:t>
            </a:r>
            <a:r>
              <a:rPr lang="en-US" dirty="0" smtClean="0"/>
              <a:t> to S</a:t>
            </a:r>
            <a:r>
              <a:rPr lang="en-US" baseline="-25000" dirty="0" smtClean="0"/>
              <a:t>2</a:t>
            </a:r>
            <a:r>
              <a:rPr lang="en-US" dirty="0" smtClean="0"/>
              <a:t> and if at least one output of S</a:t>
            </a:r>
            <a:r>
              <a:rPr lang="en-US" baseline="-25000" dirty="0" smtClean="0"/>
              <a:t>1</a:t>
            </a:r>
            <a:r>
              <a:rPr lang="en-US" dirty="0" smtClean="0"/>
              <a:t> feeds in as input to S</a:t>
            </a:r>
            <a:r>
              <a:rPr lang="en-US" baseline="-25000" dirty="0" smtClean="0"/>
              <a:t>2</a:t>
            </a:r>
            <a:r>
              <a:rPr lang="en-US" dirty="0" smtClean="0"/>
              <a:t>. Denoted by</a:t>
            </a:r>
            <a:r>
              <a:rPr lang="en-US" baseline="-25000" dirty="0" smtClean="0"/>
              <a:t> 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→S</a:t>
            </a:r>
            <a:r>
              <a:rPr lang="en-US" baseline="-25000" dirty="0" smtClean="0"/>
              <a:t>2</a:t>
            </a:r>
          </a:p>
          <a:p>
            <a:pPr lvl="1"/>
            <a:endParaRPr lang="en-US" baseline="-25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E240-7B9B-442B-8C5C-EC47896A6BFB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48131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Broadcast and Multicast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Broadcast: One-to-all mapping</a:t>
            </a:r>
          </a:p>
          <a:p>
            <a:pPr eaLnBrk="1" hangingPunct="1"/>
            <a:r>
              <a:rPr lang="en-US" smtClean="0"/>
              <a:t>Multicast: one subset to another subset</a:t>
            </a:r>
          </a:p>
          <a:p>
            <a:pPr eaLnBrk="1" hangingPunct="1"/>
            <a:r>
              <a:rPr lang="en-US" smtClean="0"/>
              <a:t>Personalized Broadcast: Personalized messages to only selected receivers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49155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Network Performance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Functionality</a:t>
            </a:r>
          </a:p>
          <a:p>
            <a:pPr eaLnBrk="1" hangingPunct="1"/>
            <a:r>
              <a:rPr lang="en-US" smtClean="0"/>
              <a:t>Network latency</a:t>
            </a:r>
          </a:p>
          <a:p>
            <a:pPr eaLnBrk="1" hangingPunct="1"/>
            <a:r>
              <a:rPr lang="en-US" smtClean="0"/>
              <a:t>Bandwidth</a:t>
            </a:r>
          </a:p>
          <a:p>
            <a:pPr eaLnBrk="1" hangingPunct="1"/>
            <a:r>
              <a:rPr lang="en-US" smtClean="0"/>
              <a:t>Hardware complexity</a:t>
            </a:r>
          </a:p>
          <a:p>
            <a:pPr eaLnBrk="1" hangingPunct="1"/>
            <a:r>
              <a:rPr lang="en-US" smtClean="0"/>
              <a:t>Scalability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50179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295400" y="320675"/>
            <a:ext cx="7378700" cy="1431925"/>
          </a:xfrm>
        </p:spPr>
        <p:txBody>
          <a:bodyPr/>
          <a:lstStyle/>
          <a:p>
            <a:pPr eaLnBrk="1" hangingPunct="1"/>
            <a:r>
              <a:rPr lang="en-US" smtClean="0"/>
              <a:t>Static Connection Networks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958138" cy="38814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Linear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Ring and Chordal 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Barrel Shifter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Tree and Star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Fat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Mesh and Torus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Systolic Arrays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Hypercubes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Cube connected cycles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k-ary n-Cube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EENG-630 - Chapter 2</a:t>
            </a:r>
          </a:p>
        </p:txBody>
      </p:sp>
      <p:sp>
        <p:nvSpPr>
          <p:cNvPr id="51203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Connection Networks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Digital Buses</a:t>
            </a:r>
          </a:p>
          <a:p>
            <a:pPr eaLnBrk="1" hangingPunct="1"/>
            <a:r>
              <a:rPr lang="en-US" smtClean="0"/>
              <a:t>Switch modules</a:t>
            </a:r>
          </a:p>
          <a:p>
            <a:pPr eaLnBrk="1" hangingPunct="1"/>
            <a:r>
              <a:rPr lang="en-US" smtClean="0"/>
              <a:t>Multistage networks</a:t>
            </a:r>
          </a:p>
          <a:p>
            <a:pPr lvl="1" eaLnBrk="1" hangingPunct="1"/>
            <a:r>
              <a:rPr lang="en-US" smtClean="0"/>
              <a:t>Omega Network</a:t>
            </a:r>
          </a:p>
          <a:p>
            <a:pPr eaLnBrk="1" hangingPunct="1"/>
            <a:r>
              <a:rPr lang="en-US" smtClean="0"/>
              <a:t>Crossbar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5D39-A406-4C6E-BB58-434B309C4B77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819150"/>
            <a:ext cx="7772400" cy="6080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Data dependence example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EENG-630 - Chapter 2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55725" y="2860675"/>
            <a:ext cx="23939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S1:  Load R1, A</a:t>
            </a:r>
          </a:p>
          <a:p>
            <a:pPr eaLnBrk="1" hangingPunct="1"/>
            <a:r>
              <a:rPr lang="en-US" altLang="en-US"/>
              <a:t>S2:  Add R2, R1</a:t>
            </a:r>
          </a:p>
          <a:p>
            <a:pPr eaLnBrk="1" hangingPunct="1"/>
            <a:r>
              <a:rPr lang="en-US" altLang="en-US"/>
              <a:t>S3:  Move R1, R3</a:t>
            </a:r>
          </a:p>
          <a:p>
            <a:pPr eaLnBrk="1" hangingPunct="1"/>
            <a:r>
              <a:rPr lang="en-US" altLang="en-US"/>
              <a:t>S4:  Store B, R1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5638800" y="289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4648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67818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638800" y="434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5943600" y="3429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>
            <a:off x="5029200" y="3200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6172200" y="3200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4876800" y="4114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5" name="Line 14"/>
          <p:cNvSpPr>
            <a:spLocks noChangeShapeType="1"/>
          </p:cNvSpPr>
          <p:nvPr/>
        </p:nvSpPr>
        <p:spPr bwMode="auto">
          <a:xfrm flipV="1">
            <a:off x="6172200" y="4114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H="1">
            <a:off x="5181600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7" name="Oval 16"/>
          <p:cNvSpPr>
            <a:spLocks noChangeArrowheads="1"/>
          </p:cNvSpPr>
          <p:nvPr/>
        </p:nvSpPr>
        <p:spPr bwMode="auto">
          <a:xfrm>
            <a:off x="5867400" y="3810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8208" name="AutoShape 17"/>
          <p:cNvCxnSpPr>
            <a:cxnSpLocks noChangeShapeType="1"/>
            <a:stCxn id="8198" idx="1"/>
            <a:endCxn id="8198" idx="2"/>
          </p:cNvCxnSpPr>
          <p:nvPr/>
        </p:nvCxnSpPr>
        <p:spPr bwMode="auto">
          <a:xfrm rot="-5400000" flipH="1" flipV="1">
            <a:off x="4592638" y="3714750"/>
            <a:ext cx="188912" cy="77788"/>
          </a:xfrm>
          <a:prstGeom prst="curvedConnector4">
            <a:avLst>
              <a:gd name="adj1" fmla="val -162185"/>
              <a:gd name="adj2" fmla="val 39388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9" name="Text Box 18"/>
          <p:cNvSpPr txBox="1">
            <a:spLocks noChangeArrowheads="1"/>
          </p:cNvSpPr>
          <p:nvPr/>
        </p:nvSpPr>
        <p:spPr bwMode="auto">
          <a:xfrm>
            <a:off x="5638800" y="29718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S1</a:t>
            </a:r>
          </a:p>
        </p:txBody>
      </p:sp>
      <p:sp>
        <p:nvSpPr>
          <p:cNvPr id="8210" name="Text Box 19"/>
          <p:cNvSpPr txBox="1">
            <a:spLocks noChangeArrowheads="1"/>
          </p:cNvSpPr>
          <p:nvPr/>
        </p:nvSpPr>
        <p:spPr bwMode="auto">
          <a:xfrm>
            <a:off x="4648200" y="36576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S2</a:t>
            </a:r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6781800" y="36576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S4</a:t>
            </a:r>
          </a:p>
        </p:txBody>
      </p:sp>
      <p:sp>
        <p:nvSpPr>
          <p:cNvPr id="8212" name="Text Box 21"/>
          <p:cNvSpPr txBox="1">
            <a:spLocks noChangeArrowheads="1"/>
          </p:cNvSpPr>
          <p:nvPr/>
        </p:nvSpPr>
        <p:spPr bwMode="auto">
          <a:xfrm>
            <a:off x="5638800" y="44196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37494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Dependence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Antidependence</a:t>
            </a:r>
            <a:r>
              <a:rPr lang="en-US" dirty="0" smtClean="0"/>
              <a:t>:  S</a:t>
            </a:r>
            <a:r>
              <a:rPr lang="en-US" baseline="-25000" dirty="0" smtClean="0"/>
              <a:t>2</a:t>
            </a:r>
            <a:r>
              <a:rPr lang="en-US" dirty="0" smtClean="0"/>
              <a:t> follows S</a:t>
            </a:r>
            <a:r>
              <a:rPr lang="en-US" baseline="-25000" dirty="0" smtClean="0"/>
              <a:t>1</a:t>
            </a:r>
            <a:r>
              <a:rPr lang="en-US" dirty="0" smtClean="0"/>
              <a:t> and if the output of S</a:t>
            </a:r>
            <a:r>
              <a:rPr lang="en-US" baseline="-25000" dirty="0" smtClean="0"/>
              <a:t>2</a:t>
            </a:r>
            <a:r>
              <a:rPr lang="en-US" dirty="0" smtClean="0"/>
              <a:t> overlaps the input to 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Output dependence</a:t>
            </a:r>
            <a:r>
              <a:rPr lang="en-US" dirty="0" smtClean="0"/>
              <a:t>: if two statement </a:t>
            </a:r>
            <a:r>
              <a:rPr lang="en-US" smtClean="0"/>
              <a:t>produce or </a:t>
            </a:r>
            <a:r>
              <a:rPr lang="en-US" dirty="0" smtClean="0"/>
              <a:t>write the same output variable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I/O dependence</a:t>
            </a:r>
            <a:r>
              <a:rPr lang="en-US" dirty="0" smtClean="0"/>
              <a:t>: Is same file is referenced by both I/O statements </a:t>
            </a:r>
            <a:endParaRPr lang="en-US" baseline="-25000" dirty="0" smtClean="0"/>
          </a:p>
          <a:p>
            <a:endParaRPr lang="en-US" baseline="-25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D790-0CB8-4CC4-A521-758E56CC55D2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600" dirty="0" smtClean="0"/>
              <a:t>S2 is flow dependent to S1</a:t>
            </a:r>
          </a:p>
          <a:p>
            <a:r>
              <a:rPr lang="en-US" sz="2600" dirty="0" smtClean="0"/>
              <a:t>S3 is antidependent on S2</a:t>
            </a:r>
          </a:p>
          <a:p>
            <a:r>
              <a:rPr lang="en-US" sz="2600" dirty="0" smtClean="0"/>
              <a:t>S3 is output dependent on S1</a:t>
            </a:r>
          </a:p>
          <a:p>
            <a:r>
              <a:rPr lang="en-US" sz="2600" dirty="0" smtClean="0"/>
              <a:t>Not every pair of statement are related (Partial ordering relation)</a:t>
            </a:r>
          </a:p>
          <a:p>
            <a:r>
              <a:rPr lang="en-US" sz="2600" dirty="0" smtClean="0"/>
              <a:t>S2 and S4 totally independent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1600200"/>
            <a:ext cx="2743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S1:	Load R1, A</a:t>
            </a:r>
          </a:p>
          <a:p>
            <a:pPr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S2:	Add R2, R1</a:t>
            </a:r>
          </a:p>
          <a:p>
            <a:pPr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S3:	Move R1, R3</a:t>
            </a:r>
          </a:p>
          <a:p>
            <a:pPr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S4:	Store B, R1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4F75-F29A-44D7-86C3-571813ED83D9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S1 and S3 are I/O dependent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600200"/>
            <a:ext cx="3124200" cy="220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S1:	Read (4), A(I)</a:t>
            </a:r>
          </a:p>
          <a:p>
            <a:pPr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S2:	Rewind (4)</a:t>
            </a:r>
          </a:p>
          <a:p>
            <a:pPr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S3:	Write (4), B(I)</a:t>
            </a:r>
          </a:p>
          <a:p>
            <a:pPr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S4:	Rewind (4)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C29E-9A2D-4007-BC83-F2DD86703937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9783-6ED1-4DB2-9378-24E97F47389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1977</Words>
  <Application>Microsoft Office PowerPoint</Application>
  <PresentationFormat>On-screen Show (4:3)</PresentationFormat>
  <Paragraphs>425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Symbol</vt:lpstr>
      <vt:lpstr>Times New Roman</vt:lpstr>
      <vt:lpstr>Wingdings</vt:lpstr>
      <vt:lpstr>Office Theme</vt:lpstr>
      <vt:lpstr>Lecture 4,5</vt:lpstr>
      <vt:lpstr>Program and Network Properties</vt:lpstr>
      <vt:lpstr>Condition of Parallelism</vt:lpstr>
      <vt:lpstr>Data and Resource Dependences</vt:lpstr>
      <vt:lpstr>Data Dependence</vt:lpstr>
      <vt:lpstr>Data dependence example</vt:lpstr>
      <vt:lpstr>Data Dependence (cont..)</vt:lpstr>
      <vt:lpstr>Example </vt:lpstr>
      <vt:lpstr>Example (2)</vt:lpstr>
      <vt:lpstr>Control Dependence</vt:lpstr>
      <vt:lpstr>Example</vt:lpstr>
      <vt:lpstr>Resource Dependence</vt:lpstr>
      <vt:lpstr>Bernstein’s Conditions</vt:lpstr>
      <vt:lpstr>Bernstein’s Conditions (cont..)</vt:lpstr>
      <vt:lpstr>Example</vt:lpstr>
      <vt:lpstr>Hardware Parallelism</vt:lpstr>
      <vt:lpstr>Software Parallelism</vt:lpstr>
      <vt:lpstr>Software and Hardware Parallelism</vt:lpstr>
      <vt:lpstr>Software and Hardware Parallelism</vt:lpstr>
      <vt:lpstr>Mismatch between s/w and h/w parallelism</vt:lpstr>
      <vt:lpstr>Software parallelism</vt:lpstr>
      <vt:lpstr>PowerPoint Presentation</vt:lpstr>
      <vt:lpstr>Grain sizes and latency</vt:lpstr>
      <vt:lpstr>Levels of parallelism</vt:lpstr>
      <vt:lpstr>Communication latency</vt:lpstr>
      <vt:lpstr>Grain packing and scheduling</vt:lpstr>
      <vt:lpstr>Grain packing and scheduling</vt:lpstr>
      <vt:lpstr>Grain packing and scheduling</vt:lpstr>
      <vt:lpstr>Grain packing and scheduling</vt:lpstr>
      <vt:lpstr>Static multiprocessor scheduling</vt:lpstr>
      <vt:lpstr>Node duplication</vt:lpstr>
      <vt:lpstr>Schedule without node duplication</vt:lpstr>
      <vt:lpstr>Schedule with node duplication</vt:lpstr>
      <vt:lpstr>Grain determination and scheduling optimization</vt:lpstr>
      <vt:lpstr>Program Flow Mechanisms</vt:lpstr>
      <vt:lpstr>Control Flow Computers</vt:lpstr>
      <vt:lpstr>Dataflow Computers</vt:lpstr>
      <vt:lpstr>Dataflow Computers (cont.)</vt:lpstr>
      <vt:lpstr>Demand Driven Computers (Reduction Computers)</vt:lpstr>
      <vt:lpstr>Reduction Computers Models</vt:lpstr>
      <vt:lpstr>System Interconnect Architecture</vt:lpstr>
      <vt:lpstr>Network Properties and Routing</vt:lpstr>
      <vt:lpstr>Network Parameters</vt:lpstr>
      <vt:lpstr>Network Parameters (cont.)</vt:lpstr>
      <vt:lpstr>Network Parameters (cont.)</vt:lpstr>
      <vt:lpstr>Permutations</vt:lpstr>
      <vt:lpstr>Permutations (cont.)</vt:lpstr>
      <vt:lpstr>Perfect Shuffle</vt:lpstr>
      <vt:lpstr>Exchange</vt:lpstr>
      <vt:lpstr>Broadcast and Multicast</vt:lpstr>
      <vt:lpstr>Network Performance</vt:lpstr>
      <vt:lpstr>Static Connection Networks</vt:lpstr>
      <vt:lpstr>Dynamic Connection Networks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Emon</dc:creator>
  <cp:lastModifiedBy>iit</cp:lastModifiedBy>
  <cp:revision>92</cp:revision>
  <dcterms:created xsi:type="dcterms:W3CDTF">2013-01-12T03:26:19Z</dcterms:created>
  <dcterms:modified xsi:type="dcterms:W3CDTF">2017-01-23T05:08:18Z</dcterms:modified>
</cp:coreProperties>
</file>