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17" r:id="rId4"/>
    <p:sldId id="339" r:id="rId5"/>
    <p:sldId id="342" r:id="rId6"/>
    <p:sldId id="343" r:id="rId7"/>
    <p:sldId id="344" r:id="rId8"/>
    <p:sldId id="358" r:id="rId9"/>
    <p:sldId id="36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409" r:id="rId18"/>
    <p:sldId id="410" r:id="rId19"/>
    <p:sldId id="411" r:id="rId20"/>
    <p:sldId id="380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826E7-BEE6-42E3-83C3-9B37137ECCE6}" type="datetimeFigureOut">
              <a:rPr lang="en-US" smtClean="0"/>
              <a:pPr/>
              <a:t>12-Feb-17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B1E2-2755-407F-BF7E-ECD09E9A4955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="" xmlns:p14="http://schemas.microsoft.com/office/powerpoint/2010/main" val="118579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BA75F-EE1D-4042-A5BB-C6A91D7AEEB7}" type="slidenum">
              <a:rPr lang="en-US"/>
              <a:pPr/>
              <a:t>14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373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7182B-7664-451B-83D8-39D3D52C719F}" type="slidenum">
              <a:rPr lang="en-US"/>
              <a:pPr/>
              <a:t>15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736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DF9B9-C878-4AC0-B05A-D25F18CF2796}" type="slidenum">
              <a:rPr lang="en-US"/>
              <a:pPr/>
              <a:t>16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670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DF9B9-C878-4AC0-B05A-D25F18CF2796}" type="slidenum">
              <a:rPr lang="en-US"/>
              <a:pPr/>
              <a:t>17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050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DF9B9-C878-4AC0-B05A-D25F18CF2796}" type="slidenum">
              <a:rPr lang="en-US"/>
              <a:pPr/>
              <a:t>18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3255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DF9B9-C878-4AC0-B05A-D25F18CF2796}" type="slidenum">
              <a:rPr lang="en-US"/>
              <a:pPr/>
              <a:t>19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47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15E1B-01F6-447F-A65C-1F29695D2051}" type="slidenum">
              <a:rPr lang="en-US"/>
              <a:pPr/>
              <a:t>20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40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57B-CFD6-4BD0-8603-C00D9DF74C7A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5FA-A14B-44E8-AC78-E1736FD221AD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D9B6-9440-405E-8538-5A16A5641F78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E9EF-2A05-4B37-B106-3497E1E7D44E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5695-CB0B-4B9E-BAB2-FE3EF19542B6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4F6781F-9C85-4CB7-815B-29FC8DCFF1A7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6491-4645-4289-AB33-6F62C87762AA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4700-2B98-41C2-B67E-561D676518C9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6E08A-C854-479E-B075-13C47D2FFDF9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3501-AEBE-4C09-9F60-96BEEB6B40A4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5BD923B-5D98-45CB-9DEE-CB4684FB36D6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Web Technology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AE4AA0F-D203-4BB1-A242-B160F7FB6078}" type="datetime1">
              <a:rPr lang="en-US" smtClean="0"/>
              <a:pPr/>
              <a:t>12-Feb-17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Web Technology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jsref/event_onmouseout.asp" TargetMode="External"/><Relationship Id="rId3" Type="http://schemas.openxmlformats.org/officeDocument/2006/relationships/hyperlink" Target="http://www.w3schools.com/jsref/event_onclick.asp" TargetMode="External"/><Relationship Id="rId7" Type="http://schemas.openxmlformats.org/officeDocument/2006/relationships/hyperlink" Target="http://www.w3schools.com/jsref/event_onmouseover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event_onmousemove.asp" TargetMode="External"/><Relationship Id="rId5" Type="http://schemas.openxmlformats.org/officeDocument/2006/relationships/hyperlink" Target="http://www.w3schools.com/jsref/event_onmousedown.asp" TargetMode="External"/><Relationship Id="rId4" Type="http://schemas.openxmlformats.org/officeDocument/2006/relationships/hyperlink" Target="http://www.w3schools.com/jsref/event_ondblclick.asp" TargetMode="External"/><Relationship Id="rId9" Type="http://schemas.openxmlformats.org/officeDocument/2006/relationships/hyperlink" Target="http://www.w3schools.com/jsref/event_onmouseup.as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event_onkeydown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ref/event_onkeyup.asp" TargetMode="External"/><Relationship Id="rId4" Type="http://schemas.openxmlformats.org/officeDocument/2006/relationships/hyperlink" Target="http://www.w3schools.com/jsref/event_onkeypress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event_onload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jsref/event_onunload.asp" TargetMode="External"/><Relationship Id="rId4" Type="http://schemas.openxmlformats.org/officeDocument/2006/relationships/hyperlink" Target="http://www.w3schools.com/jsref/event_onresize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event_onblur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jsref/event_onselect.asp" TargetMode="External"/><Relationship Id="rId5" Type="http://schemas.openxmlformats.org/officeDocument/2006/relationships/hyperlink" Target="http://www.w3schools.com/jsref/event_onfocus.asp" TargetMode="External"/><Relationship Id="rId4" Type="http://schemas.openxmlformats.org/officeDocument/2006/relationships/hyperlink" Target="http://www.w3schools.com/jsref/event_onchange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Technology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smtClean="0"/>
              <a:t>- </a:t>
            </a:r>
            <a:r>
              <a:rPr lang="en-US" smtClean="0"/>
              <a:t>06</a:t>
            </a:r>
            <a:endParaRPr lang="en-MY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1368425" y="2743200"/>
            <a:ext cx="6480175" cy="16732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Alim </a:t>
            </a:r>
            <a:r>
              <a:rPr kumimoji="0" lang="en-US" sz="1600" b="1" i="0" u="none" strike="noStrike" kern="1200" cap="all" spc="2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</a:t>
            </a: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all" spc="2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gias</a:t>
            </a:r>
            <a:endParaRPr kumimoji="0" lang="en-US" sz="1600" b="1" i="0" u="none" strike="noStrike" kern="1200" cap="all" spc="25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Institute of information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</a:t>
            </a:r>
            <a:r>
              <a:rPr kumimoji="0" lang="en-US" sz="1600" b="1" i="0" u="none" strike="noStrike" kern="1200" cap="all" spc="25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dhaka</a:t>
            </a:r>
            <a:endParaRPr kumimoji="0" lang="en-MY" sz="16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Box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49952"/>
          </a:xfrm>
        </p:spPr>
        <p:txBody>
          <a:bodyPr>
            <a:noAutofit/>
          </a:bodyPr>
          <a:lstStyle/>
          <a:p>
            <a:r>
              <a:rPr lang="en-US" sz="3200" dirty="0" smtClean="0"/>
              <a:t>A confirm box is often used if you want the user to verify or accept something. </a:t>
            </a:r>
          </a:p>
          <a:p>
            <a:r>
              <a:rPr lang="en-US" sz="3200" dirty="0" smtClean="0"/>
              <a:t>When a confirm box pops up, the user will have to click either "OK" or "Cancel" to proceed. </a:t>
            </a:r>
          </a:p>
          <a:p>
            <a:r>
              <a:rPr lang="en-US" sz="3200" dirty="0" smtClean="0"/>
              <a:t>If the user clicks "OK", the box returns true. </a:t>
            </a:r>
          </a:p>
          <a:p>
            <a:r>
              <a:rPr lang="en-US" sz="3200" dirty="0" smtClean="0"/>
              <a:t>If the user clicks "Cancel", the box returns false.</a:t>
            </a:r>
          </a:p>
          <a:p>
            <a:r>
              <a:rPr lang="en-US" sz="3200" b="1" dirty="0" smtClean="0"/>
              <a:t>Syntax: </a:t>
            </a:r>
            <a:r>
              <a:rPr lang="en-US" sz="3200" i="1" dirty="0" smtClean="0"/>
              <a:t>confirm("</a:t>
            </a:r>
            <a:r>
              <a:rPr lang="en-US" sz="3200" i="1" dirty="0" err="1" smtClean="0"/>
              <a:t>sometext</a:t>
            </a:r>
            <a:r>
              <a:rPr lang="en-US" sz="3200" i="1" dirty="0" smtClean="0"/>
              <a:t>");</a:t>
            </a:r>
            <a:endParaRPr lang="en-MY" sz="3200" dirty="0" smtClean="0"/>
          </a:p>
          <a:p>
            <a:endParaRPr lang="en-MY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Box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49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&lt;html&gt;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&lt;head&gt;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&lt;script type="text/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"&gt;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		function </a:t>
            </a:r>
            <a:r>
              <a:rPr lang="en-US" sz="2000" dirty="0" err="1" smtClean="0"/>
              <a:t>show_confirm</a:t>
            </a:r>
            <a:r>
              <a:rPr lang="en-US" sz="2000" dirty="0" smtClean="0"/>
              <a:t>(){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			</a:t>
            </a:r>
            <a:r>
              <a:rPr lang="en-US" sz="2000" dirty="0" err="1" smtClean="0"/>
              <a:t>var</a:t>
            </a:r>
            <a:r>
              <a:rPr lang="en-US" sz="2000" dirty="0" smtClean="0"/>
              <a:t> r=confirm("Press a button!");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			if (r==true)  {  alert("You pressed OK!");  }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			else  {  alert("You pressed Cancel!");  }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		}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&lt;/script&gt;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&lt;/head&gt;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&lt;body&gt;</a:t>
            </a:r>
          </a:p>
          <a:p>
            <a:pPr>
              <a:buNone/>
            </a:pPr>
            <a:r>
              <a:rPr lang="en-US" sz="2000" dirty="0" smtClean="0"/>
              <a:t>		&lt;input type="button"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="</a:t>
            </a:r>
            <a:r>
              <a:rPr lang="en-US" sz="2000" dirty="0" err="1" smtClean="0"/>
              <a:t>show_confirm</a:t>
            </a:r>
            <a:r>
              <a:rPr lang="en-US" sz="2000" dirty="0" smtClean="0"/>
              <a:t>()" value="Show a confirm box" /&gt;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&lt;/body&gt;</a:t>
            </a:r>
            <a:endParaRPr lang="en-MY" sz="2000" dirty="0" smtClean="0"/>
          </a:p>
          <a:p>
            <a:pPr>
              <a:buNone/>
            </a:pPr>
            <a:r>
              <a:rPr lang="en-US" sz="2000" dirty="0" smtClean="0"/>
              <a:t>&lt;/html&gt;</a:t>
            </a:r>
            <a:endParaRPr lang="en-M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Box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49952"/>
          </a:xfrm>
        </p:spPr>
        <p:txBody>
          <a:bodyPr>
            <a:noAutofit/>
          </a:bodyPr>
          <a:lstStyle/>
          <a:p>
            <a:r>
              <a:rPr lang="en-US" sz="3200" dirty="0" smtClean="0"/>
              <a:t>A prompt box is often used if you want the user to input a value before entering a page. </a:t>
            </a:r>
          </a:p>
          <a:p>
            <a:r>
              <a:rPr lang="en-US" sz="3200" dirty="0" smtClean="0"/>
              <a:t>When a prompt box pops up, the user will have to click either "OK" or "Cancel" to proceed after entering an input value. </a:t>
            </a:r>
          </a:p>
          <a:p>
            <a:r>
              <a:rPr lang="en-US" sz="3200" dirty="0" smtClean="0"/>
              <a:t>If the user clicks "OK" the box returns the input value. </a:t>
            </a:r>
          </a:p>
          <a:p>
            <a:r>
              <a:rPr lang="en-US" sz="3200" dirty="0" smtClean="0"/>
              <a:t>If the user clicks "Cancel" the box returns null.</a:t>
            </a:r>
            <a:endParaRPr lang="en-MY" sz="3200" dirty="0" smtClean="0"/>
          </a:p>
          <a:p>
            <a:r>
              <a:rPr lang="en-US" sz="3200" b="1" dirty="0" smtClean="0"/>
              <a:t>Syntax: </a:t>
            </a:r>
            <a:r>
              <a:rPr lang="en-US" sz="3200" i="1" dirty="0" smtClean="0"/>
              <a:t>prompt("</a:t>
            </a:r>
            <a:r>
              <a:rPr lang="en-US" sz="3200" i="1" dirty="0" err="1" smtClean="0"/>
              <a:t>sometext","defaultvalue</a:t>
            </a:r>
            <a:r>
              <a:rPr lang="en-US" sz="3200" i="1" dirty="0" smtClean="0"/>
              <a:t>");</a:t>
            </a:r>
            <a:endParaRPr lang="en-MY" sz="3200" dirty="0" smtClean="0"/>
          </a:p>
          <a:p>
            <a:endParaRPr lang="en-MY" sz="2400" dirty="0" smtClean="0"/>
          </a:p>
          <a:p>
            <a:endParaRPr lang="en-MY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Prompt Box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49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&lt;html&gt;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&lt;head&gt;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&lt;script type="text/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"&gt;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	function </a:t>
            </a:r>
            <a:r>
              <a:rPr lang="en-US" sz="1800" dirty="0" err="1" smtClean="0"/>
              <a:t>show_prompt</a:t>
            </a:r>
            <a:r>
              <a:rPr lang="en-US" sz="1800" dirty="0" smtClean="0"/>
              <a:t>(){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var</a:t>
            </a:r>
            <a:r>
              <a:rPr lang="en-US" sz="1800" dirty="0" smtClean="0"/>
              <a:t> name=prompt("Please enter your </a:t>
            </a:r>
            <a:r>
              <a:rPr lang="en-US" sz="1800" dirty="0" err="1" smtClean="0"/>
              <a:t>name","Harry</a:t>
            </a:r>
            <a:r>
              <a:rPr lang="en-US" sz="1800" dirty="0" smtClean="0"/>
              <a:t> Potter");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		if (name!=null &amp;&amp; name!="")  {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		           </a:t>
            </a:r>
            <a:r>
              <a:rPr lang="en-US" sz="1800" dirty="0" err="1" smtClean="0"/>
              <a:t>document.write</a:t>
            </a:r>
            <a:r>
              <a:rPr lang="en-US" sz="1800" dirty="0" smtClean="0"/>
              <a:t>("&lt;p&gt;Hello " + name + "! How are you today?&lt;/p&gt;");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  		}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	}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&lt;/script&gt;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&lt;/head&gt;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&lt;body&gt;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	&lt;input type="button" </a:t>
            </a:r>
            <a:r>
              <a:rPr lang="en-US" sz="1800" dirty="0" err="1" smtClean="0"/>
              <a:t>onclick</a:t>
            </a:r>
            <a:r>
              <a:rPr lang="en-US" sz="1800" dirty="0" smtClean="0"/>
              <a:t>="</a:t>
            </a:r>
            <a:r>
              <a:rPr lang="en-US" sz="1800" dirty="0" err="1" smtClean="0"/>
              <a:t>show_prompt</a:t>
            </a:r>
            <a:r>
              <a:rPr lang="en-US" sz="1800" dirty="0" smtClean="0"/>
              <a:t>()" value="Show prompt box" /&gt;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&lt;/body&gt;</a:t>
            </a:r>
            <a:endParaRPr lang="en-MY" sz="1800" dirty="0" smtClean="0"/>
          </a:p>
          <a:p>
            <a:pPr>
              <a:buNone/>
            </a:pPr>
            <a:r>
              <a:rPr lang="en-US" sz="1800" dirty="0" smtClean="0"/>
              <a:t>&lt;/html&gt;</a:t>
            </a:r>
            <a:endParaRPr lang="en-MY" sz="1800" dirty="0" smtClean="0"/>
          </a:p>
          <a:p>
            <a:pPr lvl="1">
              <a:buNone/>
            </a:pPr>
            <a:endParaRPr lang="en-MY" sz="1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852988"/>
          </a:xfrm>
        </p:spPr>
        <p:txBody>
          <a:bodyPr/>
          <a:lstStyle/>
          <a:p>
            <a:r>
              <a:rPr lang="en-US" sz="2400" dirty="0" smtClean="0"/>
              <a:t>By using JavaScript, we have the ability to create dynamic web pages. </a:t>
            </a:r>
          </a:p>
          <a:p>
            <a:r>
              <a:rPr lang="en-US" sz="2400" dirty="0" smtClean="0"/>
              <a:t>Events are actions that can be detected by JavaScript. </a:t>
            </a:r>
          </a:p>
          <a:p>
            <a:r>
              <a:rPr lang="en-US" sz="2400" dirty="0" smtClean="0"/>
              <a:t>Every element on a web page has certain events which can trigger a JavaScript. </a:t>
            </a:r>
          </a:p>
          <a:p>
            <a:r>
              <a:rPr lang="en-US" sz="2400" dirty="0" smtClean="0"/>
              <a:t>For example, we can use the </a:t>
            </a:r>
            <a:r>
              <a:rPr lang="en-US" sz="2400" dirty="0" err="1" smtClean="0"/>
              <a:t>onClick</a:t>
            </a:r>
            <a:r>
              <a:rPr lang="en-US" sz="2400" dirty="0" smtClean="0"/>
              <a:t> event of a button element to indicate that a function will run when a user clicks on the button. </a:t>
            </a:r>
          </a:p>
          <a:p>
            <a:r>
              <a:rPr lang="en-US" sz="2400" dirty="0" smtClean="0"/>
              <a:t>We define the events in the HTML tags.</a:t>
            </a:r>
            <a:endParaRPr lang="en-MY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106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of events</a:t>
            </a:r>
            <a:endParaRPr lang="en-MY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A mouse click</a:t>
            </a:r>
            <a:endParaRPr lang="en-MY" dirty="0" smtClean="0"/>
          </a:p>
          <a:p>
            <a:pPr lvl="0"/>
            <a:r>
              <a:rPr lang="en-US" dirty="0" smtClean="0"/>
              <a:t>A web page or an image loading</a:t>
            </a:r>
            <a:endParaRPr lang="en-MY" dirty="0" smtClean="0"/>
          </a:p>
          <a:p>
            <a:pPr lvl="0"/>
            <a:r>
              <a:rPr lang="en-US" dirty="0" err="1" smtClean="0"/>
              <a:t>Mousing</a:t>
            </a:r>
            <a:r>
              <a:rPr lang="en-US" dirty="0" smtClean="0"/>
              <a:t> over a hot spot on the web page</a:t>
            </a:r>
            <a:endParaRPr lang="en-MY" dirty="0" smtClean="0"/>
          </a:p>
          <a:p>
            <a:pPr lvl="0"/>
            <a:r>
              <a:rPr lang="en-US" dirty="0" smtClean="0"/>
              <a:t>Selecting an input field in an HTML form</a:t>
            </a:r>
            <a:endParaRPr lang="en-MY" dirty="0" smtClean="0"/>
          </a:p>
          <a:p>
            <a:pPr lvl="0"/>
            <a:r>
              <a:rPr lang="en-US" dirty="0" smtClean="0"/>
              <a:t>Submitting an HTML form</a:t>
            </a:r>
            <a:endParaRPr lang="en-MY" dirty="0" smtClean="0"/>
          </a:p>
          <a:p>
            <a:pPr lvl="0"/>
            <a:r>
              <a:rPr lang="en-US" dirty="0" smtClean="0"/>
              <a:t>A keystroke </a:t>
            </a:r>
          </a:p>
          <a:p>
            <a:pPr lvl="0"/>
            <a:endParaRPr lang="en-US" dirty="0" smtClean="0"/>
          </a:p>
          <a:p>
            <a:r>
              <a:rPr lang="en-US" i="1" u="sng" dirty="0" smtClean="0"/>
              <a:t>Note: Events are normally used in combination with functions, and the function will not be executed before the event occurs!</a:t>
            </a:r>
            <a:endParaRPr lang="en-MY" i="1" dirty="0" smtClean="0"/>
          </a:p>
          <a:p>
            <a:pPr lvl="0"/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4146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DOM Events</a:t>
            </a:r>
            <a:endParaRPr lang="en-MY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Mouse Events</a:t>
            </a:r>
            <a:endParaRPr lang="en-MY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057400"/>
          <a:ext cx="8839200" cy="47873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2362200"/>
                <a:gridCol w="4953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Event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Attribute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Click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 err="1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3"/>
                        </a:rPr>
                        <a:t>onclick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The event occurs when the user clicks on an element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Dblclick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 err="1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4"/>
                        </a:rPr>
                        <a:t>ondblclick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The event occurs when the user double-clicks on an element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mousedown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5"/>
                        </a:rPr>
                        <a:t>onmousedown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The event occurs when a user presses a mouse button over an element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mousemove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6"/>
                        </a:rPr>
                        <a:t>onmousemove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The event occurs when a user moves the mouse pointer over an element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mouseover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7"/>
                        </a:rPr>
                        <a:t>onmouseover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The event occurs when a user mouse over an element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mouseout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8"/>
                        </a:rPr>
                        <a:t>onmouseout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The event occurs when a user moves the mouse pointer out of an element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mouseup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9"/>
                        </a:rPr>
                        <a:t>onmouseup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The event occurs when a user releases a mouse button over an element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13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DOM Events</a:t>
            </a:r>
            <a:endParaRPr lang="en-MY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Keyboard Events</a:t>
            </a:r>
            <a:endParaRPr lang="en-MY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286000"/>
          <a:ext cx="8839200" cy="29096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2362200"/>
                <a:gridCol w="4953000"/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Event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Attribute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keydown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3"/>
                        </a:rPr>
                        <a:t>onkeydown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The event occurs when the user is pressing a key or holding down a key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keypress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4"/>
                        </a:rPr>
                        <a:t>onkeypress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The event occurs when the user is pressing a key or holding down a key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Keyup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 err="1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5"/>
                        </a:rPr>
                        <a:t>onkeyup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The event occurs when a keyboard key is released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13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DOM Events</a:t>
            </a:r>
            <a:endParaRPr lang="en-MY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Frame/Object Events</a:t>
            </a:r>
            <a:endParaRPr lang="en-MY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144268"/>
          <a:ext cx="8839200" cy="39517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981200"/>
                <a:gridCol w="5334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Event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Attribute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Abort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onabort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The event occurs when an image is stopped from loading before completely loaded (for &lt;object&gt;)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Error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+mn-lt"/>
                          <a:ea typeface="Times New Roman"/>
                          <a:cs typeface="Times New Roman"/>
                        </a:rPr>
                        <a:t>onerror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The event occurs when an image does not load properly (for &lt;object&gt;, &lt;body&gt; and &lt;frameset&gt;)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Load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 dirty="0" err="1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3"/>
                        </a:rPr>
                        <a:t>onload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The event occurs when a document, frameset, or &lt;object&gt; has been loaded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Resize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4"/>
                        </a:rPr>
                        <a:t>onresize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The event occurs when a document view is resized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Scroll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onscroll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The event occurs when a document view is scrolled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  <a:cs typeface="Times New Roman"/>
                        </a:rPr>
                        <a:t>Unload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cs typeface="Times New Roman"/>
                          <a:hlinkClick r:id="rId5"/>
                        </a:rPr>
                        <a:t>onunload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The event occurs when a document is removed from a window or frame (for &lt;body&gt; and &lt;frameset&gt;)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13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HTML DOM Events</a:t>
            </a:r>
            <a:endParaRPr lang="en-MY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Form Events</a:t>
            </a:r>
            <a:endParaRPr lang="en-MY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2144268"/>
          <a:ext cx="8839200" cy="40071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981200"/>
                <a:gridCol w="53340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Event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Attribute</a:t>
                      </a:r>
                      <a:endParaRPr lang="en-MY" sz="18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MY" sz="18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Blur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hlinkClick r:id="rId3"/>
                        </a:rPr>
                        <a:t>onblur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The event occurs when a form element loses focus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Change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hlinkClick r:id="rId4"/>
                        </a:rPr>
                        <a:t>onchange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The event occurs when the content of a form element, the selection, or the checked state have changed (for &lt;input&gt;, &lt;select&gt;, and &lt;textarea&gt;)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Focus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hlinkClick r:id="rId5"/>
                        </a:rPr>
                        <a:t>onfocus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The event occurs when an element gets focus (for &lt;label&gt;, &lt;input&gt;, &lt;select&gt;, textarea&gt;, and &lt;button&gt;)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Reset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onreset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The event occurs when a form is reset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Select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>
                          <a:solidFill>
                            <a:srgbClr val="0000FF"/>
                          </a:solidFill>
                          <a:latin typeface="+mn-lt"/>
                          <a:ea typeface="Times New Roman"/>
                          <a:hlinkClick r:id="rId6"/>
                        </a:rPr>
                        <a:t>onselect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The event occurs when a user selects some  text (for &lt;input&gt; and &lt;textarea&gt;)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Submit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onsubmit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</a:rPr>
                        <a:t>The event occurs when a form is submitted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13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MY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 dirty="0" err="1" smtClean="0"/>
              <a:t>Javascript</a:t>
            </a:r>
            <a:endParaRPr lang="en-MY" sz="2800" b="1" dirty="0" smtClean="0"/>
          </a:p>
          <a:p>
            <a:endParaRPr lang="en-MY" sz="2800" b="1" dirty="0" smtClean="0"/>
          </a:p>
          <a:p>
            <a:endParaRPr lang="en-MY" sz="2800" b="1" dirty="0" smtClean="0"/>
          </a:p>
          <a:p>
            <a:endParaRPr lang="en-MY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07848"/>
            <a:ext cx="8534400" cy="758952"/>
          </a:xfrm>
        </p:spPr>
        <p:txBody>
          <a:bodyPr>
            <a:normAutofit/>
          </a:bodyPr>
          <a:lstStyle/>
          <a:p>
            <a:r>
              <a:rPr lang="en-US" dirty="0" smtClean="0"/>
              <a:t>Insert Special Characters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724400"/>
          </a:xfrm>
        </p:spPr>
        <p:txBody>
          <a:bodyPr/>
          <a:lstStyle/>
          <a:p>
            <a:r>
              <a:rPr lang="en-US" dirty="0" smtClean="0"/>
              <a:t>The backslash (\) is used to insert apostrophes, new lines, quotes, and other special characters into a text string.</a:t>
            </a:r>
          </a:p>
          <a:p>
            <a:r>
              <a:rPr lang="en-US" dirty="0" smtClean="0"/>
              <a:t>The table below lists other special characters that can be added to a text string with the backslash sign: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3810000"/>
          <a:ext cx="6096000" cy="28392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296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</a:rPr>
                        <a:t>Code</a:t>
                      </a:r>
                      <a:endParaRPr lang="en-US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+mn-lt"/>
                          <a:ea typeface="Times New Roman"/>
                        </a:rPr>
                        <a:t>Outputs</a:t>
                      </a:r>
                      <a:endParaRPr lang="en-US" sz="180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96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\'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single quote</a:t>
                      </a:r>
                    </a:p>
                  </a:txBody>
                  <a:tcPr marL="68580" marR="68580" marT="0" marB="0"/>
                </a:tc>
              </a:tr>
              <a:tr h="296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\"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double quote</a:t>
                      </a:r>
                    </a:p>
                  </a:txBody>
                  <a:tcPr marL="68580" marR="68580" marT="0" marB="0"/>
                </a:tc>
              </a:tr>
              <a:tr h="296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\\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backslash</a:t>
                      </a:r>
                    </a:p>
                  </a:txBody>
                  <a:tcPr marL="68580" marR="68580" marT="0" marB="0"/>
                </a:tc>
              </a:tr>
              <a:tr h="296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\n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new line</a:t>
                      </a:r>
                    </a:p>
                  </a:txBody>
                  <a:tcPr marL="68580" marR="68580" marT="0" marB="0"/>
                </a:tc>
              </a:tr>
              <a:tr h="296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\r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carriage return</a:t>
                      </a:r>
                    </a:p>
                  </a:txBody>
                  <a:tcPr marL="68580" marR="68580" marT="0" marB="0"/>
                </a:tc>
              </a:tr>
              <a:tr h="296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\t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tab</a:t>
                      </a:r>
                    </a:p>
                  </a:txBody>
                  <a:tcPr marL="68580" marR="68580" marT="0" marB="0"/>
                </a:tc>
              </a:tr>
              <a:tr h="296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\b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backspace</a:t>
                      </a:r>
                    </a:p>
                  </a:txBody>
                  <a:tcPr marL="68580" marR="68580" marT="0" marB="0"/>
                </a:tc>
              </a:tr>
              <a:tr h="296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+mn-lt"/>
                          <a:ea typeface="Times New Roman"/>
                        </a:rPr>
                        <a:t>\f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</a:rPr>
                        <a:t>form feed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6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68425" y="2743200"/>
            <a:ext cx="6480175" cy="16732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Functions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105400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dirty="0" smtClean="0"/>
          </a:p>
          <a:p>
            <a:r>
              <a:rPr lang="en-US" sz="3200" dirty="0" smtClean="0"/>
              <a:t>A function will be executed by an event or by a call to the function. </a:t>
            </a:r>
          </a:p>
          <a:p>
            <a:r>
              <a:rPr lang="en-US" sz="3200" dirty="0" smtClean="0"/>
              <a:t>To keep the browser from executing a script when the page loads, you can put your script into a function.</a:t>
            </a:r>
          </a:p>
          <a:p>
            <a:r>
              <a:rPr lang="en-US" sz="3200" dirty="0" smtClean="0"/>
              <a:t> You may call a function from anywhere within a page (or even from other pages if the function is embedded in an external .</a:t>
            </a:r>
            <a:r>
              <a:rPr lang="en-US" sz="3200" dirty="0" err="1" smtClean="0"/>
              <a:t>js</a:t>
            </a:r>
            <a:r>
              <a:rPr lang="en-US" sz="3200" dirty="0" smtClean="0"/>
              <a:t> file).</a:t>
            </a:r>
          </a:p>
          <a:p>
            <a:r>
              <a:rPr lang="en-US" sz="3200" dirty="0" smtClean="0"/>
              <a:t>Functions can be defined both in the &lt;head&gt; and in the &lt;body&gt; section of a document. </a:t>
            </a:r>
          </a:p>
          <a:p>
            <a:r>
              <a:rPr lang="en-US" sz="3200" dirty="0" smtClean="0"/>
              <a:t>However, to assure that a function is read/loaded by the browser before it is called, it could be wise to put functions in the &lt;head&gt; section.</a:t>
            </a:r>
            <a:endParaRPr lang="en-MY" sz="3200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en-MY" dirty="0" smtClean="0"/>
          </a:p>
          <a:p>
            <a:endParaRPr lang="en-MY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52" y="1527048"/>
            <a:ext cx="8842248" cy="487375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Syntax:</a:t>
            </a:r>
            <a:endParaRPr lang="en-MY" dirty="0" smtClean="0"/>
          </a:p>
          <a:p>
            <a:pPr lvl="1">
              <a:buNone/>
            </a:pPr>
            <a:r>
              <a:rPr lang="en-US" i="1" dirty="0" smtClean="0">
                <a:solidFill>
                  <a:schemeClr val="tx1"/>
                </a:solidFill>
              </a:rPr>
              <a:t>	function </a:t>
            </a:r>
            <a:r>
              <a:rPr lang="en-US" i="1" dirty="0" err="1" smtClean="0">
                <a:solidFill>
                  <a:schemeClr val="tx1"/>
                </a:solidFill>
              </a:rPr>
              <a:t>functionname</a:t>
            </a:r>
            <a:r>
              <a:rPr lang="en-US" i="1" dirty="0" smtClean="0">
                <a:solidFill>
                  <a:schemeClr val="tx1"/>
                </a:solidFill>
              </a:rPr>
              <a:t>(var1,var2,...,</a:t>
            </a:r>
            <a:r>
              <a:rPr lang="en-US" i="1" dirty="0" err="1" smtClean="0">
                <a:solidFill>
                  <a:schemeClr val="tx1"/>
                </a:solidFill>
              </a:rPr>
              <a:t>varX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{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some code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/>
              <a:t>The parameters var1, var2, etc. are variables or values passed into the function. The { and the } defines the start and end of the function.</a:t>
            </a:r>
          </a:p>
          <a:p>
            <a:r>
              <a:rPr lang="en-US" dirty="0" smtClean="0"/>
              <a:t>A function with no parameters must include the parentheses () after the function name.</a:t>
            </a:r>
          </a:p>
          <a:p>
            <a:r>
              <a:rPr lang="en-US" sz="2200" i="1" u="sng" dirty="0" smtClean="0"/>
              <a:t>The word function must be written in lowercase letters, otherwise a JavaScript error occurs! Also note that you must call a function with the exact same capitals as in the function name.</a:t>
            </a:r>
            <a:endParaRPr lang="en-MY" sz="2200" i="1" dirty="0" smtClean="0"/>
          </a:p>
          <a:p>
            <a:endParaRPr lang="en-MY" dirty="0" smtClean="0"/>
          </a:p>
          <a:p>
            <a:pPr lvl="1">
              <a:buNone/>
            </a:pPr>
            <a:endParaRPr lang="en-MY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a Function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19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839200" cy="494995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&lt;html&gt;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&lt;head&gt;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&lt;script type="text/</a:t>
            </a:r>
            <a:r>
              <a:rPr lang="en-US" sz="1900" i="1" dirty="0" err="1" smtClean="0">
                <a:solidFill>
                  <a:schemeClr val="tx1"/>
                </a:solidFill>
              </a:rPr>
              <a:t>javascript</a:t>
            </a:r>
            <a:r>
              <a:rPr lang="en-US" sz="1900" i="1" dirty="0" smtClean="0">
                <a:solidFill>
                  <a:schemeClr val="tx1"/>
                </a:solidFill>
              </a:rPr>
              <a:t>"&gt;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	function </a:t>
            </a:r>
            <a:r>
              <a:rPr lang="en-US" sz="1900" i="1" dirty="0" err="1" smtClean="0">
                <a:solidFill>
                  <a:schemeClr val="tx1"/>
                </a:solidFill>
              </a:rPr>
              <a:t>displaymessage</a:t>
            </a:r>
            <a:r>
              <a:rPr lang="en-US" sz="1900" i="1" dirty="0" smtClean="0">
                <a:solidFill>
                  <a:schemeClr val="tx1"/>
                </a:solidFill>
              </a:rPr>
              <a:t>(){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			alert("Hello World!");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	}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	&lt;/script&gt;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&lt;/head&gt;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 &lt;body&gt;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		&lt;form&gt;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			&lt;input type="button" value="Click me!" </a:t>
            </a:r>
            <a:r>
              <a:rPr lang="en-US" sz="1900" i="1" dirty="0" err="1" smtClean="0">
                <a:solidFill>
                  <a:schemeClr val="tx1"/>
                </a:solidFill>
              </a:rPr>
              <a:t>onclick</a:t>
            </a:r>
            <a:r>
              <a:rPr lang="en-US" sz="1900" i="1" dirty="0" smtClean="0">
                <a:solidFill>
                  <a:schemeClr val="tx1"/>
                </a:solidFill>
              </a:rPr>
              <a:t>="</a:t>
            </a:r>
            <a:r>
              <a:rPr lang="en-US" sz="1900" i="1" dirty="0" err="1" smtClean="0">
                <a:solidFill>
                  <a:schemeClr val="tx1"/>
                </a:solidFill>
              </a:rPr>
              <a:t>displaymessage</a:t>
            </a:r>
            <a:r>
              <a:rPr lang="en-US" sz="1900" i="1" dirty="0" smtClean="0">
                <a:solidFill>
                  <a:schemeClr val="tx1"/>
                </a:solidFill>
              </a:rPr>
              <a:t>()" /&gt;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		&lt;/form&gt;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&lt;/body&gt;</a:t>
            </a:r>
            <a:endParaRPr lang="en-MY" sz="1900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1900" i="1" dirty="0" smtClean="0">
                <a:solidFill>
                  <a:schemeClr val="tx1"/>
                </a:solidFill>
              </a:rPr>
              <a:t>&lt;/html&gt;</a:t>
            </a:r>
            <a:endParaRPr lang="en-MY" sz="19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02615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return statement is used to specify the value that is returned from the function. </a:t>
            </a:r>
          </a:p>
          <a:p>
            <a:r>
              <a:rPr lang="en-US" sz="2800" dirty="0" smtClean="0"/>
              <a:t>So, functions that are going to return a value must use the return statement. </a:t>
            </a:r>
          </a:p>
          <a:p>
            <a:r>
              <a:rPr lang="en-US" sz="2800" dirty="0" smtClean="0"/>
              <a:t>The example below returns the product of two numbers a and b.</a:t>
            </a:r>
          </a:p>
          <a:p>
            <a:pPr lvl="2">
              <a:buNone/>
            </a:pPr>
            <a:r>
              <a:rPr lang="en-US" sz="2200" i="1" dirty="0" smtClean="0"/>
              <a:t>&lt;script type="text/</a:t>
            </a:r>
            <a:r>
              <a:rPr lang="en-US" sz="2200" i="1" dirty="0" err="1" smtClean="0"/>
              <a:t>javascript</a:t>
            </a:r>
            <a:r>
              <a:rPr lang="en-US" sz="2200" i="1" dirty="0" smtClean="0"/>
              <a:t>"&gt;</a:t>
            </a:r>
            <a:endParaRPr lang="en-MY" sz="2200" i="1" dirty="0" smtClean="0"/>
          </a:p>
          <a:p>
            <a:pPr lvl="2">
              <a:buNone/>
            </a:pPr>
            <a:r>
              <a:rPr lang="en-US" sz="2200" i="1" dirty="0" smtClean="0"/>
              <a:t>function product(</a:t>
            </a:r>
            <a:r>
              <a:rPr lang="en-US" sz="2200" i="1" dirty="0" err="1" smtClean="0"/>
              <a:t>a,b</a:t>
            </a:r>
            <a:r>
              <a:rPr lang="en-US" sz="2200" i="1" dirty="0" smtClean="0"/>
              <a:t>)</a:t>
            </a:r>
            <a:endParaRPr lang="en-MY" sz="2200" i="1" dirty="0" smtClean="0"/>
          </a:p>
          <a:p>
            <a:pPr lvl="2">
              <a:buNone/>
            </a:pPr>
            <a:r>
              <a:rPr lang="en-US" sz="2200" i="1" dirty="0" smtClean="0"/>
              <a:t>{</a:t>
            </a:r>
            <a:endParaRPr lang="en-MY" sz="2200" i="1" dirty="0" smtClean="0"/>
          </a:p>
          <a:p>
            <a:pPr lvl="2">
              <a:buNone/>
            </a:pPr>
            <a:r>
              <a:rPr lang="en-US" sz="2200" i="1" dirty="0" smtClean="0"/>
              <a:t>return a*b;</a:t>
            </a:r>
            <a:endParaRPr lang="en-MY" sz="2200" i="1" dirty="0" smtClean="0"/>
          </a:p>
          <a:p>
            <a:pPr lvl="2">
              <a:buNone/>
            </a:pPr>
            <a:r>
              <a:rPr lang="en-US" sz="2200" i="1" dirty="0" smtClean="0"/>
              <a:t>}</a:t>
            </a:r>
            <a:endParaRPr lang="en-MY" sz="2200" i="1" dirty="0" smtClean="0"/>
          </a:p>
          <a:p>
            <a:pPr lvl="2">
              <a:buNone/>
            </a:pPr>
            <a:r>
              <a:rPr lang="en-US" sz="2200" i="1" dirty="0" smtClean="0"/>
              <a:t>&lt;/script&gt;</a:t>
            </a:r>
            <a:endParaRPr lang="en-MY" sz="2200" i="1" dirty="0" smtClean="0"/>
          </a:p>
          <a:p>
            <a:endParaRPr lang="en-MY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return Statement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739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5928" y="1527048"/>
            <a:ext cx="8805672" cy="4797552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JavaScript has three kinds of popup boxes: </a:t>
            </a:r>
            <a:endParaRPr lang="en-MY" sz="3600" dirty="0" smtClean="0"/>
          </a:p>
          <a:p>
            <a:pPr lvl="1"/>
            <a:r>
              <a:rPr lang="en-US" sz="2300" dirty="0" smtClean="0">
                <a:solidFill>
                  <a:schemeClr val="tx1"/>
                </a:solidFill>
              </a:rPr>
              <a:t>Alert box, </a:t>
            </a:r>
            <a:endParaRPr lang="en-MY" sz="3100" dirty="0" smtClean="0">
              <a:solidFill>
                <a:schemeClr val="tx1"/>
              </a:solidFill>
            </a:endParaRPr>
          </a:p>
          <a:p>
            <a:pPr lvl="1"/>
            <a:r>
              <a:rPr lang="en-US" sz="2300" dirty="0" smtClean="0">
                <a:solidFill>
                  <a:schemeClr val="tx1"/>
                </a:solidFill>
              </a:rPr>
              <a:t>Confirm box, and </a:t>
            </a:r>
            <a:endParaRPr lang="en-MY" sz="3100" dirty="0" smtClean="0">
              <a:solidFill>
                <a:schemeClr val="tx1"/>
              </a:solidFill>
            </a:endParaRPr>
          </a:p>
          <a:p>
            <a:pPr lvl="1"/>
            <a:r>
              <a:rPr lang="en-US" sz="2300" dirty="0" smtClean="0">
                <a:solidFill>
                  <a:schemeClr val="tx1"/>
                </a:solidFill>
              </a:rPr>
              <a:t>Prompt box.</a:t>
            </a:r>
            <a:endParaRPr lang="en-MY" sz="31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JavaScript Popup Boxes</a:t>
            </a:r>
            <a:endParaRPr lang="en-MY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871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Alert Box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839200" cy="5102352"/>
          </a:xfrm>
        </p:spPr>
        <p:txBody>
          <a:bodyPr>
            <a:normAutofit/>
          </a:bodyPr>
          <a:lstStyle/>
          <a:p>
            <a:r>
              <a:rPr lang="en-US" dirty="0" smtClean="0"/>
              <a:t>An alert box is often used if you want to make sure information comes through to the user. </a:t>
            </a:r>
          </a:p>
          <a:p>
            <a:r>
              <a:rPr lang="en-US" dirty="0" smtClean="0"/>
              <a:t>When an alert box pops up, the user will have to click "OK" to proceed. </a:t>
            </a:r>
          </a:p>
          <a:p>
            <a:r>
              <a:rPr lang="en-US" b="1" dirty="0" smtClean="0"/>
              <a:t>Syntax: </a:t>
            </a:r>
            <a:r>
              <a:rPr lang="en-US" i="1" dirty="0" smtClean="0"/>
              <a:t>alert("</a:t>
            </a:r>
            <a:r>
              <a:rPr lang="en-US" i="1" dirty="0" err="1" smtClean="0"/>
              <a:t>sometext</a:t>
            </a:r>
            <a:r>
              <a:rPr lang="en-US" i="1" dirty="0" smtClean="0"/>
              <a:t>");</a:t>
            </a:r>
            <a:endParaRPr lang="en-MY" dirty="0" smtClean="0"/>
          </a:p>
          <a:p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949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i="1" dirty="0" smtClean="0"/>
              <a:t>&lt;html&gt;</a:t>
            </a:r>
            <a:endParaRPr lang="en-MY" sz="2000" i="1" dirty="0" smtClean="0"/>
          </a:p>
          <a:p>
            <a:pPr>
              <a:buNone/>
            </a:pPr>
            <a:r>
              <a:rPr lang="en-US" sz="2000" i="1" dirty="0" smtClean="0"/>
              <a:t>&lt;head&gt;</a:t>
            </a:r>
            <a:endParaRPr lang="en-MY" sz="2000" i="1" dirty="0" smtClean="0"/>
          </a:p>
          <a:p>
            <a:pPr lvl="1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&lt;script type="text/</a:t>
            </a:r>
            <a:r>
              <a:rPr lang="en-US" sz="2000" i="1" dirty="0" err="1" smtClean="0">
                <a:solidFill>
                  <a:schemeClr val="tx1"/>
                </a:solidFill>
              </a:rPr>
              <a:t>javascript</a:t>
            </a:r>
            <a:r>
              <a:rPr lang="en-US" sz="2000" i="1" dirty="0" smtClean="0">
                <a:solidFill>
                  <a:schemeClr val="tx1"/>
                </a:solidFill>
              </a:rPr>
              <a:t>"&gt;</a:t>
            </a:r>
            <a:endParaRPr lang="en-MY" sz="2000" i="1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en-US" i="1" dirty="0" smtClean="0">
                <a:solidFill>
                  <a:schemeClr val="tx1"/>
                </a:solidFill>
              </a:rPr>
              <a:t>function </a:t>
            </a:r>
            <a:r>
              <a:rPr lang="en-US" i="1" dirty="0" err="1" smtClean="0">
                <a:solidFill>
                  <a:schemeClr val="tx1"/>
                </a:solidFill>
              </a:rPr>
              <a:t>show_alert</a:t>
            </a:r>
            <a:r>
              <a:rPr lang="en-US" i="1" dirty="0" smtClean="0">
                <a:solidFill>
                  <a:schemeClr val="tx1"/>
                </a:solidFill>
              </a:rPr>
              <a:t>()</a:t>
            </a:r>
            <a:endParaRPr lang="en-MY" i="1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en-US" i="1" dirty="0" smtClean="0">
                <a:solidFill>
                  <a:schemeClr val="tx1"/>
                </a:solidFill>
              </a:rPr>
              <a:t>{</a:t>
            </a:r>
            <a:endParaRPr lang="en-MY" i="1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en-US" i="1" dirty="0" smtClean="0">
                <a:solidFill>
                  <a:schemeClr val="tx1"/>
                </a:solidFill>
              </a:rPr>
              <a:t>alert("Hello! I am an alert box!");</a:t>
            </a:r>
            <a:endParaRPr lang="en-MY" i="1" dirty="0" smtClean="0">
              <a:solidFill>
                <a:schemeClr val="tx1"/>
              </a:solidFill>
            </a:endParaRPr>
          </a:p>
          <a:p>
            <a:pPr lvl="2">
              <a:buNone/>
            </a:pPr>
            <a:r>
              <a:rPr lang="en-US" i="1" dirty="0" smtClean="0">
                <a:solidFill>
                  <a:schemeClr val="tx1"/>
                </a:solidFill>
              </a:rPr>
              <a:t>}</a:t>
            </a:r>
            <a:endParaRPr lang="en-MY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000" i="1" dirty="0" smtClean="0">
                <a:solidFill>
                  <a:schemeClr val="tx1"/>
                </a:solidFill>
              </a:rPr>
              <a:t>&lt;/script&gt;</a:t>
            </a:r>
            <a:endParaRPr lang="en-MY" sz="2000" i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i="1" dirty="0" smtClean="0"/>
              <a:t>&lt;/head&gt;</a:t>
            </a:r>
            <a:endParaRPr lang="en-MY" sz="2000" i="1" dirty="0" smtClean="0"/>
          </a:p>
          <a:p>
            <a:pPr>
              <a:buNone/>
            </a:pPr>
            <a:r>
              <a:rPr lang="en-US" sz="2000" i="1" dirty="0" smtClean="0"/>
              <a:t>&lt;body&gt;</a:t>
            </a:r>
            <a:endParaRPr lang="en-MY" sz="2000" i="1" dirty="0" smtClean="0"/>
          </a:p>
          <a:p>
            <a:pPr>
              <a:buNone/>
            </a:pPr>
            <a:r>
              <a:rPr lang="en-US" sz="2000" i="1" dirty="0" smtClean="0"/>
              <a:t>	&lt;input type="button" </a:t>
            </a:r>
            <a:r>
              <a:rPr lang="en-US" sz="2000" i="1" dirty="0" err="1" smtClean="0"/>
              <a:t>onclick</a:t>
            </a:r>
            <a:r>
              <a:rPr lang="en-US" sz="2000" i="1" dirty="0" smtClean="0"/>
              <a:t>="</a:t>
            </a:r>
            <a:r>
              <a:rPr lang="en-US" sz="2000" i="1" dirty="0" err="1" smtClean="0"/>
              <a:t>show_alert</a:t>
            </a:r>
            <a:r>
              <a:rPr lang="en-US" sz="2000" i="1" dirty="0" smtClean="0"/>
              <a:t>()" value="Show alert box" /&gt;</a:t>
            </a:r>
            <a:endParaRPr lang="en-MY" sz="2000" i="1" dirty="0" smtClean="0"/>
          </a:p>
          <a:p>
            <a:pPr>
              <a:buNone/>
            </a:pPr>
            <a:r>
              <a:rPr lang="en-US" sz="2000" i="1" dirty="0" smtClean="0"/>
              <a:t>&lt;/body&gt;</a:t>
            </a:r>
            <a:endParaRPr lang="en-MY" sz="2000" i="1" dirty="0" smtClean="0"/>
          </a:p>
          <a:p>
            <a:pPr>
              <a:buNone/>
            </a:pPr>
            <a:r>
              <a:rPr lang="en-US" sz="2000" i="1" dirty="0" smtClean="0"/>
              <a:t>&lt;/html&gt;</a:t>
            </a:r>
            <a:endParaRPr lang="en-MY" sz="20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1875</TotalTime>
  <Words>1134</Words>
  <Application>Microsoft Office PowerPoint</Application>
  <PresentationFormat>On-screen Show (4:3)</PresentationFormat>
  <Paragraphs>270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Web Technology Lecture - 06</vt:lpstr>
      <vt:lpstr>Content</vt:lpstr>
      <vt:lpstr>JavaScript Functions</vt:lpstr>
      <vt:lpstr>How to Define a Function</vt:lpstr>
      <vt:lpstr>Example</vt:lpstr>
      <vt:lpstr>The return Statement</vt:lpstr>
      <vt:lpstr>JavaScript Popup Boxes</vt:lpstr>
      <vt:lpstr>Alert Box</vt:lpstr>
      <vt:lpstr>Example</vt:lpstr>
      <vt:lpstr>Confirm Box</vt:lpstr>
      <vt:lpstr>Confirm Box</vt:lpstr>
      <vt:lpstr>Prompt Box</vt:lpstr>
      <vt:lpstr>Prompt Box</vt:lpstr>
      <vt:lpstr>Events</vt:lpstr>
      <vt:lpstr>Examples of events</vt:lpstr>
      <vt:lpstr>HTML DOM Events</vt:lpstr>
      <vt:lpstr>HTML DOM Events</vt:lpstr>
      <vt:lpstr>HTML DOM Events</vt:lpstr>
      <vt:lpstr>HTML DOM Events</vt:lpstr>
      <vt:lpstr>Insert Special Characters</vt:lpstr>
      <vt:lpstr>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</dc:title>
  <dc:creator>Vagabond</dc:creator>
  <cp:lastModifiedBy>IIT</cp:lastModifiedBy>
  <cp:revision>1040</cp:revision>
  <dcterms:created xsi:type="dcterms:W3CDTF">2006-08-16T00:00:00Z</dcterms:created>
  <dcterms:modified xsi:type="dcterms:W3CDTF">2017-02-12T07:01:15Z</dcterms:modified>
</cp:coreProperties>
</file>