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441" r:id="rId3"/>
    <p:sldId id="442" r:id="rId4"/>
    <p:sldId id="44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12-Feb-17</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xmlns="" val="363350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44A57B-CFD6-4BD0-8603-C00D9DF74C7A}" type="datetime1">
              <a:rPr lang="en-US" smtClean="0"/>
              <a:pPr/>
              <a:t>12-Feb-17</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12-Feb-17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12-Feb-17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87EE9EF-2A05-4B37-B106-3497E1E7D44E}" type="datetime1">
              <a:rPr lang="en-US" smtClean="0"/>
              <a:pPr/>
              <a:t>12-Feb-17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A6165695-CB0B-4B9E-BAB2-FE3EF19542B6}" type="datetime1">
              <a:rPr lang="en-US" smtClean="0"/>
              <a:pPr/>
              <a:t>12-Feb-17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12-Feb-17</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12-Feb-17</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8C4700-2B98-41C2-B67E-561D676518C9}" type="datetime1">
              <a:rPr lang="en-US" smtClean="0"/>
              <a:pPr/>
              <a:t>12-Feb-17</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12-Feb-17</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12-Feb-17</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12-Feb-17</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12-Feb-17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br>
              <a:rPr lang="en-US" dirty="0" smtClean="0"/>
            </a:br>
            <a:r>
              <a:rPr lang="en-US" dirty="0" smtClean="0"/>
              <a:t>Lecture - </a:t>
            </a:r>
            <a:r>
              <a:rPr lang="en-US" dirty="0" smtClean="0"/>
              <a:t>08</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Alim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gias</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Lecturer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GET Requests</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b="1" dirty="0" smtClean="0"/>
              <a:t>Example</a:t>
            </a:r>
            <a:r>
              <a:rPr lang="en-US" i="1" dirty="0" smtClean="0"/>
              <a:t>	</a:t>
            </a:r>
          </a:p>
          <a:p>
            <a:pPr>
              <a:buNone/>
            </a:pPr>
            <a:r>
              <a:rPr lang="en-US" sz="2400" i="1" dirty="0" smtClean="0"/>
              <a:t>	</a:t>
            </a:r>
            <a:r>
              <a:rPr lang="en-US" sz="2400" i="1" dirty="0" err="1" smtClean="0"/>
              <a:t>xmlhttp.open</a:t>
            </a:r>
            <a:r>
              <a:rPr lang="en-US" sz="2400" i="1" dirty="0" smtClean="0"/>
              <a:t>("</a:t>
            </a:r>
            <a:r>
              <a:rPr lang="en-US" sz="2400" i="1" dirty="0" err="1" smtClean="0"/>
              <a:t>GET","demo_get.asp",true</a:t>
            </a:r>
            <a:r>
              <a:rPr lang="en-US" sz="2400" i="1" dirty="0" smtClean="0"/>
              <a:t>);</a:t>
            </a:r>
            <a:br>
              <a:rPr lang="en-US" sz="2400" i="1" dirty="0" smtClean="0"/>
            </a:br>
            <a:r>
              <a:rPr lang="en-US" sz="2400" i="1" dirty="0" err="1" smtClean="0"/>
              <a:t>xmlhttp.send</a:t>
            </a:r>
            <a:r>
              <a:rPr lang="en-US" sz="2400" i="1" dirty="0" smtClean="0"/>
              <a:t>();</a:t>
            </a:r>
            <a:endParaRPr lang="en-US" i="1" dirty="0" smtClean="0"/>
          </a:p>
          <a:p>
            <a:r>
              <a:rPr lang="en-US" dirty="0" smtClean="0"/>
              <a:t>In the example above, you may get a cached result.</a:t>
            </a:r>
            <a:endParaRPr lang="en-MY" dirty="0" smtClean="0"/>
          </a:p>
          <a:p>
            <a:r>
              <a:rPr lang="en-US" dirty="0" smtClean="0"/>
              <a:t>To avoid this, add a unique ID to the URL:</a:t>
            </a:r>
            <a:endParaRPr lang="en-MY" dirty="0" smtClean="0"/>
          </a:p>
          <a:p>
            <a:pPr>
              <a:buNone/>
            </a:pPr>
            <a:r>
              <a:rPr lang="en-US" sz="2000" i="1" dirty="0" smtClean="0"/>
              <a:t>	</a:t>
            </a:r>
            <a:r>
              <a:rPr lang="en-US" sz="2000" i="1" dirty="0" err="1" smtClean="0"/>
              <a:t>xmlhttp.open</a:t>
            </a:r>
            <a:r>
              <a:rPr lang="en-US" sz="2000" i="1" dirty="0" smtClean="0"/>
              <a:t>("</a:t>
            </a:r>
            <a:r>
              <a:rPr lang="en-US" sz="2000" i="1" dirty="0" err="1" smtClean="0"/>
              <a:t>GET","demo_get.asp?t</a:t>
            </a:r>
            <a:r>
              <a:rPr lang="en-US" sz="2000" i="1" dirty="0" smtClean="0"/>
              <a:t>=" + </a:t>
            </a:r>
            <a:r>
              <a:rPr lang="en-US" sz="2000" i="1" dirty="0" err="1" smtClean="0"/>
              <a:t>Math.random</a:t>
            </a:r>
            <a:r>
              <a:rPr lang="en-US" sz="2000" i="1" dirty="0" smtClean="0"/>
              <a:t>(),true);</a:t>
            </a:r>
            <a:br>
              <a:rPr lang="en-US" sz="2000" i="1" dirty="0" smtClean="0"/>
            </a:br>
            <a:r>
              <a:rPr lang="en-US" sz="2000" i="1" dirty="0" err="1" smtClean="0"/>
              <a:t>xmlhttp.send</a:t>
            </a:r>
            <a:r>
              <a:rPr lang="en-US" sz="2000" i="1" dirty="0" smtClean="0"/>
              <a:t>();</a:t>
            </a:r>
            <a:endParaRPr lang="en-US" sz="2400" i="1" dirty="0" smtClean="0"/>
          </a:p>
          <a:p>
            <a:r>
              <a:rPr lang="en-US" dirty="0" smtClean="0"/>
              <a:t>If you want to send information with the GET method, add the information to the URL:</a:t>
            </a:r>
            <a:endParaRPr lang="en-MY" dirty="0" smtClean="0"/>
          </a:p>
          <a:p>
            <a:pPr>
              <a:buNone/>
            </a:pPr>
            <a:r>
              <a:rPr lang="en-US" i="1" dirty="0" smtClean="0"/>
              <a:t>	</a:t>
            </a:r>
            <a:r>
              <a:rPr lang="en-US" sz="2000" i="1" dirty="0" err="1" smtClean="0"/>
              <a:t>xmlhttp.open</a:t>
            </a:r>
            <a:r>
              <a:rPr lang="en-US" sz="2000" i="1" dirty="0" smtClean="0"/>
              <a:t>("</a:t>
            </a:r>
            <a:r>
              <a:rPr lang="en-US" sz="2000" i="1" dirty="0" err="1" smtClean="0"/>
              <a:t>GET","demo_get.asp?fname</a:t>
            </a:r>
            <a:r>
              <a:rPr lang="en-US" sz="2000" i="1" dirty="0" smtClean="0"/>
              <a:t>=</a:t>
            </a:r>
            <a:r>
              <a:rPr lang="en-US" sz="2000" i="1" dirty="0" err="1" smtClean="0"/>
              <a:t>Henry&amp;lname</a:t>
            </a:r>
            <a:r>
              <a:rPr lang="en-US" sz="2000" i="1" dirty="0" smtClean="0"/>
              <a:t>=</a:t>
            </a:r>
            <a:r>
              <a:rPr lang="en-US" sz="2000" i="1" dirty="0" err="1" smtClean="0"/>
              <a:t>Ford",true</a:t>
            </a:r>
            <a:r>
              <a:rPr lang="en-US" sz="2000" i="1" dirty="0" smtClean="0"/>
              <a:t>);</a:t>
            </a:r>
            <a:br>
              <a:rPr lang="en-US" sz="2000" i="1" dirty="0" smtClean="0"/>
            </a:br>
            <a:r>
              <a:rPr lang="en-US" sz="2000" i="1" dirty="0" err="1" smtClean="0"/>
              <a:t>xmlhttp.send</a:t>
            </a:r>
            <a:r>
              <a:rPr lang="en-US" sz="2000" i="1" dirty="0" smtClean="0"/>
              <a:t>();</a:t>
            </a:r>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POST Requests</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b="1" dirty="0" smtClean="0"/>
              <a:t>Example</a:t>
            </a:r>
          </a:p>
          <a:p>
            <a:pPr>
              <a:buNone/>
            </a:pPr>
            <a:r>
              <a:rPr lang="en-US" i="1" dirty="0" smtClean="0"/>
              <a:t>	</a:t>
            </a:r>
            <a:r>
              <a:rPr lang="en-US" sz="2000" i="1" dirty="0" err="1" smtClean="0"/>
              <a:t>xmlhttp.open</a:t>
            </a:r>
            <a:r>
              <a:rPr lang="en-US" sz="2000" i="1" dirty="0" smtClean="0"/>
              <a:t>("</a:t>
            </a:r>
            <a:r>
              <a:rPr lang="en-US" sz="2000" i="1" dirty="0" err="1" smtClean="0"/>
              <a:t>POST","demo_post.asp",true</a:t>
            </a:r>
            <a:r>
              <a:rPr lang="en-US" sz="2000" i="1" dirty="0" smtClean="0"/>
              <a:t>);</a:t>
            </a:r>
            <a:br>
              <a:rPr lang="en-US" sz="2000" i="1" dirty="0" smtClean="0"/>
            </a:br>
            <a:r>
              <a:rPr lang="en-US" sz="2000" i="1" dirty="0" err="1" smtClean="0"/>
              <a:t>xmlhttp.send</a:t>
            </a:r>
            <a:r>
              <a:rPr lang="en-US" sz="2000" i="1" dirty="0" smtClean="0"/>
              <a:t>();</a:t>
            </a:r>
          </a:p>
          <a:p>
            <a:r>
              <a:rPr lang="en-US" dirty="0" smtClean="0"/>
              <a:t>To POST data like an HTML form, add an HTTP header with </a:t>
            </a:r>
            <a:r>
              <a:rPr lang="en-US" dirty="0" err="1" smtClean="0"/>
              <a:t>setRequestHeader</a:t>
            </a:r>
            <a:r>
              <a:rPr lang="en-US" dirty="0" smtClean="0"/>
              <a:t>(). </a:t>
            </a:r>
          </a:p>
          <a:p>
            <a:r>
              <a:rPr lang="en-US" dirty="0" smtClean="0"/>
              <a:t>Specify the data you want to send in the send() method:</a:t>
            </a:r>
          </a:p>
          <a:p>
            <a:pPr>
              <a:buNone/>
            </a:pPr>
            <a:r>
              <a:rPr lang="en-US" i="1" dirty="0" smtClean="0"/>
              <a:t>	</a:t>
            </a:r>
            <a:r>
              <a:rPr lang="en-US" sz="2000" i="1" dirty="0" err="1" smtClean="0"/>
              <a:t>xmlhttp.open</a:t>
            </a:r>
            <a:r>
              <a:rPr lang="en-US" sz="2000" i="1" dirty="0" smtClean="0"/>
              <a:t>("</a:t>
            </a:r>
            <a:r>
              <a:rPr lang="en-US" sz="2000" i="1" dirty="0" err="1" smtClean="0"/>
              <a:t>POST","ajax_test.asp",true</a:t>
            </a:r>
            <a:r>
              <a:rPr lang="en-US" sz="2000" i="1" dirty="0" smtClean="0"/>
              <a:t>);</a:t>
            </a:r>
            <a:br>
              <a:rPr lang="en-US" sz="2000" i="1" dirty="0" smtClean="0"/>
            </a:br>
            <a:r>
              <a:rPr lang="en-US" sz="2000" i="1" dirty="0" err="1" smtClean="0"/>
              <a:t>xmlhttp.setRequestHeader</a:t>
            </a:r>
            <a:r>
              <a:rPr lang="en-US" sz="2000" i="1" dirty="0" smtClean="0"/>
              <a:t>("Content-</a:t>
            </a:r>
            <a:r>
              <a:rPr lang="en-US" sz="2000" i="1" dirty="0" err="1" smtClean="0"/>
              <a:t>type","application</a:t>
            </a:r>
            <a:r>
              <a:rPr lang="en-US" sz="2000" i="1" dirty="0" smtClean="0"/>
              <a:t>/x-www-form-</a:t>
            </a:r>
            <a:r>
              <a:rPr lang="en-US" sz="2000" i="1" dirty="0" err="1" smtClean="0"/>
              <a:t>urlencoded</a:t>
            </a:r>
            <a:r>
              <a:rPr lang="en-US" sz="2000" i="1" dirty="0" smtClean="0"/>
              <a:t>");</a:t>
            </a:r>
            <a:br>
              <a:rPr lang="en-US" sz="2000" i="1" dirty="0" smtClean="0"/>
            </a:br>
            <a:r>
              <a:rPr lang="en-US" sz="2000" i="1" dirty="0" err="1" smtClean="0"/>
              <a:t>xmlhttp.send</a:t>
            </a:r>
            <a:r>
              <a:rPr lang="en-US" sz="2000" i="1" dirty="0" smtClean="0"/>
              <a:t>("</a:t>
            </a:r>
            <a:r>
              <a:rPr lang="en-US" sz="2000" i="1" dirty="0" err="1" smtClean="0"/>
              <a:t>fname</a:t>
            </a:r>
            <a:r>
              <a:rPr lang="en-US" sz="2000" i="1" dirty="0" smtClean="0"/>
              <a:t>=</a:t>
            </a:r>
            <a:r>
              <a:rPr lang="en-US" sz="2000" i="1" dirty="0" err="1" smtClean="0"/>
              <a:t>Henry&amp;lname</a:t>
            </a:r>
            <a:r>
              <a:rPr lang="en-US" sz="2000" i="1" dirty="0" smtClean="0"/>
              <a:t>=Ford");</a:t>
            </a:r>
            <a:endParaRPr lang="en-MY"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setRequestHeader</a:t>
            </a:r>
            <a:r>
              <a:rPr lang="en-US"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5" name="Content Placeholder 4"/>
          <p:cNvGraphicFramePr>
            <a:graphicFrameLocks noGrp="1"/>
          </p:cNvGraphicFramePr>
          <p:nvPr>
            <p:ph sz="quarter" idx="1"/>
          </p:nvPr>
        </p:nvGraphicFramePr>
        <p:xfrm>
          <a:off x="304800" y="2209800"/>
          <a:ext cx="8504238" cy="2008054"/>
        </p:xfrm>
        <a:graphic>
          <a:graphicData uri="http://schemas.openxmlformats.org/drawingml/2006/table">
            <a:tbl>
              <a:tblPr firstRow="1" bandRow="1">
                <a:tableStyleId>{7DF18680-E054-41AD-8BC1-D1AEF772440D}</a:tableStyleId>
              </a:tblPr>
              <a:tblGrid>
                <a:gridCol w="4252119"/>
                <a:gridCol w="4252119"/>
              </a:tblGrid>
              <a:tr h="454025">
                <a:tc>
                  <a:txBody>
                    <a:bodyPr/>
                    <a:lstStyle/>
                    <a:p>
                      <a:pPr marL="0" marR="0" algn="ctr">
                        <a:lnSpc>
                          <a:spcPct val="115000"/>
                        </a:lnSpc>
                        <a:spcBef>
                          <a:spcPts val="0"/>
                        </a:spcBef>
                        <a:spcAft>
                          <a:spcPts val="0"/>
                        </a:spcAft>
                      </a:pPr>
                      <a:r>
                        <a:rPr lang="en-US" sz="2000" b="1" dirty="0">
                          <a:latin typeface="+mn-lt"/>
                          <a:ea typeface="Times New Roman"/>
                          <a:cs typeface="Times New Roman"/>
                        </a:rPr>
                        <a:t>Method</a:t>
                      </a:r>
                      <a:endParaRPr lang="en-US" sz="2000" dirty="0">
                        <a:latin typeface="+mn-lt"/>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000" b="1">
                          <a:latin typeface="+mn-lt"/>
                          <a:ea typeface="Times New Roman"/>
                          <a:cs typeface="Times New Roman"/>
                        </a:rPr>
                        <a:t>Description</a:t>
                      </a:r>
                      <a:endParaRPr lang="en-US" sz="2000">
                        <a:latin typeface="+mn-lt"/>
                        <a:ea typeface="Times New Roman"/>
                        <a:cs typeface="Times New Roman"/>
                      </a:endParaRPr>
                    </a:p>
                  </a:txBody>
                  <a:tcPr marL="68580" marR="68580" marT="0" marB="0"/>
                </a:tc>
              </a:tr>
              <a:tr h="1554029">
                <a:tc>
                  <a:txBody>
                    <a:bodyPr/>
                    <a:lstStyle/>
                    <a:p>
                      <a:pPr marL="0" marR="0" algn="just">
                        <a:lnSpc>
                          <a:spcPct val="115000"/>
                        </a:lnSpc>
                        <a:spcBef>
                          <a:spcPts val="0"/>
                        </a:spcBef>
                        <a:spcAft>
                          <a:spcPts val="0"/>
                        </a:spcAft>
                      </a:pPr>
                      <a:r>
                        <a:rPr lang="en-US" sz="2000" dirty="0" err="1">
                          <a:latin typeface="+mn-lt"/>
                          <a:ea typeface="Times New Roman"/>
                          <a:cs typeface="Times New Roman"/>
                        </a:rPr>
                        <a:t>setRequestHeader</a:t>
                      </a:r>
                      <a:r>
                        <a:rPr lang="en-US" sz="2000" dirty="0">
                          <a:latin typeface="+mn-lt"/>
                          <a:ea typeface="Times New Roman"/>
                          <a:cs typeface="Times New Roman"/>
                        </a:rPr>
                        <a:t>(</a:t>
                      </a:r>
                      <a:r>
                        <a:rPr lang="en-US" sz="2000" dirty="0" err="1">
                          <a:latin typeface="+mn-lt"/>
                          <a:ea typeface="Times New Roman"/>
                          <a:cs typeface="Times New Roman"/>
                        </a:rPr>
                        <a:t>header,value</a:t>
                      </a:r>
                      <a:r>
                        <a:rPr lang="en-US" sz="2000" dirty="0">
                          <a:latin typeface="+mn-lt"/>
                          <a:ea typeface="Times New Roman"/>
                          <a:cs typeface="Times New Roman"/>
                        </a:rPr>
                        <a:t>)</a:t>
                      </a:r>
                    </a:p>
                  </a:txBody>
                  <a:tcPr marL="68580" marR="68580" marT="0" marB="0"/>
                </a:tc>
                <a:tc>
                  <a:txBody>
                    <a:bodyPr/>
                    <a:lstStyle/>
                    <a:p>
                      <a:pPr marL="0" marR="0">
                        <a:lnSpc>
                          <a:spcPct val="115000"/>
                        </a:lnSpc>
                        <a:spcBef>
                          <a:spcPts val="0"/>
                        </a:spcBef>
                        <a:spcAft>
                          <a:spcPts val="0"/>
                        </a:spcAft>
                      </a:pPr>
                      <a:r>
                        <a:rPr lang="en-US" sz="2000" dirty="0">
                          <a:latin typeface="+mn-lt"/>
                          <a:ea typeface="Times New Roman"/>
                          <a:cs typeface="Times New Roman"/>
                        </a:rPr>
                        <a:t>Adds HTTP headers to the request</a:t>
                      </a:r>
                      <a:r>
                        <a:rPr lang="en-US" sz="2000" dirty="0" smtClean="0">
                          <a:latin typeface="+mn-lt"/>
                          <a:ea typeface="Times New Roman"/>
                          <a:cs typeface="Times New Roman"/>
                        </a:rPr>
                        <a:t>.</a:t>
                      </a:r>
                    </a:p>
                    <a:p>
                      <a:pPr marL="0" marR="0">
                        <a:lnSpc>
                          <a:spcPct val="115000"/>
                        </a:lnSpc>
                        <a:spcBef>
                          <a:spcPts val="0"/>
                        </a:spcBef>
                        <a:spcAft>
                          <a:spcPts val="0"/>
                        </a:spcAft>
                      </a:pPr>
                      <a:r>
                        <a:rPr lang="en-US" sz="2000" dirty="0">
                          <a:latin typeface="+mn-lt"/>
                          <a:ea typeface="Times New Roman"/>
                          <a:cs typeface="Times New Roman"/>
                        </a:rPr>
                        <a:t/>
                      </a:r>
                      <a:br>
                        <a:rPr lang="en-US" sz="2000" dirty="0">
                          <a:latin typeface="+mn-lt"/>
                          <a:ea typeface="Times New Roman"/>
                          <a:cs typeface="Times New Roman"/>
                        </a:rPr>
                      </a:br>
                      <a:r>
                        <a:rPr lang="en-US" sz="2000" b="1" dirty="0">
                          <a:latin typeface="+mn-lt"/>
                          <a:ea typeface="Times New Roman"/>
                          <a:cs typeface="Times New Roman"/>
                        </a:rPr>
                        <a:t>header</a:t>
                      </a:r>
                      <a:r>
                        <a:rPr lang="en-US" sz="2000" dirty="0">
                          <a:latin typeface="+mn-lt"/>
                          <a:ea typeface="Times New Roman"/>
                          <a:cs typeface="Times New Roman"/>
                        </a:rPr>
                        <a:t>: specifies the header name</a:t>
                      </a:r>
                      <a:br>
                        <a:rPr lang="en-US" sz="2000" dirty="0">
                          <a:latin typeface="+mn-lt"/>
                          <a:ea typeface="Times New Roman"/>
                          <a:cs typeface="Times New Roman"/>
                        </a:rPr>
                      </a:br>
                      <a:r>
                        <a:rPr lang="en-US" sz="2000" b="1" dirty="0">
                          <a:latin typeface="+mn-lt"/>
                          <a:ea typeface="Times New Roman"/>
                          <a:cs typeface="Times New Roman"/>
                        </a:rPr>
                        <a:t>value</a:t>
                      </a:r>
                      <a:r>
                        <a:rPr lang="en-US" sz="2000" dirty="0">
                          <a:latin typeface="+mn-lt"/>
                          <a:ea typeface="Times New Roman"/>
                          <a:cs typeface="Times New Roman"/>
                        </a:rPr>
                        <a:t>: specifies the header value</a:t>
                      </a: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url</a:t>
            </a:r>
            <a:r>
              <a:rPr lang="en-US" b="1" dirty="0" smtClean="0"/>
              <a:t> - A File On a Server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r>
              <a:rPr lang="en-US" dirty="0" smtClean="0"/>
              <a:t>The </a:t>
            </a:r>
            <a:r>
              <a:rPr lang="en-US" dirty="0" err="1" smtClean="0"/>
              <a:t>url</a:t>
            </a:r>
            <a:r>
              <a:rPr lang="en-US" dirty="0" smtClean="0"/>
              <a:t> parameter of the open() method, is an address to a file on a server: 	</a:t>
            </a:r>
            <a:r>
              <a:rPr lang="en-US" i="1" dirty="0" err="1" smtClean="0"/>
              <a:t>xmlhttp.open</a:t>
            </a:r>
            <a:r>
              <a:rPr lang="en-US" i="1" dirty="0" smtClean="0"/>
              <a:t>("</a:t>
            </a:r>
            <a:r>
              <a:rPr lang="en-US" i="1" dirty="0" err="1" smtClean="0"/>
              <a:t>GET","ajax_test.asp",true</a:t>
            </a:r>
            <a:r>
              <a:rPr lang="en-US" i="1" dirty="0" smtClean="0"/>
              <a:t>);</a:t>
            </a:r>
            <a:endParaRPr lang="en-US" dirty="0" smtClean="0"/>
          </a:p>
          <a:p>
            <a:endParaRPr lang="en-US" dirty="0" smtClean="0"/>
          </a:p>
          <a:p>
            <a:r>
              <a:rPr lang="en-US" dirty="0" smtClean="0"/>
              <a:t>The file can be any kind of file, like .txt and .xml, or server scripting files like .asp and .</a:t>
            </a:r>
            <a:r>
              <a:rPr lang="en-US" dirty="0" err="1" smtClean="0"/>
              <a:t>php</a:t>
            </a:r>
            <a:r>
              <a:rPr lang="en-US" dirty="0" smtClean="0"/>
              <a:t> (which can perform actions on the server before sending the response back).</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Asynchronous - True or False?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185928" y="1527048"/>
            <a:ext cx="8805672" cy="4873752"/>
          </a:xfrm>
        </p:spPr>
        <p:txBody>
          <a:bodyPr>
            <a:normAutofit fontScale="92500" lnSpcReduction="10000"/>
          </a:bodyPr>
          <a:lstStyle/>
          <a:p>
            <a:r>
              <a:rPr lang="en-US" dirty="0" smtClean="0"/>
              <a:t>AJAX stands for Asynchronous JavaScript and XML, and for the </a:t>
            </a:r>
            <a:r>
              <a:rPr lang="en-US" dirty="0" err="1" smtClean="0"/>
              <a:t>XMLHttpRequest</a:t>
            </a:r>
            <a:r>
              <a:rPr lang="en-US" dirty="0" smtClean="0"/>
              <a:t> object to behave as AJAX, the </a:t>
            </a:r>
            <a:r>
              <a:rPr lang="en-US" dirty="0" err="1" smtClean="0"/>
              <a:t>async</a:t>
            </a:r>
            <a:r>
              <a:rPr lang="en-US" dirty="0" smtClean="0"/>
              <a:t> parameter of the open() method has to be set to true:</a:t>
            </a:r>
          </a:p>
          <a:p>
            <a:pPr>
              <a:buNone/>
            </a:pPr>
            <a:r>
              <a:rPr lang="en-US" i="1" dirty="0" smtClean="0"/>
              <a:t>		</a:t>
            </a:r>
            <a:r>
              <a:rPr lang="en-US" i="1" dirty="0" err="1" smtClean="0"/>
              <a:t>xmlhttp.open</a:t>
            </a:r>
            <a:r>
              <a:rPr lang="en-US" i="1" dirty="0" smtClean="0"/>
              <a:t>("</a:t>
            </a:r>
            <a:r>
              <a:rPr lang="en-US" i="1" dirty="0" err="1" smtClean="0"/>
              <a:t>GET","ajax_test.asp",true</a:t>
            </a:r>
            <a:r>
              <a:rPr lang="en-US" i="1" dirty="0" smtClean="0"/>
              <a:t>)</a:t>
            </a:r>
            <a:endParaRPr lang="en-US" dirty="0" smtClean="0"/>
          </a:p>
          <a:p>
            <a:r>
              <a:rPr lang="en-US" dirty="0" smtClean="0"/>
              <a:t>Sending asynchronous requests is a huge improvement for web developers. </a:t>
            </a:r>
          </a:p>
          <a:p>
            <a:r>
              <a:rPr lang="en-US" dirty="0" smtClean="0"/>
              <a:t>Many of the tasks performed on the server are very time consuming. Before AJAX, this operation could cause the application to hang or stop.</a:t>
            </a:r>
          </a:p>
          <a:p>
            <a:r>
              <a:rPr lang="en-US" dirty="0" smtClean="0"/>
              <a:t>With AJAX, the JavaScript does not have to wait for the server response, but can instead execute other scripts while waiting for server response deal with the response when the response ready.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Async</a:t>
            </a:r>
            <a:r>
              <a:rPr lang="en-US" b="1" dirty="0" smtClean="0"/>
              <a:t>=true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152400" y="1527048"/>
            <a:ext cx="8763000" cy="5026152"/>
          </a:xfrm>
        </p:spPr>
        <p:txBody>
          <a:bodyPr>
            <a:normAutofit lnSpcReduction="10000"/>
          </a:bodyPr>
          <a:lstStyle/>
          <a:p>
            <a:r>
              <a:rPr lang="en-US" dirty="0" smtClean="0"/>
              <a:t>When using </a:t>
            </a:r>
            <a:r>
              <a:rPr lang="en-US" dirty="0" err="1" smtClean="0"/>
              <a:t>async</a:t>
            </a:r>
            <a:r>
              <a:rPr lang="en-US" dirty="0" smtClean="0"/>
              <a:t>=true, specify a function to execute when the response is ready in the </a:t>
            </a:r>
            <a:r>
              <a:rPr lang="en-US" dirty="0" err="1" smtClean="0"/>
              <a:t>onreadystatechange</a:t>
            </a:r>
            <a:r>
              <a:rPr lang="en-US" dirty="0" smtClean="0"/>
              <a:t> event:</a:t>
            </a:r>
          </a:p>
          <a:p>
            <a:r>
              <a:rPr lang="en-US" b="1" dirty="0" smtClean="0"/>
              <a:t>Example</a:t>
            </a:r>
          </a:p>
          <a:p>
            <a:pPr lvl="1">
              <a:buNone/>
            </a:pPr>
            <a:r>
              <a:rPr lang="en-US" i="1" dirty="0" smtClean="0"/>
              <a:t>	</a:t>
            </a:r>
            <a:r>
              <a:rPr lang="en-US" i="1" dirty="0" err="1" smtClean="0">
                <a:solidFill>
                  <a:schemeClr val="tx1"/>
                </a:solidFill>
              </a:rPr>
              <a:t>xmlhttp.onreadystatechange</a:t>
            </a:r>
            <a:r>
              <a:rPr lang="en-US" i="1" dirty="0" smtClean="0">
                <a:solidFill>
                  <a:schemeClr val="tx1"/>
                </a:solidFill>
              </a:rPr>
              <a:t>=function()</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smtClean="0">
                <a:solidFill>
                  <a:schemeClr val="tx1"/>
                </a:solidFill>
              </a:rPr>
              <a:t>  if (</a:t>
            </a:r>
            <a:r>
              <a:rPr lang="en-US" i="1" dirty="0" err="1" smtClean="0">
                <a:solidFill>
                  <a:schemeClr val="tx1"/>
                </a:solidFill>
              </a:rPr>
              <a:t>xmlhttp.readyState</a:t>
            </a:r>
            <a:r>
              <a:rPr lang="en-US" i="1" dirty="0" smtClean="0">
                <a:solidFill>
                  <a:schemeClr val="tx1"/>
                </a:solidFill>
              </a:rPr>
              <a:t>==4 &amp;&amp; </a:t>
            </a:r>
            <a:r>
              <a:rPr lang="en-US" i="1" dirty="0" err="1" smtClean="0">
                <a:solidFill>
                  <a:schemeClr val="tx1"/>
                </a:solidFill>
              </a:rPr>
              <a:t>xmlhttp.status</a:t>
            </a:r>
            <a:r>
              <a:rPr lang="en-US" i="1" dirty="0" smtClean="0">
                <a:solidFill>
                  <a:schemeClr val="tx1"/>
                </a:solidFill>
              </a:rPr>
              <a:t>==200)</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smtClean="0">
                <a:solidFill>
                  <a:schemeClr val="tx1"/>
                </a:solidFill>
              </a:rPr>
              <a:t>    </a:t>
            </a:r>
            <a:r>
              <a:rPr lang="en-US" i="1" dirty="0" err="1" smtClean="0">
                <a:solidFill>
                  <a:schemeClr val="tx1"/>
                </a:solidFill>
              </a:rPr>
              <a:t>document.getElementById</a:t>
            </a:r>
            <a:r>
              <a:rPr lang="en-US" i="1" dirty="0" smtClean="0">
                <a:solidFill>
                  <a:schemeClr val="tx1"/>
                </a:solidFill>
              </a:rPr>
              <a:t>("</a:t>
            </a:r>
            <a:r>
              <a:rPr lang="en-US" i="1" dirty="0" err="1" smtClean="0">
                <a:solidFill>
                  <a:schemeClr val="tx1"/>
                </a:solidFill>
              </a:rPr>
              <a:t>myDiv</a:t>
            </a:r>
            <a:r>
              <a:rPr lang="en-US" i="1" dirty="0" smtClean="0">
                <a:solidFill>
                  <a:schemeClr val="tx1"/>
                </a:solidFill>
              </a:rPr>
              <a:t>").</a:t>
            </a:r>
            <a:r>
              <a:rPr lang="en-US" i="1" dirty="0" err="1" smtClean="0">
                <a:solidFill>
                  <a:schemeClr val="tx1"/>
                </a:solidFill>
              </a:rPr>
              <a:t>innerHTML</a:t>
            </a:r>
            <a:r>
              <a:rPr lang="en-US" i="1" dirty="0" smtClean="0">
                <a:solidFill>
                  <a:schemeClr val="tx1"/>
                </a:solidFill>
              </a:rPr>
              <a:t>=</a:t>
            </a:r>
            <a:r>
              <a:rPr lang="en-US" i="1" dirty="0" err="1" smtClean="0">
                <a:solidFill>
                  <a:schemeClr val="tx1"/>
                </a:solidFill>
              </a:rPr>
              <a:t>xmlhttp.responseText</a:t>
            </a:r>
            <a:r>
              <a:rPr lang="en-US" i="1" dirty="0" smtClean="0">
                <a:solidFill>
                  <a:schemeClr val="tx1"/>
                </a:solidFill>
              </a:rPr>
              <a:t>;</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err="1" smtClean="0">
                <a:solidFill>
                  <a:schemeClr val="tx1"/>
                </a:solidFill>
              </a:rPr>
              <a:t>xmlhttp.open</a:t>
            </a:r>
            <a:r>
              <a:rPr lang="en-US" i="1" dirty="0" smtClean="0">
                <a:solidFill>
                  <a:schemeClr val="tx1"/>
                </a:solidFill>
              </a:rPr>
              <a:t>("</a:t>
            </a:r>
            <a:r>
              <a:rPr lang="en-US" i="1" dirty="0" err="1" smtClean="0">
                <a:solidFill>
                  <a:schemeClr val="tx1"/>
                </a:solidFill>
              </a:rPr>
              <a:t>GET","ajax_info.txt",true</a:t>
            </a:r>
            <a:r>
              <a:rPr lang="en-US" i="1" dirty="0" smtClean="0">
                <a:solidFill>
                  <a:schemeClr val="tx1"/>
                </a:solidFill>
              </a:rPr>
              <a:t>);</a:t>
            </a:r>
            <a:br>
              <a:rPr lang="en-US" i="1" dirty="0" smtClean="0">
                <a:solidFill>
                  <a:schemeClr val="tx1"/>
                </a:solidFill>
              </a:rPr>
            </a:br>
            <a:r>
              <a:rPr lang="en-US" i="1" dirty="0" err="1" smtClean="0">
                <a:solidFill>
                  <a:schemeClr val="tx1"/>
                </a:solidFill>
              </a:rPr>
              <a:t>xmlhttp.send</a:t>
            </a:r>
            <a:r>
              <a:rPr lang="en-US" i="1" dirty="0" smtClean="0">
                <a:solidFill>
                  <a:schemeClr val="tx1"/>
                </a:solidFill>
              </a:rPr>
              <a:t>();</a:t>
            </a: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Async</a:t>
            </a:r>
            <a:r>
              <a:rPr lang="en-US" b="1" dirty="0" smtClean="0"/>
              <a:t>=false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185928" y="1527048"/>
            <a:ext cx="8805672" cy="5026152"/>
          </a:xfrm>
        </p:spPr>
        <p:txBody>
          <a:bodyPr>
            <a:normAutofit fontScale="85000" lnSpcReduction="10000"/>
          </a:bodyPr>
          <a:lstStyle/>
          <a:p>
            <a:r>
              <a:rPr lang="en-US" dirty="0" smtClean="0"/>
              <a:t>To use </a:t>
            </a:r>
            <a:r>
              <a:rPr lang="en-US" dirty="0" err="1" smtClean="0"/>
              <a:t>async</a:t>
            </a:r>
            <a:r>
              <a:rPr lang="en-US" dirty="0" smtClean="0"/>
              <a:t>=false, change the third parameter in the open() method to false:</a:t>
            </a:r>
          </a:p>
          <a:p>
            <a:pPr>
              <a:buNone/>
            </a:pPr>
            <a:r>
              <a:rPr lang="en-US" i="1" dirty="0" smtClean="0"/>
              <a:t>		</a:t>
            </a:r>
            <a:r>
              <a:rPr lang="en-US" i="1" dirty="0" err="1" smtClean="0"/>
              <a:t>xmlhttp.open</a:t>
            </a:r>
            <a:r>
              <a:rPr lang="en-US" i="1" dirty="0" smtClean="0"/>
              <a:t>("</a:t>
            </a:r>
            <a:r>
              <a:rPr lang="en-US" i="1" dirty="0" err="1" smtClean="0"/>
              <a:t>GET","ajax_info.txt",false</a:t>
            </a:r>
            <a:r>
              <a:rPr lang="en-US" i="1" dirty="0" smtClean="0"/>
              <a:t>);</a:t>
            </a:r>
            <a:endParaRPr lang="en-US" dirty="0" smtClean="0"/>
          </a:p>
          <a:p>
            <a:r>
              <a:rPr lang="en-US" dirty="0" smtClean="0"/>
              <a:t>Using </a:t>
            </a:r>
            <a:r>
              <a:rPr lang="en-US" dirty="0" err="1" smtClean="0"/>
              <a:t>async</a:t>
            </a:r>
            <a:r>
              <a:rPr lang="en-US" dirty="0" smtClean="0"/>
              <a:t>=false is not recommended, but for a few small requests this can be ok.</a:t>
            </a:r>
          </a:p>
          <a:p>
            <a:r>
              <a:rPr lang="en-US" dirty="0" smtClean="0"/>
              <a:t>Remember that the JavaScript will NOT continue to execute, until the server response is ready. </a:t>
            </a:r>
          </a:p>
          <a:p>
            <a:r>
              <a:rPr lang="en-US" dirty="0" smtClean="0"/>
              <a:t>If the server is busy or slow, the application will hang or stop.</a:t>
            </a:r>
          </a:p>
          <a:p>
            <a:r>
              <a:rPr lang="en-US" dirty="0" smtClean="0"/>
              <a:t>When you use </a:t>
            </a:r>
            <a:r>
              <a:rPr lang="en-US" dirty="0" err="1" smtClean="0"/>
              <a:t>async</a:t>
            </a:r>
            <a:r>
              <a:rPr lang="en-US" dirty="0" smtClean="0"/>
              <a:t>=false, do NOT write an </a:t>
            </a:r>
            <a:r>
              <a:rPr lang="en-US" dirty="0" err="1" smtClean="0"/>
              <a:t>onreadystatechange</a:t>
            </a:r>
            <a:r>
              <a:rPr lang="en-US" dirty="0" smtClean="0"/>
              <a:t> function - just put the code after the send() statement:</a:t>
            </a:r>
          </a:p>
          <a:p>
            <a:pPr lvl="1">
              <a:buNone/>
            </a:pPr>
            <a:r>
              <a:rPr lang="en-US" i="1" dirty="0" smtClean="0">
                <a:solidFill>
                  <a:schemeClr val="tx1"/>
                </a:solidFill>
              </a:rPr>
              <a:t>	</a:t>
            </a:r>
            <a:r>
              <a:rPr lang="en-US" i="1" dirty="0" err="1" smtClean="0">
                <a:solidFill>
                  <a:schemeClr val="tx1"/>
                </a:solidFill>
              </a:rPr>
              <a:t>xmlhttp.open</a:t>
            </a:r>
            <a:r>
              <a:rPr lang="en-US" i="1" dirty="0" smtClean="0">
                <a:solidFill>
                  <a:schemeClr val="tx1"/>
                </a:solidFill>
              </a:rPr>
              <a:t>("</a:t>
            </a:r>
            <a:r>
              <a:rPr lang="en-US" i="1" dirty="0" err="1" smtClean="0">
                <a:solidFill>
                  <a:schemeClr val="tx1"/>
                </a:solidFill>
              </a:rPr>
              <a:t>GET","ajax_info.txt",false</a:t>
            </a:r>
            <a:r>
              <a:rPr lang="en-US" i="1" dirty="0" smtClean="0">
                <a:solidFill>
                  <a:schemeClr val="tx1"/>
                </a:solidFill>
              </a:rPr>
              <a:t>);</a:t>
            </a:r>
            <a:br>
              <a:rPr lang="en-US" i="1" dirty="0" smtClean="0">
                <a:solidFill>
                  <a:schemeClr val="tx1"/>
                </a:solidFill>
              </a:rPr>
            </a:br>
            <a:r>
              <a:rPr lang="en-US" i="1" dirty="0" err="1" smtClean="0">
                <a:solidFill>
                  <a:schemeClr val="tx1"/>
                </a:solidFill>
              </a:rPr>
              <a:t>xmlhttp.send</a:t>
            </a:r>
            <a:r>
              <a:rPr lang="en-US" i="1" dirty="0" smtClean="0">
                <a:solidFill>
                  <a:schemeClr val="tx1"/>
                </a:solidFill>
              </a:rPr>
              <a:t>();</a:t>
            </a:r>
            <a:br>
              <a:rPr lang="en-US" i="1" dirty="0" smtClean="0">
                <a:solidFill>
                  <a:schemeClr val="tx1"/>
                </a:solidFill>
              </a:rPr>
            </a:br>
            <a:r>
              <a:rPr lang="en-US" i="1" dirty="0" err="1" smtClean="0">
                <a:solidFill>
                  <a:schemeClr val="tx1"/>
                </a:solidFill>
              </a:rPr>
              <a:t>document.getElementById</a:t>
            </a:r>
            <a:r>
              <a:rPr lang="en-US" i="1" dirty="0" smtClean="0">
                <a:solidFill>
                  <a:schemeClr val="tx1"/>
                </a:solidFill>
              </a:rPr>
              <a:t>("</a:t>
            </a:r>
            <a:r>
              <a:rPr lang="en-US" i="1" dirty="0" err="1" smtClean="0">
                <a:solidFill>
                  <a:schemeClr val="tx1"/>
                </a:solidFill>
              </a:rPr>
              <a:t>myDiv</a:t>
            </a:r>
            <a:r>
              <a:rPr lang="en-US" i="1" dirty="0" smtClean="0">
                <a:solidFill>
                  <a:schemeClr val="tx1"/>
                </a:solidFill>
              </a:rPr>
              <a:t>").</a:t>
            </a:r>
            <a:r>
              <a:rPr lang="en-US" i="1" dirty="0" err="1" smtClean="0">
                <a:solidFill>
                  <a:schemeClr val="tx1"/>
                </a:solidFill>
              </a:rPr>
              <a:t>innerHTML</a:t>
            </a:r>
            <a:r>
              <a:rPr lang="en-US" i="1" dirty="0" smtClean="0">
                <a:solidFill>
                  <a:schemeClr val="tx1"/>
                </a:solidFill>
              </a:rPr>
              <a:t>=</a:t>
            </a:r>
            <a:r>
              <a:rPr lang="en-US" i="1" dirty="0" err="1" smtClean="0">
                <a:solidFill>
                  <a:schemeClr val="tx1"/>
                </a:solidFill>
              </a:rPr>
              <a:t>xmlhttp.responseText</a:t>
            </a:r>
            <a:r>
              <a:rPr lang="en-US" i="1" dirty="0" smtClean="0">
                <a:solidFill>
                  <a:schemeClr val="tx1"/>
                </a:solidFill>
              </a:rPr>
              <a:t>;</a:t>
            </a: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 Server Response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normAutofit/>
          </a:bodyPr>
          <a:lstStyle/>
          <a:p>
            <a:r>
              <a:rPr lang="en-US" dirty="0" smtClean="0"/>
              <a:t>To get the response from a server, use the </a:t>
            </a:r>
            <a:r>
              <a:rPr lang="en-US" dirty="0" err="1" smtClean="0"/>
              <a:t>responseText</a:t>
            </a:r>
            <a:r>
              <a:rPr lang="en-US" dirty="0" smtClean="0"/>
              <a:t> or </a:t>
            </a:r>
            <a:r>
              <a:rPr lang="en-US" dirty="0" err="1" smtClean="0"/>
              <a:t>responseXML</a:t>
            </a:r>
            <a:r>
              <a:rPr lang="en-US" dirty="0" smtClean="0"/>
              <a:t> property of the </a:t>
            </a:r>
            <a:r>
              <a:rPr lang="en-US" dirty="0" err="1" smtClean="0"/>
              <a:t>XMLHttpRequest</a:t>
            </a:r>
            <a:r>
              <a:rPr lang="en-US" dirty="0" smtClean="0"/>
              <a:t> object.</a:t>
            </a:r>
          </a:p>
          <a:p>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228600" y="3429000"/>
          <a:ext cx="8686800" cy="1676400"/>
        </p:xfrm>
        <a:graphic>
          <a:graphicData uri="http://schemas.openxmlformats.org/drawingml/2006/table">
            <a:tbl>
              <a:tblPr firstRow="1" bandRow="1">
                <a:tableStyleId>{7DF18680-E054-41AD-8BC1-D1AEF772440D}</a:tableStyleId>
              </a:tblPr>
              <a:tblGrid>
                <a:gridCol w="4343400"/>
                <a:gridCol w="4343400"/>
              </a:tblGrid>
              <a:tr h="558800">
                <a:tc>
                  <a:txBody>
                    <a:bodyPr/>
                    <a:lstStyle/>
                    <a:p>
                      <a:pPr marL="0" marR="0" algn="ctr">
                        <a:lnSpc>
                          <a:spcPct val="115000"/>
                        </a:lnSpc>
                        <a:spcBef>
                          <a:spcPts val="0"/>
                        </a:spcBef>
                        <a:spcAft>
                          <a:spcPts val="0"/>
                        </a:spcAft>
                      </a:pPr>
                      <a:r>
                        <a:rPr lang="en-US" sz="2000" b="1" dirty="0">
                          <a:latin typeface="+mn-lt"/>
                          <a:ea typeface="Times New Roman"/>
                          <a:cs typeface="Times New Roman"/>
                        </a:rPr>
                        <a:t>Property</a:t>
                      </a:r>
                      <a:endParaRPr lang="en-US" sz="2000" dirty="0">
                        <a:latin typeface="+mn-lt"/>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latin typeface="+mn-lt"/>
                          <a:ea typeface="Times New Roman"/>
                          <a:cs typeface="Times New Roman"/>
                        </a:rPr>
                        <a:t>Description</a:t>
                      </a:r>
                      <a:endParaRPr lang="en-US" sz="2000" dirty="0">
                        <a:latin typeface="+mn-lt"/>
                        <a:ea typeface="Times New Roman"/>
                        <a:cs typeface="Times New Roman"/>
                      </a:endParaRPr>
                    </a:p>
                  </a:txBody>
                  <a:tcPr marL="68580" marR="68580" marT="0" marB="0" anchor="ctr"/>
                </a:tc>
              </a:tr>
              <a:tr h="558800">
                <a:tc>
                  <a:txBody>
                    <a:bodyPr/>
                    <a:lstStyle/>
                    <a:p>
                      <a:pPr marL="0" marR="0" algn="just">
                        <a:lnSpc>
                          <a:spcPct val="115000"/>
                        </a:lnSpc>
                        <a:spcBef>
                          <a:spcPts val="0"/>
                        </a:spcBef>
                        <a:spcAft>
                          <a:spcPts val="0"/>
                        </a:spcAft>
                      </a:pPr>
                      <a:r>
                        <a:rPr lang="en-US" sz="2000" dirty="0" err="1">
                          <a:latin typeface="+mn-lt"/>
                          <a:ea typeface="Times New Roman"/>
                          <a:cs typeface="Times New Roman"/>
                        </a:rPr>
                        <a:t>responseText</a:t>
                      </a:r>
                      <a:endParaRPr lang="en-US" sz="2000" dirty="0">
                        <a:latin typeface="+mn-lt"/>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US" sz="2000" dirty="0">
                          <a:latin typeface="+mn-lt"/>
                          <a:ea typeface="Times New Roman"/>
                          <a:cs typeface="Times New Roman"/>
                        </a:rPr>
                        <a:t>get the response data as a string</a:t>
                      </a:r>
                    </a:p>
                  </a:txBody>
                  <a:tcPr marL="68580" marR="68580" marT="0" marB="0" anchor="ctr"/>
                </a:tc>
              </a:tr>
              <a:tr h="558800">
                <a:tc>
                  <a:txBody>
                    <a:bodyPr/>
                    <a:lstStyle/>
                    <a:p>
                      <a:pPr marL="0" marR="0" algn="just">
                        <a:lnSpc>
                          <a:spcPct val="115000"/>
                        </a:lnSpc>
                        <a:spcBef>
                          <a:spcPts val="0"/>
                        </a:spcBef>
                        <a:spcAft>
                          <a:spcPts val="0"/>
                        </a:spcAft>
                      </a:pPr>
                      <a:r>
                        <a:rPr lang="en-US" sz="2000" dirty="0" err="1">
                          <a:latin typeface="+mn-lt"/>
                          <a:ea typeface="Times New Roman"/>
                          <a:cs typeface="Times New Roman"/>
                        </a:rPr>
                        <a:t>responseXML</a:t>
                      </a:r>
                      <a:endParaRPr lang="en-US" sz="2000" dirty="0">
                        <a:latin typeface="+mn-lt"/>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US" sz="2000" dirty="0">
                          <a:latin typeface="+mn-lt"/>
                          <a:ea typeface="Times New Roman"/>
                          <a:cs typeface="Times New Roman"/>
                        </a:rPr>
                        <a:t>get the response data as XML data</a:t>
                      </a:r>
                    </a:p>
                  </a:txBody>
                  <a:tcPr marL="68580" marR="68580" marT="0" marB="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Response Text Property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lstStyle/>
          <a:p>
            <a:r>
              <a:rPr lang="en-US" dirty="0" smtClean="0"/>
              <a:t>If the response from the server is not XML, use the </a:t>
            </a:r>
            <a:r>
              <a:rPr lang="en-US" dirty="0" err="1" smtClean="0"/>
              <a:t>responseText</a:t>
            </a:r>
            <a:r>
              <a:rPr lang="en-US" dirty="0" smtClean="0"/>
              <a:t> property. </a:t>
            </a:r>
          </a:p>
          <a:p>
            <a:r>
              <a:rPr lang="en-US" dirty="0" smtClean="0"/>
              <a:t>The </a:t>
            </a:r>
            <a:r>
              <a:rPr lang="en-US" dirty="0" err="1" smtClean="0"/>
              <a:t>responseText</a:t>
            </a:r>
            <a:r>
              <a:rPr lang="en-US" dirty="0" smtClean="0"/>
              <a:t> property returns the response as a string, and you can use it accordingly:</a:t>
            </a:r>
          </a:p>
          <a:p>
            <a:r>
              <a:rPr lang="en-US" b="1" dirty="0" smtClean="0"/>
              <a:t>Example</a:t>
            </a:r>
          </a:p>
          <a:p>
            <a:pPr lvl="1">
              <a:buNone/>
            </a:pPr>
            <a:r>
              <a:rPr lang="en-US" i="1" dirty="0" smtClean="0">
                <a:solidFill>
                  <a:schemeClr val="tx1"/>
                </a:solidFill>
              </a:rPr>
              <a:t>	</a:t>
            </a:r>
            <a:r>
              <a:rPr lang="en-US" i="1" dirty="0" err="1" smtClean="0">
                <a:solidFill>
                  <a:schemeClr val="tx1"/>
                </a:solidFill>
              </a:rPr>
              <a:t>document.getElementById</a:t>
            </a:r>
            <a:r>
              <a:rPr lang="en-US" i="1" dirty="0" smtClean="0">
                <a:solidFill>
                  <a:schemeClr val="tx1"/>
                </a:solidFill>
              </a:rPr>
              <a:t>("</a:t>
            </a:r>
            <a:r>
              <a:rPr lang="en-US" i="1" dirty="0" err="1" smtClean="0">
                <a:solidFill>
                  <a:schemeClr val="tx1"/>
                </a:solidFill>
              </a:rPr>
              <a:t>myDiv</a:t>
            </a:r>
            <a:r>
              <a:rPr lang="en-US" i="1" dirty="0" smtClean="0">
                <a:solidFill>
                  <a:schemeClr val="tx1"/>
                </a:solidFill>
              </a:rPr>
              <a:t>").</a:t>
            </a:r>
            <a:r>
              <a:rPr lang="en-US" i="1" dirty="0" err="1" smtClean="0">
                <a:solidFill>
                  <a:schemeClr val="tx1"/>
                </a:solidFill>
              </a:rPr>
              <a:t>innerHTML</a:t>
            </a:r>
            <a:r>
              <a:rPr lang="en-US" i="1" dirty="0" smtClean="0">
                <a:solidFill>
                  <a:schemeClr val="tx1"/>
                </a:solidFill>
              </a:rPr>
              <a:t>=</a:t>
            </a:r>
            <a:r>
              <a:rPr lang="en-US" i="1" dirty="0" err="1" smtClean="0">
                <a:solidFill>
                  <a:schemeClr val="tx1"/>
                </a:solidFill>
              </a:rPr>
              <a:t>xmlhttp.responseText</a:t>
            </a:r>
            <a:r>
              <a:rPr lang="en-US" i="1" dirty="0" smtClean="0">
                <a:solidFill>
                  <a:schemeClr val="tx1"/>
                </a:solidFill>
              </a:rPr>
              <a:t>;</a:t>
            </a:r>
            <a:endParaRPr lang="en-US" dirty="0" smtClean="0">
              <a:solidFill>
                <a:schemeClr val="tx1"/>
              </a:solidFill>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responseXML</a:t>
            </a:r>
            <a:r>
              <a:rPr lang="en-US" b="1" dirty="0" smtClean="0"/>
              <a:t> Property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a:xfrm>
            <a:off x="185928" y="1527048"/>
            <a:ext cx="8805672" cy="4949952"/>
          </a:xfrm>
        </p:spPr>
        <p:txBody>
          <a:bodyPr>
            <a:normAutofit/>
          </a:bodyPr>
          <a:lstStyle/>
          <a:p>
            <a:r>
              <a:rPr lang="en-US" dirty="0" smtClean="0"/>
              <a:t>If the response from the server is XML, and you want to parse it as an XML object, use the </a:t>
            </a:r>
            <a:r>
              <a:rPr lang="en-US" dirty="0" err="1" smtClean="0"/>
              <a:t>responseXML</a:t>
            </a:r>
            <a:r>
              <a:rPr lang="en-US" dirty="0" smtClean="0"/>
              <a:t> property:</a:t>
            </a:r>
          </a:p>
          <a:p>
            <a:r>
              <a:rPr lang="en-US" b="1" dirty="0" smtClean="0"/>
              <a:t>Example</a:t>
            </a:r>
          </a:p>
          <a:p>
            <a:pPr>
              <a:buNone/>
            </a:pPr>
            <a:r>
              <a:rPr lang="en-US" i="1" dirty="0" smtClean="0"/>
              <a:t>		</a:t>
            </a:r>
            <a:r>
              <a:rPr lang="en-US" sz="2200" i="1" dirty="0" err="1" smtClean="0"/>
              <a:t>xmlDoc</a:t>
            </a:r>
            <a:r>
              <a:rPr lang="en-US" sz="2200" i="1" dirty="0" smtClean="0"/>
              <a:t>=</a:t>
            </a:r>
            <a:r>
              <a:rPr lang="en-US" sz="2200" i="1" dirty="0" err="1" smtClean="0"/>
              <a:t>xmlhttp.responseXML</a:t>
            </a:r>
            <a:r>
              <a:rPr lang="en-US" sz="2200" i="1" dirty="0" smtClean="0"/>
              <a:t>;</a:t>
            </a:r>
            <a:br>
              <a:rPr lang="en-US" sz="2200" i="1" dirty="0" smtClean="0"/>
            </a:br>
            <a:r>
              <a:rPr lang="en-US" sz="2200" i="1" dirty="0" smtClean="0"/>
              <a:t>	txt="";</a:t>
            </a:r>
            <a:br>
              <a:rPr lang="en-US" sz="2200" i="1" dirty="0" smtClean="0"/>
            </a:br>
            <a:r>
              <a:rPr lang="en-US" sz="2200" i="1" dirty="0" smtClean="0"/>
              <a:t>	x=</a:t>
            </a:r>
            <a:r>
              <a:rPr lang="en-US" sz="2200" i="1" dirty="0" err="1" smtClean="0"/>
              <a:t>xmlDoc.getElementsByTagName</a:t>
            </a:r>
            <a:r>
              <a:rPr lang="en-US" sz="2200" i="1" dirty="0" smtClean="0"/>
              <a:t>("ARTIST");</a:t>
            </a:r>
            <a:br>
              <a:rPr lang="en-US" sz="2200" i="1" dirty="0" smtClean="0"/>
            </a:br>
            <a:r>
              <a:rPr lang="en-US" sz="2200" i="1" dirty="0" smtClean="0"/>
              <a:t>	for (</a:t>
            </a:r>
            <a:r>
              <a:rPr lang="en-US" sz="2200" i="1" dirty="0" err="1" smtClean="0"/>
              <a:t>i</a:t>
            </a:r>
            <a:r>
              <a:rPr lang="en-US" sz="2200" i="1" dirty="0" smtClean="0"/>
              <a:t>=0;i&lt;</a:t>
            </a:r>
            <a:r>
              <a:rPr lang="en-US" sz="2200" i="1" dirty="0" err="1" smtClean="0"/>
              <a:t>x.length;i</a:t>
            </a:r>
            <a:r>
              <a:rPr lang="en-US" sz="2200" i="1" dirty="0" smtClean="0"/>
              <a:t>++)</a:t>
            </a:r>
            <a:br>
              <a:rPr lang="en-US" sz="2200" i="1" dirty="0" smtClean="0"/>
            </a:br>
            <a:r>
              <a:rPr lang="en-US" sz="2200" i="1" dirty="0" smtClean="0"/>
              <a:t>  	{</a:t>
            </a:r>
            <a:br>
              <a:rPr lang="en-US" sz="2200" i="1" dirty="0" smtClean="0"/>
            </a:br>
            <a:r>
              <a:rPr lang="en-US" sz="2200" i="1" dirty="0" smtClean="0"/>
              <a:t>  		txt=txt + x[</a:t>
            </a:r>
            <a:r>
              <a:rPr lang="en-US" sz="2200" i="1" dirty="0" err="1" smtClean="0"/>
              <a:t>i</a:t>
            </a:r>
            <a:r>
              <a:rPr lang="en-US" sz="2200" i="1" dirty="0" smtClean="0"/>
              <a:t>].</a:t>
            </a:r>
            <a:r>
              <a:rPr lang="en-US" sz="2200" i="1" dirty="0" err="1" smtClean="0"/>
              <a:t>childNodes</a:t>
            </a:r>
            <a:r>
              <a:rPr lang="en-US" sz="2200" i="1" dirty="0" smtClean="0"/>
              <a:t>[0].</a:t>
            </a:r>
            <a:r>
              <a:rPr lang="en-US" sz="2200" i="1" dirty="0" err="1" smtClean="0"/>
              <a:t>nodeValue</a:t>
            </a:r>
            <a:r>
              <a:rPr lang="en-US" sz="2200" i="1" dirty="0" smtClean="0"/>
              <a:t> + "&lt;</a:t>
            </a:r>
            <a:r>
              <a:rPr lang="en-US" sz="2200" i="1" dirty="0" err="1" smtClean="0"/>
              <a:t>br</a:t>
            </a:r>
            <a:r>
              <a:rPr lang="en-US" sz="2200" i="1" dirty="0" smtClean="0"/>
              <a:t> /&gt;";</a:t>
            </a:r>
            <a:br>
              <a:rPr lang="en-US" sz="2200" i="1" dirty="0" smtClean="0"/>
            </a:br>
            <a:r>
              <a:rPr lang="en-US" sz="2200" i="1" dirty="0" smtClean="0"/>
              <a:t>  	}</a:t>
            </a:r>
            <a:br>
              <a:rPr lang="en-US" sz="2200" i="1" dirty="0" smtClean="0"/>
            </a:br>
            <a:r>
              <a:rPr lang="en-US" sz="2200" i="1" dirty="0" smtClean="0"/>
              <a:t>	</a:t>
            </a:r>
            <a:r>
              <a:rPr lang="en-US" sz="2200" i="1" dirty="0" err="1" smtClean="0"/>
              <a:t>document.getElementById</a:t>
            </a:r>
            <a:r>
              <a:rPr lang="en-US" sz="2200" i="1" dirty="0" smtClean="0"/>
              <a:t>("</a:t>
            </a:r>
            <a:r>
              <a:rPr lang="en-US" sz="2200" i="1" dirty="0" err="1" smtClean="0"/>
              <a:t>myDiv</a:t>
            </a:r>
            <a:r>
              <a:rPr lang="en-US" sz="2200" i="1" dirty="0" smtClean="0"/>
              <a:t>").</a:t>
            </a:r>
            <a:r>
              <a:rPr lang="en-US" sz="2200" i="1" dirty="0" err="1" smtClean="0"/>
              <a:t>innerHTML</a:t>
            </a:r>
            <a:r>
              <a:rPr lang="en-US" sz="2200" i="1" dirty="0" smtClean="0"/>
              <a:t>=txt;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lstStyle/>
          <a:p>
            <a:r>
              <a:rPr lang="en-MY" b="1" dirty="0" smtClean="0"/>
              <a:t>JavaScript AJAX </a:t>
            </a:r>
            <a:endParaRPr lang="en-US" b="1"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onreadystatechange</a:t>
            </a:r>
            <a:r>
              <a:rPr lang="en-US" b="1" dirty="0" smtClean="0"/>
              <a:t> event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p:txBody>
          <a:bodyPr/>
          <a:lstStyle/>
          <a:p>
            <a:r>
              <a:rPr lang="en-US" dirty="0" smtClean="0"/>
              <a:t>When a request to a server is sent, we want to perform some actions based on the response. </a:t>
            </a:r>
          </a:p>
          <a:p>
            <a:r>
              <a:rPr lang="en-US" dirty="0" smtClean="0"/>
              <a:t>The </a:t>
            </a:r>
            <a:r>
              <a:rPr lang="en-US" dirty="0" err="1" smtClean="0"/>
              <a:t>onreadystatechange</a:t>
            </a:r>
            <a:r>
              <a:rPr lang="en-US" dirty="0" smtClean="0"/>
              <a:t> event is triggered every time the </a:t>
            </a:r>
            <a:r>
              <a:rPr lang="en-US" dirty="0" err="1" smtClean="0"/>
              <a:t>readyState</a:t>
            </a:r>
            <a:r>
              <a:rPr lang="en-US" dirty="0" smtClean="0"/>
              <a:t> changes. </a:t>
            </a:r>
          </a:p>
          <a:p>
            <a:r>
              <a:rPr lang="en-US" dirty="0" smtClean="0"/>
              <a:t>The </a:t>
            </a:r>
            <a:r>
              <a:rPr lang="en-US" dirty="0" err="1" smtClean="0"/>
              <a:t>readyState</a:t>
            </a:r>
            <a:r>
              <a:rPr lang="en-US" dirty="0" smtClean="0"/>
              <a:t> property holds the status of the </a:t>
            </a:r>
            <a:r>
              <a:rPr lang="en-US" dirty="0" err="1" smtClean="0"/>
              <a:t>XMLHttpRequest</a:t>
            </a:r>
            <a:r>
              <a:rPr lang="en-US" dirty="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Three important properties of the </a:t>
            </a:r>
            <a:r>
              <a:rPr lang="en-US" sz="2800" dirty="0" err="1" smtClean="0"/>
              <a:t>XMLHttpRequest</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5" name="Content Placeholder 4"/>
          <p:cNvGraphicFramePr>
            <a:graphicFrameLocks noGrp="1"/>
          </p:cNvGraphicFramePr>
          <p:nvPr>
            <p:ph sz="quarter" idx="1"/>
          </p:nvPr>
        </p:nvGraphicFramePr>
        <p:xfrm>
          <a:off x="301625" y="1757807"/>
          <a:ext cx="8504238" cy="4490593"/>
        </p:xfrm>
        <a:graphic>
          <a:graphicData uri="http://schemas.openxmlformats.org/drawingml/2006/table">
            <a:tbl>
              <a:tblPr firstRow="1" bandRow="1">
                <a:tableStyleId>{7DF18680-E054-41AD-8BC1-D1AEF772440D}</a:tableStyleId>
              </a:tblPr>
              <a:tblGrid>
                <a:gridCol w="2670175"/>
                <a:gridCol w="5834063"/>
              </a:tblGrid>
              <a:tr h="370840">
                <a:tc>
                  <a:txBody>
                    <a:bodyPr/>
                    <a:lstStyle/>
                    <a:p>
                      <a:pPr marL="0" marR="0" algn="ctr">
                        <a:lnSpc>
                          <a:spcPct val="115000"/>
                        </a:lnSpc>
                        <a:spcBef>
                          <a:spcPts val="0"/>
                        </a:spcBef>
                        <a:spcAft>
                          <a:spcPts val="0"/>
                        </a:spcAft>
                      </a:pPr>
                      <a:r>
                        <a:rPr lang="en-US" sz="2000" b="1" dirty="0">
                          <a:latin typeface="+mn-lt"/>
                          <a:ea typeface="Times New Roman"/>
                          <a:cs typeface="Times New Roman"/>
                        </a:rPr>
                        <a:t>Property</a:t>
                      </a:r>
                      <a:endParaRPr lang="en-US" sz="2800" dirty="0">
                        <a:latin typeface="+mn-lt"/>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000" b="1">
                          <a:latin typeface="+mn-lt"/>
                          <a:ea typeface="Times New Roman"/>
                          <a:cs typeface="Times New Roman"/>
                        </a:rPr>
                        <a:t>Description</a:t>
                      </a:r>
                      <a:endParaRPr lang="en-US" sz="2800">
                        <a:latin typeface="+mn-lt"/>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latin typeface="+mn-lt"/>
                          <a:ea typeface="Times New Roman"/>
                          <a:cs typeface="Times New Roman"/>
                        </a:rPr>
                        <a:t>onreadystatechange</a:t>
                      </a:r>
                      <a:endParaRPr lang="en-US" sz="2800">
                        <a:latin typeface="+mn-lt"/>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latin typeface="+mn-lt"/>
                          <a:ea typeface="Times New Roman"/>
                          <a:cs typeface="Times New Roman"/>
                        </a:rPr>
                        <a:t>Stores a function (or the name of a function) to be called automatically each time the readyState property changes</a:t>
                      </a:r>
                      <a:endParaRPr lang="en-US" sz="2800">
                        <a:latin typeface="+mn-lt"/>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latin typeface="+mn-lt"/>
                          <a:ea typeface="Times New Roman"/>
                          <a:cs typeface="Times New Roman"/>
                        </a:rPr>
                        <a:t>readyState</a:t>
                      </a:r>
                      <a:endParaRPr lang="en-US" sz="2800">
                        <a:latin typeface="+mn-lt"/>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latin typeface="+mn-lt"/>
                          <a:ea typeface="Times New Roman"/>
                          <a:cs typeface="Times New Roman"/>
                        </a:rPr>
                        <a:t>Holds the status of the XMLHttpRequest. Changes from 0 to 4: </a:t>
                      </a:r>
                      <a:br>
                        <a:rPr lang="en-US" sz="2000">
                          <a:latin typeface="+mn-lt"/>
                          <a:ea typeface="Times New Roman"/>
                          <a:cs typeface="Times New Roman"/>
                        </a:rPr>
                      </a:br>
                      <a:r>
                        <a:rPr lang="en-US" sz="2000">
                          <a:latin typeface="+mn-lt"/>
                          <a:ea typeface="Times New Roman"/>
                          <a:cs typeface="Times New Roman"/>
                        </a:rPr>
                        <a:t>0: request not initialized </a:t>
                      </a:r>
                      <a:br>
                        <a:rPr lang="en-US" sz="2000">
                          <a:latin typeface="+mn-lt"/>
                          <a:ea typeface="Times New Roman"/>
                          <a:cs typeface="Times New Roman"/>
                        </a:rPr>
                      </a:br>
                      <a:r>
                        <a:rPr lang="en-US" sz="2000">
                          <a:latin typeface="+mn-lt"/>
                          <a:ea typeface="Times New Roman"/>
                          <a:cs typeface="Times New Roman"/>
                        </a:rPr>
                        <a:t>1: server connection established</a:t>
                      </a:r>
                      <a:br>
                        <a:rPr lang="en-US" sz="2000">
                          <a:latin typeface="+mn-lt"/>
                          <a:ea typeface="Times New Roman"/>
                          <a:cs typeface="Times New Roman"/>
                        </a:rPr>
                      </a:br>
                      <a:r>
                        <a:rPr lang="en-US" sz="2000">
                          <a:latin typeface="+mn-lt"/>
                          <a:ea typeface="Times New Roman"/>
                          <a:cs typeface="Times New Roman"/>
                        </a:rPr>
                        <a:t>2: request received </a:t>
                      </a:r>
                      <a:br>
                        <a:rPr lang="en-US" sz="2000">
                          <a:latin typeface="+mn-lt"/>
                          <a:ea typeface="Times New Roman"/>
                          <a:cs typeface="Times New Roman"/>
                        </a:rPr>
                      </a:br>
                      <a:r>
                        <a:rPr lang="en-US" sz="2000">
                          <a:latin typeface="+mn-lt"/>
                          <a:ea typeface="Times New Roman"/>
                          <a:cs typeface="Times New Roman"/>
                        </a:rPr>
                        <a:t>3: processing request </a:t>
                      </a:r>
                      <a:br>
                        <a:rPr lang="en-US" sz="2000">
                          <a:latin typeface="+mn-lt"/>
                          <a:ea typeface="Times New Roman"/>
                          <a:cs typeface="Times New Roman"/>
                        </a:rPr>
                      </a:br>
                      <a:r>
                        <a:rPr lang="en-US" sz="2000">
                          <a:latin typeface="+mn-lt"/>
                          <a:ea typeface="Times New Roman"/>
                          <a:cs typeface="Times New Roman"/>
                        </a:rPr>
                        <a:t>4: request finished and response is ready</a:t>
                      </a:r>
                      <a:endParaRPr lang="en-US" sz="2800">
                        <a:latin typeface="+mn-lt"/>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latin typeface="+mn-lt"/>
                          <a:ea typeface="Times New Roman"/>
                          <a:cs typeface="Times New Roman"/>
                        </a:rPr>
                        <a:t>Status</a:t>
                      </a:r>
                      <a:endParaRPr lang="en-US" sz="2800">
                        <a:latin typeface="+mn-lt"/>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latin typeface="+mn-lt"/>
                          <a:ea typeface="Times New Roman"/>
                          <a:cs typeface="Times New Roman"/>
                        </a:rPr>
                        <a:t>200: "OK"</a:t>
                      </a:r>
                      <a:br>
                        <a:rPr lang="en-US" sz="2000" dirty="0">
                          <a:latin typeface="+mn-lt"/>
                          <a:ea typeface="Times New Roman"/>
                          <a:cs typeface="Times New Roman"/>
                        </a:rPr>
                      </a:br>
                      <a:r>
                        <a:rPr lang="en-US" sz="2000" dirty="0">
                          <a:latin typeface="+mn-lt"/>
                          <a:ea typeface="Times New Roman"/>
                          <a:cs typeface="Times New Roman"/>
                        </a:rPr>
                        <a:t>404: Page not found</a:t>
                      </a:r>
                      <a:endParaRPr lang="en-US" sz="28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a:xfrm>
            <a:off x="185928" y="1527048"/>
            <a:ext cx="8805672" cy="4873752"/>
          </a:xfrm>
        </p:spPr>
        <p:txBody>
          <a:bodyPr>
            <a:normAutofit lnSpcReduction="10000"/>
          </a:bodyPr>
          <a:lstStyle/>
          <a:p>
            <a:r>
              <a:rPr lang="en-US" dirty="0" smtClean="0"/>
              <a:t>In the </a:t>
            </a:r>
            <a:r>
              <a:rPr lang="en-US" dirty="0" err="1" smtClean="0"/>
              <a:t>onreadystatechange</a:t>
            </a:r>
            <a:r>
              <a:rPr lang="en-US" dirty="0" smtClean="0"/>
              <a:t> event, we specify what will happen when the server response is ready to be processed. </a:t>
            </a:r>
          </a:p>
          <a:p>
            <a:r>
              <a:rPr lang="en-US" dirty="0" smtClean="0"/>
              <a:t>When </a:t>
            </a:r>
            <a:r>
              <a:rPr lang="en-US" dirty="0" err="1" smtClean="0"/>
              <a:t>readyState</a:t>
            </a:r>
            <a:r>
              <a:rPr lang="en-US" dirty="0" smtClean="0"/>
              <a:t> is 4 and status is 200, the response is ready:</a:t>
            </a:r>
          </a:p>
          <a:p>
            <a:r>
              <a:rPr lang="en-US" b="1" dirty="0" smtClean="0"/>
              <a:t>Example</a:t>
            </a:r>
          </a:p>
          <a:p>
            <a:pPr>
              <a:buNone/>
            </a:pPr>
            <a:r>
              <a:rPr lang="en-US" dirty="0" smtClean="0"/>
              <a:t>	</a:t>
            </a:r>
            <a:r>
              <a:rPr lang="en-US" sz="2400" i="1" dirty="0" err="1" smtClean="0"/>
              <a:t>xmlhttp.onreadystatechange</a:t>
            </a:r>
            <a:r>
              <a:rPr lang="en-US" sz="2400" i="1" dirty="0" smtClean="0"/>
              <a:t>=function()</a:t>
            </a:r>
            <a:br>
              <a:rPr lang="en-US" sz="2400" i="1" dirty="0" smtClean="0"/>
            </a:br>
            <a:r>
              <a:rPr lang="en-US" sz="2400" i="1" dirty="0" smtClean="0"/>
              <a:t>  {</a:t>
            </a:r>
            <a:br>
              <a:rPr lang="en-US" sz="2400" i="1" dirty="0" smtClean="0"/>
            </a:br>
            <a:r>
              <a:rPr lang="en-US" sz="2400" i="1" dirty="0" smtClean="0"/>
              <a:t>  if (</a:t>
            </a:r>
            <a:r>
              <a:rPr lang="en-US" sz="2400" i="1" dirty="0" err="1" smtClean="0"/>
              <a:t>xmlhttp.readyState</a:t>
            </a:r>
            <a:r>
              <a:rPr lang="en-US" sz="2400" i="1" dirty="0" smtClean="0"/>
              <a:t>==4 &amp;&amp; </a:t>
            </a:r>
            <a:r>
              <a:rPr lang="en-US" sz="2400" i="1" dirty="0" err="1" smtClean="0"/>
              <a:t>xmlhttp.status</a:t>
            </a:r>
            <a:r>
              <a:rPr lang="en-US" sz="2400" i="1" dirty="0" smtClean="0"/>
              <a:t>==200)</a:t>
            </a:r>
            <a:br>
              <a:rPr lang="en-US" sz="2400" i="1" dirty="0" smtClean="0"/>
            </a:br>
            <a:r>
              <a:rPr lang="en-US" sz="2400" i="1" dirty="0" smtClean="0"/>
              <a:t>    {    </a:t>
            </a:r>
            <a:r>
              <a:rPr lang="en-US" sz="2400" i="1" dirty="0" err="1" smtClean="0"/>
              <a:t>document.getElementById</a:t>
            </a:r>
            <a:r>
              <a:rPr lang="en-US" sz="2400" i="1" dirty="0" smtClean="0"/>
              <a:t>("</a:t>
            </a:r>
            <a:r>
              <a:rPr lang="en-US" sz="2400" i="1" dirty="0" err="1" smtClean="0"/>
              <a:t>myDiv</a:t>
            </a:r>
            <a:r>
              <a:rPr lang="en-US" sz="2400" i="1" dirty="0" smtClean="0"/>
              <a:t>").</a:t>
            </a:r>
            <a:r>
              <a:rPr lang="en-US" sz="2400" i="1" dirty="0" err="1" smtClean="0"/>
              <a:t>innerHTML</a:t>
            </a:r>
            <a:r>
              <a:rPr lang="en-US" sz="2400" i="1" dirty="0" smtClean="0"/>
              <a:t>=</a:t>
            </a:r>
            <a:r>
              <a:rPr lang="en-US" sz="2400" i="1" dirty="0" err="1" smtClean="0"/>
              <a:t>xmlhttp.responseText</a:t>
            </a:r>
            <a:r>
              <a:rPr lang="en-US" sz="2400" i="1" dirty="0" smtClean="0"/>
              <a:t>;   }</a:t>
            </a:r>
            <a:br>
              <a:rPr lang="en-US" sz="2400" i="1" dirty="0" smtClean="0"/>
            </a:br>
            <a:r>
              <a:rPr lang="en-US" sz="2400" i="1" dirty="0" smtClean="0"/>
              <a:t>  } </a:t>
            </a:r>
            <a:endParaRPr lang="en-US" i="1"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Callback Function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dirty="0" smtClean="0"/>
              <a:t>A callback function is a function passed as a parameter to another function. </a:t>
            </a:r>
          </a:p>
          <a:p>
            <a:r>
              <a:rPr lang="en-US" dirty="0" smtClean="0"/>
              <a:t>If you have more than one AJAX task on your website, you should create ONE standard function for creating the </a:t>
            </a:r>
            <a:r>
              <a:rPr lang="en-US" dirty="0" err="1" smtClean="0"/>
              <a:t>XMLHttpRequest</a:t>
            </a:r>
            <a:r>
              <a:rPr lang="en-US" dirty="0" smtClean="0"/>
              <a:t> object, and call this for each AJAX task. </a:t>
            </a:r>
          </a:p>
          <a:p>
            <a:r>
              <a:rPr lang="en-US" dirty="0" smtClean="0"/>
              <a:t>The function call should contain the URL and what to do on </a:t>
            </a:r>
            <a:r>
              <a:rPr lang="en-US" dirty="0" err="1" smtClean="0"/>
              <a:t>onreadystatechange</a:t>
            </a:r>
            <a:r>
              <a:rPr lang="en-US" dirty="0" smtClean="0"/>
              <a:t> (which is probably different for each call):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a:xfrm>
            <a:off x="185928" y="1527048"/>
            <a:ext cx="8805672" cy="4797552"/>
          </a:xfrm>
        </p:spPr>
        <p:txBody>
          <a:bodyPr>
            <a:normAutofit fontScale="92500" lnSpcReduction="10000"/>
          </a:bodyPr>
          <a:lstStyle/>
          <a:p>
            <a:pPr>
              <a:buNone/>
            </a:pPr>
            <a:r>
              <a:rPr lang="en-US" i="1" dirty="0" smtClean="0"/>
              <a:t>function </a:t>
            </a:r>
            <a:r>
              <a:rPr lang="en-US" i="1" dirty="0" err="1" smtClean="0"/>
              <a:t>myFunction</a:t>
            </a:r>
            <a:r>
              <a:rPr lang="en-US" i="1" dirty="0" smtClean="0"/>
              <a:t>()</a:t>
            </a:r>
            <a:br>
              <a:rPr lang="en-US" i="1" dirty="0" smtClean="0"/>
            </a:br>
            <a:r>
              <a:rPr lang="en-US" i="1" dirty="0" smtClean="0"/>
              <a:t>{</a:t>
            </a:r>
            <a:br>
              <a:rPr lang="en-US" i="1" dirty="0" smtClean="0"/>
            </a:br>
            <a:r>
              <a:rPr lang="en-US" i="1" dirty="0" smtClean="0"/>
              <a:t>  </a:t>
            </a:r>
            <a:r>
              <a:rPr lang="en-US" i="1" dirty="0" err="1" smtClean="0"/>
              <a:t>loadXMLDoc</a:t>
            </a:r>
            <a:r>
              <a:rPr lang="en-US" i="1" dirty="0" smtClean="0"/>
              <a:t>("</a:t>
            </a:r>
            <a:r>
              <a:rPr lang="en-US" i="1" dirty="0" err="1" smtClean="0"/>
              <a:t>ajax_info.txt",function</a:t>
            </a:r>
            <a:r>
              <a:rPr lang="en-US" i="1" dirty="0" smtClean="0"/>
              <a:t>()</a:t>
            </a:r>
            <a:br>
              <a:rPr lang="en-US" i="1" dirty="0" smtClean="0"/>
            </a:br>
            <a:r>
              <a:rPr lang="en-US" i="1" dirty="0" smtClean="0"/>
              <a:t>      {          </a:t>
            </a:r>
          </a:p>
          <a:p>
            <a:pPr>
              <a:buNone/>
            </a:pPr>
            <a:r>
              <a:rPr lang="en-US" i="1" dirty="0" smtClean="0"/>
              <a:t>		if (</a:t>
            </a:r>
            <a:r>
              <a:rPr lang="en-US" i="1" dirty="0" err="1" smtClean="0"/>
              <a:t>xmlhttp.readyState</a:t>
            </a:r>
            <a:r>
              <a:rPr lang="en-US" i="1" dirty="0" smtClean="0"/>
              <a:t>==4 &amp;&amp; 					                       </a:t>
            </a:r>
            <a:r>
              <a:rPr lang="en-US" i="1" dirty="0" err="1" smtClean="0"/>
              <a:t>xmlhttp.status</a:t>
            </a:r>
            <a:r>
              <a:rPr lang="en-US" i="1" dirty="0" smtClean="0"/>
              <a:t>==200)</a:t>
            </a:r>
            <a:br>
              <a:rPr lang="en-US" i="1" dirty="0" smtClean="0"/>
            </a:br>
            <a:r>
              <a:rPr lang="en-US" i="1" dirty="0" smtClean="0"/>
              <a:t>                       {     </a:t>
            </a:r>
          </a:p>
          <a:p>
            <a:pPr>
              <a:buNone/>
            </a:pPr>
            <a:r>
              <a:rPr lang="en-US" i="1" dirty="0" smtClean="0"/>
              <a:t>				   	</a:t>
            </a:r>
            <a:r>
              <a:rPr lang="en-US" i="1" dirty="0" err="1" smtClean="0"/>
              <a:t>document.getElementById</a:t>
            </a:r>
            <a:r>
              <a:rPr lang="en-US" i="1" dirty="0" smtClean="0"/>
              <a:t>("</a:t>
            </a:r>
            <a:r>
              <a:rPr lang="en-US" i="1" dirty="0" err="1" smtClean="0"/>
              <a:t>myDiv</a:t>
            </a:r>
            <a:r>
              <a:rPr lang="en-US" i="1" dirty="0" smtClean="0"/>
              <a:t>").</a:t>
            </a:r>
            <a:r>
              <a:rPr lang="en-US" i="1" dirty="0" err="1" smtClean="0"/>
              <a:t>innerHTML</a:t>
            </a:r>
            <a:r>
              <a:rPr lang="en-US" i="1" dirty="0" smtClean="0"/>
              <a:t>=</a:t>
            </a:r>
            <a:r>
              <a:rPr lang="en-US" i="1" dirty="0" err="1" smtClean="0"/>
              <a:t>xmlhttp.responseText</a:t>
            </a:r>
            <a:r>
              <a:rPr lang="en-US" i="1" dirty="0" smtClean="0"/>
              <a:t>;</a:t>
            </a:r>
            <a:br>
              <a:rPr lang="en-US" i="1" dirty="0" smtClean="0"/>
            </a:br>
            <a:r>
              <a:rPr lang="en-US" i="1" dirty="0" smtClean="0"/>
              <a:t>                       }</a:t>
            </a:r>
            <a:br>
              <a:rPr lang="en-US" i="1" dirty="0" smtClean="0"/>
            </a:br>
            <a:r>
              <a:rPr lang="en-US" i="1" dirty="0" smtClean="0"/>
              <a:t>      }; </a:t>
            </a:r>
          </a:p>
          <a:p>
            <a:pPr>
              <a:buNone/>
            </a:pPr>
            <a:r>
              <a:rPr lang="en-US" i="1" dirty="0" smtClean="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a:t>
            </a:r>
            <a:r>
              <a:rPr lang="en-US"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a:xfrm>
            <a:off x="228600" y="1527048"/>
            <a:ext cx="8577072" cy="4873752"/>
          </a:xfrm>
        </p:spPr>
        <p:txBody>
          <a:bodyPr/>
          <a:lstStyle/>
          <a:p>
            <a:r>
              <a:rPr lang="en-US" dirty="0" smtClean="0"/>
              <a:t>Save some data to the server and notify the user once it's complete.</a:t>
            </a:r>
          </a:p>
          <a:p>
            <a:r>
              <a:rPr lang="en-US" b="1" dirty="0" smtClean="0"/>
              <a:t>Example</a:t>
            </a:r>
          </a:p>
          <a:p>
            <a:pPr>
              <a:buNone/>
            </a:pPr>
            <a:r>
              <a:rPr lang="en-US" i="1" dirty="0" smtClean="0"/>
              <a:t>$.</a:t>
            </a:r>
            <a:r>
              <a:rPr lang="en-US" i="1" dirty="0" err="1" smtClean="0"/>
              <a:t>ajax</a:t>
            </a:r>
            <a:r>
              <a:rPr lang="en-US" i="1" dirty="0" smtClean="0"/>
              <a:t>({</a:t>
            </a:r>
          </a:p>
          <a:p>
            <a:pPr>
              <a:buNone/>
            </a:pPr>
            <a:r>
              <a:rPr lang="en-US" i="1" dirty="0" smtClean="0"/>
              <a:t>		type: "POST",</a:t>
            </a:r>
          </a:p>
          <a:p>
            <a:pPr>
              <a:buNone/>
            </a:pPr>
            <a:r>
              <a:rPr lang="en-US" i="1" dirty="0" smtClean="0"/>
              <a:t>		</a:t>
            </a:r>
            <a:r>
              <a:rPr lang="en-US" i="1" dirty="0" err="1" smtClean="0"/>
              <a:t>url</a:t>
            </a:r>
            <a:r>
              <a:rPr lang="en-US" i="1" dirty="0" smtClean="0"/>
              <a:t>: "some.php",</a:t>
            </a:r>
          </a:p>
          <a:p>
            <a:pPr>
              <a:buNone/>
            </a:pPr>
            <a:r>
              <a:rPr lang="en-US" i="1" dirty="0" smtClean="0"/>
              <a:t>		data: { name: "John", location: "Boston" }</a:t>
            </a:r>
          </a:p>
          <a:p>
            <a:pPr>
              <a:buNone/>
            </a:pPr>
            <a:r>
              <a:rPr lang="en-US" i="1" dirty="0" smtClean="0"/>
              <a:t>		}).done(function( </a:t>
            </a:r>
            <a:r>
              <a:rPr lang="en-US" i="1" dirty="0" err="1" smtClean="0"/>
              <a:t>msg</a:t>
            </a:r>
            <a:r>
              <a:rPr lang="en-US" i="1" dirty="0" smtClean="0"/>
              <a:t> ) {</a:t>
            </a:r>
          </a:p>
          <a:p>
            <a:pPr>
              <a:buNone/>
            </a:pPr>
            <a:r>
              <a:rPr lang="en-US" i="1" dirty="0" smtClean="0"/>
              <a:t>			alert( "Data Saved: " + </a:t>
            </a:r>
            <a:r>
              <a:rPr lang="en-US" i="1" dirty="0" err="1" smtClean="0"/>
              <a:t>msg</a:t>
            </a:r>
            <a:r>
              <a:rPr lang="en-US" i="1" dirty="0" smtClean="0"/>
              <a:t> );</a:t>
            </a:r>
          </a:p>
          <a:p>
            <a:pPr>
              <a:buNone/>
            </a:pPr>
            <a:r>
              <a:rPr lang="en-US" i="1" dirty="0" smtClean="0"/>
              <a:t>	});</a:t>
            </a:r>
            <a:endParaRPr lang="en-US"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a:t>
            </a:r>
            <a:r>
              <a:rPr lang="en-US"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228600" y="1527048"/>
            <a:ext cx="8577072" cy="4873752"/>
          </a:xfrm>
        </p:spPr>
        <p:txBody>
          <a:bodyPr/>
          <a:lstStyle/>
          <a:p>
            <a:r>
              <a:rPr lang="en-US" dirty="0" smtClean="0"/>
              <a:t>Retrieve the latest version of an HTML page.</a:t>
            </a:r>
          </a:p>
          <a:p>
            <a:r>
              <a:rPr lang="en-US" b="1" dirty="0" smtClean="0"/>
              <a:t>Example</a:t>
            </a:r>
          </a:p>
          <a:p>
            <a:pPr>
              <a:buNone/>
            </a:pPr>
            <a:r>
              <a:rPr lang="en-US" dirty="0" smtClean="0"/>
              <a:t>		</a:t>
            </a:r>
            <a:r>
              <a:rPr lang="en-US" i="1" dirty="0" smtClean="0"/>
              <a:t>$.</a:t>
            </a:r>
            <a:r>
              <a:rPr lang="en-US" i="1" dirty="0" err="1" smtClean="0"/>
              <a:t>ajax</a:t>
            </a:r>
            <a:r>
              <a:rPr lang="en-US" i="1" dirty="0" smtClean="0"/>
              <a:t>({</a:t>
            </a:r>
          </a:p>
          <a:p>
            <a:pPr>
              <a:buNone/>
            </a:pPr>
            <a:r>
              <a:rPr lang="en-US" i="1" dirty="0" smtClean="0"/>
              <a:t>			</a:t>
            </a:r>
            <a:r>
              <a:rPr lang="en-US" i="1" dirty="0" err="1" smtClean="0"/>
              <a:t>url</a:t>
            </a:r>
            <a:r>
              <a:rPr lang="en-US" i="1" dirty="0" smtClean="0"/>
              <a:t>: "test.html",</a:t>
            </a:r>
          </a:p>
          <a:p>
            <a:pPr>
              <a:buNone/>
            </a:pPr>
            <a:r>
              <a:rPr lang="en-US" i="1" dirty="0" smtClean="0"/>
              <a:t>			cache: false</a:t>
            </a:r>
          </a:p>
          <a:p>
            <a:pPr>
              <a:buNone/>
            </a:pPr>
            <a:r>
              <a:rPr lang="en-US" i="1" dirty="0" smtClean="0"/>
              <a:t>		}).done(function( html ) {</a:t>
            </a:r>
          </a:p>
          <a:p>
            <a:pPr>
              <a:buNone/>
            </a:pPr>
            <a:r>
              <a:rPr lang="en-US" i="1" dirty="0" smtClean="0"/>
              <a:t>			$("#results").append(html);</a:t>
            </a:r>
          </a:p>
          <a:p>
            <a:pPr>
              <a:buNone/>
            </a:pPr>
            <a:r>
              <a:rPr lang="en-US" i="1" dirty="0" smtClean="0"/>
              <a:t>		});</a:t>
            </a:r>
            <a:endParaRPr lang="en-US"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a:t>
            </a:r>
            <a:r>
              <a:rPr lang="en-US"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a:xfrm>
            <a:off x="228600" y="1527048"/>
            <a:ext cx="8577072" cy="4873752"/>
          </a:xfrm>
        </p:spPr>
        <p:txBody>
          <a:bodyPr>
            <a:normAutofit fontScale="92500" lnSpcReduction="10000"/>
          </a:bodyPr>
          <a:lstStyle/>
          <a:p>
            <a:r>
              <a:rPr lang="en-US" dirty="0" smtClean="0"/>
              <a:t>Send an xml document as data to the server. By setting the </a:t>
            </a:r>
            <a:r>
              <a:rPr lang="en-US" dirty="0" err="1" smtClean="0"/>
              <a:t>processData</a:t>
            </a:r>
            <a:r>
              <a:rPr lang="en-US" dirty="0" smtClean="0"/>
              <a:t> option to false, the automatic conversion of data to strings is prevented.</a:t>
            </a:r>
          </a:p>
          <a:p>
            <a:r>
              <a:rPr lang="en-US" b="1" dirty="0" smtClean="0"/>
              <a:t>Example</a:t>
            </a:r>
          </a:p>
          <a:p>
            <a:pPr>
              <a:buNone/>
            </a:pPr>
            <a:r>
              <a:rPr lang="en-US" dirty="0" smtClean="0"/>
              <a:t>		</a:t>
            </a:r>
            <a:r>
              <a:rPr lang="en-US" i="1" dirty="0" err="1" smtClean="0"/>
              <a:t>var</a:t>
            </a:r>
            <a:r>
              <a:rPr lang="en-US" i="1" dirty="0" smtClean="0"/>
              <a:t> </a:t>
            </a:r>
            <a:r>
              <a:rPr lang="en-US" i="1" dirty="0" err="1" smtClean="0"/>
              <a:t>xmlDocument</a:t>
            </a:r>
            <a:r>
              <a:rPr lang="en-US" i="1" dirty="0" smtClean="0"/>
              <a:t> = [create xml document];</a:t>
            </a:r>
          </a:p>
          <a:p>
            <a:pPr>
              <a:buNone/>
            </a:pPr>
            <a:r>
              <a:rPr lang="en-US" i="1" dirty="0" smtClean="0"/>
              <a:t>		</a:t>
            </a:r>
            <a:r>
              <a:rPr lang="en-US" i="1" dirty="0" err="1" smtClean="0"/>
              <a:t>var</a:t>
            </a:r>
            <a:r>
              <a:rPr lang="en-US" i="1" dirty="0" smtClean="0"/>
              <a:t> </a:t>
            </a:r>
            <a:r>
              <a:rPr lang="en-US" i="1" dirty="0" err="1" smtClean="0"/>
              <a:t>xmlRequest</a:t>
            </a:r>
            <a:r>
              <a:rPr lang="en-US" i="1" dirty="0" smtClean="0"/>
              <a:t> = $.</a:t>
            </a:r>
            <a:r>
              <a:rPr lang="en-US" i="1" dirty="0" err="1" smtClean="0"/>
              <a:t>ajax</a:t>
            </a:r>
            <a:r>
              <a:rPr lang="en-US" i="1" dirty="0" smtClean="0"/>
              <a:t>({</a:t>
            </a:r>
          </a:p>
          <a:p>
            <a:pPr>
              <a:buNone/>
            </a:pPr>
            <a:r>
              <a:rPr lang="en-US" i="1" dirty="0" smtClean="0"/>
              <a:t>						</a:t>
            </a:r>
            <a:r>
              <a:rPr lang="en-US" i="1" dirty="0" err="1" smtClean="0"/>
              <a:t>url</a:t>
            </a:r>
            <a:r>
              <a:rPr lang="en-US" i="1" dirty="0" smtClean="0"/>
              <a:t>: "page.php",</a:t>
            </a:r>
          </a:p>
          <a:p>
            <a:pPr>
              <a:buNone/>
            </a:pPr>
            <a:r>
              <a:rPr lang="en-US" i="1" dirty="0" smtClean="0"/>
              <a:t>						</a:t>
            </a:r>
            <a:r>
              <a:rPr lang="en-US" i="1" dirty="0" err="1" smtClean="0"/>
              <a:t>processData</a:t>
            </a:r>
            <a:r>
              <a:rPr lang="en-US" i="1" dirty="0" smtClean="0"/>
              <a:t>: false,</a:t>
            </a:r>
          </a:p>
          <a:p>
            <a:pPr>
              <a:buNone/>
            </a:pPr>
            <a:r>
              <a:rPr lang="en-US" i="1" dirty="0" smtClean="0"/>
              <a:t>						data: </a:t>
            </a:r>
            <a:r>
              <a:rPr lang="en-US" i="1" dirty="0" err="1" smtClean="0"/>
              <a:t>xmlDocument</a:t>
            </a:r>
            <a:endParaRPr lang="en-US" i="1" dirty="0" smtClean="0"/>
          </a:p>
          <a:p>
            <a:pPr>
              <a:buNone/>
            </a:pPr>
            <a:r>
              <a:rPr lang="en-US" i="1" dirty="0" smtClean="0"/>
              <a:t>					});</a:t>
            </a:r>
          </a:p>
          <a:p>
            <a:pPr>
              <a:buNone/>
            </a:pPr>
            <a:r>
              <a:rPr lang="en-US" i="1" dirty="0" smtClean="0"/>
              <a:t>		</a:t>
            </a:r>
            <a:r>
              <a:rPr lang="en-US" i="1" dirty="0" err="1" smtClean="0"/>
              <a:t>xmlRequest.done</a:t>
            </a:r>
            <a:r>
              <a:rPr lang="en-US" i="1" dirty="0" smtClean="0"/>
              <a:t>(</a:t>
            </a:r>
            <a:r>
              <a:rPr lang="en-US" i="1" dirty="0" err="1" smtClean="0"/>
              <a:t>handleResponse</a:t>
            </a:r>
            <a:r>
              <a:rPr lang="en-US" i="1" dirty="0" smtClean="0"/>
              <a:t>);</a:t>
            </a:r>
            <a:endParaRPr lang="en-US"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a:t>
            </a:r>
            <a:r>
              <a:rPr lang="en-US"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a:xfrm>
            <a:off x="152400" y="1527048"/>
            <a:ext cx="8915400" cy="5178552"/>
          </a:xfrm>
        </p:spPr>
        <p:txBody>
          <a:bodyPr>
            <a:normAutofit fontScale="77500" lnSpcReduction="20000"/>
          </a:bodyPr>
          <a:lstStyle/>
          <a:p>
            <a:r>
              <a:rPr lang="en-US" dirty="0" smtClean="0"/>
              <a:t>Send an id as data to the server, save some data to the server, and notify the user once it's complete. If the request fails, alert the user.</a:t>
            </a:r>
          </a:p>
          <a:p>
            <a:r>
              <a:rPr lang="en-US" b="1" dirty="0" smtClean="0"/>
              <a:t>Example</a:t>
            </a:r>
          </a:p>
          <a:p>
            <a:pPr>
              <a:buNone/>
            </a:pPr>
            <a:r>
              <a:rPr lang="en-US" dirty="0" smtClean="0"/>
              <a:t>		</a:t>
            </a:r>
            <a:r>
              <a:rPr lang="en-US" sz="2600" i="1" dirty="0" err="1" smtClean="0"/>
              <a:t>var</a:t>
            </a:r>
            <a:r>
              <a:rPr lang="en-US" sz="2600" i="1" dirty="0" smtClean="0"/>
              <a:t> </a:t>
            </a:r>
            <a:r>
              <a:rPr lang="en-US" sz="2600" i="1" dirty="0" err="1" smtClean="0"/>
              <a:t>menuId</a:t>
            </a:r>
            <a:r>
              <a:rPr lang="en-US" sz="2600" i="1" dirty="0" smtClean="0"/>
              <a:t> = $("ul.nav").first().</a:t>
            </a:r>
            <a:r>
              <a:rPr lang="en-US" sz="2600" i="1" dirty="0" err="1" smtClean="0"/>
              <a:t>attr</a:t>
            </a:r>
            <a:r>
              <a:rPr lang="en-US" sz="2600" i="1" dirty="0" smtClean="0"/>
              <a:t>("id");</a:t>
            </a:r>
          </a:p>
          <a:p>
            <a:pPr>
              <a:buNone/>
            </a:pPr>
            <a:r>
              <a:rPr lang="en-US" sz="2600" i="1" dirty="0" smtClean="0"/>
              <a:t>		</a:t>
            </a:r>
            <a:r>
              <a:rPr lang="en-US" sz="2600" i="1" dirty="0" err="1" smtClean="0"/>
              <a:t>var</a:t>
            </a:r>
            <a:r>
              <a:rPr lang="en-US" sz="2600" i="1" dirty="0" smtClean="0"/>
              <a:t> request = $.</a:t>
            </a:r>
            <a:r>
              <a:rPr lang="en-US" sz="2600" i="1" dirty="0" err="1" smtClean="0"/>
              <a:t>ajax</a:t>
            </a:r>
            <a:r>
              <a:rPr lang="en-US" sz="2600" i="1" dirty="0" smtClean="0"/>
              <a:t>({</a:t>
            </a:r>
          </a:p>
          <a:p>
            <a:pPr>
              <a:buNone/>
            </a:pPr>
            <a:r>
              <a:rPr lang="en-US" sz="2600" i="1" dirty="0" smtClean="0"/>
              <a:t>				</a:t>
            </a:r>
            <a:r>
              <a:rPr lang="en-US" sz="2600" i="1" dirty="0" err="1" smtClean="0"/>
              <a:t>url</a:t>
            </a:r>
            <a:r>
              <a:rPr lang="en-US" sz="2600" i="1" dirty="0" smtClean="0"/>
              <a:t>: "script.php",</a:t>
            </a:r>
          </a:p>
          <a:p>
            <a:pPr>
              <a:buNone/>
            </a:pPr>
            <a:r>
              <a:rPr lang="en-US" sz="2600" i="1" dirty="0" smtClean="0"/>
              <a:t>				type: "POST",</a:t>
            </a:r>
          </a:p>
          <a:p>
            <a:pPr>
              <a:buNone/>
            </a:pPr>
            <a:r>
              <a:rPr lang="en-US" sz="2600" i="1" dirty="0" smtClean="0"/>
              <a:t>				data: {id : </a:t>
            </a:r>
            <a:r>
              <a:rPr lang="en-US" sz="2600" i="1" dirty="0" err="1" smtClean="0"/>
              <a:t>menuId</a:t>
            </a:r>
            <a:r>
              <a:rPr lang="en-US" sz="2600" i="1" dirty="0" smtClean="0"/>
              <a:t>},</a:t>
            </a:r>
          </a:p>
          <a:p>
            <a:pPr>
              <a:buNone/>
            </a:pPr>
            <a:r>
              <a:rPr lang="en-US" sz="2600" i="1" dirty="0" smtClean="0"/>
              <a:t>				</a:t>
            </a:r>
            <a:r>
              <a:rPr lang="en-US" sz="2600" i="1" dirty="0" err="1" smtClean="0"/>
              <a:t>dataType</a:t>
            </a:r>
            <a:r>
              <a:rPr lang="en-US" sz="2600" i="1" dirty="0" smtClean="0"/>
              <a:t>: "html"</a:t>
            </a:r>
          </a:p>
          <a:p>
            <a:pPr>
              <a:buNone/>
            </a:pPr>
            <a:r>
              <a:rPr lang="en-US" sz="2600" i="1" dirty="0" smtClean="0"/>
              <a:t>			});</a:t>
            </a:r>
          </a:p>
          <a:p>
            <a:pPr>
              <a:buNone/>
            </a:pPr>
            <a:r>
              <a:rPr lang="en-US" sz="2600" i="1" dirty="0" smtClean="0"/>
              <a:t>		</a:t>
            </a:r>
            <a:r>
              <a:rPr lang="en-US" sz="2600" i="1" dirty="0" err="1" smtClean="0"/>
              <a:t>request.done</a:t>
            </a:r>
            <a:r>
              <a:rPr lang="en-US" sz="2600" i="1" dirty="0" smtClean="0"/>
              <a:t>(function(</a:t>
            </a:r>
            <a:r>
              <a:rPr lang="en-US" sz="2600" i="1" dirty="0" err="1" smtClean="0"/>
              <a:t>msg</a:t>
            </a:r>
            <a:r>
              <a:rPr lang="en-US" sz="2600" i="1" dirty="0" smtClean="0"/>
              <a:t>) {</a:t>
            </a:r>
          </a:p>
          <a:p>
            <a:pPr>
              <a:buNone/>
            </a:pPr>
            <a:r>
              <a:rPr lang="en-US" sz="2600" i="1" dirty="0" smtClean="0"/>
              <a:t>				$("#log").html( </a:t>
            </a:r>
            <a:r>
              <a:rPr lang="en-US" sz="2600" i="1" dirty="0" err="1" smtClean="0"/>
              <a:t>msg</a:t>
            </a:r>
            <a:r>
              <a:rPr lang="en-US" sz="2600" i="1" dirty="0" smtClean="0"/>
              <a:t> );</a:t>
            </a:r>
          </a:p>
          <a:p>
            <a:pPr>
              <a:buNone/>
            </a:pPr>
            <a:r>
              <a:rPr lang="en-US" sz="2600" i="1" dirty="0" smtClean="0"/>
              <a:t>		});</a:t>
            </a:r>
          </a:p>
          <a:p>
            <a:pPr>
              <a:buNone/>
            </a:pPr>
            <a:r>
              <a:rPr lang="en-US" sz="2600" i="1" dirty="0" smtClean="0"/>
              <a:t>		</a:t>
            </a:r>
            <a:r>
              <a:rPr lang="en-US" sz="2600" i="1" dirty="0" err="1" smtClean="0"/>
              <a:t>request.fail</a:t>
            </a:r>
            <a:r>
              <a:rPr lang="en-US" sz="2600" i="1" dirty="0" smtClean="0"/>
              <a:t>(function(</a:t>
            </a:r>
            <a:r>
              <a:rPr lang="en-US" sz="2600" i="1" dirty="0" err="1" smtClean="0"/>
              <a:t>jqXHR</a:t>
            </a:r>
            <a:r>
              <a:rPr lang="en-US" sz="2600" i="1" dirty="0" smtClean="0"/>
              <a:t>, </a:t>
            </a:r>
            <a:r>
              <a:rPr lang="en-US" sz="2600" i="1" dirty="0" err="1" smtClean="0"/>
              <a:t>textStatus</a:t>
            </a:r>
            <a:r>
              <a:rPr lang="en-US" sz="2600" i="1" dirty="0" smtClean="0"/>
              <a:t>) {</a:t>
            </a:r>
          </a:p>
          <a:p>
            <a:pPr>
              <a:buNone/>
            </a:pPr>
            <a:r>
              <a:rPr lang="en-US" sz="2600" i="1" dirty="0" smtClean="0"/>
              <a:t>			alert( "Request failed: " + </a:t>
            </a:r>
            <a:r>
              <a:rPr lang="en-US" sz="2600" i="1" dirty="0" err="1" smtClean="0"/>
              <a:t>textStatus</a:t>
            </a:r>
            <a:r>
              <a:rPr lang="en-US" sz="2600" i="1" dirty="0" smtClean="0"/>
              <a:t> );</a:t>
            </a:r>
          </a:p>
          <a:p>
            <a:pPr>
              <a:buNone/>
            </a:pPr>
            <a:r>
              <a:rPr lang="en-US" sz="2600" i="1" dirty="0" smtClean="0"/>
              <a:t>		});</a:t>
            </a:r>
            <a:endParaRPr lang="en-US" sz="2600"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smtClean="0"/>
              <a:t>JavaScript AJAX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a:xfrm>
            <a:off x="185928" y="1527048"/>
            <a:ext cx="8805672" cy="4873752"/>
          </a:xfrm>
        </p:spPr>
        <p:txBody>
          <a:bodyPr>
            <a:normAutofit fontScale="92500" lnSpcReduction="20000"/>
          </a:bodyPr>
          <a:lstStyle/>
          <a:p>
            <a:pPr lvl="0"/>
            <a:r>
              <a:rPr lang="en-US" dirty="0" smtClean="0"/>
              <a:t>AJAX = Asynchronous JavaScript and XML</a:t>
            </a:r>
          </a:p>
          <a:p>
            <a:pPr lvl="0"/>
            <a:r>
              <a:rPr lang="en-US" dirty="0" smtClean="0"/>
              <a:t>AJAX is not a new programming language, but a new way to use existing standards.</a:t>
            </a:r>
          </a:p>
          <a:p>
            <a:pPr lvl="0"/>
            <a:r>
              <a:rPr lang="en-US" dirty="0" smtClean="0"/>
              <a:t>AJAX is the art of exchanging data with a server, and updating parts of a web page - without reloading the whole page.</a:t>
            </a:r>
          </a:p>
          <a:p>
            <a:pPr lvl="0"/>
            <a:r>
              <a:rPr lang="en-US" dirty="0" smtClean="0"/>
              <a:t>AJAX is based on internet standards, and uses a combination of:</a:t>
            </a:r>
          </a:p>
          <a:p>
            <a:pPr lvl="1"/>
            <a:r>
              <a:rPr lang="en-US" dirty="0" err="1" smtClean="0">
                <a:solidFill>
                  <a:schemeClr val="tx1"/>
                </a:solidFill>
              </a:rPr>
              <a:t>XMLHttpRequest</a:t>
            </a:r>
            <a:r>
              <a:rPr lang="en-US" dirty="0" smtClean="0">
                <a:solidFill>
                  <a:schemeClr val="tx1"/>
                </a:solidFill>
              </a:rPr>
              <a:t> object (to exchange data asynchronously with a server)</a:t>
            </a:r>
          </a:p>
          <a:p>
            <a:pPr lvl="1"/>
            <a:r>
              <a:rPr lang="en-US" dirty="0" smtClean="0">
                <a:solidFill>
                  <a:schemeClr val="tx1"/>
                </a:solidFill>
              </a:rPr>
              <a:t>JavaScript/DOM (to display/interact with the information)</a:t>
            </a:r>
          </a:p>
          <a:p>
            <a:pPr lvl="1"/>
            <a:r>
              <a:rPr lang="en-US" dirty="0" smtClean="0">
                <a:solidFill>
                  <a:schemeClr val="tx1"/>
                </a:solidFill>
              </a:rPr>
              <a:t>CSS (to style the data)</a:t>
            </a:r>
          </a:p>
          <a:p>
            <a:pPr lvl="1"/>
            <a:r>
              <a:rPr lang="en-US" dirty="0" smtClean="0">
                <a:solidFill>
                  <a:schemeClr val="tx1"/>
                </a:solidFill>
              </a:rPr>
              <a:t>XML (often used as the format for transferring data)</a:t>
            </a:r>
          </a:p>
          <a:p>
            <a:pPr lvl="0"/>
            <a:r>
              <a:rPr lang="en-US" dirty="0" smtClean="0"/>
              <a:t>AJAX applications are browser-and platform-independent!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AJAX Works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381000" y="1524000"/>
            <a:ext cx="8458200"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Ajax</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185928" y="1527048"/>
            <a:ext cx="8805672" cy="4873752"/>
          </a:xfrm>
        </p:spPr>
        <p:txBody>
          <a:bodyPr/>
          <a:lstStyle/>
          <a:p>
            <a:r>
              <a:rPr lang="en-US" dirty="0" smtClean="0"/>
              <a:t>The keystone of AJAX is the </a:t>
            </a:r>
            <a:r>
              <a:rPr lang="en-US" dirty="0" err="1" smtClean="0"/>
              <a:t>XMLHttpRequest</a:t>
            </a:r>
            <a:r>
              <a:rPr lang="en-US" dirty="0" smtClean="0"/>
              <a:t> object.</a:t>
            </a:r>
            <a:endParaRPr lang="en-MY" dirty="0" smtClean="0"/>
          </a:p>
          <a:p>
            <a:endParaRPr lang="en-US" b="1" dirty="0" smtClean="0"/>
          </a:p>
          <a:p>
            <a:r>
              <a:rPr lang="en-US" b="1" dirty="0" smtClean="0"/>
              <a:t>The </a:t>
            </a:r>
            <a:r>
              <a:rPr lang="en-US" b="1" dirty="0" err="1" smtClean="0"/>
              <a:t>XMLHttpRequest</a:t>
            </a:r>
            <a:r>
              <a:rPr lang="en-US" b="1" dirty="0" smtClean="0"/>
              <a:t> Object</a:t>
            </a:r>
            <a:endParaRPr lang="en-MY" dirty="0" smtClean="0"/>
          </a:p>
          <a:p>
            <a:r>
              <a:rPr lang="en-US" dirty="0" smtClean="0"/>
              <a:t>All modern browsers support the </a:t>
            </a:r>
            <a:r>
              <a:rPr lang="en-US" dirty="0" err="1" smtClean="0"/>
              <a:t>XMLHttpRequest</a:t>
            </a:r>
            <a:r>
              <a:rPr lang="en-US" dirty="0" smtClean="0"/>
              <a:t> object (IE5 and IE6 use an </a:t>
            </a:r>
            <a:r>
              <a:rPr lang="en-US" dirty="0" err="1" smtClean="0"/>
              <a:t>ActiveXObject</a:t>
            </a:r>
            <a:r>
              <a:rPr lang="en-US" dirty="0" smtClean="0"/>
              <a:t>). </a:t>
            </a:r>
          </a:p>
          <a:p>
            <a:r>
              <a:rPr lang="en-US" dirty="0" smtClean="0"/>
              <a:t>The </a:t>
            </a:r>
            <a:r>
              <a:rPr lang="en-US" dirty="0" err="1" smtClean="0"/>
              <a:t>XMLHttpRequest</a:t>
            </a:r>
            <a:r>
              <a:rPr lang="en-US" dirty="0" smtClean="0"/>
              <a:t> object is used to exchange data with a server behind the scenes. This means that it is possible to update parts of a web page, without reloading the whole page.</a:t>
            </a:r>
            <a:endParaRPr lang="en-MY" dirty="0" smtClean="0"/>
          </a:p>
          <a:p>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Ajax</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a:xfrm>
            <a:off x="185928" y="1527048"/>
            <a:ext cx="8805672" cy="5026152"/>
          </a:xfrm>
        </p:spPr>
        <p:txBody>
          <a:bodyPr>
            <a:normAutofit/>
          </a:bodyPr>
          <a:lstStyle/>
          <a:p>
            <a:r>
              <a:rPr lang="en-US" b="1" dirty="0" smtClean="0"/>
              <a:t>Create an </a:t>
            </a:r>
            <a:r>
              <a:rPr lang="en-US" b="1" dirty="0" err="1" smtClean="0"/>
              <a:t>XMLHttpRequest</a:t>
            </a:r>
            <a:r>
              <a:rPr lang="en-US" b="1" dirty="0" smtClean="0"/>
              <a:t> Object</a:t>
            </a:r>
          </a:p>
          <a:p>
            <a:r>
              <a:rPr lang="en-US" dirty="0" smtClean="0"/>
              <a:t>All modern browsers (IE7+, Firefox, Chrome, Safari, and Opera) have a built-in </a:t>
            </a:r>
            <a:r>
              <a:rPr lang="en-US" dirty="0" err="1" smtClean="0"/>
              <a:t>XMLHttpRequest</a:t>
            </a:r>
            <a:r>
              <a:rPr lang="en-US" dirty="0" smtClean="0"/>
              <a:t> object.</a:t>
            </a:r>
            <a:endParaRPr lang="en-MY" dirty="0" smtClean="0"/>
          </a:p>
          <a:p>
            <a:r>
              <a:rPr lang="en-US" b="1" dirty="0" smtClean="0"/>
              <a:t>Syntax</a:t>
            </a:r>
            <a:r>
              <a:rPr lang="en-US" dirty="0" smtClean="0"/>
              <a:t>: </a:t>
            </a:r>
            <a:r>
              <a:rPr lang="en-US" i="1" dirty="0" smtClean="0"/>
              <a:t>variable=new </a:t>
            </a:r>
            <a:r>
              <a:rPr lang="en-US" i="1" dirty="0" err="1" smtClean="0"/>
              <a:t>XMLHttpRequest</a:t>
            </a:r>
            <a:r>
              <a:rPr lang="en-US" i="1" dirty="0" smtClean="0"/>
              <a:t>();</a:t>
            </a:r>
            <a:endParaRPr lang="en-MY" dirty="0" smtClean="0"/>
          </a:p>
          <a:p>
            <a:r>
              <a:rPr lang="en-US" dirty="0" smtClean="0"/>
              <a:t>Old versions of Internet Explorer (IE5 and IE6) use an ActiveX Object: </a:t>
            </a:r>
            <a:r>
              <a:rPr lang="en-US" i="1" dirty="0" smtClean="0"/>
              <a:t>variable=new </a:t>
            </a:r>
            <a:r>
              <a:rPr lang="en-US" i="1" dirty="0" err="1" smtClean="0"/>
              <a:t>ActiveXObject</a:t>
            </a:r>
            <a:r>
              <a:rPr lang="en-US" i="1" dirty="0" smtClean="0"/>
              <a:t>("</a:t>
            </a:r>
            <a:r>
              <a:rPr lang="en-US" i="1" dirty="0" err="1" smtClean="0"/>
              <a:t>Microsoft.XMLHTTP</a:t>
            </a:r>
            <a:r>
              <a:rPr lang="en-US" i="1" dirty="0" smtClean="0"/>
              <a:t>");</a:t>
            </a:r>
            <a:endParaRPr lang="en-MY" dirty="0" smtClean="0"/>
          </a:p>
          <a:p>
            <a:r>
              <a:rPr lang="en-US" dirty="0" smtClean="0"/>
              <a:t>To handle all modern browsers, including IE5 and IE6, check if the browser supports the </a:t>
            </a:r>
            <a:r>
              <a:rPr lang="en-US" dirty="0" err="1" smtClean="0"/>
              <a:t>XMLHttpRequest</a:t>
            </a:r>
            <a:r>
              <a:rPr lang="en-US" dirty="0" smtClean="0"/>
              <a:t> object. If it does, create an </a:t>
            </a:r>
            <a:r>
              <a:rPr lang="en-US" dirty="0" err="1" smtClean="0"/>
              <a:t>XMLHttpRequest</a:t>
            </a:r>
            <a:r>
              <a:rPr lang="en-US" dirty="0" smtClean="0"/>
              <a:t> object, if not, create an </a:t>
            </a:r>
            <a:r>
              <a:rPr lang="en-US" dirty="0" err="1" smtClean="0"/>
              <a:t>ActiveXObject</a:t>
            </a:r>
            <a:r>
              <a:rPr lang="en-US" dirty="0" smtClean="0"/>
              <a:t>:</a:t>
            </a:r>
            <a:endParaRPr lang="en-MY"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185928" y="1527048"/>
            <a:ext cx="8805672" cy="4873752"/>
          </a:xfrm>
        </p:spPr>
        <p:txBody>
          <a:bodyPr>
            <a:normAutofit lnSpcReduction="10000"/>
          </a:bodyPr>
          <a:lstStyle/>
          <a:p>
            <a:pPr>
              <a:buNone/>
            </a:pPr>
            <a:r>
              <a:rPr lang="en-US" dirty="0" smtClean="0"/>
              <a:t>	</a:t>
            </a:r>
            <a:r>
              <a:rPr lang="en-US" i="1" dirty="0" err="1" smtClean="0"/>
              <a:t>var</a:t>
            </a:r>
            <a:r>
              <a:rPr lang="en-US" i="1" dirty="0" smtClean="0"/>
              <a:t> </a:t>
            </a:r>
            <a:r>
              <a:rPr lang="en-US" i="1" dirty="0" err="1" smtClean="0"/>
              <a:t>xmlhttp</a:t>
            </a:r>
            <a:r>
              <a:rPr lang="en-US" i="1" dirty="0" smtClean="0"/>
              <a:t>;</a:t>
            </a:r>
            <a:br>
              <a:rPr lang="en-US" i="1" dirty="0" smtClean="0"/>
            </a:br>
            <a:r>
              <a:rPr lang="en-US" i="1" dirty="0" smtClean="0"/>
              <a:t>if (</a:t>
            </a:r>
            <a:r>
              <a:rPr lang="en-US" i="1" dirty="0" err="1" smtClean="0"/>
              <a:t>window.XMLHttpRequest</a:t>
            </a:r>
            <a:r>
              <a:rPr lang="en-US" i="1" dirty="0" smtClean="0"/>
              <a:t>)</a:t>
            </a:r>
            <a:br>
              <a:rPr lang="en-US" i="1" dirty="0" smtClean="0"/>
            </a:br>
            <a:r>
              <a:rPr lang="en-US" i="1" dirty="0" smtClean="0"/>
              <a:t>  {</a:t>
            </a:r>
          </a:p>
          <a:p>
            <a:pPr>
              <a:buNone/>
            </a:pPr>
            <a:r>
              <a:rPr lang="en-US" i="1" dirty="0" smtClean="0"/>
              <a:t>	  	// code for IE7+, Firefox, Chrome, Opera, Safari</a:t>
            </a:r>
            <a:br>
              <a:rPr lang="en-US" i="1" dirty="0" smtClean="0"/>
            </a:br>
            <a:r>
              <a:rPr lang="en-US" i="1" dirty="0" smtClean="0"/>
              <a:t>  	</a:t>
            </a:r>
            <a:r>
              <a:rPr lang="en-US" i="1" dirty="0" err="1" smtClean="0"/>
              <a:t>xmlhttp</a:t>
            </a:r>
            <a:r>
              <a:rPr lang="en-US" i="1" dirty="0" smtClean="0"/>
              <a:t>=new </a:t>
            </a:r>
            <a:r>
              <a:rPr lang="en-US" i="1" dirty="0" err="1" smtClean="0"/>
              <a:t>XMLHttpRequest</a:t>
            </a:r>
            <a:r>
              <a:rPr lang="en-US" i="1" dirty="0" smtClean="0"/>
              <a:t>();</a:t>
            </a:r>
            <a:br>
              <a:rPr lang="en-US" i="1" dirty="0" smtClean="0"/>
            </a:br>
            <a:r>
              <a:rPr lang="en-US" i="1" dirty="0" smtClean="0"/>
              <a:t>  }</a:t>
            </a:r>
            <a:br>
              <a:rPr lang="en-US" i="1" dirty="0" smtClean="0"/>
            </a:br>
            <a:r>
              <a:rPr lang="en-US" i="1" dirty="0" smtClean="0"/>
              <a:t>else</a:t>
            </a:r>
            <a:br>
              <a:rPr lang="en-US" i="1" dirty="0" smtClean="0"/>
            </a:br>
            <a:r>
              <a:rPr lang="en-US" i="1" dirty="0" smtClean="0"/>
              <a:t>  {</a:t>
            </a:r>
          </a:p>
          <a:p>
            <a:pPr>
              <a:buNone/>
            </a:pPr>
            <a:r>
              <a:rPr lang="en-US" i="1" dirty="0" smtClean="0"/>
              <a:t>		// code for IE6, IE5</a:t>
            </a:r>
            <a:br>
              <a:rPr lang="en-US" i="1" dirty="0" smtClean="0"/>
            </a:br>
            <a:r>
              <a:rPr lang="en-US" i="1" dirty="0" smtClean="0"/>
              <a:t>  	</a:t>
            </a:r>
            <a:r>
              <a:rPr lang="en-US" i="1" dirty="0" err="1" smtClean="0"/>
              <a:t>xmlhttp</a:t>
            </a:r>
            <a:r>
              <a:rPr lang="en-US" i="1" dirty="0" smtClean="0"/>
              <a:t>=new 				</a:t>
            </a:r>
            <a:r>
              <a:rPr lang="en-US" i="1" dirty="0" err="1" smtClean="0"/>
              <a:t>ActiveXObject</a:t>
            </a:r>
            <a:r>
              <a:rPr lang="en-US" i="1" dirty="0" smtClean="0"/>
              <a:t>("</a:t>
            </a:r>
            <a:r>
              <a:rPr lang="en-US" i="1" dirty="0" err="1" smtClean="0"/>
              <a:t>Microsoft.XMLHTTP</a:t>
            </a:r>
            <a:r>
              <a:rPr lang="en-US" i="1" dirty="0" smtClean="0"/>
              <a:t>");</a:t>
            </a:r>
            <a:br>
              <a:rPr lang="en-US" i="1" dirty="0" smtClean="0"/>
            </a:br>
            <a:r>
              <a:rPr lang="en-US" i="1" dirty="0" smtClean="0"/>
              <a:t>  }</a:t>
            </a:r>
            <a:endParaRPr lang="en-MY"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Send a Request to a Server</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lstStyle/>
          <a:p>
            <a:r>
              <a:rPr lang="en-US" dirty="0" smtClean="0"/>
              <a:t>To send a request to a server, we use the open() and send() methods of the </a:t>
            </a:r>
            <a:r>
              <a:rPr lang="en-US" dirty="0" err="1" smtClean="0"/>
              <a:t>XMLHttpRequest</a:t>
            </a:r>
            <a:r>
              <a:rPr lang="en-US" dirty="0" smtClean="0"/>
              <a:t> object:</a:t>
            </a:r>
            <a:endParaRPr lang="en-MY" dirty="0" smtClean="0"/>
          </a:p>
          <a:p>
            <a:r>
              <a:rPr lang="en-US" b="1" dirty="0" smtClean="0"/>
              <a:t>Example</a:t>
            </a:r>
          </a:p>
          <a:p>
            <a:pPr>
              <a:buNone/>
            </a:pPr>
            <a:r>
              <a:rPr lang="en-US" i="1" dirty="0" smtClean="0"/>
              <a:t>	</a:t>
            </a:r>
            <a:r>
              <a:rPr lang="en-US" sz="2000" i="1" dirty="0" smtClean="0"/>
              <a:t>	</a:t>
            </a:r>
            <a:r>
              <a:rPr lang="en-US" sz="2000" i="1" dirty="0" err="1" smtClean="0"/>
              <a:t>xmlhttp.open</a:t>
            </a:r>
            <a:r>
              <a:rPr lang="en-US" sz="2000" i="1" dirty="0" smtClean="0"/>
              <a:t>("</a:t>
            </a:r>
            <a:r>
              <a:rPr lang="en-US" sz="2000" i="1" dirty="0" err="1" smtClean="0"/>
              <a:t>GET","ajax_info.txt",true</a:t>
            </a:r>
            <a:r>
              <a:rPr lang="en-US" sz="2000" i="1" dirty="0" smtClean="0"/>
              <a:t>);</a:t>
            </a:r>
            <a:br>
              <a:rPr lang="en-US" sz="2000" i="1" dirty="0" smtClean="0"/>
            </a:br>
            <a:r>
              <a:rPr lang="en-US" sz="2000" i="1" dirty="0" smtClean="0"/>
              <a:t>	</a:t>
            </a:r>
            <a:r>
              <a:rPr lang="en-US" sz="2000" i="1" dirty="0" err="1" smtClean="0"/>
              <a:t>xmlhttp.send</a:t>
            </a:r>
            <a:r>
              <a:rPr lang="en-US" sz="2000" i="1" dirty="0" smtClean="0"/>
              <a:t>();</a:t>
            </a:r>
            <a:endParaRPr lang="en-MY" sz="2000" dirty="0" smtClean="0"/>
          </a:p>
          <a:p>
            <a:endParaRPr lang="en-MY" dirty="0"/>
          </a:p>
        </p:txBody>
      </p:sp>
      <p:graphicFrame>
        <p:nvGraphicFramePr>
          <p:cNvPr id="5" name="Table 4"/>
          <p:cNvGraphicFramePr>
            <a:graphicFrameLocks noGrp="1"/>
          </p:cNvGraphicFramePr>
          <p:nvPr/>
        </p:nvGraphicFramePr>
        <p:xfrm>
          <a:off x="228600" y="3810000"/>
          <a:ext cx="8763000" cy="2614168"/>
        </p:xfrm>
        <a:graphic>
          <a:graphicData uri="http://schemas.openxmlformats.org/drawingml/2006/table">
            <a:tbl>
              <a:tblPr firstRow="1" bandRow="1">
                <a:tableStyleId>{7DF18680-E054-41AD-8BC1-D1AEF772440D}</a:tableStyleId>
              </a:tblPr>
              <a:tblGrid>
                <a:gridCol w="2286000"/>
                <a:gridCol w="6477000"/>
              </a:tblGrid>
              <a:tr h="370840">
                <a:tc>
                  <a:txBody>
                    <a:bodyPr/>
                    <a:lstStyle/>
                    <a:p>
                      <a:pPr algn="ctr">
                        <a:lnSpc>
                          <a:spcPct val="115000"/>
                        </a:lnSpc>
                        <a:spcAft>
                          <a:spcPts val="0"/>
                        </a:spcAft>
                      </a:pPr>
                      <a:r>
                        <a:rPr lang="en-US" sz="1600" b="1" dirty="0">
                          <a:latin typeface="+mn-lt"/>
                          <a:ea typeface="Times New Roman"/>
                          <a:cs typeface="Times New Roman"/>
                        </a:rPr>
                        <a:t>Method</a:t>
                      </a:r>
                      <a:endParaRPr lang="en-MY" sz="16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600" b="1">
                          <a:latin typeface="+mn-lt"/>
                          <a:ea typeface="Times New Roman"/>
                          <a:cs typeface="Times New Roman"/>
                        </a:rPr>
                        <a:t>Description</a:t>
                      </a:r>
                      <a:endParaRPr lang="en-MY" sz="1600">
                        <a:latin typeface="+mn-lt"/>
                        <a:ea typeface="Times New Roman"/>
                        <a:cs typeface="Times New Roman"/>
                      </a:endParaRPr>
                    </a:p>
                  </a:txBody>
                  <a:tcPr marL="68580" marR="68580" marT="0" marB="0"/>
                </a:tc>
              </a:tr>
              <a:tr h="370840">
                <a:tc>
                  <a:txBody>
                    <a:bodyPr/>
                    <a:lstStyle/>
                    <a:p>
                      <a:pPr>
                        <a:lnSpc>
                          <a:spcPct val="115000"/>
                        </a:lnSpc>
                        <a:spcAft>
                          <a:spcPts val="0"/>
                        </a:spcAft>
                      </a:pPr>
                      <a:r>
                        <a:rPr lang="en-US" sz="1600">
                          <a:latin typeface="+mn-lt"/>
                          <a:ea typeface="Times New Roman"/>
                          <a:cs typeface="Times New Roman"/>
                        </a:rPr>
                        <a:t>open (method,url,async)</a:t>
                      </a:r>
                      <a:endParaRPr lang="en-MY" sz="1600">
                        <a:latin typeface="+mn-lt"/>
                        <a:ea typeface="Times New Roman"/>
                        <a:cs typeface="Times New Roman"/>
                      </a:endParaRPr>
                    </a:p>
                  </a:txBody>
                  <a:tcPr marL="68580" marR="68580" marT="0" marB="0"/>
                </a:tc>
                <a:tc>
                  <a:txBody>
                    <a:bodyPr/>
                    <a:lstStyle/>
                    <a:p>
                      <a:pPr>
                        <a:lnSpc>
                          <a:spcPct val="115000"/>
                        </a:lnSpc>
                        <a:spcAft>
                          <a:spcPts val="0"/>
                        </a:spcAft>
                      </a:pPr>
                      <a:r>
                        <a:rPr lang="en-US" sz="1600" dirty="0">
                          <a:latin typeface="+mn-lt"/>
                          <a:ea typeface="Times New Roman"/>
                          <a:cs typeface="Times New Roman"/>
                        </a:rPr>
                        <a:t>Specifies the type of request, the URL, and if the request should be handled asynchronously or not</a:t>
                      </a:r>
                      <a:r>
                        <a:rPr lang="en-US" sz="1600" dirty="0" smtClean="0">
                          <a:latin typeface="+mn-lt"/>
                          <a:ea typeface="Times New Roman"/>
                          <a:cs typeface="Times New Roman"/>
                        </a:rPr>
                        <a:t>.</a:t>
                      </a:r>
                      <a:r>
                        <a:rPr lang="en-US" sz="1600" dirty="0">
                          <a:latin typeface="+mn-lt"/>
                          <a:ea typeface="Times New Roman"/>
                          <a:cs typeface="Times New Roman"/>
                        </a:rPr>
                        <a:t/>
                      </a:r>
                      <a:br>
                        <a:rPr lang="en-US" sz="1600" dirty="0">
                          <a:latin typeface="+mn-lt"/>
                          <a:ea typeface="Times New Roman"/>
                          <a:cs typeface="Times New Roman"/>
                        </a:rPr>
                      </a:br>
                      <a:r>
                        <a:rPr lang="en-US" sz="1600" b="1" dirty="0">
                          <a:latin typeface="+mn-lt"/>
                          <a:ea typeface="Times New Roman"/>
                          <a:cs typeface="Times New Roman"/>
                        </a:rPr>
                        <a:t>method</a:t>
                      </a:r>
                      <a:r>
                        <a:rPr lang="en-US" sz="1600" dirty="0">
                          <a:latin typeface="+mn-lt"/>
                          <a:ea typeface="Times New Roman"/>
                          <a:cs typeface="Times New Roman"/>
                        </a:rPr>
                        <a:t>: the type of request: GET or POST</a:t>
                      </a:r>
                      <a:br>
                        <a:rPr lang="en-US" sz="1600" dirty="0">
                          <a:latin typeface="+mn-lt"/>
                          <a:ea typeface="Times New Roman"/>
                          <a:cs typeface="Times New Roman"/>
                        </a:rPr>
                      </a:br>
                      <a:r>
                        <a:rPr lang="en-US" sz="1600" b="1" dirty="0" err="1">
                          <a:latin typeface="+mn-lt"/>
                          <a:ea typeface="Times New Roman"/>
                          <a:cs typeface="Times New Roman"/>
                        </a:rPr>
                        <a:t>url</a:t>
                      </a:r>
                      <a:r>
                        <a:rPr lang="en-US" sz="1600" dirty="0">
                          <a:latin typeface="+mn-lt"/>
                          <a:ea typeface="Times New Roman"/>
                          <a:cs typeface="Times New Roman"/>
                        </a:rPr>
                        <a:t>: the location of the file on the server</a:t>
                      </a:r>
                      <a:br>
                        <a:rPr lang="en-US" sz="1600" dirty="0">
                          <a:latin typeface="+mn-lt"/>
                          <a:ea typeface="Times New Roman"/>
                          <a:cs typeface="Times New Roman"/>
                        </a:rPr>
                      </a:br>
                      <a:r>
                        <a:rPr lang="en-US" sz="1600" b="1" dirty="0" err="1">
                          <a:latin typeface="+mn-lt"/>
                          <a:ea typeface="Times New Roman"/>
                          <a:cs typeface="Times New Roman"/>
                        </a:rPr>
                        <a:t>async</a:t>
                      </a:r>
                      <a:r>
                        <a:rPr lang="en-US" sz="1600" dirty="0">
                          <a:latin typeface="+mn-lt"/>
                          <a:ea typeface="Times New Roman"/>
                          <a:cs typeface="Times New Roman"/>
                        </a:rPr>
                        <a:t>: true (asynchronous) or false (synchronous</a:t>
                      </a:r>
                      <a:r>
                        <a:rPr lang="en-US" sz="1600" dirty="0" smtClean="0">
                          <a:latin typeface="+mn-lt"/>
                          <a:ea typeface="Times New Roman"/>
                          <a:cs typeface="Times New Roman"/>
                        </a:rPr>
                        <a:t>)</a:t>
                      </a:r>
                    </a:p>
                    <a:p>
                      <a:pPr>
                        <a:lnSpc>
                          <a:spcPct val="115000"/>
                        </a:lnSpc>
                        <a:spcAft>
                          <a:spcPts val="0"/>
                        </a:spcAft>
                      </a:pPr>
                      <a:endParaRPr lang="en-MY" sz="1600" dirty="0">
                        <a:latin typeface="+mn-lt"/>
                        <a:ea typeface="Times New Roman"/>
                        <a:cs typeface="Times New Roman"/>
                      </a:endParaRPr>
                    </a:p>
                  </a:txBody>
                  <a:tcPr marL="68580" marR="68580" marT="0" marB="0"/>
                </a:tc>
              </a:tr>
              <a:tr h="370840">
                <a:tc>
                  <a:txBody>
                    <a:bodyPr/>
                    <a:lstStyle/>
                    <a:p>
                      <a:pPr>
                        <a:lnSpc>
                          <a:spcPct val="115000"/>
                        </a:lnSpc>
                        <a:spcAft>
                          <a:spcPts val="0"/>
                        </a:spcAft>
                      </a:pPr>
                      <a:r>
                        <a:rPr lang="en-US" sz="1600">
                          <a:latin typeface="+mn-lt"/>
                          <a:ea typeface="Times New Roman"/>
                          <a:cs typeface="Times New Roman"/>
                        </a:rPr>
                        <a:t>send(string)</a:t>
                      </a:r>
                      <a:endParaRPr lang="en-MY" sz="1600">
                        <a:latin typeface="+mn-lt"/>
                        <a:ea typeface="Times New Roman"/>
                        <a:cs typeface="Times New Roman"/>
                      </a:endParaRPr>
                    </a:p>
                  </a:txBody>
                  <a:tcPr marL="68580" marR="68580" marT="0" marB="0"/>
                </a:tc>
                <a:tc>
                  <a:txBody>
                    <a:bodyPr/>
                    <a:lstStyle/>
                    <a:p>
                      <a:pPr>
                        <a:lnSpc>
                          <a:spcPct val="115000"/>
                        </a:lnSpc>
                        <a:spcAft>
                          <a:spcPts val="0"/>
                        </a:spcAft>
                      </a:pPr>
                      <a:r>
                        <a:rPr lang="en-US" sz="1600" dirty="0">
                          <a:latin typeface="+mn-lt"/>
                          <a:ea typeface="Times New Roman"/>
                          <a:cs typeface="Times New Roman"/>
                        </a:rPr>
                        <a:t>Sends the request off to the server</a:t>
                      </a:r>
                      <a:r>
                        <a:rPr lang="en-US" sz="1600" dirty="0" smtClean="0">
                          <a:latin typeface="+mn-lt"/>
                          <a:ea typeface="Times New Roman"/>
                          <a:cs typeface="Times New Roman"/>
                        </a:rPr>
                        <a:t>.</a:t>
                      </a:r>
                      <a:r>
                        <a:rPr lang="en-US" sz="1600" dirty="0">
                          <a:latin typeface="+mn-lt"/>
                          <a:ea typeface="Times New Roman"/>
                          <a:cs typeface="Times New Roman"/>
                        </a:rPr>
                        <a:t/>
                      </a:r>
                      <a:br>
                        <a:rPr lang="en-US" sz="1600" dirty="0">
                          <a:latin typeface="+mn-lt"/>
                          <a:ea typeface="Times New Roman"/>
                          <a:cs typeface="Times New Roman"/>
                        </a:rPr>
                      </a:br>
                      <a:r>
                        <a:rPr lang="en-US" sz="1600" b="1" dirty="0">
                          <a:latin typeface="+mn-lt"/>
                          <a:ea typeface="Times New Roman"/>
                          <a:cs typeface="Times New Roman"/>
                        </a:rPr>
                        <a:t>string</a:t>
                      </a:r>
                      <a:r>
                        <a:rPr lang="en-US" sz="1600" dirty="0">
                          <a:latin typeface="+mn-lt"/>
                          <a:ea typeface="Times New Roman"/>
                          <a:cs typeface="Times New Roman"/>
                        </a:rPr>
                        <a:t>: Only used for POST requests</a:t>
                      </a:r>
                      <a:endParaRPr lang="en-MY" sz="1600" dirty="0">
                        <a:latin typeface="+mn-lt"/>
                        <a:ea typeface="Times New Roman"/>
                        <a:cs typeface="Times New Roman"/>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or POST?</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a:xfrm>
            <a:off x="228600" y="1527048"/>
            <a:ext cx="8577072" cy="4873752"/>
          </a:xfrm>
        </p:spPr>
        <p:txBody>
          <a:bodyPr/>
          <a:lstStyle/>
          <a:p>
            <a:r>
              <a:rPr lang="en-US" dirty="0" smtClean="0"/>
              <a:t>GET is simpler and faster than POST, and can be used in most cases. </a:t>
            </a:r>
          </a:p>
          <a:p>
            <a:r>
              <a:rPr lang="en-US" dirty="0" smtClean="0"/>
              <a:t>However, always use POST requests when:</a:t>
            </a:r>
            <a:endParaRPr lang="en-MY" dirty="0" smtClean="0"/>
          </a:p>
          <a:p>
            <a:pPr lvl="1"/>
            <a:r>
              <a:rPr lang="en-US" dirty="0" smtClean="0">
                <a:solidFill>
                  <a:schemeClr val="tx1"/>
                </a:solidFill>
              </a:rPr>
              <a:t>A cached file is not an option (update a file or database on the server)</a:t>
            </a:r>
            <a:endParaRPr lang="en-MY" dirty="0" smtClean="0">
              <a:solidFill>
                <a:schemeClr val="tx1"/>
              </a:solidFill>
            </a:endParaRPr>
          </a:p>
          <a:p>
            <a:pPr lvl="1"/>
            <a:r>
              <a:rPr lang="en-US" dirty="0" smtClean="0">
                <a:solidFill>
                  <a:schemeClr val="tx1"/>
                </a:solidFill>
              </a:rPr>
              <a:t>Sending a large amount of data to the server (POST has no size limitations)</a:t>
            </a:r>
            <a:endParaRPr lang="en-MY" dirty="0" smtClean="0">
              <a:solidFill>
                <a:schemeClr val="tx1"/>
              </a:solidFill>
            </a:endParaRPr>
          </a:p>
          <a:p>
            <a:pPr lvl="1"/>
            <a:r>
              <a:rPr lang="en-US" dirty="0" smtClean="0">
                <a:solidFill>
                  <a:schemeClr val="tx1"/>
                </a:solidFill>
              </a:rPr>
              <a:t>Sending user input (which can contain unknown characters), POST is more robust and secure than GET</a:t>
            </a:r>
            <a:endParaRPr lang="en-MY" dirty="0" smtClean="0">
              <a:solidFill>
                <a:schemeClr val="tx1"/>
              </a:solidFill>
            </a:endParaRPr>
          </a:p>
          <a:p>
            <a:endParaRPr lang="en-MY"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2192</TotalTime>
  <Words>995</Words>
  <Application>Microsoft Office PowerPoint</Application>
  <PresentationFormat>On-screen Show (4:3)</PresentationFormat>
  <Paragraphs>212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Web Technology Lecture - 08</vt:lpstr>
      <vt:lpstr>Content</vt:lpstr>
      <vt:lpstr>JavaScript AJAX </vt:lpstr>
      <vt:lpstr>How AJAX Works</vt:lpstr>
      <vt:lpstr>How to Create Ajax</vt:lpstr>
      <vt:lpstr>How to Create Ajax</vt:lpstr>
      <vt:lpstr>Example</vt:lpstr>
      <vt:lpstr>Send a Request to a Server</vt:lpstr>
      <vt:lpstr>GET or POST?</vt:lpstr>
      <vt:lpstr>GET Requests</vt:lpstr>
      <vt:lpstr>POST Requests</vt:lpstr>
      <vt:lpstr>setRequestHeader().</vt:lpstr>
      <vt:lpstr>The url - A File On a Server</vt:lpstr>
      <vt:lpstr>Asynchronous - True or False?</vt:lpstr>
      <vt:lpstr>Async=true</vt:lpstr>
      <vt:lpstr>Async=false</vt:lpstr>
      <vt:lpstr>AJAX - Server Response</vt:lpstr>
      <vt:lpstr>The Response Text Property</vt:lpstr>
      <vt:lpstr>The responseXML Property</vt:lpstr>
      <vt:lpstr>The onreadystatechange event</vt:lpstr>
      <vt:lpstr>Three important properties of the XMLHttpRequest</vt:lpstr>
      <vt:lpstr>Example</vt:lpstr>
      <vt:lpstr>Using a Callback Function</vt:lpstr>
      <vt:lpstr>Example</vt:lpstr>
      <vt:lpstr>Ajax in jQuery</vt:lpstr>
      <vt:lpstr>Ajax in jQuery</vt:lpstr>
      <vt:lpstr>Ajax in jQuery</vt:lpstr>
      <vt:lpstr>Ajax in jQuery</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1303</cp:revision>
  <dcterms:created xsi:type="dcterms:W3CDTF">2006-08-16T00:00:00Z</dcterms:created>
  <dcterms:modified xsi:type="dcterms:W3CDTF">2017-02-12T07:02:10Z</dcterms:modified>
</cp:coreProperties>
</file>