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51"/>
  </p:notesMasterIdLst>
  <p:sldIdLst>
    <p:sldId id="256" r:id="rId2"/>
    <p:sldId id="257" r:id="rId3"/>
    <p:sldId id="317" r:id="rId4"/>
    <p:sldId id="339" r:id="rId5"/>
    <p:sldId id="341" r:id="rId6"/>
    <p:sldId id="349" r:id="rId7"/>
    <p:sldId id="342" r:id="rId8"/>
    <p:sldId id="343" r:id="rId9"/>
    <p:sldId id="344" r:id="rId10"/>
    <p:sldId id="345" r:id="rId11"/>
    <p:sldId id="346" r:id="rId12"/>
    <p:sldId id="347" r:id="rId13"/>
    <p:sldId id="348" r:id="rId14"/>
    <p:sldId id="350" r:id="rId15"/>
    <p:sldId id="351" r:id="rId16"/>
    <p:sldId id="352" r:id="rId17"/>
    <p:sldId id="353" r:id="rId18"/>
    <p:sldId id="354" r:id="rId19"/>
    <p:sldId id="355" r:id="rId20"/>
    <p:sldId id="356" r:id="rId21"/>
    <p:sldId id="357" r:id="rId22"/>
    <p:sldId id="358" r:id="rId23"/>
    <p:sldId id="360" r:id="rId24"/>
    <p:sldId id="359" r:id="rId25"/>
    <p:sldId id="361" r:id="rId26"/>
    <p:sldId id="363" r:id="rId27"/>
    <p:sldId id="362" r:id="rId28"/>
    <p:sldId id="364" r:id="rId29"/>
    <p:sldId id="365" r:id="rId30"/>
    <p:sldId id="366" r:id="rId31"/>
    <p:sldId id="367" r:id="rId32"/>
    <p:sldId id="368" r:id="rId33"/>
    <p:sldId id="369" r:id="rId34"/>
    <p:sldId id="370" r:id="rId35"/>
    <p:sldId id="371" r:id="rId36"/>
    <p:sldId id="372" r:id="rId37"/>
    <p:sldId id="373" r:id="rId38"/>
    <p:sldId id="374" r:id="rId39"/>
    <p:sldId id="375" r:id="rId40"/>
    <p:sldId id="376" r:id="rId41"/>
    <p:sldId id="377" r:id="rId42"/>
    <p:sldId id="378" r:id="rId43"/>
    <p:sldId id="379" r:id="rId44"/>
    <p:sldId id="380" r:id="rId45"/>
    <p:sldId id="381" r:id="rId46"/>
    <p:sldId id="382" r:id="rId47"/>
    <p:sldId id="383" r:id="rId48"/>
    <p:sldId id="384" r:id="rId49"/>
    <p:sldId id="293" r:id="rId5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809" autoAdjust="0"/>
    <p:restoredTop sz="94660"/>
  </p:normalViewPr>
  <p:slideViewPr>
    <p:cSldViewPr>
      <p:cViewPr varScale="1">
        <p:scale>
          <a:sx n="110" d="100"/>
          <a:sy n="110" d="100"/>
        </p:scale>
        <p:origin x="1632" y="10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MY"/>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80826E7-BEE6-42E3-83C3-9B37137ECCE6}" type="datetimeFigureOut">
              <a:rPr lang="en-US" smtClean="0"/>
              <a:pPr/>
              <a:t>01/31/2017</a:t>
            </a:fld>
            <a:endParaRPr lang="en-MY"/>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MY"/>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MY"/>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MY"/>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90BB1E2-2755-407F-BF7E-ECD09E9A4955}" type="slidenum">
              <a:rPr lang="en-MY" smtClean="0"/>
              <a:pPr/>
              <a:t>‹#›</a:t>
            </a:fld>
            <a:endParaRPr lang="en-MY"/>
          </a:p>
        </p:txBody>
      </p:sp>
    </p:spTree>
    <p:extLst>
      <p:ext uri="{BB962C8B-B14F-4D97-AF65-F5344CB8AC3E}">
        <p14:creationId xmlns:p14="http://schemas.microsoft.com/office/powerpoint/2010/main" val="34566155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47741AE5-6932-4C0A-93B4-08BAA5BBDC56}" type="datetime1">
              <a:rPr lang="en-US" smtClean="0"/>
              <a:t>01/31/2017</a:t>
            </a:fld>
            <a:endParaRPr lang="en-US"/>
          </a:p>
        </p:txBody>
      </p:sp>
      <p:sp>
        <p:nvSpPr>
          <p:cNvPr id="17" name="Footer Placeholder 16"/>
          <p:cNvSpPr>
            <a:spLocks noGrp="1"/>
          </p:cNvSpPr>
          <p:nvPr>
            <p:ph type="ftr" sz="quarter" idx="11"/>
          </p:nvPr>
        </p:nvSpPr>
        <p:spPr/>
        <p:txBody>
          <a:bodyPr/>
          <a:lstStyle/>
          <a:p>
            <a:r>
              <a:rPr lang="en-US" smtClean="0"/>
              <a:t>Web Technology</a:t>
            </a:r>
            <a:endParaRPr lang="en-US"/>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B6F15528-21DE-4FAA-801E-634DDDAF4B2B}" type="slidenum">
              <a:rPr lang="en-US" smtClean="0"/>
              <a:pPr/>
              <a:t>‹#›</a:t>
            </a:fld>
            <a:endParaRPr lang="en-US"/>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9066811-3F87-4799-9C1F-1A67C88A5483}" type="datetime1">
              <a:rPr lang="en-US" smtClean="0"/>
              <a:t>01/31/2017</a:t>
            </a:fld>
            <a:endParaRPr lang="en-US"/>
          </a:p>
        </p:txBody>
      </p:sp>
      <p:sp>
        <p:nvSpPr>
          <p:cNvPr id="5" name="Footer Placeholder 4"/>
          <p:cNvSpPr>
            <a:spLocks noGrp="1"/>
          </p:cNvSpPr>
          <p:nvPr>
            <p:ph type="ftr" sz="quarter" idx="11"/>
          </p:nvPr>
        </p:nvSpPr>
        <p:spPr/>
        <p:txBody>
          <a:bodyPr/>
          <a:lstStyle/>
          <a:p>
            <a:r>
              <a:rPr lang="en-US" smtClean="0"/>
              <a:t>Web Technology</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B6F15528-21DE-4FAA-801E-634DDDAF4B2B}" type="slidenum">
              <a:rPr lang="en-US" smtClean="0"/>
              <a:pPr/>
              <a:t>‹#›</a:t>
            </a:fld>
            <a:endParaRPr lang="en-US"/>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159203F-8A40-4AFD-82A0-4D2328517E62}" type="datetime1">
              <a:rPr lang="en-US" smtClean="0"/>
              <a:t>01/31/2017</a:t>
            </a:fld>
            <a:endParaRPr lang="en-US"/>
          </a:p>
        </p:txBody>
      </p:sp>
      <p:sp>
        <p:nvSpPr>
          <p:cNvPr id="5" name="Footer Placeholder 4"/>
          <p:cNvSpPr>
            <a:spLocks noGrp="1"/>
          </p:cNvSpPr>
          <p:nvPr>
            <p:ph type="ftr" sz="quarter" idx="11"/>
          </p:nvPr>
        </p:nvSpPr>
        <p:spPr/>
        <p:txBody>
          <a:bodyPr/>
          <a:lstStyle/>
          <a:p>
            <a:r>
              <a:rPr lang="en-US" smtClean="0"/>
              <a:t>Web Technology</a:t>
            </a:r>
            <a:endParaRPr lang="en-US"/>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8E14DC90-F573-4566-B3DD-0CCD920760EF}" type="datetime1">
              <a:rPr lang="en-US" smtClean="0"/>
              <a:t>01/31/2017</a:t>
            </a:fld>
            <a:endParaRPr lang="en-US"/>
          </a:p>
        </p:txBody>
      </p:sp>
      <p:sp>
        <p:nvSpPr>
          <p:cNvPr id="5" name="Footer Placeholder 4"/>
          <p:cNvSpPr>
            <a:spLocks noGrp="1"/>
          </p:cNvSpPr>
          <p:nvPr>
            <p:ph type="ftr" sz="quarter" idx="11"/>
          </p:nvPr>
        </p:nvSpPr>
        <p:spPr/>
        <p:txBody>
          <a:bodyPr/>
          <a:lstStyle/>
          <a:p>
            <a:r>
              <a:rPr lang="en-US" smtClean="0"/>
              <a:t>Web Technology</a:t>
            </a:r>
            <a:endParaRPr lang="en-US"/>
          </a:p>
        </p:txBody>
      </p:sp>
      <p:sp>
        <p:nvSpPr>
          <p:cNvPr id="6" name="Slide Number Placeholder 5"/>
          <p:cNvSpPr>
            <a:spLocks noGrp="1"/>
          </p:cNvSpPr>
          <p:nvPr>
            <p:ph type="sldNum" sz="quarter" idx="12"/>
          </p:nvPr>
        </p:nvSpPr>
        <p:spPr>
          <a:xfrm>
            <a:off x="4361688" y="1026372"/>
            <a:ext cx="457200" cy="441325"/>
          </a:xfrm>
        </p:spPr>
        <p:txBody>
          <a:body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r>
              <a:rPr lang="en-US" smtClean="0"/>
              <a:t>Web Technology</a:t>
            </a:r>
            <a:endParaRPr lang="en-US"/>
          </a:p>
        </p:txBody>
      </p:sp>
      <p:sp>
        <p:nvSpPr>
          <p:cNvPr id="4" name="Date Placeholder 3"/>
          <p:cNvSpPr>
            <a:spLocks noGrp="1"/>
          </p:cNvSpPr>
          <p:nvPr>
            <p:ph type="dt" sz="half" idx="10"/>
          </p:nvPr>
        </p:nvSpPr>
        <p:spPr/>
        <p:txBody>
          <a:bodyPr/>
          <a:lstStyle/>
          <a:p>
            <a:fld id="{BB5EE3F6-62CA-42F4-836C-9BA3F27CE60D}" type="datetime1">
              <a:rPr lang="en-US" smtClean="0"/>
              <a:t>01/31/2017</a:t>
            </a:fld>
            <a:endParaRPr lang="en-US"/>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B6F15528-21DE-4FAA-801E-634DDDAF4B2B}" type="slidenum">
              <a:rPr lang="en-US" smtClean="0"/>
              <a:pPr/>
              <a:t>‹#›</a:t>
            </a:fld>
            <a:endParaRPr lang="en-US"/>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fld id="{8051F917-3AF3-4B33-9A02-79D72929DAF7}" type="datetime1">
              <a:rPr lang="en-US" smtClean="0"/>
              <a:t>01/31/2017</a:t>
            </a:fld>
            <a:endParaRPr lang="en-US"/>
          </a:p>
        </p:txBody>
      </p:sp>
      <p:sp>
        <p:nvSpPr>
          <p:cNvPr id="6" name="Footer Placeholder 5"/>
          <p:cNvSpPr>
            <a:spLocks noGrp="1"/>
          </p:cNvSpPr>
          <p:nvPr>
            <p:ph type="ftr" sz="quarter" idx="11"/>
          </p:nvPr>
        </p:nvSpPr>
        <p:spPr/>
        <p:txBody>
          <a:bodyPr/>
          <a:lstStyle/>
          <a:p>
            <a:r>
              <a:rPr lang="en-US" smtClean="0"/>
              <a:t>Web Technology</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D94EB5B0-DC22-45EF-A99C-508C2582D137}" type="datetime1">
              <a:rPr lang="en-US" smtClean="0"/>
              <a:t>01/31/2017</a:t>
            </a:fld>
            <a:endParaRPr lang="en-US"/>
          </a:p>
        </p:txBody>
      </p:sp>
      <p:sp>
        <p:nvSpPr>
          <p:cNvPr id="8" name="Footer Placeholder 7"/>
          <p:cNvSpPr>
            <a:spLocks noGrp="1"/>
          </p:cNvSpPr>
          <p:nvPr>
            <p:ph type="ftr" sz="quarter" idx="11"/>
          </p:nvPr>
        </p:nvSpPr>
        <p:spPr>
          <a:xfrm>
            <a:off x="304800" y="6409944"/>
            <a:ext cx="3581400" cy="365760"/>
          </a:xfrm>
        </p:spPr>
        <p:txBody>
          <a:bodyPr/>
          <a:lstStyle/>
          <a:p>
            <a:r>
              <a:rPr lang="en-US" smtClean="0"/>
              <a:t>Web Technology</a:t>
            </a:r>
            <a:endParaRPr lang="en-US"/>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B6F15528-21DE-4FAA-801E-634DDDAF4B2B}" type="slidenum">
              <a:rPr lang="en-US" smtClean="0"/>
              <a:pPr/>
              <a:t>‹#›</a:t>
            </a:fld>
            <a:endParaRPr lang="en-US"/>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C914BC86-533B-4EFE-8EDD-DE6F4D2824F4}" type="datetime1">
              <a:rPr lang="en-US" smtClean="0"/>
              <a:t>01/31/2017</a:t>
            </a:fld>
            <a:endParaRPr lang="en-US"/>
          </a:p>
        </p:txBody>
      </p:sp>
      <p:sp>
        <p:nvSpPr>
          <p:cNvPr id="4" name="Footer Placeholder 3"/>
          <p:cNvSpPr>
            <a:spLocks noGrp="1"/>
          </p:cNvSpPr>
          <p:nvPr>
            <p:ph type="ftr" sz="quarter" idx="11"/>
          </p:nvPr>
        </p:nvSpPr>
        <p:spPr/>
        <p:txBody>
          <a:bodyPr/>
          <a:lstStyle/>
          <a:p>
            <a:r>
              <a:rPr lang="en-US" smtClean="0"/>
              <a:t>Web Technology</a:t>
            </a:r>
            <a:endParaRPr lang="en-US"/>
          </a:p>
        </p:txBody>
      </p:sp>
      <p:sp>
        <p:nvSpPr>
          <p:cNvPr id="5" name="Slide Number Placeholder 4"/>
          <p:cNvSpPr>
            <a:spLocks noGrp="1"/>
          </p:cNvSpPr>
          <p:nvPr>
            <p:ph type="sldNum" sz="quarter" idx="12"/>
          </p:nvPr>
        </p:nvSpPr>
        <p:spPr>
          <a:xfrm>
            <a:off x="4343400" y="1036020"/>
            <a:ext cx="457200" cy="441325"/>
          </a:xfrm>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AAFAE5AA-0F6E-4314-B844-8FE6E9BCEC9B}" type="datetime1">
              <a:rPr lang="en-US" smtClean="0"/>
              <a:t>01/31/2017</a:t>
            </a:fld>
            <a:endParaRPr lang="en-US"/>
          </a:p>
        </p:txBody>
      </p:sp>
      <p:sp>
        <p:nvSpPr>
          <p:cNvPr id="3" name="Footer Placeholder 2"/>
          <p:cNvSpPr>
            <a:spLocks noGrp="1"/>
          </p:cNvSpPr>
          <p:nvPr>
            <p:ph type="ftr" sz="quarter" idx="11"/>
          </p:nvPr>
        </p:nvSpPr>
        <p:spPr/>
        <p:txBody>
          <a:bodyPr/>
          <a:lstStyle/>
          <a:p>
            <a:r>
              <a:rPr lang="en-US" smtClean="0"/>
              <a:t>Web Technology</a:t>
            </a:r>
            <a:endParaRPr lang="en-US"/>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B6F15528-21DE-4FAA-801E-634DDDAF4B2B}" type="slidenum">
              <a:rPr lang="en-US" smtClean="0"/>
              <a:pPr/>
              <a:t>‹#›</a:t>
            </a:fld>
            <a:endParaRPr lang="en-US"/>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F294605F-C671-41F0-B210-DBB11FEC985A}" type="datetime1">
              <a:rPr lang="en-US" smtClean="0"/>
              <a:t>01/31/2017</a:t>
            </a:fld>
            <a:endParaRPr lang="en-US"/>
          </a:p>
        </p:txBody>
      </p:sp>
      <p:sp>
        <p:nvSpPr>
          <p:cNvPr id="6" name="Footer Placeholder 5"/>
          <p:cNvSpPr>
            <a:spLocks noGrp="1"/>
          </p:cNvSpPr>
          <p:nvPr>
            <p:ph type="ftr" sz="quarter" idx="11"/>
          </p:nvPr>
        </p:nvSpPr>
        <p:spPr>
          <a:xfrm>
            <a:off x="301752" y="6410848"/>
            <a:ext cx="3383280" cy="365760"/>
          </a:xfrm>
        </p:spPr>
        <p:txBody>
          <a:bodyPr/>
          <a:lstStyle/>
          <a:p>
            <a:r>
              <a:rPr lang="en-US" smtClean="0"/>
              <a:t>Web Technology</a:t>
            </a:r>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B6F15528-21DE-4FAA-801E-634DDDAF4B2B}" type="slidenum">
              <a:rPr lang="en-US" smtClean="0"/>
              <a:pPr/>
              <a:t>‹#›</a:t>
            </a:fld>
            <a:endParaRPr lang="en-US"/>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71C1A59E-C74D-4113-9ECA-28A048E1E019}" type="datetime1">
              <a:rPr lang="en-US" smtClean="0"/>
              <a:t>01/31/2017</a:t>
            </a:fld>
            <a:endParaRPr lang="en-US"/>
          </a:p>
        </p:txBody>
      </p:sp>
      <p:sp>
        <p:nvSpPr>
          <p:cNvPr id="6" name="Footer Placeholder 5"/>
          <p:cNvSpPr>
            <a:spLocks noGrp="1"/>
          </p:cNvSpPr>
          <p:nvPr>
            <p:ph type="ftr" sz="quarter" idx="11"/>
          </p:nvPr>
        </p:nvSpPr>
        <p:spPr>
          <a:xfrm>
            <a:off x="301752" y="6410848"/>
            <a:ext cx="3584448" cy="365760"/>
          </a:xfrm>
        </p:spPr>
        <p:txBody>
          <a:bodyPr/>
          <a:lstStyle/>
          <a:p>
            <a:r>
              <a:rPr lang="en-US" smtClean="0"/>
              <a:t>Web Technology</a:t>
            </a: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4341DB98-5583-45D5-9E39-B8298D9391B6}" type="datetime1">
              <a:rPr lang="en-US" smtClean="0"/>
              <a:t>01/31/2017</a:t>
            </a:fld>
            <a:endParaRPr lang="en-US"/>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r>
              <a:rPr lang="en-US" smtClean="0"/>
              <a:t>Web Technology</a:t>
            </a:r>
            <a:endParaRPr lang="en-US"/>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B6F15528-21DE-4FAA-801E-634DDDAF4B2B}" type="slidenum">
              <a:rPr lang="en-US" smtClean="0"/>
              <a:pPr/>
              <a:t>‹#›</a:t>
            </a:fld>
            <a:endParaRPr lang="en-US"/>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Technology</a:t>
            </a:r>
            <a:r>
              <a:rPr lang="en-US" dirty="0" smtClean="0"/>
              <a:t/>
            </a:r>
            <a:br>
              <a:rPr lang="en-US" dirty="0" smtClean="0"/>
            </a:br>
            <a:r>
              <a:rPr lang="en-US" dirty="0" smtClean="0"/>
              <a:t>Lecture - 03</a:t>
            </a:r>
            <a:endParaRPr lang="en-MY" dirty="0"/>
          </a:p>
        </p:txBody>
      </p:sp>
      <p:sp>
        <p:nvSpPr>
          <p:cNvPr id="4" name="Text Placeholder 4"/>
          <p:cNvSpPr txBox="1">
            <a:spLocks/>
          </p:cNvSpPr>
          <p:nvPr/>
        </p:nvSpPr>
        <p:spPr>
          <a:xfrm>
            <a:off x="1368425" y="2743200"/>
            <a:ext cx="6480175" cy="1673225"/>
          </a:xfrm>
          <a:prstGeom prst="rect">
            <a:avLst/>
          </a:prstGeom>
        </p:spPr>
        <p:txBody>
          <a:bodyPr vert="horz">
            <a:normAutofit/>
          </a:bodyPr>
          <a:lstStyle/>
          <a:p>
            <a:pPr marL="0" marR="0" lvl="0" indent="0" algn="ctr" defTabSz="914400" rtl="0" eaLnBrk="1" fontAlgn="auto" latinLnBrk="0" hangingPunct="1">
              <a:lnSpc>
                <a:spcPct val="100000"/>
              </a:lnSpc>
              <a:spcBef>
                <a:spcPct val="20000"/>
              </a:spcBef>
              <a:spcAft>
                <a:spcPts val="0"/>
              </a:spcAft>
              <a:buClr>
                <a:schemeClr val="accent1"/>
              </a:buClr>
              <a:buSzPct val="85000"/>
              <a:buFont typeface="Wingdings 2"/>
              <a:buNone/>
              <a:tabLst/>
              <a:defRPr/>
            </a:pPr>
            <a:r>
              <a:rPr kumimoji="0" lang="en-US" sz="1600" b="1" i="0" u="none" strike="noStrike" kern="1200" cap="all" spc="250" normalizeH="0" baseline="0" noProof="0" dirty="0" smtClean="0">
                <a:ln>
                  <a:noFill/>
                </a:ln>
                <a:solidFill>
                  <a:schemeClr val="tx2"/>
                </a:solidFill>
                <a:effectLst/>
                <a:uLnTx/>
                <a:uFillTx/>
                <a:latin typeface="+mn-lt"/>
                <a:ea typeface="+mn-ea"/>
                <a:cs typeface="+mn-cs"/>
              </a:rPr>
              <a:t>Md. </a:t>
            </a:r>
            <a:r>
              <a:rPr kumimoji="0" lang="en-US" sz="1600" b="1" i="0" u="none" strike="noStrike" kern="1200" cap="all" spc="250" normalizeH="0" baseline="0" noProof="0" dirty="0" err="1" smtClean="0">
                <a:ln>
                  <a:noFill/>
                </a:ln>
                <a:solidFill>
                  <a:schemeClr val="tx2"/>
                </a:solidFill>
                <a:effectLst/>
                <a:uLnTx/>
                <a:uFillTx/>
                <a:latin typeface="+mn-lt"/>
                <a:ea typeface="+mn-ea"/>
                <a:cs typeface="+mn-cs"/>
              </a:rPr>
              <a:t>Nurul</a:t>
            </a:r>
            <a:r>
              <a:rPr kumimoji="0" lang="en-US" sz="1600" b="1" i="0" u="none" strike="noStrike" kern="1200" cap="all" spc="250" normalizeH="0" baseline="0" noProof="0" dirty="0" smtClean="0">
                <a:ln>
                  <a:noFill/>
                </a:ln>
                <a:solidFill>
                  <a:schemeClr val="tx2"/>
                </a:solidFill>
                <a:effectLst/>
                <a:uLnTx/>
                <a:uFillTx/>
                <a:latin typeface="+mn-lt"/>
                <a:ea typeface="+mn-ea"/>
                <a:cs typeface="+mn-cs"/>
              </a:rPr>
              <a:t> </a:t>
            </a:r>
            <a:r>
              <a:rPr kumimoji="0" lang="en-US" sz="1600" b="1" i="0" u="none" strike="noStrike" kern="1200" cap="all" spc="250" normalizeH="0" baseline="0" noProof="0" dirty="0" err="1" smtClean="0">
                <a:ln>
                  <a:noFill/>
                </a:ln>
                <a:solidFill>
                  <a:schemeClr val="tx2"/>
                </a:solidFill>
                <a:effectLst/>
                <a:uLnTx/>
                <a:uFillTx/>
                <a:latin typeface="+mn-lt"/>
                <a:ea typeface="+mn-ea"/>
                <a:cs typeface="+mn-cs"/>
              </a:rPr>
              <a:t>ahad</a:t>
            </a:r>
            <a:r>
              <a:rPr kumimoji="0" lang="en-US" sz="1600" b="1" i="0" u="none" strike="noStrike" kern="1200" cap="all" spc="250" normalizeH="0" baseline="0" noProof="0" dirty="0" smtClean="0">
                <a:ln>
                  <a:noFill/>
                </a:ln>
                <a:solidFill>
                  <a:schemeClr val="tx2"/>
                </a:solidFill>
                <a:effectLst/>
                <a:uLnTx/>
                <a:uFillTx/>
                <a:latin typeface="+mn-lt"/>
                <a:ea typeface="+mn-ea"/>
                <a:cs typeface="+mn-cs"/>
              </a:rPr>
              <a:t> </a:t>
            </a:r>
            <a:r>
              <a:rPr kumimoji="0" lang="en-US" sz="1600" b="1" i="0" u="none" strike="noStrike" kern="1200" cap="all" spc="250" normalizeH="0" baseline="0" noProof="0" dirty="0" err="1" smtClean="0">
                <a:ln>
                  <a:noFill/>
                </a:ln>
                <a:solidFill>
                  <a:schemeClr val="tx2"/>
                </a:solidFill>
                <a:effectLst/>
                <a:uLnTx/>
                <a:uFillTx/>
                <a:latin typeface="+mn-lt"/>
                <a:ea typeface="+mn-ea"/>
                <a:cs typeface="+mn-cs"/>
              </a:rPr>
              <a:t>tawhid</a:t>
            </a:r>
            <a:endParaRPr kumimoji="0" lang="en-US" sz="1600" b="1" i="0" u="none" strike="noStrike" kern="1200" cap="all" spc="250" normalizeH="0" baseline="0" noProof="0" dirty="0" smtClean="0">
              <a:ln>
                <a:noFill/>
              </a:ln>
              <a:solidFill>
                <a:schemeClr val="tx2"/>
              </a:solidFill>
              <a:effectLst/>
              <a:uLnTx/>
              <a:uFillTx/>
              <a:latin typeface="+mn-lt"/>
              <a:ea typeface="+mn-ea"/>
              <a:cs typeface="+mn-cs"/>
            </a:endParaRPr>
          </a:p>
          <a:p>
            <a:pPr marL="0" marR="0" lvl="0" indent="0" algn="ctr" defTabSz="914400" rtl="0" eaLnBrk="1" fontAlgn="auto" latinLnBrk="0" hangingPunct="1">
              <a:lnSpc>
                <a:spcPct val="100000"/>
              </a:lnSpc>
              <a:spcBef>
                <a:spcPct val="20000"/>
              </a:spcBef>
              <a:spcAft>
                <a:spcPts val="0"/>
              </a:spcAft>
              <a:buClr>
                <a:schemeClr val="accent1"/>
              </a:buClr>
              <a:buSzPct val="85000"/>
              <a:buFont typeface="Wingdings 2"/>
              <a:buNone/>
              <a:tabLst/>
              <a:defRPr/>
            </a:pPr>
            <a:r>
              <a:rPr kumimoji="0" lang="en-US" sz="1600" b="1" i="0" u="none" strike="noStrike" kern="1200" cap="all" spc="250" normalizeH="0" baseline="0" noProof="0" dirty="0" smtClean="0">
                <a:ln>
                  <a:noFill/>
                </a:ln>
                <a:solidFill>
                  <a:schemeClr val="tx2"/>
                </a:solidFill>
                <a:effectLst/>
                <a:uLnTx/>
                <a:uFillTx/>
                <a:latin typeface="+mn-lt"/>
                <a:ea typeface="+mn-ea"/>
                <a:cs typeface="+mn-cs"/>
              </a:rPr>
              <a:t>Assistant professor</a:t>
            </a:r>
          </a:p>
          <a:p>
            <a:pPr marL="0" marR="0" lvl="0" indent="0" algn="ctr" defTabSz="914400" rtl="0" eaLnBrk="1" fontAlgn="auto" latinLnBrk="0" hangingPunct="1">
              <a:lnSpc>
                <a:spcPct val="100000"/>
              </a:lnSpc>
              <a:spcBef>
                <a:spcPct val="20000"/>
              </a:spcBef>
              <a:spcAft>
                <a:spcPts val="0"/>
              </a:spcAft>
              <a:buClr>
                <a:schemeClr val="accent1"/>
              </a:buClr>
              <a:buSzPct val="85000"/>
              <a:buFont typeface="Wingdings 2"/>
              <a:buNone/>
              <a:tabLst/>
              <a:defRPr/>
            </a:pPr>
            <a:r>
              <a:rPr kumimoji="0" lang="en-US" sz="1600" b="1" i="0" u="none" strike="noStrike" kern="1200" cap="all" spc="250" normalizeH="0" baseline="0" noProof="0" dirty="0" smtClean="0">
                <a:ln>
                  <a:noFill/>
                </a:ln>
                <a:solidFill>
                  <a:schemeClr val="tx2"/>
                </a:solidFill>
                <a:effectLst/>
                <a:uLnTx/>
                <a:uFillTx/>
                <a:latin typeface="+mn-lt"/>
                <a:ea typeface="+mn-ea"/>
                <a:cs typeface="+mn-cs"/>
              </a:rPr>
              <a:t>Institute of information technology</a:t>
            </a:r>
          </a:p>
          <a:p>
            <a:pPr marL="0" marR="0" lvl="0" indent="0" algn="ctr" defTabSz="914400" rtl="0" eaLnBrk="1" fontAlgn="auto" latinLnBrk="0" hangingPunct="1">
              <a:lnSpc>
                <a:spcPct val="100000"/>
              </a:lnSpc>
              <a:spcBef>
                <a:spcPct val="20000"/>
              </a:spcBef>
              <a:spcAft>
                <a:spcPts val="0"/>
              </a:spcAft>
              <a:buClr>
                <a:schemeClr val="accent1"/>
              </a:buClr>
              <a:buSzPct val="85000"/>
              <a:buFont typeface="Wingdings 2"/>
              <a:buNone/>
              <a:tabLst/>
              <a:defRPr/>
            </a:pPr>
            <a:r>
              <a:rPr kumimoji="0" lang="en-US" sz="1600" b="1" i="0" u="none" strike="noStrike" kern="1200" cap="all" spc="250" normalizeH="0" baseline="0" noProof="0" dirty="0" smtClean="0">
                <a:ln>
                  <a:noFill/>
                </a:ln>
                <a:solidFill>
                  <a:schemeClr val="tx2"/>
                </a:solidFill>
                <a:effectLst/>
                <a:uLnTx/>
                <a:uFillTx/>
                <a:latin typeface="+mn-lt"/>
                <a:ea typeface="+mn-ea"/>
                <a:cs typeface="+mn-cs"/>
              </a:rPr>
              <a:t>University of </a:t>
            </a:r>
            <a:r>
              <a:rPr kumimoji="0" lang="en-US" sz="1600" b="1" i="0" u="none" strike="noStrike" kern="1200" cap="all" spc="250" normalizeH="0" baseline="0" noProof="0" dirty="0" err="1" smtClean="0">
                <a:ln>
                  <a:noFill/>
                </a:ln>
                <a:solidFill>
                  <a:schemeClr val="tx2"/>
                </a:solidFill>
                <a:effectLst/>
                <a:uLnTx/>
                <a:uFillTx/>
                <a:latin typeface="+mn-lt"/>
                <a:ea typeface="+mn-ea"/>
                <a:cs typeface="+mn-cs"/>
              </a:rPr>
              <a:t>dhaka</a:t>
            </a:r>
            <a:endParaRPr kumimoji="0" lang="en-MY" sz="1600" b="1" i="0" u="none" strike="noStrike" kern="1200" cap="all" spc="250" normalizeH="0" baseline="0" noProof="0" dirty="0">
              <a:ln>
                <a:noFill/>
              </a:ln>
              <a:solidFill>
                <a:schemeClr val="tx2"/>
              </a:solidFill>
              <a:effectLst/>
              <a:uLnTx/>
              <a:uFillTx/>
              <a:latin typeface="+mn-lt"/>
              <a:ea typeface="+mn-ea"/>
              <a:cs typeface="+mn-cs"/>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pPr/>
              <a:t>1</a:t>
            </a:fld>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1527048"/>
            <a:ext cx="8842248" cy="4873752"/>
          </a:xfrm>
        </p:spPr>
        <p:txBody>
          <a:bodyPr>
            <a:normAutofit fontScale="92500" lnSpcReduction="10000"/>
          </a:bodyPr>
          <a:lstStyle/>
          <a:p>
            <a:pPr lvl="0"/>
            <a:r>
              <a:rPr lang="en-US" dirty="0" smtClean="0"/>
              <a:t>The class selector is used to specify a style for a group of elements. Unlike the id selector, the class selector is most often used on several elements. </a:t>
            </a:r>
            <a:endParaRPr lang="en-MY" dirty="0" smtClean="0"/>
          </a:p>
          <a:p>
            <a:pPr lvl="0"/>
            <a:r>
              <a:rPr lang="en-US" dirty="0" smtClean="0"/>
              <a:t>This allows you to set a particular style for any HTML elements with the same class. </a:t>
            </a:r>
            <a:endParaRPr lang="en-MY" dirty="0" smtClean="0"/>
          </a:p>
          <a:p>
            <a:pPr lvl="0"/>
            <a:r>
              <a:rPr lang="en-US" dirty="0" smtClean="0"/>
              <a:t>The class selector uses the HTML class attribute, and is defined with a "."</a:t>
            </a:r>
            <a:endParaRPr lang="en-MY" dirty="0" smtClean="0"/>
          </a:p>
          <a:p>
            <a:r>
              <a:rPr lang="en-US" dirty="0" smtClean="0"/>
              <a:t>Example</a:t>
            </a:r>
            <a:endParaRPr lang="en-US" dirty="0"/>
          </a:p>
          <a:p>
            <a:pPr lvl="1">
              <a:lnSpc>
                <a:spcPct val="80000"/>
              </a:lnSpc>
              <a:buFontTx/>
              <a:buNone/>
            </a:pPr>
            <a:r>
              <a:rPr lang="en-US" sz="2000" dirty="0">
                <a:latin typeface="Consolas" pitchFamily="49" charset="0"/>
                <a:cs typeface="Courier New" pitchFamily="49" charset="0"/>
              </a:rPr>
              <a:t>&lt;p class=“intro”&gt;This is my introduction text&lt;/p&gt;</a:t>
            </a:r>
          </a:p>
          <a:p>
            <a:pPr lvl="1">
              <a:lnSpc>
                <a:spcPct val="80000"/>
              </a:lnSpc>
              <a:buFontTx/>
              <a:buNone/>
            </a:pPr>
            <a:endParaRPr lang="en-US" sz="2000" dirty="0">
              <a:latin typeface="Consolas" pitchFamily="49" charset="0"/>
              <a:cs typeface="Courier New" pitchFamily="49" charset="0"/>
            </a:endParaRPr>
          </a:p>
          <a:p>
            <a:pPr lvl="1">
              <a:lnSpc>
                <a:spcPct val="80000"/>
              </a:lnSpc>
              <a:buFontTx/>
              <a:buNone/>
            </a:pPr>
            <a:r>
              <a:rPr lang="en-US" sz="2000" dirty="0">
                <a:latin typeface="Consolas" pitchFamily="49" charset="0"/>
                <a:cs typeface="Courier New" pitchFamily="49" charset="0"/>
              </a:rPr>
              <a:t>.intro {</a:t>
            </a:r>
          </a:p>
          <a:p>
            <a:pPr lvl="1">
              <a:lnSpc>
                <a:spcPct val="80000"/>
              </a:lnSpc>
              <a:buFontTx/>
              <a:buNone/>
            </a:pPr>
            <a:r>
              <a:rPr lang="en-US" sz="2000" dirty="0">
                <a:latin typeface="Consolas" pitchFamily="49" charset="0"/>
                <a:cs typeface="Courier New" pitchFamily="49" charset="0"/>
              </a:rPr>
              <a:t>  font: 12px </a:t>
            </a:r>
            <a:r>
              <a:rPr lang="en-US" sz="2000" dirty="0" err="1">
                <a:latin typeface="Consolas" pitchFamily="49" charset="0"/>
                <a:cs typeface="Courier New" pitchFamily="49" charset="0"/>
              </a:rPr>
              <a:t>verdana</a:t>
            </a:r>
            <a:r>
              <a:rPr lang="en-US" sz="2000" dirty="0">
                <a:latin typeface="Consolas" pitchFamily="49" charset="0"/>
                <a:cs typeface="Courier New" pitchFamily="49" charset="0"/>
              </a:rPr>
              <a:t>, sans-serif;</a:t>
            </a:r>
          </a:p>
          <a:p>
            <a:pPr lvl="1">
              <a:lnSpc>
                <a:spcPct val="80000"/>
              </a:lnSpc>
              <a:buFontTx/>
              <a:buNone/>
            </a:pPr>
            <a:r>
              <a:rPr lang="en-US" sz="2000" dirty="0">
                <a:latin typeface="Consolas" pitchFamily="49" charset="0"/>
                <a:cs typeface="Courier New" pitchFamily="49" charset="0"/>
              </a:rPr>
              <a:t>  margin: 10px;</a:t>
            </a:r>
          </a:p>
          <a:p>
            <a:pPr lvl="1">
              <a:lnSpc>
                <a:spcPct val="80000"/>
              </a:lnSpc>
              <a:buFontTx/>
              <a:buNone/>
            </a:pPr>
            <a:r>
              <a:rPr lang="en-US" sz="2000" dirty="0">
                <a:latin typeface="Consolas" pitchFamily="49" charset="0"/>
                <a:cs typeface="Courier New" pitchFamily="49" charset="0"/>
              </a:rPr>
              <a:t>}</a:t>
            </a:r>
          </a:p>
          <a:p>
            <a:endParaRPr lang="en-US" dirty="0"/>
          </a:p>
        </p:txBody>
      </p:sp>
      <p:sp>
        <p:nvSpPr>
          <p:cNvPr id="3" name="Title 2"/>
          <p:cNvSpPr>
            <a:spLocks noGrp="1"/>
          </p:cNvSpPr>
          <p:nvPr>
            <p:ph type="title"/>
          </p:nvPr>
        </p:nvSpPr>
        <p:spPr/>
        <p:txBody>
          <a:bodyPr>
            <a:normAutofit/>
          </a:bodyPr>
          <a:lstStyle/>
          <a:p>
            <a:r>
              <a:rPr lang="en-US" dirty="0" smtClean="0"/>
              <a:t>Class Selector</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10</a:t>
            </a:fld>
            <a:endParaRPr lang="en-US"/>
          </a:p>
        </p:txBody>
      </p:sp>
    </p:spTree>
    <p:extLst>
      <p:ext uri="{BB962C8B-B14F-4D97-AF65-F5344CB8AC3E}">
        <p14:creationId xmlns:p14="http://schemas.microsoft.com/office/powerpoint/2010/main" val="30157119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dirty="0" smtClean="0"/>
              <a:t>The id selector is used to specify a style for a single, unique element.</a:t>
            </a:r>
            <a:endParaRPr lang="en-MY" dirty="0" smtClean="0"/>
          </a:p>
          <a:p>
            <a:pPr lvl="0"/>
            <a:r>
              <a:rPr lang="en-US" dirty="0" smtClean="0"/>
              <a:t>The id selector uses the id attribute of the HTML element, and is defined with a "#"</a:t>
            </a:r>
            <a:endParaRPr lang="en-MY" dirty="0" smtClean="0"/>
          </a:p>
          <a:p>
            <a:r>
              <a:rPr lang="en-US" dirty="0" smtClean="0"/>
              <a:t>Example</a:t>
            </a:r>
          </a:p>
          <a:p>
            <a:pPr lvl="1">
              <a:lnSpc>
                <a:spcPct val="80000"/>
              </a:lnSpc>
              <a:buFontTx/>
              <a:buNone/>
            </a:pPr>
            <a:r>
              <a:rPr lang="en-US" sz="2000" dirty="0">
                <a:latin typeface="Consolas" pitchFamily="49" charset="0"/>
                <a:cs typeface="Courier New" pitchFamily="49" charset="0"/>
              </a:rPr>
              <a:t>&lt;p id=“intro”&gt; This is my introduction text&lt;/p&gt;</a:t>
            </a:r>
          </a:p>
          <a:p>
            <a:pPr lvl="1">
              <a:lnSpc>
                <a:spcPct val="80000"/>
              </a:lnSpc>
              <a:buFontTx/>
              <a:buNone/>
            </a:pPr>
            <a:endParaRPr lang="en-US" sz="2000" dirty="0">
              <a:latin typeface="Consolas" pitchFamily="49" charset="0"/>
              <a:cs typeface="Courier New" pitchFamily="49" charset="0"/>
            </a:endParaRPr>
          </a:p>
          <a:p>
            <a:pPr lvl="1">
              <a:lnSpc>
                <a:spcPct val="80000"/>
              </a:lnSpc>
              <a:buFontTx/>
              <a:buNone/>
            </a:pPr>
            <a:r>
              <a:rPr lang="en-US" sz="2000" dirty="0">
                <a:latin typeface="Consolas" pitchFamily="49" charset="0"/>
                <a:cs typeface="Courier New" pitchFamily="49" charset="0"/>
              </a:rPr>
              <a:t>#intro {</a:t>
            </a:r>
          </a:p>
          <a:p>
            <a:pPr lvl="1">
              <a:lnSpc>
                <a:spcPct val="80000"/>
              </a:lnSpc>
              <a:buFontTx/>
              <a:buNone/>
            </a:pPr>
            <a:r>
              <a:rPr lang="en-US" sz="2000" dirty="0">
                <a:latin typeface="Consolas" pitchFamily="49" charset="0"/>
                <a:cs typeface="Courier New" pitchFamily="49" charset="0"/>
              </a:rPr>
              <a:t>   border-bottom: 2px dashed #</a:t>
            </a:r>
            <a:r>
              <a:rPr lang="en-US" sz="2000" dirty="0" err="1">
                <a:latin typeface="Consolas" pitchFamily="49" charset="0"/>
                <a:cs typeface="Courier New" pitchFamily="49" charset="0"/>
              </a:rPr>
              <a:t>fff</a:t>
            </a:r>
            <a:r>
              <a:rPr lang="en-US" sz="2000" dirty="0">
                <a:latin typeface="Consolas" pitchFamily="49" charset="0"/>
                <a:cs typeface="Courier New" pitchFamily="49" charset="0"/>
              </a:rPr>
              <a:t>;</a:t>
            </a:r>
          </a:p>
          <a:p>
            <a:pPr lvl="1">
              <a:lnSpc>
                <a:spcPct val="80000"/>
              </a:lnSpc>
              <a:buFontTx/>
              <a:buNone/>
            </a:pPr>
            <a:r>
              <a:rPr lang="en-US" sz="2000" dirty="0">
                <a:latin typeface="Consolas" pitchFamily="49" charset="0"/>
                <a:cs typeface="Courier New" pitchFamily="49" charset="0"/>
              </a:rPr>
              <a:t>}</a:t>
            </a:r>
          </a:p>
          <a:p>
            <a:endParaRPr lang="en-US" dirty="0"/>
          </a:p>
        </p:txBody>
      </p:sp>
      <p:sp>
        <p:nvSpPr>
          <p:cNvPr id="3" name="Title 2"/>
          <p:cNvSpPr>
            <a:spLocks noGrp="1"/>
          </p:cNvSpPr>
          <p:nvPr>
            <p:ph type="title"/>
          </p:nvPr>
        </p:nvSpPr>
        <p:spPr/>
        <p:txBody>
          <a:bodyPr>
            <a:normAutofit/>
          </a:bodyPr>
          <a:lstStyle/>
          <a:p>
            <a:r>
              <a:rPr lang="en-US" dirty="0" smtClean="0"/>
              <a:t>Id Selector</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11</a:t>
            </a:fld>
            <a:endParaRPr lang="en-US"/>
          </a:p>
        </p:txBody>
      </p:sp>
    </p:spTree>
    <p:extLst>
      <p:ext uri="{BB962C8B-B14F-4D97-AF65-F5344CB8AC3E}">
        <p14:creationId xmlns:p14="http://schemas.microsoft.com/office/powerpoint/2010/main" val="33442323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Identifier or class?  </a:t>
            </a:r>
            <a:r>
              <a:rPr lang="en-US" dirty="0" smtClean="0"/>
              <a:t>What</a:t>
            </a:r>
            <a:r>
              <a:rPr lang="en-US" dirty="0"/>
              <a:t> </a:t>
            </a:r>
            <a:r>
              <a:rPr lang="en-US" dirty="0" smtClean="0"/>
              <a:t>are </a:t>
            </a:r>
            <a:r>
              <a:rPr lang="en-US" dirty="0"/>
              <a:t>the </a:t>
            </a:r>
            <a:r>
              <a:rPr lang="en-US" dirty="0" smtClean="0"/>
              <a:t>differences?</a:t>
            </a:r>
            <a:endParaRPr lang="en-US" dirty="0"/>
          </a:p>
          <a:p>
            <a:pPr lvl="1"/>
            <a:r>
              <a:rPr lang="en-US" dirty="0"/>
              <a:t>An identifier is specified only once on a page and has a higher inheritance specificity than a class.</a:t>
            </a:r>
          </a:p>
          <a:p>
            <a:pPr lvl="1"/>
            <a:r>
              <a:rPr lang="en-US" dirty="0"/>
              <a:t>A class is reusable as many times as needed in a page.</a:t>
            </a:r>
          </a:p>
          <a:p>
            <a:pPr lvl="1"/>
            <a:r>
              <a:rPr lang="en-US" dirty="0"/>
              <a:t>Use identifiers for main sections and </a:t>
            </a:r>
            <a:r>
              <a:rPr lang="en-US" dirty="0" smtClean="0"/>
              <a:t>class for sub-sections </a:t>
            </a:r>
            <a:r>
              <a:rPr lang="en-US" dirty="0"/>
              <a:t>of your document</a:t>
            </a:r>
          </a:p>
        </p:txBody>
      </p:sp>
      <p:sp>
        <p:nvSpPr>
          <p:cNvPr id="3" name="Title 2"/>
          <p:cNvSpPr>
            <a:spLocks noGrp="1"/>
          </p:cNvSpPr>
          <p:nvPr>
            <p:ph type="title"/>
          </p:nvPr>
        </p:nvSpPr>
        <p:spPr/>
        <p:txBody>
          <a:bodyPr/>
          <a:lstStyle/>
          <a:p>
            <a:r>
              <a:rPr lang="en-US" dirty="0" smtClean="0"/>
              <a:t>Selectors</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12</a:t>
            </a:fld>
            <a:endParaRPr lang="en-US"/>
          </a:p>
        </p:txBody>
      </p:sp>
    </p:spTree>
    <p:extLst>
      <p:ext uri="{BB962C8B-B14F-4D97-AF65-F5344CB8AC3E}">
        <p14:creationId xmlns:p14="http://schemas.microsoft.com/office/powerpoint/2010/main" val="29099827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7500" lnSpcReduction="20000"/>
          </a:bodyPr>
          <a:lstStyle/>
          <a:p>
            <a:pPr>
              <a:defRPr/>
            </a:pPr>
            <a:r>
              <a:rPr lang="en-US" dirty="0"/>
              <a:t>Descendant Selector</a:t>
            </a:r>
          </a:p>
          <a:p>
            <a:pPr lvl="1">
              <a:buFontTx/>
              <a:buNone/>
              <a:defRPr/>
            </a:pPr>
            <a:r>
              <a:rPr lang="en-US" dirty="0"/>
              <a:t>body h1 { }</a:t>
            </a:r>
          </a:p>
          <a:p>
            <a:pPr lvl="1">
              <a:buFontTx/>
              <a:buNone/>
              <a:defRPr/>
            </a:pPr>
            <a:r>
              <a:rPr lang="en-US" dirty="0"/>
              <a:t>#navigation p {}</a:t>
            </a:r>
          </a:p>
          <a:p>
            <a:pPr lvl="1">
              <a:buFontTx/>
              <a:buNone/>
              <a:defRPr/>
            </a:pPr>
            <a:endParaRPr lang="en-US" dirty="0"/>
          </a:p>
          <a:p>
            <a:pPr>
              <a:defRPr/>
            </a:pPr>
            <a:r>
              <a:rPr lang="en-US" dirty="0"/>
              <a:t>Child Selectors</a:t>
            </a:r>
          </a:p>
          <a:p>
            <a:pPr lvl="1">
              <a:buFontTx/>
              <a:buNone/>
              <a:defRPr/>
            </a:pPr>
            <a:r>
              <a:rPr lang="en-US" dirty="0"/>
              <a:t>div </a:t>
            </a:r>
            <a:r>
              <a:rPr lang="en-US" dirty="0" err="1"/>
              <a:t>ol</a:t>
            </a:r>
            <a:r>
              <a:rPr lang="en-US" dirty="0"/>
              <a:t> &gt; p {}</a:t>
            </a:r>
          </a:p>
          <a:p>
            <a:pPr lvl="1">
              <a:buFontTx/>
              <a:buNone/>
              <a:defRPr/>
            </a:pPr>
            <a:endParaRPr lang="en-US" dirty="0"/>
          </a:p>
          <a:p>
            <a:pPr>
              <a:defRPr/>
            </a:pPr>
            <a:r>
              <a:rPr lang="en-US" dirty="0"/>
              <a:t>Universal Selector</a:t>
            </a:r>
          </a:p>
          <a:p>
            <a:pPr lvl="1">
              <a:buFontTx/>
              <a:buNone/>
              <a:defRPr/>
            </a:pPr>
            <a:r>
              <a:rPr lang="en-US" dirty="0"/>
              <a:t>* {}</a:t>
            </a:r>
          </a:p>
          <a:p>
            <a:pPr lvl="1">
              <a:buFont typeface="Arial" charset="0"/>
              <a:buChar char="•"/>
              <a:defRPr/>
            </a:pPr>
            <a:endParaRPr lang="en-US" dirty="0"/>
          </a:p>
          <a:p>
            <a:pPr>
              <a:buFont typeface="Arial" charset="0"/>
              <a:buChar char="•"/>
              <a:defRPr/>
            </a:pPr>
            <a:r>
              <a:rPr lang="en-US" dirty="0"/>
              <a:t>Attribute Selectors</a:t>
            </a:r>
          </a:p>
          <a:p>
            <a:pPr lvl="1">
              <a:buFontTx/>
              <a:buNone/>
              <a:defRPr/>
            </a:pPr>
            <a:r>
              <a:rPr lang="en-US" smtClean="0"/>
              <a:t>a[</a:t>
            </a:r>
            <a:r>
              <a:rPr lang="en-US" dirty="0" err="1" smtClean="0"/>
              <a:t>href</a:t>
            </a:r>
            <a:r>
              <a:rPr lang="en-US" dirty="0"/>
              <a:t>=“http://home.org”]</a:t>
            </a:r>
          </a:p>
          <a:p>
            <a:pPr lvl="1">
              <a:buFontTx/>
              <a:buNone/>
              <a:defRPr/>
            </a:pPr>
            <a:endParaRPr lang="en-US" dirty="0"/>
          </a:p>
          <a:p>
            <a:pPr>
              <a:defRPr/>
            </a:pPr>
            <a:r>
              <a:rPr lang="en-US" dirty="0"/>
              <a:t>Pseudo-Class Selectors</a:t>
            </a:r>
          </a:p>
          <a:p>
            <a:pPr lvl="1">
              <a:buFontTx/>
              <a:buNone/>
              <a:defRPr/>
            </a:pPr>
            <a:r>
              <a:rPr lang="en-US" dirty="0"/>
              <a:t>a:active {}</a:t>
            </a:r>
          </a:p>
          <a:p>
            <a:pPr lvl="1">
              <a:buFontTx/>
              <a:buNone/>
              <a:defRPr/>
            </a:pPr>
            <a:r>
              <a:rPr lang="en-US" dirty="0"/>
              <a:t>#</a:t>
            </a:r>
            <a:r>
              <a:rPr lang="en-US" dirty="0" err="1"/>
              <a:t>nav:hover</a:t>
            </a:r>
            <a:r>
              <a:rPr lang="en-US" dirty="0"/>
              <a:t> {}</a:t>
            </a:r>
          </a:p>
          <a:p>
            <a:endParaRPr lang="en-US" dirty="0"/>
          </a:p>
        </p:txBody>
      </p:sp>
      <p:sp>
        <p:nvSpPr>
          <p:cNvPr id="3" name="Title 2"/>
          <p:cNvSpPr>
            <a:spLocks noGrp="1"/>
          </p:cNvSpPr>
          <p:nvPr>
            <p:ph type="title"/>
          </p:nvPr>
        </p:nvSpPr>
        <p:spPr/>
        <p:txBody>
          <a:bodyPr/>
          <a:lstStyle/>
          <a:p>
            <a:r>
              <a:rPr lang="en-US" dirty="0"/>
              <a:t>Advanced CSS Selectors</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13</a:t>
            </a:fld>
            <a:endParaRPr lang="en-US"/>
          </a:p>
        </p:txBody>
      </p:sp>
    </p:spTree>
    <p:extLst>
      <p:ext uri="{BB962C8B-B14F-4D97-AF65-F5344CB8AC3E}">
        <p14:creationId xmlns:p14="http://schemas.microsoft.com/office/powerpoint/2010/main" val="216663507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7048"/>
            <a:ext cx="8839200" cy="5026152"/>
          </a:xfrm>
        </p:spPr>
        <p:txBody>
          <a:bodyPr>
            <a:normAutofit/>
          </a:bodyPr>
          <a:lstStyle/>
          <a:p>
            <a:pPr>
              <a:defRPr/>
            </a:pPr>
            <a:r>
              <a:rPr lang="en-US" dirty="0" smtClean="0"/>
              <a:t>External </a:t>
            </a:r>
            <a:r>
              <a:rPr lang="en-US" dirty="0"/>
              <a:t>Style Sheet</a:t>
            </a:r>
          </a:p>
          <a:p>
            <a:pPr lvl="1">
              <a:buFontTx/>
              <a:buNone/>
              <a:defRPr/>
            </a:pPr>
            <a:r>
              <a:rPr lang="en-US" sz="1500" dirty="0">
                <a:latin typeface="Consolas" pitchFamily="49" charset="0"/>
                <a:cs typeface="Courier New" pitchFamily="49" charset="0"/>
              </a:rPr>
              <a:t>&lt;link </a:t>
            </a:r>
            <a:r>
              <a:rPr lang="en-US" sz="1500" dirty="0" err="1" smtClean="0">
                <a:latin typeface="Consolas" pitchFamily="49" charset="0"/>
                <a:cs typeface="Courier New" pitchFamily="49" charset="0"/>
              </a:rPr>
              <a:t>rel</a:t>
            </a:r>
            <a:r>
              <a:rPr lang="en-US" sz="1500" dirty="0" smtClean="0">
                <a:latin typeface="Consolas" pitchFamily="49" charset="0"/>
                <a:cs typeface="Courier New" pitchFamily="49" charset="0"/>
              </a:rPr>
              <a:t>=“</a:t>
            </a:r>
            <a:r>
              <a:rPr lang="en-US" sz="1500" dirty="0" err="1">
                <a:latin typeface="Consolas" pitchFamily="49" charset="0"/>
                <a:cs typeface="Courier New" pitchFamily="49" charset="0"/>
              </a:rPr>
              <a:t>stylesheet</a:t>
            </a:r>
            <a:r>
              <a:rPr lang="en-US" sz="1500" dirty="0">
                <a:latin typeface="Consolas" pitchFamily="49" charset="0"/>
                <a:cs typeface="Courier New" pitchFamily="49" charset="0"/>
              </a:rPr>
              <a:t>” type=“text/</a:t>
            </a:r>
            <a:r>
              <a:rPr lang="en-US" sz="1500" dirty="0" err="1">
                <a:latin typeface="Consolas" pitchFamily="49" charset="0"/>
                <a:cs typeface="Courier New" pitchFamily="49" charset="0"/>
              </a:rPr>
              <a:t>css</a:t>
            </a:r>
            <a:r>
              <a:rPr lang="en-US" sz="1500" dirty="0">
                <a:latin typeface="Consolas" pitchFamily="49" charset="0"/>
                <a:cs typeface="Courier New" pitchFamily="49" charset="0"/>
              </a:rPr>
              <a:t>” </a:t>
            </a:r>
            <a:r>
              <a:rPr lang="en-US" sz="1500" dirty="0" err="1">
                <a:latin typeface="Consolas" pitchFamily="49" charset="0"/>
                <a:cs typeface="Courier New" pitchFamily="49" charset="0"/>
              </a:rPr>
              <a:t>href</a:t>
            </a:r>
            <a:r>
              <a:rPr lang="en-US" sz="1500" dirty="0">
                <a:latin typeface="Consolas" pitchFamily="49" charset="0"/>
                <a:cs typeface="Courier New" pitchFamily="49" charset="0"/>
              </a:rPr>
              <a:t>=“location.css” </a:t>
            </a:r>
            <a:r>
              <a:rPr lang="en-US" sz="1500" dirty="0" smtClean="0">
                <a:latin typeface="Consolas" pitchFamily="49" charset="0"/>
                <a:cs typeface="Courier New" pitchFamily="49" charset="0"/>
              </a:rPr>
              <a:t>/&gt;</a:t>
            </a:r>
            <a:endParaRPr lang="en-US" sz="1500" dirty="0">
              <a:latin typeface="Consolas" pitchFamily="49" charset="0"/>
              <a:cs typeface="Courier New" pitchFamily="49" charset="0"/>
            </a:endParaRPr>
          </a:p>
          <a:p>
            <a:pPr>
              <a:defRPr/>
            </a:pPr>
            <a:r>
              <a:rPr lang="en-US" dirty="0" smtClean="0"/>
              <a:t>Embedded/Internal Styles</a:t>
            </a:r>
            <a:endParaRPr lang="en-US" dirty="0"/>
          </a:p>
          <a:p>
            <a:pPr lvl="1">
              <a:buFontTx/>
              <a:buNone/>
              <a:defRPr/>
            </a:pPr>
            <a:r>
              <a:rPr lang="en-US" dirty="0"/>
              <a:t>&lt;style type=“text/</a:t>
            </a:r>
            <a:r>
              <a:rPr lang="en-US" dirty="0" err="1"/>
              <a:t>css</a:t>
            </a:r>
            <a:r>
              <a:rPr lang="en-US" dirty="0"/>
              <a:t>”&gt;</a:t>
            </a:r>
          </a:p>
          <a:p>
            <a:pPr lvl="1">
              <a:buFontTx/>
              <a:buNone/>
              <a:defRPr/>
            </a:pPr>
            <a:r>
              <a:rPr lang="en-US" dirty="0"/>
              <a:t>body {}</a:t>
            </a:r>
          </a:p>
          <a:p>
            <a:pPr lvl="1">
              <a:buFontTx/>
              <a:buNone/>
              <a:defRPr/>
            </a:pPr>
            <a:r>
              <a:rPr lang="en-US" dirty="0"/>
              <a:t>&lt;/style</a:t>
            </a:r>
            <a:r>
              <a:rPr lang="en-US" dirty="0" smtClean="0"/>
              <a:t>&gt;</a:t>
            </a:r>
            <a:endParaRPr lang="en-US" dirty="0"/>
          </a:p>
          <a:p>
            <a:pPr>
              <a:defRPr/>
            </a:pPr>
            <a:r>
              <a:rPr lang="en-US" dirty="0"/>
              <a:t>Inline Styles</a:t>
            </a:r>
          </a:p>
          <a:p>
            <a:pPr lvl="1">
              <a:buFontTx/>
              <a:buNone/>
              <a:defRPr/>
            </a:pPr>
            <a:r>
              <a:rPr lang="en-US" dirty="0"/>
              <a:t>&lt;p style=“font-size: 12px”&gt;</a:t>
            </a:r>
            <a:r>
              <a:rPr lang="en-US" dirty="0" err="1"/>
              <a:t>Lorem</a:t>
            </a:r>
            <a:r>
              <a:rPr lang="en-US" dirty="0"/>
              <a:t> </a:t>
            </a:r>
            <a:r>
              <a:rPr lang="en-US" dirty="0" err="1"/>
              <a:t>ipsum</a:t>
            </a:r>
            <a:r>
              <a:rPr lang="en-US" dirty="0"/>
              <a:t>&lt;/p</a:t>
            </a:r>
            <a:r>
              <a:rPr lang="en-US" dirty="0" smtClean="0"/>
              <a:t>&gt;</a:t>
            </a:r>
          </a:p>
          <a:p>
            <a:pPr lvl="1">
              <a:buFontTx/>
              <a:buNone/>
              <a:defRPr/>
            </a:pPr>
            <a:endParaRPr lang="en-US" dirty="0" smtClean="0"/>
          </a:p>
          <a:p>
            <a:pPr>
              <a:buNone/>
            </a:pPr>
            <a:r>
              <a:rPr lang="en-US" i="1" dirty="0" smtClean="0"/>
              <a:t>	multiple external style sheets can be referenced inside a single HTML document</a:t>
            </a:r>
            <a:endParaRPr lang="en-US" i="1" dirty="0"/>
          </a:p>
        </p:txBody>
      </p:sp>
      <p:sp>
        <p:nvSpPr>
          <p:cNvPr id="2" name="Title 1"/>
          <p:cNvSpPr>
            <a:spLocks noGrp="1"/>
          </p:cNvSpPr>
          <p:nvPr>
            <p:ph type="title"/>
          </p:nvPr>
        </p:nvSpPr>
        <p:spPr/>
        <p:txBody>
          <a:bodyPr/>
          <a:lstStyle/>
          <a:p>
            <a:r>
              <a:rPr lang="en-US" dirty="0"/>
              <a:t>Using Style Sheets</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14</a:t>
            </a:fld>
            <a:endParaRPr lang="en-US"/>
          </a:p>
        </p:txBody>
      </p:sp>
    </p:spTree>
    <p:extLst>
      <p:ext uri="{BB962C8B-B14F-4D97-AF65-F5344CB8AC3E}">
        <p14:creationId xmlns:p14="http://schemas.microsoft.com/office/powerpoint/2010/main" val="160049867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External Style Sheet Example</a:t>
            </a:r>
            <a:endParaRPr lang="en-MY"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15</a:t>
            </a:fld>
            <a:endParaRPr lang="en-US"/>
          </a:p>
        </p:txBody>
      </p:sp>
      <p:sp>
        <p:nvSpPr>
          <p:cNvPr id="5" name="Content Placeholder 4"/>
          <p:cNvSpPr>
            <a:spLocks noGrp="1"/>
          </p:cNvSpPr>
          <p:nvPr>
            <p:ph sz="quarter" idx="1"/>
          </p:nvPr>
        </p:nvSpPr>
        <p:spPr>
          <a:xfrm>
            <a:off x="152400" y="1527048"/>
            <a:ext cx="8839200" cy="5102352"/>
          </a:xfrm>
        </p:spPr>
        <p:txBody>
          <a:bodyPr>
            <a:normAutofit fontScale="92500" lnSpcReduction="20000"/>
          </a:bodyPr>
          <a:lstStyle/>
          <a:p>
            <a:r>
              <a:rPr lang="en-US" b="1" dirty="0" smtClean="0"/>
              <a:t>CSS Code</a:t>
            </a:r>
            <a:endParaRPr lang="en-MY" dirty="0" smtClean="0"/>
          </a:p>
          <a:p>
            <a:pPr lvl="2">
              <a:buNone/>
            </a:pPr>
            <a:r>
              <a:rPr lang="en-US" i="1" dirty="0" smtClean="0"/>
              <a:t>body{ background-color: gray;} </a:t>
            </a:r>
            <a:endParaRPr lang="en-MY" i="1" dirty="0" smtClean="0"/>
          </a:p>
          <a:p>
            <a:pPr lvl="2">
              <a:buNone/>
            </a:pPr>
            <a:r>
              <a:rPr lang="en-US" i="1" dirty="0" smtClean="0"/>
              <a:t>p { color: blue; } </a:t>
            </a:r>
            <a:endParaRPr lang="en-MY" i="1" dirty="0" smtClean="0"/>
          </a:p>
          <a:p>
            <a:pPr lvl="2">
              <a:buNone/>
            </a:pPr>
            <a:r>
              <a:rPr lang="en-US" i="1" dirty="0" smtClean="0"/>
              <a:t>h3{ color: white; }</a:t>
            </a:r>
          </a:p>
          <a:p>
            <a:r>
              <a:rPr lang="en-US" b="1" dirty="0" smtClean="0"/>
              <a:t>HTML Code</a:t>
            </a:r>
            <a:endParaRPr lang="en-MY" dirty="0" smtClean="0"/>
          </a:p>
          <a:p>
            <a:pPr lvl="2">
              <a:buNone/>
            </a:pPr>
            <a:r>
              <a:rPr lang="en-US" sz="2100" i="1" dirty="0" smtClean="0"/>
              <a:t>&lt;html&gt;</a:t>
            </a:r>
            <a:endParaRPr lang="en-MY" i="1" dirty="0" smtClean="0"/>
          </a:p>
          <a:p>
            <a:pPr lvl="2">
              <a:buNone/>
            </a:pPr>
            <a:r>
              <a:rPr lang="en-US" sz="2100" i="1" dirty="0" smtClean="0"/>
              <a:t>&lt;head&gt;</a:t>
            </a:r>
            <a:endParaRPr lang="en-MY" i="1" dirty="0" smtClean="0"/>
          </a:p>
          <a:p>
            <a:pPr lvl="2">
              <a:buNone/>
            </a:pPr>
            <a:r>
              <a:rPr lang="en-US" sz="2100" i="1" dirty="0" smtClean="0"/>
              <a:t>&lt;link </a:t>
            </a:r>
            <a:r>
              <a:rPr lang="en-US" sz="2100" i="1" dirty="0" err="1" smtClean="0"/>
              <a:t>rel</a:t>
            </a:r>
            <a:r>
              <a:rPr lang="en-US" sz="2100" i="1" dirty="0" smtClean="0"/>
              <a:t>="</a:t>
            </a:r>
            <a:r>
              <a:rPr lang="en-US" sz="2100" i="1" dirty="0" err="1" smtClean="0"/>
              <a:t>stylesheet</a:t>
            </a:r>
            <a:r>
              <a:rPr lang="en-US" sz="2100" i="1" dirty="0" smtClean="0"/>
              <a:t>" type="text/</a:t>
            </a:r>
            <a:r>
              <a:rPr lang="en-US" sz="2100" i="1" dirty="0" err="1" smtClean="0"/>
              <a:t>css</a:t>
            </a:r>
            <a:r>
              <a:rPr lang="en-US" sz="2100" i="1" dirty="0" smtClean="0"/>
              <a:t>" </a:t>
            </a:r>
            <a:r>
              <a:rPr lang="en-US" sz="2100" i="1" dirty="0" err="1" smtClean="0"/>
              <a:t>href</a:t>
            </a:r>
            <a:r>
              <a:rPr lang="en-US" sz="2100" i="1" dirty="0" smtClean="0"/>
              <a:t>="test.css" /&gt;</a:t>
            </a:r>
            <a:endParaRPr lang="en-MY" i="1" dirty="0" smtClean="0"/>
          </a:p>
          <a:p>
            <a:pPr lvl="2">
              <a:buNone/>
            </a:pPr>
            <a:r>
              <a:rPr lang="en-US" sz="2100" i="1" dirty="0" smtClean="0"/>
              <a:t>&lt;/head&gt;</a:t>
            </a:r>
            <a:endParaRPr lang="en-MY" i="1" dirty="0" smtClean="0"/>
          </a:p>
          <a:p>
            <a:pPr lvl="2">
              <a:buNone/>
            </a:pPr>
            <a:r>
              <a:rPr lang="en-US" sz="2100" i="1" dirty="0" smtClean="0"/>
              <a:t>&lt;body&gt;</a:t>
            </a:r>
            <a:endParaRPr lang="en-MY" i="1" dirty="0" smtClean="0"/>
          </a:p>
          <a:p>
            <a:pPr lvl="2">
              <a:buNone/>
            </a:pPr>
            <a:r>
              <a:rPr lang="en-US" sz="2100" i="1" dirty="0" smtClean="0"/>
              <a:t>&lt;h3&gt; A White Header &lt;/h3&gt;</a:t>
            </a:r>
            <a:endParaRPr lang="en-MY" i="1" dirty="0" smtClean="0"/>
          </a:p>
          <a:p>
            <a:pPr lvl="2">
              <a:buNone/>
            </a:pPr>
            <a:r>
              <a:rPr lang="en-US" sz="2100" i="1" dirty="0" smtClean="0"/>
              <a:t>&lt;p&gt; This paragraph has a blue font.  </a:t>
            </a:r>
            <a:endParaRPr lang="en-MY" i="1" dirty="0" smtClean="0"/>
          </a:p>
          <a:p>
            <a:pPr lvl="2">
              <a:buNone/>
            </a:pPr>
            <a:r>
              <a:rPr lang="en-US" sz="2100" i="1" dirty="0" smtClean="0"/>
              <a:t>The background color of this page is gray because we changed it with CSS! &lt;/p&gt;</a:t>
            </a:r>
            <a:endParaRPr lang="en-MY" i="1" dirty="0" smtClean="0"/>
          </a:p>
          <a:p>
            <a:pPr lvl="2">
              <a:buNone/>
            </a:pPr>
            <a:r>
              <a:rPr lang="en-US" sz="2100" i="1" dirty="0" smtClean="0"/>
              <a:t>&lt;/body&gt;</a:t>
            </a:r>
            <a:endParaRPr lang="en-MY" i="1" dirty="0" smtClean="0"/>
          </a:p>
          <a:p>
            <a:pPr lvl="2">
              <a:buNone/>
            </a:pPr>
            <a:r>
              <a:rPr lang="en-US" sz="2100" i="1" dirty="0" smtClean="0"/>
              <a:t>&lt;/html&gt;</a:t>
            </a:r>
            <a:endParaRPr lang="en-MY" i="1"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Embedded/Internal Styles Example</a:t>
            </a:r>
            <a:endParaRPr lang="en-MY"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16</a:t>
            </a:fld>
            <a:endParaRPr lang="en-US"/>
          </a:p>
        </p:txBody>
      </p:sp>
      <p:sp>
        <p:nvSpPr>
          <p:cNvPr id="5" name="Content Placeholder 4"/>
          <p:cNvSpPr>
            <a:spLocks noGrp="1"/>
          </p:cNvSpPr>
          <p:nvPr>
            <p:ph sz="quarter" idx="1"/>
          </p:nvPr>
        </p:nvSpPr>
        <p:spPr>
          <a:xfrm>
            <a:off x="152400" y="1527048"/>
            <a:ext cx="8839200" cy="5102352"/>
          </a:xfrm>
        </p:spPr>
        <p:txBody>
          <a:bodyPr>
            <a:normAutofit/>
          </a:bodyPr>
          <a:lstStyle/>
          <a:p>
            <a:r>
              <a:rPr lang="en-US" b="1" dirty="0" smtClean="0"/>
              <a:t>CSS Code</a:t>
            </a:r>
            <a:endParaRPr lang="en-MY" dirty="0" smtClean="0"/>
          </a:p>
          <a:p>
            <a:pPr lvl="2">
              <a:buNone/>
            </a:pPr>
            <a:r>
              <a:rPr lang="en-US" sz="2100" i="1" dirty="0" smtClean="0"/>
              <a:t>&lt;html&gt;</a:t>
            </a:r>
            <a:endParaRPr lang="en-MY" i="1" dirty="0" smtClean="0"/>
          </a:p>
          <a:p>
            <a:pPr lvl="2">
              <a:buNone/>
            </a:pPr>
            <a:r>
              <a:rPr lang="en-US" sz="2100" i="1" dirty="0" smtClean="0"/>
              <a:t>&lt;head&gt;</a:t>
            </a:r>
            <a:endParaRPr lang="en-MY" i="1" dirty="0" smtClean="0"/>
          </a:p>
          <a:p>
            <a:pPr lvl="2">
              <a:buNone/>
            </a:pPr>
            <a:r>
              <a:rPr lang="en-US" sz="2100" i="1" dirty="0" smtClean="0"/>
              <a:t>&lt;style type="text/</a:t>
            </a:r>
            <a:r>
              <a:rPr lang="en-US" sz="2100" i="1" dirty="0" err="1" smtClean="0"/>
              <a:t>css</a:t>
            </a:r>
            <a:r>
              <a:rPr lang="en-US" sz="2100" i="1" dirty="0" smtClean="0"/>
              <a:t>"&gt;</a:t>
            </a:r>
            <a:endParaRPr lang="en-MY" i="1" dirty="0" smtClean="0"/>
          </a:p>
          <a:p>
            <a:pPr lvl="2">
              <a:buNone/>
            </a:pPr>
            <a:r>
              <a:rPr lang="en-US" sz="2100" i="1" dirty="0" smtClean="0"/>
              <a:t>			p {color: white; }</a:t>
            </a:r>
            <a:endParaRPr lang="en-MY" i="1" dirty="0" smtClean="0"/>
          </a:p>
          <a:p>
            <a:pPr lvl="2">
              <a:buNone/>
            </a:pPr>
            <a:r>
              <a:rPr lang="en-US" sz="2100" i="1" dirty="0" smtClean="0"/>
              <a:t>			body {background-color: black; }</a:t>
            </a:r>
            <a:endParaRPr lang="en-MY" i="1" dirty="0" smtClean="0"/>
          </a:p>
          <a:p>
            <a:pPr lvl="2">
              <a:buNone/>
            </a:pPr>
            <a:r>
              <a:rPr lang="en-US" sz="2100" i="1" dirty="0" smtClean="0"/>
              <a:t>&lt;/style&gt;</a:t>
            </a:r>
            <a:endParaRPr lang="en-MY" i="1" dirty="0" smtClean="0"/>
          </a:p>
          <a:p>
            <a:pPr lvl="2">
              <a:buNone/>
            </a:pPr>
            <a:r>
              <a:rPr lang="en-US" sz="2100" i="1" dirty="0" smtClean="0"/>
              <a:t>&lt;/head&gt;</a:t>
            </a:r>
            <a:endParaRPr lang="en-MY" i="1" dirty="0" smtClean="0"/>
          </a:p>
          <a:p>
            <a:pPr lvl="2">
              <a:buNone/>
            </a:pPr>
            <a:r>
              <a:rPr lang="en-US" sz="2100" i="1" dirty="0" smtClean="0"/>
              <a:t>&lt;body&gt;</a:t>
            </a:r>
            <a:endParaRPr lang="en-MY" i="1" dirty="0" smtClean="0"/>
          </a:p>
          <a:p>
            <a:pPr lvl="2">
              <a:buNone/>
            </a:pPr>
            <a:r>
              <a:rPr lang="en-US" sz="2100" i="1" dirty="0" smtClean="0"/>
              <a:t>		&lt;p&gt;White text on a black background!&lt;/p&gt;</a:t>
            </a:r>
            <a:endParaRPr lang="en-MY" i="1" dirty="0" smtClean="0"/>
          </a:p>
          <a:p>
            <a:pPr lvl="2">
              <a:buNone/>
            </a:pPr>
            <a:r>
              <a:rPr lang="en-US" sz="2100" i="1" dirty="0" smtClean="0"/>
              <a:t>&lt;/body&gt;</a:t>
            </a:r>
            <a:endParaRPr lang="en-MY" i="1" dirty="0" smtClean="0"/>
          </a:p>
          <a:p>
            <a:pPr lvl="2">
              <a:buNone/>
            </a:pPr>
            <a:r>
              <a:rPr lang="en-US" sz="2100" i="1" dirty="0" smtClean="0"/>
              <a:t>&lt;/html&gt;</a:t>
            </a:r>
            <a:endParaRPr lang="en-MY" i="1"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Inline Styles Example</a:t>
            </a:r>
            <a:endParaRPr lang="en-MY"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17</a:t>
            </a:fld>
            <a:endParaRPr lang="en-US"/>
          </a:p>
        </p:txBody>
      </p:sp>
      <p:sp>
        <p:nvSpPr>
          <p:cNvPr id="5" name="Content Placeholder 4"/>
          <p:cNvSpPr>
            <a:spLocks noGrp="1"/>
          </p:cNvSpPr>
          <p:nvPr>
            <p:ph sz="quarter" idx="1"/>
          </p:nvPr>
        </p:nvSpPr>
        <p:spPr>
          <a:xfrm>
            <a:off x="152400" y="1527048"/>
            <a:ext cx="8839200" cy="4645152"/>
          </a:xfrm>
        </p:spPr>
        <p:txBody>
          <a:bodyPr>
            <a:normAutofit/>
          </a:bodyPr>
          <a:lstStyle/>
          <a:p>
            <a:r>
              <a:rPr lang="en-US" b="1" dirty="0" smtClean="0"/>
              <a:t>CSS Code</a:t>
            </a:r>
          </a:p>
          <a:p>
            <a:pPr lvl="2">
              <a:buNone/>
            </a:pPr>
            <a:r>
              <a:rPr lang="en-US" sz="2100" i="1" dirty="0" smtClean="0"/>
              <a:t>&lt;html&gt;</a:t>
            </a:r>
            <a:endParaRPr lang="en-MY" i="1" dirty="0" smtClean="0"/>
          </a:p>
          <a:p>
            <a:pPr lvl="2">
              <a:buNone/>
            </a:pPr>
            <a:r>
              <a:rPr lang="en-US" sz="2100" i="1" dirty="0" smtClean="0"/>
              <a:t>&lt;head&gt;</a:t>
            </a:r>
            <a:endParaRPr lang="en-MY" i="1" dirty="0" smtClean="0"/>
          </a:p>
          <a:p>
            <a:pPr lvl="2">
              <a:buNone/>
            </a:pPr>
            <a:r>
              <a:rPr lang="en-US" sz="2100" i="1" dirty="0" smtClean="0"/>
              <a:t>&lt;/head&gt;</a:t>
            </a:r>
            <a:endParaRPr lang="en-MY" i="1" dirty="0" smtClean="0"/>
          </a:p>
          <a:p>
            <a:pPr lvl="2">
              <a:buNone/>
            </a:pPr>
            <a:r>
              <a:rPr lang="en-US" sz="2100" i="1" dirty="0" smtClean="0"/>
              <a:t>&lt;body&gt;</a:t>
            </a:r>
            <a:endParaRPr lang="en-MY" i="1" dirty="0" smtClean="0"/>
          </a:p>
          <a:p>
            <a:pPr lvl="2">
              <a:buNone/>
            </a:pPr>
            <a:r>
              <a:rPr lang="en-US" sz="1900" i="1" dirty="0" smtClean="0"/>
              <a:t>		</a:t>
            </a:r>
            <a:r>
              <a:rPr lang="en-US" sz="2100" dirty="0" smtClean="0"/>
              <a:t>&lt;p style="background: blue; color: white;"&gt;A new background and font color with inline CSS&lt;/p&gt;</a:t>
            </a:r>
            <a:endParaRPr lang="en-MY" i="1" dirty="0" smtClean="0"/>
          </a:p>
          <a:p>
            <a:pPr lvl="2">
              <a:buNone/>
            </a:pPr>
            <a:r>
              <a:rPr lang="en-US" sz="2100" i="1" dirty="0" smtClean="0"/>
              <a:t>&lt;/body&gt;</a:t>
            </a:r>
            <a:endParaRPr lang="en-MY" i="1" dirty="0" smtClean="0"/>
          </a:p>
          <a:p>
            <a:pPr lvl="2">
              <a:buNone/>
            </a:pPr>
            <a:r>
              <a:rPr lang="en-US" sz="2100" i="1" dirty="0" smtClean="0"/>
              <a:t>&lt;/html&gt;</a:t>
            </a:r>
            <a:endParaRPr lang="en-MY" i="1" dirty="0" smtClean="0"/>
          </a:p>
          <a:p>
            <a:endParaRPr lang="en-MY" dirty="0" smtClean="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Common Inline CSS Mistakes</a:t>
            </a:r>
            <a:endParaRPr lang="en-MY"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18</a:t>
            </a:fld>
            <a:endParaRPr lang="en-US"/>
          </a:p>
        </p:txBody>
      </p:sp>
      <p:sp>
        <p:nvSpPr>
          <p:cNvPr id="5" name="Content Placeholder 4"/>
          <p:cNvSpPr>
            <a:spLocks noGrp="1"/>
          </p:cNvSpPr>
          <p:nvPr>
            <p:ph sz="quarter" idx="1"/>
          </p:nvPr>
        </p:nvSpPr>
        <p:spPr>
          <a:xfrm>
            <a:off x="152400" y="1527048"/>
            <a:ext cx="8839200" cy="4797552"/>
          </a:xfrm>
        </p:spPr>
        <p:txBody>
          <a:bodyPr/>
          <a:lstStyle/>
          <a:p>
            <a:r>
              <a:rPr lang="en-US" dirty="0" smtClean="0"/>
              <a:t>When using CSS inline, you must be sure not to use quotations within your inline CSS. If you use quotations the browser will interpret this as the end of your style value.</a:t>
            </a:r>
          </a:p>
          <a:p>
            <a:r>
              <a:rPr lang="en-US" b="1" dirty="0" smtClean="0"/>
              <a:t>CSS Code</a:t>
            </a:r>
            <a:endParaRPr lang="en-MY" dirty="0" smtClean="0"/>
          </a:p>
          <a:p>
            <a:pPr lvl="1">
              <a:buNone/>
            </a:pPr>
            <a:r>
              <a:rPr lang="en-US" i="1" dirty="0" smtClean="0"/>
              <a:t>    &lt;p style=</a:t>
            </a:r>
            <a:r>
              <a:rPr lang="en-US" i="1" dirty="0" smtClean="0">
                <a:solidFill>
                  <a:srgbClr val="FF0000"/>
                </a:solidFill>
              </a:rPr>
              <a:t>"background: </a:t>
            </a:r>
            <a:r>
              <a:rPr lang="en-US" i="1" dirty="0" err="1" smtClean="0">
                <a:solidFill>
                  <a:srgbClr val="FF0000"/>
                </a:solidFill>
              </a:rPr>
              <a:t>url</a:t>
            </a:r>
            <a:r>
              <a:rPr lang="en-US" i="1" dirty="0" smtClean="0">
                <a:solidFill>
                  <a:srgbClr val="FF0000"/>
                </a:solidFill>
              </a:rPr>
              <a:t>("yellow_rock.gif");"</a:t>
            </a:r>
            <a:r>
              <a:rPr lang="en-US" i="1" dirty="0" smtClean="0"/>
              <a:t>&gt;</a:t>
            </a:r>
            <a:br>
              <a:rPr lang="en-US" i="1" dirty="0" smtClean="0"/>
            </a:br>
            <a:r>
              <a:rPr lang="en-US" i="1" dirty="0" smtClean="0"/>
              <a:t>This is broken&lt;/p&gt;</a:t>
            </a:r>
            <a:br>
              <a:rPr lang="en-US" i="1" dirty="0" smtClean="0"/>
            </a:br>
            <a:r>
              <a:rPr lang="en-US" i="1" dirty="0" smtClean="0"/>
              <a:t>&lt;p style="background: </a:t>
            </a:r>
            <a:r>
              <a:rPr lang="en-US" i="1" dirty="0" err="1" smtClean="0"/>
              <a:t>url</a:t>
            </a:r>
            <a:r>
              <a:rPr lang="en-US" i="1" dirty="0" smtClean="0"/>
              <a:t>(yellow_rock.gif);"&gt;</a:t>
            </a:r>
            <a:br>
              <a:rPr lang="en-US" i="1" dirty="0" smtClean="0"/>
            </a:br>
            <a:r>
              <a:rPr lang="en-US" i="1" dirty="0" smtClean="0"/>
              <a:t>This is </a:t>
            </a:r>
            <a:r>
              <a:rPr lang="en-US" i="1" dirty="0" err="1" smtClean="0"/>
              <a:t>workin</a:t>
            </a:r>
            <a:r>
              <a:rPr lang="en-US" i="1" dirty="0" smtClean="0"/>
              <a:t>'&lt;/p&gt;</a:t>
            </a:r>
            <a:endParaRPr lang="en-MY" i="1"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Multiple Style Sheets</a:t>
            </a:r>
            <a:endParaRPr lang="en-MY"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19</a:t>
            </a:fld>
            <a:endParaRPr lang="en-US"/>
          </a:p>
        </p:txBody>
      </p:sp>
      <p:sp>
        <p:nvSpPr>
          <p:cNvPr id="5" name="Content Placeholder 4"/>
          <p:cNvSpPr>
            <a:spLocks noGrp="1"/>
          </p:cNvSpPr>
          <p:nvPr>
            <p:ph sz="quarter" idx="1"/>
          </p:nvPr>
        </p:nvSpPr>
        <p:spPr>
          <a:xfrm>
            <a:off x="152400" y="1527048"/>
            <a:ext cx="8805672" cy="4949952"/>
          </a:xfrm>
        </p:spPr>
        <p:txBody>
          <a:bodyPr>
            <a:normAutofit lnSpcReduction="10000"/>
          </a:bodyPr>
          <a:lstStyle/>
          <a:p>
            <a:r>
              <a:rPr lang="en-US" dirty="0" smtClean="0"/>
              <a:t>If some properties have been set for the same selector in different style sheets, the values will be inherited from the more specific style sheet.</a:t>
            </a:r>
          </a:p>
          <a:p>
            <a:r>
              <a:rPr lang="en-US" dirty="0" smtClean="0"/>
              <a:t>For example, an external style sheet has these properties for the h3 selector:</a:t>
            </a:r>
            <a:endParaRPr lang="en-MY" dirty="0" smtClean="0"/>
          </a:p>
          <a:p>
            <a:pPr lvl="2">
              <a:buNone/>
            </a:pPr>
            <a:r>
              <a:rPr lang="en-US" i="1" dirty="0" smtClean="0"/>
              <a:t>H3 { </a:t>
            </a:r>
            <a:r>
              <a:rPr lang="en-US" i="1" dirty="0" err="1" smtClean="0"/>
              <a:t>color:red</a:t>
            </a:r>
            <a:r>
              <a:rPr lang="en-US" i="1" dirty="0" smtClean="0"/>
              <a:t>; text-</a:t>
            </a:r>
            <a:r>
              <a:rPr lang="en-US" i="1" dirty="0" err="1" smtClean="0"/>
              <a:t>align:left</a:t>
            </a:r>
            <a:r>
              <a:rPr lang="en-US" i="1" dirty="0" smtClean="0"/>
              <a:t>; font-size:8pt; }</a:t>
            </a:r>
          </a:p>
          <a:p>
            <a:r>
              <a:rPr lang="en-US" dirty="0" smtClean="0"/>
              <a:t>an internal style sheet has these properties for the h3 selector</a:t>
            </a:r>
          </a:p>
          <a:p>
            <a:pPr lvl="2">
              <a:buNone/>
            </a:pPr>
            <a:r>
              <a:rPr lang="en-US" i="1" dirty="0" smtClean="0"/>
              <a:t>H3 { text-</a:t>
            </a:r>
            <a:r>
              <a:rPr lang="en-US" i="1" dirty="0" err="1" smtClean="0"/>
              <a:t>align:right</a:t>
            </a:r>
            <a:r>
              <a:rPr lang="en-US" i="1" dirty="0" smtClean="0"/>
              <a:t>; font-size:20pt</a:t>
            </a:r>
            <a:r>
              <a:rPr lang="en-US" dirty="0" smtClean="0"/>
              <a:t>; }</a:t>
            </a:r>
          </a:p>
          <a:p>
            <a:r>
              <a:rPr lang="en-US" dirty="0" smtClean="0"/>
              <a:t>internal style sheet also links to the external style sheet the properties for h3:</a:t>
            </a:r>
          </a:p>
          <a:p>
            <a:pPr lvl="2">
              <a:buNone/>
            </a:pPr>
            <a:r>
              <a:rPr lang="en-US" i="1" dirty="0" err="1" smtClean="0"/>
              <a:t>color:red</a:t>
            </a:r>
            <a:r>
              <a:rPr lang="en-US" i="1" dirty="0" smtClean="0"/>
              <a:t>; text-</a:t>
            </a:r>
            <a:r>
              <a:rPr lang="en-US" i="1" dirty="0" err="1" smtClean="0"/>
              <a:t>align:right</a:t>
            </a:r>
            <a:r>
              <a:rPr lang="en-US" i="1" dirty="0" smtClean="0"/>
              <a:t>; font-size:20pt</a:t>
            </a:r>
            <a:r>
              <a:rPr lang="en-US" dirty="0" smtClean="0"/>
              <a:t>;</a:t>
            </a:r>
            <a:endParaRPr lang="en-MY" i="1"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Content</a:t>
            </a:r>
            <a:endParaRPr lang="en-MY" dirty="0"/>
          </a:p>
        </p:txBody>
      </p:sp>
      <p:sp>
        <p:nvSpPr>
          <p:cNvPr id="5" name="Content Placeholder 4"/>
          <p:cNvSpPr>
            <a:spLocks noGrp="1"/>
          </p:cNvSpPr>
          <p:nvPr>
            <p:ph sz="quarter" idx="1"/>
          </p:nvPr>
        </p:nvSpPr>
        <p:spPr/>
        <p:txBody>
          <a:bodyPr/>
          <a:lstStyle/>
          <a:p>
            <a:r>
              <a:rPr lang="en-US" sz="2800" b="1" dirty="0" smtClean="0">
                <a:solidFill>
                  <a:srgbClr val="8CADAE">
                    <a:shade val="75000"/>
                  </a:srgbClr>
                </a:solidFill>
                <a:ea typeface="+mj-ea"/>
                <a:cs typeface="+mj-cs"/>
              </a:rPr>
              <a:t>CSS</a:t>
            </a:r>
            <a:endParaRPr lang="en-MY" sz="2800"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a:t>
            </a:fld>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Cascading order</a:t>
            </a:r>
            <a:endParaRPr lang="en-MY"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20</a:t>
            </a:fld>
            <a:endParaRPr lang="en-US"/>
          </a:p>
        </p:txBody>
      </p:sp>
      <p:sp>
        <p:nvSpPr>
          <p:cNvPr id="5" name="Content Placeholder 4"/>
          <p:cNvSpPr>
            <a:spLocks noGrp="1"/>
          </p:cNvSpPr>
          <p:nvPr>
            <p:ph sz="quarter" idx="1"/>
          </p:nvPr>
        </p:nvSpPr>
        <p:spPr>
          <a:xfrm>
            <a:off x="185928" y="1527048"/>
            <a:ext cx="8805672" cy="4873752"/>
          </a:xfrm>
        </p:spPr>
        <p:txBody>
          <a:bodyPr>
            <a:normAutofit/>
          </a:bodyPr>
          <a:lstStyle/>
          <a:p>
            <a:r>
              <a:rPr lang="en-US" dirty="0" smtClean="0"/>
              <a:t>What style will be used when there is more than one style specified for an HTML element? </a:t>
            </a:r>
          </a:p>
          <a:p>
            <a:r>
              <a:rPr lang="en-US" dirty="0" smtClean="0"/>
              <a:t>Generally speaking we can say that all the styles will "cascade" into a new "virtual" style sheet by the following rules, where number four has the highest priority:</a:t>
            </a:r>
          </a:p>
          <a:p>
            <a:pPr lvl="1"/>
            <a:r>
              <a:rPr lang="en-US" dirty="0" smtClean="0"/>
              <a:t>Browser default</a:t>
            </a:r>
            <a:endParaRPr lang="en-MY" dirty="0" smtClean="0"/>
          </a:p>
          <a:p>
            <a:pPr lvl="1"/>
            <a:r>
              <a:rPr lang="en-US" dirty="0" smtClean="0"/>
              <a:t>External style sheet</a:t>
            </a:r>
            <a:endParaRPr lang="en-MY" dirty="0" smtClean="0"/>
          </a:p>
          <a:p>
            <a:pPr lvl="1"/>
            <a:r>
              <a:rPr lang="en-US" dirty="0" smtClean="0"/>
              <a:t>Internal style sheet (in the head section)</a:t>
            </a:r>
            <a:endParaRPr lang="en-MY" dirty="0" smtClean="0"/>
          </a:p>
          <a:p>
            <a:pPr lvl="1"/>
            <a:r>
              <a:rPr lang="en-US" dirty="0" smtClean="0"/>
              <a:t>Inline style (inside an HTML element)</a:t>
            </a:r>
            <a:endParaRPr lang="en-MY" dirty="0" smtClean="0"/>
          </a:p>
          <a:p>
            <a:endParaRPr lang="en-MY"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CSS Background</a:t>
            </a:r>
            <a:endParaRPr lang="en-MY"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21</a:t>
            </a:fld>
            <a:endParaRPr lang="en-US"/>
          </a:p>
        </p:txBody>
      </p:sp>
      <p:sp>
        <p:nvSpPr>
          <p:cNvPr id="5" name="Content Placeholder 4"/>
          <p:cNvSpPr>
            <a:spLocks noGrp="1"/>
          </p:cNvSpPr>
          <p:nvPr>
            <p:ph sz="quarter" idx="1"/>
          </p:nvPr>
        </p:nvSpPr>
        <p:spPr>
          <a:xfrm>
            <a:off x="152400" y="1527048"/>
            <a:ext cx="8839200" cy="4873752"/>
          </a:xfrm>
        </p:spPr>
        <p:txBody>
          <a:bodyPr/>
          <a:lstStyle/>
          <a:p>
            <a:r>
              <a:rPr lang="en-US" dirty="0" smtClean="0"/>
              <a:t>The background of your website is very important. </a:t>
            </a:r>
          </a:p>
          <a:p>
            <a:r>
              <a:rPr lang="en-US" dirty="0" smtClean="0"/>
              <a:t>CSS background properties are used to define the background effects of an element. </a:t>
            </a:r>
          </a:p>
          <a:p>
            <a:r>
              <a:rPr lang="en-US" dirty="0" smtClean="0"/>
              <a:t>CSS properties used for background effects:</a:t>
            </a:r>
            <a:endParaRPr lang="en-MY" dirty="0" smtClean="0"/>
          </a:p>
          <a:p>
            <a:pPr lvl="1"/>
            <a:r>
              <a:rPr lang="en-US" dirty="0" smtClean="0"/>
              <a:t>background-color</a:t>
            </a:r>
            <a:endParaRPr lang="en-MY" dirty="0" smtClean="0"/>
          </a:p>
          <a:p>
            <a:pPr lvl="1"/>
            <a:r>
              <a:rPr lang="en-US" dirty="0" smtClean="0"/>
              <a:t>background-image</a:t>
            </a:r>
            <a:endParaRPr lang="en-MY" dirty="0" smtClean="0"/>
          </a:p>
          <a:p>
            <a:pPr lvl="1"/>
            <a:r>
              <a:rPr lang="en-US" dirty="0" smtClean="0"/>
              <a:t>background-repeat</a:t>
            </a:r>
            <a:endParaRPr lang="en-MY" dirty="0" smtClean="0"/>
          </a:p>
          <a:p>
            <a:pPr lvl="1"/>
            <a:r>
              <a:rPr lang="en-US" dirty="0" smtClean="0"/>
              <a:t>background-attachment</a:t>
            </a:r>
            <a:endParaRPr lang="en-MY" dirty="0" smtClean="0"/>
          </a:p>
          <a:p>
            <a:pPr lvl="1"/>
            <a:r>
              <a:rPr lang="en-US" dirty="0" smtClean="0"/>
              <a:t>background-position</a:t>
            </a:r>
            <a:endParaRPr lang="en-MY" dirty="0" smtClean="0"/>
          </a:p>
          <a:p>
            <a:endParaRPr lang="en-MY"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Background Color</a:t>
            </a:r>
            <a:endParaRPr lang="en-MY"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22</a:t>
            </a:fld>
            <a:endParaRPr lang="en-US"/>
          </a:p>
        </p:txBody>
      </p:sp>
      <p:sp>
        <p:nvSpPr>
          <p:cNvPr id="5" name="Content Placeholder 4"/>
          <p:cNvSpPr>
            <a:spLocks noGrp="1"/>
          </p:cNvSpPr>
          <p:nvPr>
            <p:ph sz="quarter" idx="1"/>
          </p:nvPr>
        </p:nvSpPr>
        <p:spPr>
          <a:xfrm>
            <a:off x="152400" y="1527048"/>
            <a:ext cx="8839200" cy="5102352"/>
          </a:xfrm>
        </p:spPr>
        <p:txBody>
          <a:bodyPr>
            <a:normAutofit/>
          </a:bodyPr>
          <a:lstStyle/>
          <a:p>
            <a:r>
              <a:rPr lang="en-US" dirty="0" smtClean="0"/>
              <a:t>Specifies the background color of an element</a:t>
            </a:r>
          </a:p>
          <a:p>
            <a:pPr lvl="2">
              <a:buNone/>
            </a:pPr>
            <a:r>
              <a:rPr lang="en-US" i="1" dirty="0" smtClean="0"/>
              <a:t>&lt;html&gt;</a:t>
            </a:r>
            <a:endParaRPr lang="en-MY" i="1" dirty="0" smtClean="0"/>
          </a:p>
          <a:p>
            <a:pPr lvl="2">
              <a:buNone/>
            </a:pPr>
            <a:r>
              <a:rPr lang="en-US" i="1" dirty="0" smtClean="0"/>
              <a:t>&lt;head&gt;</a:t>
            </a:r>
            <a:endParaRPr lang="en-MY" i="1" dirty="0" smtClean="0"/>
          </a:p>
          <a:p>
            <a:pPr lvl="2">
              <a:buNone/>
            </a:pPr>
            <a:r>
              <a:rPr lang="en-US" i="1" dirty="0" smtClean="0"/>
              <a:t>&lt;style type="text/</a:t>
            </a:r>
            <a:r>
              <a:rPr lang="en-US" i="1" dirty="0" err="1" smtClean="0"/>
              <a:t>css</a:t>
            </a:r>
            <a:r>
              <a:rPr lang="en-US" i="1" dirty="0" smtClean="0"/>
              <a:t>"&gt;</a:t>
            </a:r>
            <a:endParaRPr lang="en-MY" i="1" dirty="0" smtClean="0"/>
          </a:p>
          <a:p>
            <a:pPr lvl="2">
              <a:buNone/>
            </a:pPr>
            <a:r>
              <a:rPr lang="en-US" i="1" dirty="0" smtClean="0"/>
              <a:t>		body  { background-color:#b0c4de; }</a:t>
            </a:r>
            <a:endParaRPr lang="en-MY" i="1" dirty="0" smtClean="0"/>
          </a:p>
          <a:p>
            <a:pPr lvl="2">
              <a:buNone/>
            </a:pPr>
            <a:r>
              <a:rPr lang="en-US" i="1" dirty="0" smtClean="0"/>
              <a:t>&lt;/style&gt;</a:t>
            </a:r>
            <a:endParaRPr lang="en-MY" i="1" dirty="0" smtClean="0"/>
          </a:p>
          <a:p>
            <a:pPr lvl="2">
              <a:buNone/>
            </a:pPr>
            <a:r>
              <a:rPr lang="en-US" i="1" dirty="0" smtClean="0"/>
              <a:t>&lt;/head&gt;</a:t>
            </a:r>
            <a:endParaRPr lang="en-MY" i="1" dirty="0" smtClean="0"/>
          </a:p>
          <a:p>
            <a:pPr lvl="2">
              <a:buNone/>
            </a:pPr>
            <a:r>
              <a:rPr lang="en-US" i="1" dirty="0" smtClean="0"/>
              <a:t>&lt;body&gt;</a:t>
            </a:r>
            <a:endParaRPr lang="en-MY" i="1" dirty="0" smtClean="0"/>
          </a:p>
          <a:p>
            <a:pPr lvl="2">
              <a:buNone/>
            </a:pPr>
            <a:r>
              <a:rPr lang="en-US" i="1" dirty="0" smtClean="0"/>
              <a:t>		&lt;h1&gt;My CSS web page!&lt;/h1&gt;</a:t>
            </a:r>
            <a:endParaRPr lang="en-MY" i="1" dirty="0" smtClean="0"/>
          </a:p>
          <a:p>
            <a:pPr lvl="2">
              <a:buNone/>
            </a:pPr>
            <a:r>
              <a:rPr lang="en-US" i="1" dirty="0" smtClean="0"/>
              <a:t>		&lt;p&gt;Hello world! This is a W3Schools.com example.&lt;/p&gt;</a:t>
            </a:r>
            <a:endParaRPr lang="en-MY" i="1" dirty="0" smtClean="0"/>
          </a:p>
          <a:p>
            <a:pPr lvl="2">
              <a:buNone/>
            </a:pPr>
            <a:r>
              <a:rPr lang="en-US" i="1" dirty="0" smtClean="0"/>
              <a:t>&lt;/body&gt;</a:t>
            </a:r>
            <a:endParaRPr lang="en-MY" i="1" dirty="0" smtClean="0"/>
          </a:p>
          <a:p>
            <a:pPr lvl="2">
              <a:buNone/>
            </a:pPr>
            <a:r>
              <a:rPr lang="en-US" i="1" dirty="0" smtClean="0"/>
              <a:t>&lt;/html&gt;</a:t>
            </a:r>
            <a:endParaRPr lang="en-MY" i="1"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Background Color</a:t>
            </a:r>
            <a:endParaRPr lang="en-MY"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23</a:t>
            </a:fld>
            <a:endParaRPr lang="en-US"/>
          </a:p>
        </p:txBody>
      </p:sp>
      <p:sp>
        <p:nvSpPr>
          <p:cNvPr id="5" name="Content Placeholder 4"/>
          <p:cNvSpPr>
            <a:spLocks noGrp="1"/>
          </p:cNvSpPr>
          <p:nvPr>
            <p:ph sz="quarter" idx="1"/>
          </p:nvPr>
        </p:nvSpPr>
        <p:spPr>
          <a:xfrm>
            <a:off x="152400" y="1527048"/>
            <a:ext cx="8839200" cy="5102352"/>
          </a:xfrm>
        </p:spPr>
        <p:txBody>
          <a:bodyPr>
            <a:normAutofit/>
          </a:bodyPr>
          <a:lstStyle/>
          <a:p>
            <a:r>
              <a:rPr lang="en-US" dirty="0" smtClean="0"/>
              <a:t>The background color can be specified by -</a:t>
            </a:r>
            <a:endParaRPr lang="en-MY" dirty="0" smtClean="0"/>
          </a:p>
          <a:p>
            <a:pPr lvl="1"/>
            <a:r>
              <a:rPr lang="en-US" dirty="0" smtClean="0"/>
              <a:t>name - a color name, like "red"</a:t>
            </a:r>
            <a:endParaRPr lang="en-MY" dirty="0" smtClean="0"/>
          </a:p>
          <a:p>
            <a:pPr lvl="1"/>
            <a:r>
              <a:rPr lang="en-US" dirty="0" smtClean="0"/>
              <a:t>RGB - an RGB value, like "</a:t>
            </a:r>
            <a:r>
              <a:rPr lang="en-US" dirty="0" err="1" smtClean="0"/>
              <a:t>rgb</a:t>
            </a:r>
            <a:r>
              <a:rPr lang="en-US" dirty="0" smtClean="0"/>
              <a:t>(255,0,0)"</a:t>
            </a:r>
            <a:endParaRPr lang="en-MY" dirty="0" smtClean="0"/>
          </a:p>
          <a:p>
            <a:pPr lvl="1"/>
            <a:r>
              <a:rPr lang="en-US" dirty="0" smtClean="0"/>
              <a:t>Hex - a hex value, like "#ff0000"</a:t>
            </a:r>
            <a:endParaRPr lang="en-MY" dirty="0" smtClean="0"/>
          </a:p>
          <a:p>
            <a:pPr lvl="2">
              <a:buNone/>
            </a:pPr>
            <a:endParaRPr lang="en-US" i="1" dirty="0" smtClean="0"/>
          </a:p>
          <a:p>
            <a:r>
              <a:rPr lang="en-US" b="1" dirty="0" smtClean="0"/>
              <a:t>CSS Code</a:t>
            </a:r>
            <a:endParaRPr lang="en-US" i="1" dirty="0" smtClean="0"/>
          </a:p>
          <a:p>
            <a:pPr lvl="1"/>
            <a:r>
              <a:rPr lang="en-US" sz="2300" dirty="0" smtClean="0"/>
              <a:t>h4 { background-color: white; } </a:t>
            </a:r>
            <a:endParaRPr lang="en-MY" dirty="0" smtClean="0"/>
          </a:p>
          <a:p>
            <a:pPr lvl="1"/>
            <a:r>
              <a:rPr lang="en-US" sz="2300" dirty="0" smtClean="0"/>
              <a:t>p  { background-color: #1078E1; } </a:t>
            </a:r>
            <a:endParaRPr lang="en-MY" dirty="0" smtClean="0"/>
          </a:p>
          <a:p>
            <a:pPr lvl="1"/>
            <a:r>
              <a:rPr lang="en-US" sz="2300" dirty="0" err="1" smtClean="0"/>
              <a:t>ul</a:t>
            </a:r>
            <a:r>
              <a:rPr lang="en-US" sz="2300" dirty="0" smtClean="0"/>
              <a:t> { background-color: </a:t>
            </a:r>
            <a:r>
              <a:rPr lang="en-US" sz="2300" dirty="0" err="1" smtClean="0"/>
              <a:t>rgb</a:t>
            </a:r>
            <a:r>
              <a:rPr lang="en-US" sz="2300" dirty="0" smtClean="0"/>
              <a:t>( 149, 206, 145); } </a:t>
            </a:r>
            <a:endParaRPr lang="en-MY" i="1"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smtClean="0"/>
              <a:t> </a:t>
            </a:r>
            <a:r>
              <a:rPr lang="en-US" dirty="0" smtClean="0"/>
              <a:t>Background Image</a:t>
            </a:r>
            <a:endParaRPr lang="en-MY"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24</a:t>
            </a:fld>
            <a:endParaRPr lang="en-US"/>
          </a:p>
        </p:txBody>
      </p:sp>
      <p:sp>
        <p:nvSpPr>
          <p:cNvPr id="5" name="Content Placeholder 4"/>
          <p:cNvSpPr>
            <a:spLocks noGrp="1"/>
          </p:cNvSpPr>
          <p:nvPr>
            <p:ph sz="quarter" idx="1"/>
          </p:nvPr>
        </p:nvSpPr>
        <p:spPr>
          <a:xfrm>
            <a:off x="185928" y="1527048"/>
            <a:ext cx="8805672" cy="4949952"/>
          </a:xfrm>
        </p:spPr>
        <p:txBody>
          <a:bodyPr>
            <a:normAutofit fontScale="92500"/>
          </a:bodyPr>
          <a:lstStyle/>
          <a:p>
            <a:r>
              <a:rPr lang="en-US" dirty="0" smtClean="0"/>
              <a:t>Specifies an image to use as the background of an element. </a:t>
            </a:r>
          </a:p>
          <a:p>
            <a:r>
              <a:rPr lang="en-US" dirty="0" smtClean="0"/>
              <a:t>By default, the image is repeated so it covers the entire element. </a:t>
            </a:r>
          </a:p>
          <a:p>
            <a:pPr lvl="2">
              <a:buNone/>
            </a:pPr>
            <a:r>
              <a:rPr lang="en-US" i="1" dirty="0" smtClean="0"/>
              <a:t>&lt;html&gt;</a:t>
            </a:r>
            <a:endParaRPr lang="en-MY" i="1" dirty="0" smtClean="0"/>
          </a:p>
          <a:p>
            <a:pPr lvl="2">
              <a:buNone/>
            </a:pPr>
            <a:r>
              <a:rPr lang="en-US" i="1" dirty="0" smtClean="0"/>
              <a:t>&lt;head&gt;</a:t>
            </a:r>
            <a:endParaRPr lang="en-MY" i="1" dirty="0" smtClean="0"/>
          </a:p>
          <a:p>
            <a:pPr lvl="2">
              <a:buNone/>
            </a:pPr>
            <a:r>
              <a:rPr lang="en-US" i="1" dirty="0" smtClean="0"/>
              <a:t>&lt;style type="text/</a:t>
            </a:r>
            <a:r>
              <a:rPr lang="en-US" i="1" dirty="0" err="1" smtClean="0"/>
              <a:t>css</a:t>
            </a:r>
            <a:r>
              <a:rPr lang="en-US" i="1" dirty="0" smtClean="0"/>
              <a:t>"&gt;</a:t>
            </a:r>
            <a:endParaRPr lang="en-MY" i="1" dirty="0" smtClean="0"/>
          </a:p>
          <a:p>
            <a:pPr lvl="2">
              <a:buNone/>
            </a:pPr>
            <a:r>
              <a:rPr lang="en-US" i="1" dirty="0" smtClean="0"/>
              <a:t>body {background-</a:t>
            </a:r>
            <a:r>
              <a:rPr lang="en-US" i="1" dirty="0" err="1" smtClean="0"/>
              <a:t>image:url</a:t>
            </a:r>
            <a:r>
              <a:rPr lang="en-US" i="1" dirty="0" smtClean="0"/>
              <a:t>(‘abc.gif');}</a:t>
            </a:r>
            <a:endParaRPr lang="en-MY" i="1" dirty="0" smtClean="0"/>
          </a:p>
          <a:p>
            <a:pPr lvl="2">
              <a:buNone/>
            </a:pPr>
            <a:r>
              <a:rPr lang="en-US" i="1" dirty="0" smtClean="0"/>
              <a:t>&lt;/style&gt;</a:t>
            </a:r>
            <a:endParaRPr lang="en-MY" i="1" dirty="0" smtClean="0"/>
          </a:p>
          <a:p>
            <a:pPr lvl="2">
              <a:buNone/>
            </a:pPr>
            <a:r>
              <a:rPr lang="en-US" i="1" dirty="0" smtClean="0"/>
              <a:t>&lt;/head&gt;</a:t>
            </a:r>
            <a:endParaRPr lang="en-MY" i="1" dirty="0" smtClean="0"/>
          </a:p>
          <a:p>
            <a:pPr lvl="2">
              <a:buNone/>
            </a:pPr>
            <a:r>
              <a:rPr lang="en-US" i="1" dirty="0" smtClean="0"/>
              <a:t>&lt;body&gt;</a:t>
            </a:r>
            <a:endParaRPr lang="en-MY" i="1" dirty="0" smtClean="0"/>
          </a:p>
          <a:p>
            <a:pPr lvl="2">
              <a:buNone/>
            </a:pPr>
            <a:r>
              <a:rPr lang="en-US" i="1" dirty="0" smtClean="0"/>
              <a:t>&lt;h1&gt;Hello World!&lt;/h1&gt;</a:t>
            </a:r>
            <a:endParaRPr lang="en-MY" i="1" dirty="0" smtClean="0"/>
          </a:p>
          <a:p>
            <a:pPr lvl="2">
              <a:buNone/>
            </a:pPr>
            <a:r>
              <a:rPr lang="en-US" i="1" dirty="0" smtClean="0"/>
              <a:t>&lt;/body&gt;</a:t>
            </a:r>
            <a:endParaRPr lang="en-MY" i="1" dirty="0" smtClean="0"/>
          </a:p>
          <a:p>
            <a:pPr lvl="2">
              <a:buNone/>
            </a:pPr>
            <a:r>
              <a:rPr lang="en-US" i="1" dirty="0" smtClean="0"/>
              <a:t>&lt;/html&gt;</a:t>
            </a:r>
            <a:endParaRPr lang="en-MY" i="1"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background-repeat</a:t>
            </a:r>
            <a:endParaRPr lang="en-MY"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25</a:t>
            </a:fld>
            <a:endParaRPr lang="en-US"/>
          </a:p>
        </p:txBody>
      </p:sp>
      <p:sp>
        <p:nvSpPr>
          <p:cNvPr id="5" name="Content Placeholder 4"/>
          <p:cNvSpPr>
            <a:spLocks noGrp="1"/>
          </p:cNvSpPr>
          <p:nvPr>
            <p:ph sz="quarter" idx="1"/>
          </p:nvPr>
        </p:nvSpPr>
        <p:spPr/>
        <p:txBody>
          <a:bodyPr/>
          <a:lstStyle/>
          <a:p>
            <a:r>
              <a:rPr lang="en-US" dirty="0" smtClean="0"/>
              <a:t>By default, the background-image property repeats an image both horizontally and vertically. </a:t>
            </a:r>
          </a:p>
          <a:p>
            <a:r>
              <a:rPr lang="en-US" dirty="0" smtClean="0"/>
              <a:t>Some images should be repeated only horizontally or vertically, or they will look strange</a:t>
            </a:r>
          </a:p>
          <a:p>
            <a:r>
              <a:rPr lang="en-US" dirty="0" smtClean="0"/>
              <a:t>Possible values are</a:t>
            </a:r>
          </a:p>
          <a:p>
            <a:pPr lvl="1"/>
            <a:r>
              <a:rPr lang="en-US" dirty="0" smtClean="0"/>
              <a:t>repeat-x  : repeated only horizontally </a:t>
            </a:r>
          </a:p>
          <a:p>
            <a:pPr lvl="1"/>
            <a:r>
              <a:rPr lang="en-US" dirty="0" smtClean="0"/>
              <a:t>repeat-y  : repeated only vertically</a:t>
            </a:r>
            <a:endParaRPr lang="en-MY" dirty="0" smtClean="0"/>
          </a:p>
          <a:p>
            <a:pPr lvl="1"/>
            <a:r>
              <a:rPr lang="en-US" dirty="0" smtClean="0"/>
              <a:t>no-repeat : not repeated horizontally  or vertically</a:t>
            </a:r>
            <a:endParaRPr lang="en-MY"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background-position </a:t>
            </a:r>
            <a:endParaRPr lang="en-MY"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26</a:t>
            </a:fld>
            <a:endParaRPr lang="en-US"/>
          </a:p>
        </p:txBody>
      </p:sp>
      <p:sp>
        <p:nvSpPr>
          <p:cNvPr id="5" name="Content Placeholder 4"/>
          <p:cNvSpPr>
            <a:spLocks noGrp="1"/>
          </p:cNvSpPr>
          <p:nvPr>
            <p:ph sz="quarter" idx="1"/>
          </p:nvPr>
        </p:nvSpPr>
        <p:spPr/>
        <p:txBody>
          <a:bodyPr/>
          <a:lstStyle/>
          <a:p>
            <a:r>
              <a:rPr lang="en-US" dirty="0" smtClean="0"/>
              <a:t>The position of the image is specified by the background-position property</a:t>
            </a:r>
          </a:p>
          <a:p>
            <a:endParaRPr lang="en-US" dirty="0" smtClean="0"/>
          </a:p>
          <a:p>
            <a:pPr lvl="1">
              <a:buNone/>
            </a:pPr>
            <a:r>
              <a:rPr lang="en-US" i="1" dirty="0" smtClean="0"/>
              <a:t>background-</a:t>
            </a:r>
            <a:r>
              <a:rPr lang="en-US" i="1" dirty="0" err="1" smtClean="0"/>
              <a:t>position:right</a:t>
            </a:r>
            <a:r>
              <a:rPr lang="en-US" i="1" dirty="0" smtClean="0"/>
              <a:t> top;</a:t>
            </a:r>
            <a:endParaRPr lang="en-MY" i="1"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lgn="ctr" rtl="0">
              <a:spcBef>
                <a:spcPct val="0"/>
              </a:spcBef>
            </a:pPr>
            <a:r>
              <a:rPr lang="en-US" sz="3300" dirty="0" smtClean="0">
                <a:solidFill>
                  <a:schemeClr val="bg2">
                    <a:lumMod val="75000"/>
                  </a:schemeClr>
                </a:solidFill>
                <a:latin typeface="+mj-lt"/>
              </a:rPr>
              <a:t>background-attachment</a:t>
            </a:r>
            <a:endParaRPr lang="en-MY" sz="3300" dirty="0">
              <a:solidFill>
                <a:schemeClr val="bg2">
                  <a:lumMod val="75000"/>
                </a:schemeClr>
              </a:solidFill>
              <a:latin typeface="+mj-lt"/>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27</a:t>
            </a:fld>
            <a:endParaRPr lang="en-US"/>
          </a:p>
        </p:txBody>
      </p:sp>
      <p:sp>
        <p:nvSpPr>
          <p:cNvPr id="6" name="Content Placeholder 5"/>
          <p:cNvSpPr>
            <a:spLocks noGrp="1"/>
          </p:cNvSpPr>
          <p:nvPr>
            <p:ph sz="quarter" idx="1"/>
          </p:nvPr>
        </p:nvSpPr>
        <p:spPr>
          <a:xfrm>
            <a:off x="185928" y="1527048"/>
            <a:ext cx="8805672" cy="4873752"/>
          </a:xfrm>
        </p:spPr>
        <p:txBody>
          <a:bodyPr>
            <a:normAutofit/>
          </a:bodyPr>
          <a:lstStyle/>
          <a:p>
            <a:r>
              <a:rPr lang="en-US" dirty="0" smtClean="0"/>
              <a:t>You may choose to have your background scroll naturally, or to have it in a fixed position. </a:t>
            </a:r>
          </a:p>
          <a:p>
            <a:r>
              <a:rPr lang="en-US" dirty="0" smtClean="0"/>
              <a:t>The </a:t>
            </a:r>
            <a:r>
              <a:rPr lang="en-US" sz="2800" dirty="0" smtClean="0"/>
              <a:t>background-attachment</a:t>
            </a:r>
            <a:r>
              <a:rPr lang="en-US" dirty="0" smtClean="0"/>
              <a:t> property allows you to set fixed and scrolling background images</a:t>
            </a:r>
          </a:p>
          <a:p>
            <a:pPr lvl="2">
              <a:buNone/>
            </a:pPr>
            <a:r>
              <a:rPr lang="en-US" i="1" dirty="0" err="1" smtClean="0"/>
              <a:t>textarea.noScroll</a:t>
            </a:r>
            <a:r>
              <a:rPr lang="en-US" i="1" dirty="0" smtClean="0"/>
              <a:t> { </a:t>
            </a:r>
            <a:endParaRPr lang="en-MY" i="1" dirty="0" smtClean="0"/>
          </a:p>
          <a:p>
            <a:pPr lvl="2">
              <a:buNone/>
            </a:pPr>
            <a:r>
              <a:rPr lang="en-US" i="1" dirty="0" smtClean="0"/>
              <a:t>	background-image: </a:t>
            </a:r>
            <a:r>
              <a:rPr lang="en-US" i="1" dirty="0" err="1" smtClean="0"/>
              <a:t>url</a:t>
            </a:r>
            <a:r>
              <a:rPr lang="en-US" i="1" dirty="0" smtClean="0"/>
              <a:t>(smallPic.jpg); </a:t>
            </a:r>
            <a:endParaRPr lang="en-MY" i="1" dirty="0" smtClean="0"/>
          </a:p>
          <a:p>
            <a:pPr lvl="2">
              <a:buNone/>
            </a:pPr>
            <a:r>
              <a:rPr lang="en-US" i="1" dirty="0" smtClean="0"/>
              <a:t>	background-attachment: fixed;</a:t>
            </a:r>
            <a:endParaRPr lang="en-MY" i="1" dirty="0" smtClean="0"/>
          </a:p>
          <a:p>
            <a:pPr lvl="2">
              <a:buNone/>
            </a:pPr>
            <a:r>
              <a:rPr lang="en-US" i="1" dirty="0" smtClean="0"/>
              <a:t>}</a:t>
            </a:r>
            <a:endParaRPr lang="en-MY" i="1" dirty="0" smtClean="0"/>
          </a:p>
          <a:p>
            <a:pPr lvl="2">
              <a:buNone/>
            </a:pPr>
            <a:r>
              <a:rPr lang="en-US" i="1" dirty="0" err="1" smtClean="0"/>
              <a:t>textarea</a:t>
            </a:r>
            <a:r>
              <a:rPr lang="en-US" i="1" dirty="0" smtClean="0"/>
              <a:t> { </a:t>
            </a:r>
            <a:endParaRPr lang="en-MY" i="1" dirty="0" smtClean="0"/>
          </a:p>
          <a:p>
            <a:pPr lvl="2">
              <a:buNone/>
            </a:pPr>
            <a:r>
              <a:rPr lang="en-US" i="1" dirty="0" smtClean="0"/>
              <a:t>	background-image: </a:t>
            </a:r>
            <a:r>
              <a:rPr lang="en-US" i="1" dirty="0" err="1" smtClean="0"/>
              <a:t>url</a:t>
            </a:r>
            <a:r>
              <a:rPr lang="en-US" i="1" dirty="0" smtClean="0"/>
              <a:t>(smallPic.jpg); </a:t>
            </a:r>
            <a:endParaRPr lang="en-MY" i="1" dirty="0" smtClean="0"/>
          </a:p>
          <a:p>
            <a:pPr lvl="2">
              <a:buNone/>
            </a:pPr>
            <a:r>
              <a:rPr lang="en-US" i="1" dirty="0" smtClean="0"/>
              <a:t>	background-attachment: scroll;</a:t>
            </a:r>
            <a:endParaRPr lang="en-MY" i="1" dirty="0" smtClean="0"/>
          </a:p>
          <a:p>
            <a:pPr lvl="2">
              <a:buNone/>
            </a:pPr>
            <a:r>
              <a:rPr lang="en-US" i="1" dirty="0" smtClean="0"/>
              <a:t>}</a:t>
            </a:r>
            <a:endParaRPr lang="en-MY" i="1"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Background - Shorthand property</a:t>
            </a:r>
            <a:endParaRPr lang="en-MY"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28</a:t>
            </a:fld>
            <a:endParaRPr lang="en-US"/>
          </a:p>
        </p:txBody>
      </p:sp>
      <p:sp>
        <p:nvSpPr>
          <p:cNvPr id="5" name="Content Placeholder 4"/>
          <p:cNvSpPr>
            <a:spLocks noGrp="1"/>
          </p:cNvSpPr>
          <p:nvPr>
            <p:ph sz="quarter" idx="1"/>
          </p:nvPr>
        </p:nvSpPr>
        <p:spPr>
          <a:xfrm>
            <a:off x="109728" y="1527048"/>
            <a:ext cx="9034272" cy="4949952"/>
          </a:xfrm>
        </p:spPr>
        <p:txBody>
          <a:bodyPr>
            <a:normAutofit lnSpcReduction="10000"/>
          </a:bodyPr>
          <a:lstStyle/>
          <a:p>
            <a:r>
              <a:rPr lang="en-US" dirty="0" smtClean="0"/>
              <a:t>It is also possible to specify all the properties in one single property. This is called a shorthand property.</a:t>
            </a:r>
            <a:endParaRPr lang="en-MY" dirty="0" smtClean="0"/>
          </a:p>
          <a:p>
            <a:r>
              <a:rPr lang="en-US" dirty="0" smtClean="0"/>
              <a:t>The shorthand property for background is simply "background":</a:t>
            </a:r>
          </a:p>
          <a:p>
            <a:pPr lvl="2">
              <a:buNone/>
            </a:pPr>
            <a:r>
              <a:rPr lang="en-US" i="1" dirty="0" smtClean="0"/>
              <a:t>body {background:#</a:t>
            </a:r>
            <a:r>
              <a:rPr lang="en-US" i="1" dirty="0" err="1" smtClean="0"/>
              <a:t>ffffff</a:t>
            </a:r>
            <a:r>
              <a:rPr lang="en-US" i="1" dirty="0" smtClean="0"/>
              <a:t> </a:t>
            </a:r>
            <a:r>
              <a:rPr lang="en-US" i="1" dirty="0" err="1" smtClean="0"/>
              <a:t>url</a:t>
            </a:r>
            <a:r>
              <a:rPr lang="en-US" i="1" dirty="0" smtClean="0"/>
              <a:t>('img_tree.png') no-repeat right top;}</a:t>
            </a:r>
            <a:endParaRPr lang="en-MY" i="1" dirty="0" smtClean="0"/>
          </a:p>
          <a:p>
            <a:r>
              <a:rPr lang="en-US" dirty="0" smtClean="0"/>
              <a:t>order of the property values are:</a:t>
            </a:r>
            <a:endParaRPr lang="en-MY" dirty="0" smtClean="0"/>
          </a:p>
          <a:p>
            <a:pPr lvl="2"/>
            <a:r>
              <a:rPr lang="en-US" dirty="0" smtClean="0"/>
              <a:t>background-color</a:t>
            </a:r>
            <a:endParaRPr lang="en-MY" dirty="0" smtClean="0"/>
          </a:p>
          <a:p>
            <a:pPr lvl="2"/>
            <a:r>
              <a:rPr lang="en-US" dirty="0" smtClean="0"/>
              <a:t>background-image</a:t>
            </a:r>
            <a:endParaRPr lang="en-MY" dirty="0" smtClean="0"/>
          </a:p>
          <a:p>
            <a:pPr lvl="2"/>
            <a:r>
              <a:rPr lang="en-US" dirty="0" smtClean="0"/>
              <a:t>background-repeat</a:t>
            </a:r>
            <a:endParaRPr lang="en-MY" dirty="0" smtClean="0"/>
          </a:p>
          <a:p>
            <a:pPr lvl="2"/>
            <a:r>
              <a:rPr lang="en-US" dirty="0" smtClean="0"/>
              <a:t>background-attachment</a:t>
            </a:r>
            <a:endParaRPr lang="en-MY" dirty="0" smtClean="0"/>
          </a:p>
          <a:p>
            <a:pPr lvl="2"/>
            <a:r>
              <a:rPr lang="en-US" dirty="0" smtClean="0"/>
              <a:t>background-position</a:t>
            </a:r>
            <a:endParaRPr lang="en-MY" dirty="0" smtClean="0"/>
          </a:p>
          <a:p>
            <a:r>
              <a:rPr lang="en-US" sz="1900" i="1" dirty="0" smtClean="0"/>
              <a:t>It does not matter if one of the property values are missing, as long as the ones that are present are in this order.</a:t>
            </a:r>
            <a:endParaRPr lang="en-MY" sz="1900" i="1" dirty="0" smtClean="0"/>
          </a:p>
          <a:p>
            <a:endParaRPr lang="en-MY"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 </a:t>
            </a:r>
            <a:endParaRPr lang="en-MY"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29</a:t>
            </a:fld>
            <a:endParaRPr lang="en-US"/>
          </a:p>
        </p:txBody>
      </p:sp>
      <p:graphicFrame>
        <p:nvGraphicFramePr>
          <p:cNvPr id="6" name="Content Placeholder 5"/>
          <p:cNvGraphicFramePr>
            <a:graphicFrameLocks noGrp="1"/>
          </p:cNvGraphicFramePr>
          <p:nvPr>
            <p:ph sz="quarter" idx="1"/>
          </p:nvPr>
        </p:nvGraphicFramePr>
        <p:xfrm>
          <a:off x="228601" y="1527175"/>
          <a:ext cx="8686800" cy="4862474"/>
        </p:xfrm>
        <a:graphic>
          <a:graphicData uri="http://schemas.openxmlformats.org/drawingml/2006/table">
            <a:tbl>
              <a:tblPr firstRow="1" bandRow="1">
                <a:tableStyleId>{7DF18680-E054-41AD-8BC1-D1AEF772440D}</a:tableStyleId>
              </a:tblPr>
              <a:tblGrid>
                <a:gridCol w="2895599"/>
                <a:gridCol w="5791201"/>
              </a:tblGrid>
              <a:tr h="563273">
                <a:tc>
                  <a:txBody>
                    <a:bodyPr/>
                    <a:lstStyle/>
                    <a:p>
                      <a:pPr algn="ctr"/>
                      <a:r>
                        <a:rPr kumimoji="0" lang="en-US" sz="1800" b="1" kern="1200" dirty="0" smtClean="0">
                          <a:solidFill>
                            <a:schemeClr val="lt1"/>
                          </a:solidFill>
                          <a:latin typeface="+mn-lt"/>
                          <a:ea typeface="+mn-ea"/>
                          <a:cs typeface="+mn-cs"/>
                        </a:rPr>
                        <a:t>Property</a:t>
                      </a:r>
                      <a:endParaRPr lang="en-MY" dirty="0"/>
                    </a:p>
                  </a:txBody>
                  <a:tcPr anchor="ctr"/>
                </a:tc>
                <a:tc>
                  <a:txBody>
                    <a:bodyPr/>
                    <a:lstStyle/>
                    <a:p>
                      <a:pPr algn="ctr"/>
                      <a:r>
                        <a:rPr kumimoji="0" lang="en-US" sz="1800" b="1" kern="1200" dirty="0" smtClean="0">
                          <a:solidFill>
                            <a:schemeClr val="lt1"/>
                          </a:solidFill>
                          <a:latin typeface="+mn-lt"/>
                          <a:ea typeface="+mn-ea"/>
                          <a:cs typeface="+mn-cs"/>
                        </a:rPr>
                        <a:t>Values</a:t>
                      </a:r>
                      <a:endParaRPr lang="en-MY" dirty="0"/>
                    </a:p>
                  </a:txBody>
                  <a:tcPr anchor="ctr"/>
                </a:tc>
              </a:tr>
              <a:tr h="605027">
                <a:tc>
                  <a:txBody>
                    <a:bodyPr/>
                    <a:lstStyle/>
                    <a:p>
                      <a:r>
                        <a:rPr kumimoji="0" lang="en-US" sz="2000" u="none" kern="1200" dirty="0" smtClean="0">
                          <a:solidFill>
                            <a:schemeClr val="dk1"/>
                          </a:solidFill>
                          <a:latin typeface="+mn-lt"/>
                          <a:ea typeface="+mn-ea"/>
                          <a:cs typeface="+mn-cs"/>
                        </a:rPr>
                        <a:t>background-attachment</a:t>
                      </a:r>
                      <a:endParaRPr lang="en-MY" sz="2000" u="none" dirty="0"/>
                    </a:p>
                  </a:txBody>
                  <a:tcPr anchor="ctr"/>
                </a:tc>
                <a:tc>
                  <a:txBody>
                    <a:bodyPr/>
                    <a:lstStyle/>
                    <a:p>
                      <a:pPr>
                        <a:lnSpc>
                          <a:spcPct val="115000"/>
                        </a:lnSpc>
                        <a:spcAft>
                          <a:spcPts val="1000"/>
                        </a:spcAft>
                      </a:pPr>
                      <a:r>
                        <a:rPr lang="en-US" sz="2000" dirty="0" smtClean="0">
                          <a:latin typeface="+mn-lt"/>
                          <a:ea typeface="Calibri"/>
                          <a:cs typeface="Times New Roman"/>
                        </a:rPr>
                        <a:t>Scroll/ fixed/ inherit</a:t>
                      </a:r>
                      <a:endParaRPr lang="en-MY" sz="2000" dirty="0">
                        <a:latin typeface="+mn-lt"/>
                        <a:ea typeface="Calibri"/>
                        <a:cs typeface="Times New Roman"/>
                      </a:endParaRPr>
                    </a:p>
                  </a:txBody>
                  <a:tcPr marL="0" marR="0" marT="0" marB="0" anchor="ctr"/>
                </a:tc>
              </a:tr>
              <a:tr h="649053">
                <a:tc>
                  <a:txBody>
                    <a:bodyPr/>
                    <a:lstStyle/>
                    <a:p>
                      <a:r>
                        <a:rPr kumimoji="0" lang="en-US" sz="2000" u="none" kern="1200" dirty="0" smtClean="0">
                          <a:solidFill>
                            <a:schemeClr val="dk1"/>
                          </a:solidFill>
                          <a:latin typeface="+mn-lt"/>
                          <a:ea typeface="+mn-ea"/>
                          <a:cs typeface="+mn-cs"/>
                        </a:rPr>
                        <a:t>background-color</a:t>
                      </a:r>
                      <a:endParaRPr lang="en-MY" sz="2000" u="none" dirty="0"/>
                    </a:p>
                  </a:txBody>
                  <a:tcPr anchor="ctr"/>
                </a:tc>
                <a:tc>
                  <a:txBody>
                    <a:bodyPr/>
                    <a:lstStyle/>
                    <a:p>
                      <a:pPr>
                        <a:lnSpc>
                          <a:spcPct val="115000"/>
                        </a:lnSpc>
                        <a:spcAft>
                          <a:spcPts val="1000"/>
                        </a:spcAft>
                      </a:pPr>
                      <a:r>
                        <a:rPr lang="en-US" sz="2000" dirty="0" smtClean="0">
                          <a:latin typeface="+mn-lt"/>
                          <a:ea typeface="Calibri"/>
                          <a:cs typeface="Times New Roman"/>
                        </a:rPr>
                        <a:t>color-</a:t>
                      </a:r>
                      <a:r>
                        <a:rPr lang="en-US" sz="2000" dirty="0" err="1" smtClean="0">
                          <a:latin typeface="+mn-lt"/>
                          <a:ea typeface="Calibri"/>
                          <a:cs typeface="Times New Roman"/>
                        </a:rPr>
                        <a:t>rgb</a:t>
                      </a:r>
                      <a:r>
                        <a:rPr lang="en-US" sz="2000" dirty="0" smtClean="0">
                          <a:latin typeface="+mn-lt"/>
                          <a:ea typeface="Calibri"/>
                          <a:cs typeface="Times New Roman"/>
                        </a:rPr>
                        <a:t>/ color-hex/ color-name/ transparent/ inherit</a:t>
                      </a:r>
                      <a:endParaRPr lang="en-MY" sz="2000" dirty="0">
                        <a:latin typeface="+mn-lt"/>
                        <a:ea typeface="Calibri"/>
                        <a:cs typeface="Times New Roman"/>
                      </a:endParaRPr>
                    </a:p>
                  </a:txBody>
                  <a:tcPr marL="0" marR="0" marT="0" marB="0" anchor="ctr"/>
                </a:tc>
              </a:tr>
              <a:tr h="605027">
                <a:tc>
                  <a:txBody>
                    <a:bodyPr/>
                    <a:lstStyle/>
                    <a:p>
                      <a:r>
                        <a:rPr kumimoji="0" lang="en-US" sz="2000" u="none" kern="1200" dirty="0" smtClean="0">
                          <a:solidFill>
                            <a:schemeClr val="dk1"/>
                          </a:solidFill>
                          <a:latin typeface="+mn-lt"/>
                          <a:ea typeface="+mn-ea"/>
                          <a:cs typeface="+mn-cs"/>
                        </a:rPr>
                        <a:t>background-image</a:t>
                      </a:r>
                      <a:endParaRPr lang="en-MY" sz="2000" u="none" dirty="0"/>
                    </a:p>
                  </a:txBody>
                  <a:tcPr anchor="ctr"/>
                </a:tc>
                <a:tc>
                  <a:txBody>
                    <a:bodyPr/>
                    <a:lstStyle/>
                    <a:p>
                      <a:pPr>
                        <a:lnSpc>
                          <a:spcPct val="115000"/>
                        </a:lnSpc>
                        <a:spcAft>
                          <a:spcPts val="1000"/>
                        </a:spcAft>
                      </a:pPr>
                      <a:r>
                        <a:rPr lang="en-US" sz="2000" dirty="0" err="1">
                          <a:latin typeface="+mn-lt"/>
                          <a:ea typeface="Calibri"/>
                          <a:cs typeface="Times New Roman"/>
                        </a:rPr>
                        <a:t>url</a:t>
                      </a:r>
                      <a:r>
                        <a:rPr lang="en-US" sz="2000" dirty="0">
                          <a:latin typeface="+mn-lt"/>
                          <a:ea typeface="Calibri"/>
                          <a:cs typeface="Times New Roman"/>
                        </a:rPr>
                        <a:t>(URL</a:t>
                      </a:r>
                      <a:r>
                        <a:rPr lang="en-US" sz="2000" dirty="0" smtClean="0">
                          <a:latin typeface="+mn-lt"/>
                          <a:ea typeface="Calibri"/>
                          <a:cs typeface="Times New Roman"/>
                        </a:rPr>
                        <a:t>)/ none/ inherit</a:t>
                      </a:r>
                      <a:endParaRPr lang="en-MY" sz="2000" dirty="0">
                        <a:latin typeface="+mn-lt"/>
                        <a:ea typeface="Calibri"/>
                        <a:cs typeface="Times New Roman"/>
                      </a:endParaRPr>
                    </a:p>
                  </a:txBody>
                  <a:tcPr marL="0" marR="0" marT="0" marB="0" anchor="ctr"/>
                </a:tc>
              </a:tr>
              <a:tr h="1693817">
                <a:tc>
                  <a:txBody>
                    <a:bodyPr/>
                    <a:lstStyle/>
                    <a:p>
                      <a:r>
                        <a:rPr kumimoji="0" lang="en-US" sz="2000" u="none" kern="1200" dirty="0" smtClean="0">
                          <a:solidFill>
                            <a:schemeClr val="dk1"/>
                          </a:solidFill>
                          <a:latin typeface="+mn-lt"/>
                          <a:ea typeface="+mn-ea"/>
                          <a:cs typeface="+mn-cs"/>
                        </a:rPr>
                        <a:t>background-position</a:t>
                      </a:r>
                      <a:endParaRPr lang="en-MY" sz="2000" u="none" dirty="0"/>
                    </a:p>
                  </a:txBody>
                  <a:tcPr anchor="ctr"/>
                </a:tc>
                <a:tc>
                  <a:txBody>
                    <a:bodyPr/>
                    <a:lstStyle/>
                    <a:p>
                      <a:pPr>
                        <a:lnSpc>
                          <a:spcPct val="115000"/>
                        </a:lnSpc>
                        <a:spcAft>
                          <a:spcPts val="1000"/>
                        </a:spcAft>
                      </a:pPr>
                      <a:r>
                        <a:rPr lang="en-US" sz="2000" dirty="0">
                          <a:latin typeface="+mn-lt"/>
                          <a:ea typeface="Calibri"/>
                          <a:cs typeface="Times New Roman"/>
                        </a:rPr>
                        <a:t>left </a:t>
                      </a:r>
                      <a:r>
                        <a:rPr lang="en-US" sz="2000" dirty="0" smtClean="0">
                          <a:latin typeface="+mn-lt"/>
                          <a:ea typeface="Calibri"/>
                          <a:cs typeface="Times New Roman"/>
                        </a:rPr>
                        <a:t>top/ left center/ left bottom/ right top/ </a:t>
                      </a:r>
                    </a:p>
                    <a:p>
                      <a:pPr>
                        <a:lnSpc>
                          <a:spcPct val="115000"/>
                        </a:lnSpc>
                        <a:spcAft>
                          <a:spcPts val="1000"/>
                        </a:spcAft>
                      </a:pPr>
                      <a:r>
                        <a:rPr lang="en-US" sz="2000" dirty="0" smtClean="0">
                          <a:latin typeface="+mn-lt"/>
                          <a:ea typeface="Calibri"/>
                          <a:cs typeface="Times New Roman"/>
                        </a:rPr>
                        <a:t>right center/ right bottom/ center top/ </a:t>
                      </a:r>
                    </a:p>
                    <a:p>
                      <a:pPr>
                        <a:lnSpc>
                          <a:spcPct val="115000"/>
                        </a:lnSpc>
                        <a:spcAft>
                          <a:spcPts val="1000"/>
                        </a:spcAft>
                      </a:pPr>
                      <a:r>
                        <a:rPr lang="en-US" sz="2000" dirty="0" smtClean="0">
                          <a:latin typeface="+mn-lt"/>
                          <a:ea typeface="Calibri"/>
                          <a:cs typeface="Times New Roman"/>
                        </a:rPr>
                        <a:t>center </a:t>
                      </a:r>
                      <a:r>
                        <a:rPr lang="en-US" sz="2000" dirty="0" err="1" smtClean="0">
                          <a:latin typeface="+mn-lt"/>
                          <a:ea typeface="Calibri"/>
                          <a:cs typeface="Times New Roman"/>
                        </a:rPr>
                        <a:t>center</a:t>
                      </a:r>
                      <a:r>
                        <a:rPr lang="en-US" sz="2000" dirty="0" smtClean="0">
                          <a:latin typeface="+mn-lt"/>
                          <a:ea typeface="Calibri"/>
                          <a:cs typeface="Times New Roman"/>
                        </a:rPr>
                        <a:t>/center bottom/ x</a:t>
                      </a:r>
                      <a:r>
                        <a:rPr lang="en-US" sz="2000" dirty="0">
                          <a:latin typeface="+mn-lt"/>
                          <a:ea typeface="Calibri"/>
                          <a:cs typeface="Times New Roman"/>
                        </a:rPr>
                        <a:t>% y</a:t>
                      </a:r>
                      <a:r>
                        <a:rPr lang="en-US" sz="2000" dirty="0" smtClean="0">
                          <a:latin typeface="+mn-lt"/>
                          <a:ea typeface="Calibri"/>
                          <a:cs typeface="Times New Roman"/>
                        </a:rPr>
                        <a:t>%/</a:t>
                      </a:r>
                    </a:p>
                    <a:p>
                      <a:pPr>
                        <a:lnSpc>
                          <a:spcPct val="115000"/>
                        </a:lnSpc>
                        <a:spcAft>
                          <a:spcPts val="1000"/>
                        </a:spcAft>
                      </a:pPr>
                      <a:r>
                        <a:rPr lang="en-US" sz="2000" dirty="0" err="1" smtClean="0">
                          <a:latin typeface="+mn-lt"/>
                          <a:ea typeface="Calibri"/>
                          <a:cs typeface="Times New Roman"/>
                        </a:rPr>
                        <a:t>xpos</a:t>
                      </a:r>
                      <a:r>
                        <a:rPr lang="en-US" sz="2000" dirty="0" smtClean="0">
                          <a:latin typeface="+mn-lt"/>
                          <a:ea typeface="Calibri"/>
                          <a:cs typeface="Times New Roman"/>
                        </a:rPr>
                        <a:t> </a:t>
                      </a:r>
                      <a:r>
                        <a:rPr lang="en-US" sz="2000" dirty="0" err="1" smtClean="0">
                          <a:latin typeface="+mn-lt"/>
                          <a:ea typeface="Calibri"/>
                          <a:cs typeface="Times New Roman"/>
                        </a:rPr>
                        <a:t>ypos</a:t>
                      </a:r>
                      <a:r>
                        <a:rPr lang="en-US" sz="2000" dirty="0" smtClean="0">
                          <a:latin typeface="+mn-lt"/>
                          <a:ea typeface="Calibri"/>
                          <a:cs typeface="Times New Roman"/>
                        </a:rPr>
                        <a:t>/inherit</a:t>
                      </a:r>
                      <a:endParaRPr lang="en-MY" sz="2000" dirty="0">
                        <a:latin typeface="+mn-lt"/>
                        <a:ea typeface="Calibri"/>
                        <a:cs typeface="Times New Roman"/>
                      </a:endParaRPr>
                    </a:p>
                  </a:txBody>
                  <a:tcPr marL="0" marR="0" marT="0" marB="0" anchor="ctr"/>
                </a:tc>
              </a:tr>
              <a:tr h="605027">
                <a:tc>
                  <a:txBody>
                    <a:bodyPr/>
                    <a:lstStyle/>
                    <a:p>
                      <a:r>
                        <a:rPr kumimoji="0" lang="en-US" sz="2000" u="none" kern="1200" dirty="0" smtClean="0">
                          <a:solidFill>
                            <a:schemeClr val="dk1"/>
                          </a:solidFill>
                          <a:latin typeface="+mn-lt"/>
                          <a:ea typeface="+mn-ea"/>
                          <a:cs typeface="+mn-cs"/>
                        </a:rPr>
                        <a:t>background-repeat</a:t>
                      </a:r>
                      <a:endParaRPr lang="en-MY" sz="2000" u="none" dirty="0"/>
                    </a:p>
                  </a:txBody>
                  <a:tcPr anchor="ctr"/>
                </a:tc>
                <a:tc>
                  <a:txBody>
                    <a:bodyPr/>
                    <a:lstStyle/>
                    <a:p>
                      <a:pPr>
                        <a:lnSpc>
                          <a:spcPct val="115000"/>
                        </a:lnSpc>
                        <a:spcAft>
                          <a:spcPts val="1000"/>
                        </a:spcAft>
                      </a:pPr>
                      <a:r>
                        <a:rPr lang="en-US" sz="2000" dirty="0" smtClean="0">
                          <a:latin typeface="+mn-lt"/>
                          <a:ea typeface="Calibri"/>
                          <a:cs typeface="Times New Roman"/>
                        </a:rPr>
                        <a:t>repeat/repeat-x/repeat-y/no-repeat/inherit</a:t>
                      </a:r>
                      <a:endParaRPr lang="en-MY" sz="2000" dirty="0">
                        <a:latin typeface="+mn-lt"/>
                        <a:ea typeface="Calibri"/>
                        <a:cs typeface="Times New Roman"/>
                      </a:endParaRPr>
                    </a:p>
                  </a:txBody>
                  <a:tcPr marL="0" marR="0" marT="0" marB="0" anchor="ctr"/>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CSS?</a:t>
            </a:r>
            <a:endParaRPr lang="en-MY" b="1"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a:t>
            </a:fld>
            <a:endParaRPr lang="en-US"/>
          </a:p>
        </p:txBody>
      </p:sp>
      <p:sp>
        <p:nvSpPr>
          <p:cNvPr id="5" name="Content Placeholder 4"/>
          <p:cNvSpPr>
            <a:spLocks noGrp="1"/>
          </p:cNvSpPr>
          <p:nvPr>
            <p:ph sz="quarter" idx="1"/>
          </p:nvPr>
        </p:nvSpPr>
        <p:spPr>
          <a:xfrm>
            <a:off x="152400" y="1527048"/>
            <a:ext cx="8839200" cy="4797552"/>
          </a:xfrm>
        </p:spPr>
        <p:txBody>
          <a:bodyPr>
            <a:normAutofit/>
          </a:bodyPr>
          <a:lstStyle/>
          <a:p>
            <a:pPr lvl="0"/>
            <a:r>
              <a:rPr lang="en-US" dirty="0" smtClean="0"/>
              <a:t>CSS stands for </a:t>
            </a:r>
            <a:r>
              <a:rPr lang="en-US" b="1" dirty="0" smtClean="0"/>
              <a:t>C</a:t>
            </a:r>
            <a:r>
              <a:rPr lang="en-US" dirty="0" smtClean="0"/>
              <a:t>ascading </a:t>
            </a:r>
            <a:r>
              <a:rPr lang="en-US" b="1" dirty="0" smtClean="0"/>
              <a:t>S</a:t>
            </a:r>
            <a:r>
              <a:rPr lang="en-US" dirty="0" smtClean="0"/>
              <a:t>tyle </a:t>
            </a:r>
            <a:r>
              <a:rPr lang="en-US" b="1" dirty="0" smtClean="0"/>
              <a:t>S</a:t>
            </a:r>
            <a:r>
              <a:rPr lang="en-US" dirty="0" smtClean="0"/>
              <a:t>heets</a:t>
            </a:r>
          </a:p>
          <a:p>
            <a:pPr lvl="0"/>
            <a:r>
              <a:rPr lang="en-US" dirty="0" smtClean="0"/>
              <a:t>Styles define how to display HTML elements</a:t>
            </a:r>
            <a:endParaRPr lang="en-MY" dirty="0" smtClean="0"/>
          </a:p>
          <a:p>
            <a:pPr lvl="0"/>
            <a:r>
              <a:rPr lang="en-US" dirty="0" smtClean="0"/>
              <a:t>Styles were added to HTML 4.0 to solve a problem</a:t>
            </a:r>
            <a:endParaRPr lang="en-MY" dirty="0" smtClean="0"/>
          </a:p>
          <a:p>
            <a:pPr lvl="0"/>
            <a:r>
              <a:rPr lang="en-US" dirty="0" smtClean="0"/>
              <a:t>External Style Sheets can save a lot of work</a:t>
            </a:r>
            <a:endParaRPr lang="en-MY" dirty="0" smtClean="0"/>
          </a:p>
          <a:p>
            <a:pPr lvl="0"/>
            <a:r>
              <a:rPr lang="en-US" dirty="0" smtClean="0"/>
              <a:t>External Style Sheets are stored in CSS files</a:t>
            </a:r>
            <a:endParaRPr lang="en-MY" dirty="0" smtClean="0"/>
          </a:p>
          <a:p>
            <a:pPr lvl="0"/>
            <a:r>
              <a:rPr lang="en-US" dirty="0" smtClean="0"/>
              <a:t>Styles Solved a Big Problem</a:t>
            </a:r>
            <a:endParaRPr lang="en-MY" dirty="0" smtClean="0"/>
          </a:p>
          <a:p>
            <a:endParaRPr lang="en-MY"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MY"/>
          </a:p>
        </p:txBody>
      </p:sp>
      <p:sp>
        <p:nvSpPr>
          <p:cNvPr id="4" name="Slide Number Placeholder 3"/>
          <p:cNvSpPr>
            <a:spLocks noGrp="1"/>
          </p:cNvSpPr>
          <p:nvPr>
            <p:ph type="sldNum" sz="quarter" idx="12"/>
          </p:nvPr>
        </p:nvSpPr>
        <p:spPr/>
        <p:txBody>
          <a:bodyPr/>
          <a:lstStyle/>
          <a:p>
            <a:fld id="{B6F15528-21DE-4FAA-801E-634DDDAF4B2B}" type="slidenum">
              <a:rPr lang="en-US" smtClean="0"/>
              <a:pPr/>
              <a:t>30</a:t>
            </a:fld>
            <a:endParaRPr lang="en-US"/>
          </a:p>
        </p:txBody>
      </p:sp>
      <p:sp>
        <p:nvSpPr>
          <p:cNvPr id="5" name="Content Placeholder 4"/>
          <p:cNvSpPr>
            <a:spLocks noGrp="1"/>
          </p:cNvSpPr>
          <p:nvPr>
            <p:ph sz="quarter" idx="1"/>
          </p:nvPr>
        </p:nvSpPr>
        <p:spPr/>
        <p:txBody>
          <a:bodyPr/>
          <a:lstStyle/>
          <a:p>
            <a:pPr algn="ctr">
              <a:buNone/>
            </a:pPr>
            <a:endParaRPr lang="en-US" sz="2400" b="1" dirty="0" smtClean="0"/>
          </a:p>
          <a:p>
            <a:pPr algn="ctr">
              <a:buNone/>
            </a:pPr>
            <a:endParaRPr lang="en-US" sz="2400" b="1" dirty="0" smtClean="0"/>
          </a:p>
          <a:p>
            <a:pPr algn="ctr">
              <a:buNone/>
            </a:pPr>
            <a:endParaRPr lang="en-US" sz="2400" b="1" dirty="0" smtClean="0"/>
          </a:p>
          <a:p>
            <a:pPr algn="ctr">
              <a:buNone/>
            </a:pPr>
            <a:endParaRPr lang="en-US" sz="2400" b="1" dirty="0" smtClean="0"/>
          </a:p>
          <a:p>
            <a:pPr algn="ctr">
              <a:buNone/>
            </a:pPr>
            <a:r>
              <a:rPr lang="en-US" sz="4400" b="1" dirty="0" smtClean="0"/>
              <a:t>CSS Font</a:t>
            </a:r>
            <a:endParaRPr lang="en-MY" sz="4400" b="1" dirty="0" smtClean="0"/>
          </a:p>
          <a:p>
            <a:endParaRPr lang="en-MY" dirty="0"/>
          </a:p>
        </p:txBody>
      </p:sp>
    </p:spTree>
    <p:extLst>
      <p:ext uri="{BB962C8B-B14F-4D97-AF65-F5344CB8AC3E}">
        <p14:creationId xmlns:p14="http://schemas.microsoft.com/office/powerpoint/2010/main" val="217091711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CSS Font</a:t>
            </a:r>
            <a:endParaRPr lang="en-MY" b="1"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31</a:t>
            </a:fld>
            <a:endParaRPr lang="en-US"/>
          </a:p>
        </p:txBody>
      </p:sp>
      <p:sp>
        <p:nvSpPr>
          <p:cNvPr id="5" name="Content Placeholder 4"/>
          <p:cNvSpPr>
            <a:spLocks noGrp="1"/>
          </p:cNvSpPr>
          <p:nvPr>
            <p:ph sz="quarter" idx="1"/>
          </p:nvPr>
        </p:nvSpPr>
        <p:spPr>
          <a:xfrm>
            <a:off x="152400" y="1371600"/>
            <a:ext cx="8839200" cy="4797552"/>
          </a:xfrm>
        </p:spPr>
        <p:txBody>
          <a:bodyPr>
            <a:normAutofit/>
          </a:bodyPr>
          <a:lstStyle/>
          <a:p>
            <a:pPr lvl="0"/>
            <a:r>
              <a:rPr lang="en-US" dirty="0" smtClean="0"/>
              <a:t>CSS font properties define the font family, boldness, size, and the style of a text</a:t>
            </a:r>
          </a:p>
          <a:p>
            <a:pPr lvl="0"/>
            <a:r>
              <a:rPr lang="en-US" b="1" dirty="0" smtClean="0"/>
              <a:t>CSS Font Families</a:t>
            </a:r>
          </a:p>
          <a:p>
            <a:pPr lvl="1"/>
            <a:r>
              <a:rPr lang="en-US" dirty="0" smtClean="0"/>
              <a:t>two types of font family names</a:t>
            </a:r>
          </a:p>
          <a:p>
            <a:pPr lvl="2"/>
            <a:r>
              <a:rPr lang="en-US" b="1" dirty="0" smtClean="0"/>
              <a:t>generic family </a:t>
            </a:r>
            <a:r>
              <a:rPr lang="en-US" dirty="0" smtClean="0"/>
              <a:t>- a group of font families with a similar look (like "Serif" or "</a:t>
            </a:r>
            <a:r>
              <a:rPr lang="en-US" dirty="0" err="1" smtClean="0"/>
              <a:t>Monospace</a:t>
            </a:r>
            <a:r>
              <a:rPr lang="en-US" dirty="0" smtClean="0"/>
              <a:t>")</a:t>
            </a:r>
            <a:endParaRPr lang="en-MY" dirty="0" smtClean="0"/>
          </a:p>
          <a:p>
            <a:pPr lvl="2"/>
            <a:r>
              <a:rPr lang="en-US" b="1" dirty="0" smtClean="0"/>
              <a:t>font family </a:t>
            </a:r>
            <a:r>
              <a:rPr lang="en-US" dirty="0" smtClean="0"/>
              <a:t>- a specific font family (like "Times New Roman" or "Arial")</a:t>
            </a:r>
          </a:p>
          <a:p>
            <a:pPr lvl="1"/>
            <a:endParaRPr lang="en-US" dirty="0" smtClean="0"/>
          </a:p>
          <a:p>
            <a:pPr lvl="1"/>
            <a:endParaRPr lang="en-US" dirty="0" smtClean="0"/>
          </a:p>
          <a:p>
            <a:pPr>
              <a:buNone/>
            </a:pPr>
            <a:r>
              <a:rPr lang="en-US" dirty="0" smtClean="0"/>
              <a:t>		</a:t>
            </a:r>
            <a:endParaRPr lang="en-MY" dirty="0" smtClean="0"/>
          </a:p>
          <a:p>
            <a:endParaRPr lang="en-MY" dirty="0" smtClean="0"/>
          </a:p>
        </p:txBody>
      </p:sp>
      <p:graphicFrame>
        <p:nvGraphicFramePr>
          <p:cNvPr id="6" name="Table 5"/>
          <p:cNvGraphicFramePr>
            <a:graphicFrameLocks noGrp="1"/>
          </p:cNvGraphicFramePr>
          <p:nvPr/>
        </p:nvGraphicFramePr>
        <p:xfrm>
          <a:off x="152400" y="4544547"/>
          <a:ext cx="8839200" cy="2313453"/>
        </p:xfrm>
        <a:graphic>
          <a:graphicData uri="http://schemas.openxmlformats.org/drawingml/2006/table">
            <a:tbl>
              <a:tblPr firstRow="1" bandRow="1">
                <a:tableStyleId>{7DF18680-E054-41AD-8BC1-D1AEF772440D}</a:tableStyleId>
              </a:tblPr>
              <a:tblGrid>
                <a:gridCol w="1720906"/>
                <a:gridCol w="1799129"/>
                <a:gridCol w="5319165"/>
              </a:tblGrid>
              <a:tr h="586254">
                <a:tc>
                  <a:txBody>
                    <a:bodyPr/>
                    <a:lstStyle/>
                    <a:p>
                      <a:r>
                        <a:rPr lang="en-US" sz="1400" b="1" dirty="0" smtClean="0"/>
                        <a:t>Generic Family </a:t>
                      </a:r>
                      <a:endParaRPr lang="en-MY" sz="1400" dirty="0"/>
                    </a:p>
                  </a:txBody>
                  <a:tcPr/>
                </a:tc>
                <a:tc>
                  <a:txBody>
                    <a:bodyPr/>
                    <a:lstStyle/>
                    <a:p>
                      <a:r>
                        <a:rPr lang="en-US" sz="1400" b="1" dirty="0" smtClean="0"/>
                        <a:t>Font Family </a:t>
                      </a:r>
                      <a:endParaRPr lang="en-MY" sz="1400" dirty="0"/>
                    </a:p>
                  </a:txBody>
                  <a:tcPr/>
                </a:tc>
                <a:tc>
                  <a:txBody>
                    <a:bodyPr/>
                    <a:lstStyle/>
                    <a:p>
                      <a:r>
                        <a:rPr lang="en-US" sz="1400" b="1" dirty="0" smtClean="0"/>
                        <a:t>Description</a:t>
                      </a:r>
                      <a:endParaRPr lang="en-MY" sz="1400" dirty="0"/>
                    </a:p>
                  </a:txBody>
                  <a:tcPr/>
                </a:tc>
              </a:tr>
              <a:tr h="554691">
                <a:tc>
                  <a:txBody>
                    <a:bodyPr/>
                    <a:lstStyle/>
                    <a:p>
                      <a:r>
                        <a:rPr lang="en-US" sz="1400" dirty="0" smtClean="0"/>
                        <a:t>Serif</a:t>
                      </a:r>
                      <a:endParaRPr lang="en-MY" sz="1400" dirty="0"/>
                    </a:p>
                  </a:txBody>
                  <a:tcPr/>
                </a:tc>
                <a:tc>
                  <a:txBody>
                    <a:bodyPr/>
                    <a:lstStyle/>
                    <a:p>
                      <a:r>
                        <a:rPr lang="en-US" sz="1400" dirty="0" smtClean="0"/>
                        <a:t>Times New Roman</a:t>
                      </a:r>
                    </a:p>
                    <a:p>
                      <a:r>
                        <a:rPr lang="en-US" sz="1400" dirty="0" smtClean="0"/>
                        <a:t>Georgia</a:t>
                      </a:r>
                      <a:endParaRPr lang="en-MY"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Serif fonts have small lines at the ends on some characters</a:t>
                      </a:r>
                      <a:endParaRPr lang="en-MY" sz="1400" dirty="0" smtClean="0"/>
                    </a:p>
                  </a:txBody>
                  <a:tcPr/>
                </a:tc>
              </a:tr>
              <a:tr h="58625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Sans-serif</a:t>
                      </a:r>
                      <a:endParaRPr lang="en-MY" sz="1400" dirty="0" smtClean="0"/>
                    </a:p>
                    <a:p>
                      <a:endParaRPr lang="en-MY"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Arial</a:t>
                      </a:r>
                      <a:br>
                        <a:rPr lang="en-US" sz="1400" dirty="0" smtClean="0"/>
                      </a:br>
                      <a:r>
                        <a:rPr lang="en-US" sz="1400" dirty="0" smtClean="0"/>
                        <a:t>Verdana</a:t>
                      </a:r>
                      <a:endParaRPr lang="en-MY" sz="14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"Sans" means without - these fonts do not have the lines at the ends of characters</a:t>
                      </a:r>
                      <a:endParaRPr lang="en-MY" sz="1400" dirty="0" smtClean="0"/>
                    </a:p>
                  </a:txBody>
                  <a:tcPr/>
                </a:tc>
              </a:tr>
              <a:tr h="586254">
                <a:tc>
                  <a:txBody>
                    <a:bodyPr/>
                    <a:lstStyle/>
                    <a:p>
                      <a:r>
                        <a:rPr lang="en-US" sz="1400" dirty="0" err="1" smtClean="0"/>
                        <a:t>Monospace</a:t>
                      </a:r>
                      <a:endParaRPr lang="en-MY"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Courier New</a:t>
                      </a:r>
                      <a:br>
                        <a:rPr lang="en-US" sz="1400" dirty="0" smtClean="0"/>
                      </a:br>
                      <a:r>
                        <a:rPr lang="en-US" sz="1400" dirty="0" smtClean="0"/>
                        <a:t>Lucida Console</a:t>
                      </a:r>
                      <a:endParaRPr lang="en-MY" sz="14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All </a:t>
                      </a:r>
                      <a:r>
                        <a:rPr lang="en-US" sz="1400" dirty="0" err="1" smtClean="0"/>
                        <a:t>monospace</a:t>
                      </a:r>
                      <a:r>
                        <a:rPr lang="en-US" sz="1400" dirty="0" smtClean="0"/>
                        <a:t> characters have the same width</a:t>
                      </a:r>
                      <a:endParaRPr lang="en-MY" sz="1400" dirty="0" smtClean="0"/>
                    </a:p>
                  </a:txBody>
                  <a:tcPr/>
                </a:tc>
              </a:tr>
            </a:tbl>
          </a:graphicData>
        </a:graphic>
      </p:graphicFrame>
    </p:spTree>
    <p:extLst>
      <p:ext uri="{BB962C8B-B14F-4D97-AF65-F5344CB8AC3E}">
        <p14:creationId xmlns:p14="http://schemas.microsoft.com/office/powerpoint/2010/main" val="323727295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9352" y="1527048"/>
            <a:ext cx="8842248" cy="4873752"/>
          </a:xfrm>
        </p:spPr>
        <p:txBody>
          <a:bodyPr>
            <a:normAutofit lnSpcReduction="10000"/>
          </a:bodyPr>
          <a:lstStyle/>
          <a:p>
            <a:r>
              <a:rPr lang="en-US" dirty="0" smtClean="0"/>
              <a:t>The font family of a text is set with the font-family property. </a:t>
            </a:r>
          </a:p>
          <a:p>
            <a:r>
              <a:rPr lang="en-US" dirty="0" smtClean="0"/>
              <a:t>The font-family property should hold several font names as a "fallback" system. </a:t>
            </a:r>
          </a:p>
          <a:p>
            <a:r>
              <a:rPr lang="en-US" dirty="0" smtClean="0"/>
              <a:t>If the browser does not support the first font, it tries the next font.</a:t>
            </a:r>
          </a:p>
          <a:p>
            <a:r>
              <a:rPr lang="en-US" dirty="0" smtClean="0"/>
              <a:t>Start with the font you want, and end with a generic family, to let the browser pick a similar font in the generic family, if no other fonts are available.</a:t>
            </a:r>
          </a:p>
          <a:p>
            <a:r>
              <a:rPr lang="en-US" u="sng" dirty="0" smtClean="0"/>
              <a:t>If the name of a font family is more than one word, it must be in quotation marks, like font-family: "Times New Roman".</a:t>
            </a:r>
            <a:r>
              <a:rPr lang="en-US" dirty="0" smtClean="0"/>
              <a:t> </a:t>
            </a:r>
            <a:endParaRPr lang="en-MY" dirty="0" smtClean="0"/>
          </a:p>
          <a:p>
            <a:endParaRPr lang="en-US" dirty="0"/>
          </a:p>
        </p:txBody>
      </p:sp>
      <p:sp>
        <p:nvSpPr>
          <p:cNvPr id="2" name="Title 1"/>
          <p:cNvSpPr>
            <a:spLocks noGrp="1"/>
          </p:cNvSpPr>
          <p:nvPr>
            <p:ph type="title"/>
          </p:nvPr>
        </p:nvSpPr>
        <p:spPr/>
        <p:txBody>
          <a:bodyPr/>
          <a:lstStyle/>
          <a:p>
            <a:r>
              <a:rPr lang="en-US" dirty="0" smtClean="0"/>
              <a:t>Font Family</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32</a:t>
            </a:fld>
            <a:endParaRPr lang="en-US"/>
          </a:p>
        </p:txBody>
      </p:sp>
    </p:spTree>
    <p:extLst>
      <p:ext uri="{BB962C8B-B14F-4D97-AF65-F5344CB8AC3E}">
        <p14:creationId xmlns:p14="http://schemas.microsoft.com/office/powerpoint/2010/main" val="196090703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MY"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33</a:t>
            </a:fld>
            <a:endParaRPr lang="en-US"/>
          </a:p>
        </p:txBody>
      </p:sp>
      <p:sp>
        <p:nvSpPr>
          <p:cNvPr id="5" name="Content Placeholder 4"/>
          <p:cNvSpPr>
            <a:spLocks noGrp="1"/>
          </p:cNvSpPr>
          <p:nvPr>
            <p:ph sz="quarter" idx="1"/>
          </p:nvPr>
        </p:nvSpPr>
        <p:spPr>
          <a:xfrm>
            <a:off x="185928" y="1527048"/>
            <a:ext cx="8805672" cy="4873752"/>
          </a:xfrm>
        </p:spPr>
        <p:txBody>
          <a:bodyPr>
            <a:noAutofit/>
          </a:bodyPr>
          <a:lstStyle/>
          <a:p>
            <a:pPr>
              <a:buNone/>
            </a:pPr>
            <a:r>
              <a:rPr lang="en-US" sz="2000" dirty="0" smtClean="0"/>
              <a:t>&lt;html&gt;</a:t>
            </a:r>
            <a:endParaRPr lang="en-MY" sz="2000" dirty="0" smtClean="0"/>
          </a:p>
          <a:p>
            <a:pPr>
              <a:buNone/>
            </a:pPr>
            <a:r>
              <a:rPr lang="en-US" sz="2000" dirty="0" smtClean="0"/>
              <a:t>&lt;head&gt;</a:t>
            </a:r>
            <a:endParaRPr lang="en-MY" sz="2000" dirty="0" smtClean="0"/>
          </a:p>
          <a:p>
            <a:pPr lvl="1">
              <a:buNone/>
            </a:pPr>
            <a:r>
              <a:rPr lang="en-US" sz="1800" i="1" dirty="0" smtClean="0">
                <a:solidFill>
                  <a:schemeClr val="tx1"/>
                </a:solidFill>
              </a:rPr>
              <a:t>&lt;style type="text/</a:t>
            </a:r>
            <a:r>
              <a:rPr lang="en-US" sz="1800" i="1" dirty="0" err="1" smtClean="0">
                <a:solidFill>
                  <a:schemeClr val="tx1"/>
                </a:solidFill>
              </a:rPr>
              <a:t>css</a:t>
            </a:r>
            <a:r>
              <a:rPr lang="en-US" sz="1800" i="1" dirty="0" smtClean="0">
                <a:solidFill>
                  <a:schemeClr val="tx1"/>
                </a:solidFill>
              </a:rPr>
              <a:t>"&gt;</a:t>
            </a:r>
            <a:endParaRPr lang="en-MY" sz="1800" i="1" dirty="0" smtClean="0">
              <a:solidFill>
                <a:schemeClr val="tx1"/>
              </a:solidFill>
            </a:endParaRPr>
          </a:p>
          <a:p>
            <a:pPr lvl="1">
              <a:buNone/>
            </a:pPr>
            <a:r>
              <a:rPr lang="en-US" sz="1800" i="1" dirty="0" err="1" smtClean="0">
                <a:solidFill>
                  <a:schemeClr val="tx1"/>
                </a:solidFill>
              </a:rPr>
              <a:t>p.serif</a:t>
            </a:r>
            <a:r>
              <a:rPr lang="en-US" sz="1800" i="1" dirty="0" smtClean="0">
                <a:solidFill>
                  <a:schemeClr val="tx1"/>
                </a:solidFill>
              </a:rPr>
              <a:t>{font-family:"Times New </a:t>
            </a:r>
            <a:r>
              <a:rPr lang="en-US" sz="1800" i="1" dirty="0" err="1" smtClean="0">
                <a:solidFill>
                  <a:schemeClr val="tx1"/>
                </a:solidFill>
              </a:rPr>
              <a:t>Roman",Times,serif</a:t>
            </a:r>
            <a:r>
              <a:rPr lang="en-US" sz="1800" i="1" dirty="0" smtClean="0">
                <a:solidFill>
                  <a:schemeClr val="tx1"/>
                </a:solidFill>
              </a:rPr>
              <a:t>;}</a:t>
            </a:r>
            <a:endParaRPr lang="en-MY" sz="1800" i="1" dirty="0" smtClean="0">
              <a:solidFill>
                <a:schemeClr val="tx1"/>
              </a:solidFill>
            </a:endParaRPr>
          </a:p>
          <a:p>
            <a:pPr lvl="1">
              <a:buNone/>
            </a:pPr>
            <a:r>
              <a:rPr lang="en-US" sz="1800" i="1" dirty="0" err="1" smtClean="0">
                <a:solidFill>
                  <a:schemeClr val="tx1"/>
                </a:solidFill>
              </a:rPr>
              <a:t>p.sansserif</a:t>
            </a:r>
            <a:r>
              <a:rPr lang="en-US" sz="1800" i="1" dirty="0" smtClean="0">
                <a:solidFill>
                  <a:schemeClr val="tx1"/>
                </a:solidFill>
              </a:rPr>
              <a:t>{font-</a:t>
            </a:r>
            <a:r>
              <a:rPr lang="en-US" sz="1800" i="1" dirty="0" err="1" smtClean="0">
                <a:solidFill>
                  <a:schemeClr val="tx1"/>
                </a:solidFill>
              </a:rPr>
              <a:t>family:Arial,Helvetica,sans</a:t>
            </a:r>
            <a:r>
              <a:rPr lang="en-US" sz="1800" i="1" dirty="0" smtClean="0">
                <a:solidFill>
                  <a:schemeClr val="tx1"/>
                </a:solidFill>
              </a:rPr>
              <a:t>-serif;}</a:t>
            </a:r>
            <a:endParaRPr lang="en-MY" sz="1800" i="1" dirty="0" smtClean="0">
              <a:solidFill>
                <a:schemeClr val="tx1"/>
              </a:solidFill>
            </a:endParaRPr>
          </a:p>
          <a:p>
            <a:pPr lvl="1">
              <a:buNone/>
            </a:pPr>
            <a:r>
              <a:rPr lang="en-US" sz="1800" i="1" dirty="0" smtClean="0">
                <a:solidFill>
                  <a:schemeClr val="tx1"/>
                </a:solidFill>
              </a:rPr>
              <a:t>&lt;/style&gt;</a:t>
            </a:r>
            <a:endParaRPr lang="en-MY" sz="1800" i="1" dirty="0" smtClean="0">
              <a:solidFill>
                <a:schemeClr val="tx1"/>
              </a:solidFill>
            </a:endParaRPr>
          </a:p>
          <a:p>
            <a:pPr>
              <a:buNone/>
            </a:pPr>
            <a:r>
              <a:rPr lang="en-US" sz="2000" dirty="0" smtClean="0"/>
              <a:t>&lt;/head&gt;</a:t>
            </a:r>
            <a:endParaRPr lang="en-MY" sz="2000" dirty="0" smtClean="0"/>
          </a:p>
          <a:p>
            <a:pPr>
              <a:buNone/>
            </a:pPr>
            <a:r>
              <a:rPr lang="en-US" sz="2000" dirty="0" smtClean="0"/>
              <a:t>&lt;body&gt;</a:t>
            </a:r>
            <a:endParaRPr lang="en-MY" sz="2000" dirty="0" smtClean="0"/>
          </a:p>
          <a:p>
            <a:pPr lvl="1">
              <a:buNone/>
            </a:pPr>
            <a:r>
              <a:rPr lang="en-US" sz="2000" dirty="0" smtClean="0">
                <a:solidFill>
                  <a:schemeClr val="tx1"/>
                </a:solidFill>
              </a:rPr>
              <a:t>&lt;h1&gt;CSS font-family&lt;/h1&gt;</a:t>
            </a:r>
            <a:endParaRPr lang="en-MY" sz="2000" dirty="0" smtClean="0">
              <a:solidFill>
                <a:schemeClr val="tx1"/>
              </a:solidFill>
            </a:endParaRPr>
          </a:p>
          <a:p>
            <a:pPr lvl="1">
              <a:buNone/>
            </a:pPr>
            <a:r>
              <a:rPr lang="en-US" sz="2000" dirty="0" smtClean="0">
                <a:solidFill>
                  <a:schemeClr val="tx1"/>
                </a:solidFill>
              </a:rPr>
              <a:t>&lt;p class="serif"&gt;This is a paragraph, shown in the Times New Roman font.&lt;/p&gt;</a:t>
            </a:r>
            <a:endParaRPr lang="en-MY" sz="2000" dirty="0" smtClean="0">
              <a:solidFill>
                <a:schemeClr val="tx1"/>
              </a:solidFill>
            </a:endParaRPr>
          </a:p>
          <a:p>
            <a:pPr lvl="1">
              <a:buNone/>
            </a:pPr>
            <a:r>
              <a:rPr lang="en-US" sz="2000" dirty="0" smtClean="0">
                <a:solidFill>
                  <a:schemeClr val="tx1"/>
                </a:solidFill>
              </a:rPr>
              <a:t>&lt;p class="</a:t>
            </a:r>
            <a:r>
              <a:rPr lang="en-US" sz="2000" dirty="0" err="1" smtClean="0">
                <a:solidFill>
                  <a:schemeClr val="tx1"/>
                </a:solidFill>
              </a:rPr>
              <a:t>sansserif</a:t>
            </a:r>
            <a:r>
              <a:rPr lang="en-US" sz="2000" dirty="0" smtClean="0">
                <a:solidFill>
                  <a:schemeClr val="tx1"/>
                </a:solidFill>
              </a:rPr>
              <a:t>"&gt;This is a paragraph, shown in the Arial font.&lt;/p&gt;</a:t>
            </a:r>
            <a:endParaRPr lang="en-MY" sz="2000" dirty="0" smtClean="0">
              <a:solidFill>
                <a:schemeClr val="tx1"/>
              </a:solidFill>
            </a:endParaRPr>
          </a:p>
          <a:p>
            <a:pPr>
              <a:buNone/>
            </a:pPr>
            <a:r>
              <a:rPr lang="en-US" sz="2000" dirty="0" smtClean="0"/>
              <a:t>&lt;/body&gt;</a:t>
            </a:r>
            <a:endParaRPr lang="en-MY" sz="2000" dirty="0" smtClean="0"/>
          </a:p>
          <a:p>
            <a:pPr>
              <a:buNone/>
            </a:pPr>
            <a:r>
              <a:rPr lang="en-US" sz="2000" dirty="0" smtClean="0"/>
              <a:t>&lt;/html&gt;</a:t>
            </a:r>
            <a:endParaRPr lang="en-MY" sz="2000" dirty="0"/>
          </a:p>
        </p:txBody>
      </p:sp>
    </p:spTree>
    <p:extLst>
      <p:ext uri="{BB962C8B-B14F-4D97-AF65-F5344CB8AC3E}">
        <p14:creationId xmlns:p14="http://schemas.microsoft.com/office/powerpoint/2010/main" val="309265960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Font Style</a:t>
            </a:r>
            <a:endParaRPr lang="en-MY"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34</a:t>
            </a:fld>
            <a:endParaRPr lang="en-US"/>
          </a:p>
        </p:txBody>
      </p:sp>
      <p:sp>
        <p:nvSpPr>
          <p:cNvPr id="5" name="Content Placeholder 4"/>
          <p:cNvSpPr>
            <a:spLocks noGrp="1"/>
          </p:cNvSpPr>
          <p:nvPr>
            <p:ph sz="quarter" idx="1"/>
          </p:nvPr>
        </p:nvSpPr>
        <p:spPr/>
        <p:txBody>
          <a:bodyPr/>
          <a:lstStyle/>
          <a:p>
            <a:r>
              <a:rPr lang="en-US" dirty="0" smtClean="0"/>
              <a:t>The font-style property is mostly used to specify italic text. </a:t>
            </a:r>
          </a:p>
          <a:p>
            <a:r>
              <a:rPr lang="en-US" dirty="0" smtClean="0"/>
              <a:t>This property has three values:</a:t>
            </a:r>
            <a:endParaRPr lang="en-MY" dirty="0" smtClean="0"/>
          </a:p>
          <a:p>
            <a:pPr lvl="1"/>
            <a:r>
              <a:rPr lang="en-US" dirty="0" smtClean="0"/>
              <a:t>normal - The text is shown normally</a:t>
            </a:r>
            <a:endParaRPr lang="en-MY" dirty="0" smtClean="0"/>
          </a:p>
          <a:p>
            <a:pPr lvl="1"/>
            <a:r>
              <a:rPr lang="en-US" dirty="0" smtClean="0"/>
              <a:t>italic - The text is shown in italics</a:t>
            </a:r>
            <a:endParaRPr lang="en-MY" dirty="0" smtClean="0"/>
          </a:p>
          <a:p>
            <a:pPr lvl="1"/>
            <a:r>
              <a:rPr lang="en-US" dirty="0" smtClean="0"/>
              <a:t>oblique - The text is "leaning" (oblique is very similar to italic, but less supported)</a:t>
            </a:r>
            <a:endParaRPr lang="en-MY" dirty="0" smtClean="0"/>
          </a:p>
          <a:p>
            <a:r>
              <a:rPr lang="en-US" dirty="0" smtClean="0"/>
              <a:t>Example</a:t>
            </a:r>
          </a:p>
          <a:p>
            <a:pPr lvl="1">
              <a:buNone/>
            </a:pPr>
            <a:r>
              <a:rPr lang="en-US" i="1" dirty="0" err="1" smtClean="0">
                <a:solidFill>
                  <a:schemeClr val="tx1"/>
                </a:solidFill>
              </a:rPr>
              <a:t>p.normal</a:t>
            </a:r>
            <a:r>
              <a:rPr lang="en-US" i="1" dirty="0" smtClean="0">
                <a:solidFill>
                  <a:schemeClr val="tx1"/>
                </a:solidFill>
              </a:rPr>
              <a:t> {font-</a:t>
            </a:r>
            <a:r>
              <a:rPr lang="en-US" i="1" dirty="0" err="1" smtClean="0">
                <a:solidFill>
                  <a:schemeClr val="tx1"/>
                </a:solidFill>
              </a:rPr>
              <a:t>style:normal</a:t>
            </a:r>
            <a:r>
              <a:rPr lang="en-US" i="1" dirty="0" smtClean="0">
                <a:solidFill>
                  <a:schemeClr val="tx1"/>
                </a:solidFill>
              </a:rPr>
              <a:t>;}</a:t>
            </a:r>
          </a:p>
          <a:p>
            <a:pPr lvl="1">
              <a:buNone/>
            </a:pPr>
            <a:r>
              <a:rPr lang="en-US" i="1" dirty="0" err="1" smtClean="0">
                <a:solidFill>
                  <a:schemeClr val="tx1"/>
                </a:solidFill>
              </a:rPr>
              <a:t>p.italic</a:t>
            </a:r>
            <a:r>
              <a:rPr lang="en-US" i="1" dirty="0" smtClean="0">
                <a:solidFill>
                  <a:schemeClr val="tx1"/>
                </a:solidFill>
              </a:rPr>
              <a:t> {font-</a:t>
            </a:r>
            <a:r>
              <a:rPr lang="en-US" i="1" dirty="0" err="1" smtClean="0">
                <a:solidFill>
                  <a:schemeClr val="tx1"/>
                </a:solidFill>
              </a:rPr>
              <a:t>style:italic</a:t>
            </a:r>
            <a:r>
              <a:rPr lang="en-US" i="1" dirty="0" smtClean="0">
                <a:solidFill>
                  <a:schemeClr val="tx1"/>
                </a:solidFill>
              </a:rPr>
              <a:t>;}</a:t>
            </a:r>
            <a:endParaRPr lang="en-MY" i="1" dirty="0">
              <a:solidFill>
                <a:schemeClr val="tx1"/>
              </a:solidFill>
            </a:endParaRPr>
          </a:p>
        </p:txBody>
      </p:sp>
    </p:spTree>
    <p:extLst>
      <p:ext uri="{BB962C8B-B14F-4D97-AF65-F5344CB8AC3E}">
        <p14:creationId xmlns:p14="http://schemas.microsoft.com/office/powerpoint/2010/main" val="400375267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1447800"/>
            <a:ext cx="8839200" cy="5026152"/>
          </a:xfrm>
        </p:spPr>
        <p:txBody>
          <a:bodyPr>
            <a:normAutofit lnSpcReduction="10000"/>
          </a:bodyPr>
          <a:lstStyle/>
          <a:p>
            <a:r>
              <a:rPr lang="en-US" dirty="0" smtClean="0"/>
              <a:t>The font-size property sets the size of the text.</a:t>
            </a:r>
          </a:p>
          <a:p>
            <a:r>
              <a:rPr lang="en-US" dirty="0" smtClean="0"/>
              <a:t>The font-size value can be an absolute, or relative size</a:t>
            </a:r>
          </a:p>
          <a:p>
            <a:r>
              <a:rPr lang="en-US" b="1" dirty="0" smtClean="0"/>
              <a:t>Absolute size: </a:t>
            </a:r>
            <a:endParaRPr lang="en-MY" dirty="0" smtClean="0"/>
          </a:p>
          <a:p>
            <a:pPr lvl="1"/>
            <a:r>
              <a:rPr lang="en-US" dirty="0" smtClean="0"/>
              <a:t>Sets the text to a specified size</a:t>
            </a:r>
            <a:endParaRPr lang="en-MY" dirty="0" smtClean="0"/>
          </a:p>
          <a:p>
            <a:pPr lvl="1"/>
            <a:r>
              <a:rPr lang="en-US" dirty="0" smtClean="0"/>
              <a:t>Does not allow a user to change the text size in all browsers (bad for accessibility reasons)</a:t>
            </a:r>
            <a:endParaRPr lang="en-MY" dirty="0" smtClean="0"/>
          </a:p>
          <a:p>
            <a:pPr lvl="1"/>
            <a:r>
              <a:rPr lang="en-US" dirty="0" smtClean="0"/>
              <a:t>Absolute size is useful when the physical size of the output is known</a:t>
            </a:r>
            <a:endParaRPr lang="en-MY" dirty="0" smtClean="0"/>
          </a:p>
          <a:p>
            <a:r>
              <a:rPr lang="en-US" b="1" dirty="0" smtClean="0"/>
              <a:t>Relative size:</a:t>
            </a:r>
            <a:endParaRPr lang="en-MY" dirty="0" smtClean="0"/>
          </a:p>
          <a:p>
            <a:pPr lvl="1"/>
            <a:r>
              <a:rPr lang="en-US" dirty="0" smtClean="0"/>
              <a:t>Sets the size relative to surrounding elements</a:t>
            </a:r>
            <a:endParaRPr lang="en-MY" dirty="0" smtClean="0"/>
          </a:p>
          <a:p>
            <a:pPr lvl="1"/>
            <a:r>
              <a:rPr lang="en-US" dirty="0" smtClean="0"/>
              <a:t>Allows a user to change the text size in browsers</a:t>
            </a:r>
          </a:p>
          <a:p>
            <a:r>
              <a:rPr lang="en-US" sz="2200" dirty="0" smtClean="0"/>
              <a:t>If you do not specify a font size, the default size for normal text, like paragraphs, is 16px (16px=1em). </a:t>
            </a:r>
            <a:endParaRPr lang="en-US" sz="2200" dirty="0"/>
          </a:p>
        </p:txBody>
      </p:sp>
      <p:sp>
        <p:nvSpPr>
          <p:cNvPr id="3" name="Title 2"/>
          <p:cNvSpPr>
            <a:spLocks noGrp="1"/>
          </p:cNvSpPr>
          <p:nvPr>
            <p:ph type="title"/>
          </p:nvPr>
        </p:nvSpPr>
        <p:spPr/>
        <p:txBody>
          <a:bodyPr/>
          <a:lstStyle/>
          <a:p>
            <a:r>
              <a:rPr lang="en-US" dirty="0" smtClean="0"/>
              <a:t>Font Size</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35</a:t>
            </a:fld>
            <a:endParaRPr lang="en-US"/>
          </a:p>
        </p:txBody>
      </p:sp>
    </p:spTree>
    <p:extLst>
      <p:ext uri="{BB962C8B-B14F-4D97-AF65-F5344CB8AC3E}">
        <p14:creationId xmlns:p14="http://schemas.microsoft.com/office/powerpoint/2010/main" val="239676775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None/>
            </a:pPr>
            <a:r>
              <a:rPr lang="en-US" i="1" dirty="0" smtClean="0"/>
              <a:t>h1 {font-size:40px;}</a:t>
            </a:r>
          </a:p>
          <a:p>
            <a:pPr>
              <a:buNone/>
            </a:pPr>
            <a:r>
              <a:rPr lang="en-US" i="1" dirty="0" smtClean="0"/>
              <a:t>h2 {font-size:30px;}</a:t>
            </a:r>
          </a:p>
          <a:p>
            <a:pPr>
              <a:buNone/>
            </a:pPr>
            <a:r>
              <a:rPr lang="en-US" i="1" dirty="0" smtClean="0"/>
              <a:t>p {font-size:14px;}</a:t>
            </a:r>
          </a:p>
          <a:p>
            <a:pPr>
              <a:buNone/>
            </a:pPr>
            <a:endParaRPr lang="en-US" i="1" dirty="0" smtClean="0"/>
          </a:p>
          <a:p>
            <a:pPr>
              <a:buNone/>
            </a:pPr>
            <a:r>
              <a:rPr lang="en-US" i="1" dirty="0" smtClean="0"/>
              <a:t>The example above allows Firefox, Chrome, and Safari to resize the text, but not Internet Explorer.</a:t>
            </a:r>
            <a:endParaRPr lang="en-MY" i="1" dirty="0" smtClean="0"/>
          </a:p>
          <a:p>
            <a:pPr>
              <a:buNone/>
            </a:pPr>
            <a:endParaRPr lang="en-US" i="1" dirty="0" smtClean="0"/>
          </a:p>
          <a:p>
            <a:pPr>
              <a:buNone/>
            </a:pPr>
            <a:endParaRPr lang="en-US" i="1" dirty="0"/>
          </a:p>
        </p:txBody>
      </p:sp>
      <p:sp>
        <p:nvSpPr>
          <p:cNvPr id="3" name="Title 2"/>
          <p:cNvSpPr>
            <a:spLocks noGrp="1"/>
          </p:cNvSpPr>
          <p:nvPr>
            <p:ph type="title"/>
          </p:nvPr>
        </p:nvSpPr>
        <p:spPr/>
        <p:txBody>
          <a:bodyPr/>
          <a:lstStyle/>
          <a:p>
            <a:r>
              <a:rPr lang="en-US" b="1" dirty="0" smtClean="0"/>
              <a:t>Set Font Size with Pixels</a:t>
            </a:r>
            <a:endParaRPr lang="en-MY"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36</a:t>
            </a:fld>
            <a:endParaRPr lang="en-US"/>
          </a:p>
        </p:txBody>
      </p:sp>
    </p:spTree>
    <p:extLst>
      <p:ext uri="{BB962C8B-B14F-4D97-AF65-F5344CB8AC3E}">
        <p14:creationId xmlns:p14="http://schemas.microsoft.com/office/powerpoint/2010/main" val="84462415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1527048"/>
            <a:ext cx="8842248" cy="4873752"/>
          </a:xfrm>
        </p:spPr>
        <p:txBody>
          <a:bodyPr>
            <a:normAutofit/>
          </a:bodyPr>
          <a:lstStyle/>
          <a:p>
            <a:pPr lvl="0"/>
            <a:r>
              <a:rPr lang="en-US" dirty="0" smtClean="0"/>
              <a:t>To avoid the resizing problem with Internet Explorer, many developers use </a:t>
            </a:r>
            <a:r>
              <a:rPr lang="en-US" dirty="0" err="1" smtClean="0"/>
              <a:t>em</a:t>
            </a:r>
            <a:r>
              <a:rPr lang="en-US" dirty="0" smtClean="0"/>
              <a:t> instead of pixels. </a:t>
            </a:r>
          </a:p>
          <a:p>
            <a:pPr lvl="0"/>
            <a:r>
              <a:rPr lang="en-US" dirty="0" smtClean="0"/>
              <a:t>The </a:t>
            </a:r>
            <a:r>
              <a:rPr lang="en-US" dirty="0" err="1" smtClean="0"/>
              <a:t>em</a:t>
            </a:r>
            <a:r>
              <a:rPr lang="en-US" dirty="0" smtClean="0"/>
              <a:t> size unit is recommended by the W3C. </a:t>
            </a:r>
          </a:p>
          <a:p>
            <a:pPr lvl="0"/>
            <a:r>
              <a:rPr lang="en-US" dirty="0" smtClean="0"/>
              <a:t>1em is equal to the current font size. </a:t>
            </a:r>
          </a:p>
          <a:p>
            <a:pPr lvl="0"/>
            <a:r>
              <a:rPr lang="en-US" dirty="0" smtClean="0"/>
              <a:t>The default text size in browsers is 16px. So, the default size of 1em is 16px.</a:t>
            </a:r>
          </a:p>
          <a:p>
            <a:pPr lvl="0"/>
            <a:r>
              <a:rPr lang="en-US" dirty="0" smtClean="0"/>
              <a:t>Example</a:t>
            </a:r>
          </a:p>
          <a:p>
            <a:pPr lvl="1">
              <a:buNone/>
            </a:pPr>
            <a:r>
              <a:rPr lang="en-US" i="1" dirty="0" smtClean="0">
                <a:solidFill>
                  <a:schemeClr val="tx1"/>
                </a:solidFill>
              </a:rPr>
              <a:t>h1 {font-size:2.5em;} /* 40px/16=2.5em */</a:t>
            </a:r>
          </a:p>
          <a:p>
            <a:pPr lvl="1">
              <a:buNone/>
            </a:pPr>
            <a:r>
              <a:rPr lang="en-US" i="1" dirty="0" smtClean="0">
                <a:solidFill>
                  <a:schemeClr val="tx1"/>
                </a:solidFill>
              </a:rPr>
              <a:t>h2 {font-size:1.875em;} /* 30px/16=1.875em */</a:t>
            </a:r>
          </a:p>
          <a:p>
            <a:pPr lvl="1">
              <a:buNone/>
            </a:pPr>
            <a:r>
              <a:rPr lang="en-US" i="1" dirty="0" smtClean="0">
                <a:solidFill>
                  <a:schemeClr val="tx1"/>
                </a:solidFill>
              </a:rPr>
              <a:t>p {font-size:0.875em;} /* 14px/16=0.875em */</a:t>
            </a:r>
            <a:endParaRPr lang="en-US" i="1" dirty="0">
              <a:solidFill>
                <a:schemeClr val="tx1"/>
              </a:solidFill>
            </a:endParaRPr>
          </a:p>
        </p:txBody>
      </p:sp>
      <p:sp>
        <p:nvSpPr>
          <p:cNvPr id="3" name="Title 2"/>
          <p:cNvSpPr>
            <a:spLocks noGrp="1"/>
          </p:cNvSpPr>
          <p:nvPr>
            <p:ph type="title"/>
          </p:nvPr>
        </p:nvSpPr>
        <p:spPr/>
        <p:txBody>
          <a:bodyPr>
            <a:normAutofit/>
          </a:bodyPr>
          <a:lstStyle/>
          <a:p>
            <a:r>
              <a:rPr lang="en-US" b="1" dirty="0" smtClean="0"/>
              <a:t>Set Font Size With </a:t>
            </a:r>
            <a:r>
              <a:rPr lang="en-US" b="1" dirty="0" err="1" smtClean="0"/>
              <a:t>Em</a:t>
            </a:r>
            <a:endParaRPr lang="en-MY"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37</a:t>
            </a:fld>
            <a:endParaRPr lang="en-US"/>
          </a:p>
        </p:txBody>
      </p:sp>
    </p:spTree>
    <p:extLst>
      <p:ext uri="{BB962C8B-B14F-4D97-AF65-F5344CB8AC3E}">
        <p14:creationId xmlns:p14="http://schemas.microsoft.com/office/powerpoint/2010/main" val="16491081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1527048"/>
            <a:ext cx="8839200" cy="4873752"/>
          </a:xfrm>
        </p:spPr>
        <p:txBody>
          <a:bodyPr>
            <a:normAutofit lnSpcReduction="10000"/>
          </a:bodyPr>
          <a:lstStyle/>
          <a:p>
            <a:r>
              <a:rPr lang="en-US" dirty="0" smtClean="0"/>
              <a:t>If you want to control the weight of your font (its thickness), using font weight is the best way to go about it. </a:t>
            </a:r>
          </a:p>
          <a:p>
            <a:r>
              <a:rPr lang="en-US" dirty="0" smtClean="0"/>
              <a:t>It is recommended that you only use font-weight in multiples of 100 (e.g. 200, 300, etc) because any less and you probably will not see any difference. </a:t>
            </a:r>
          </a:p>
          <a:p>
            <a:r>
              <a:rPr lang="en-US" dirty="0" smtClean="0"/>
              <a:t>The values range from 100 (thin)-900 (thick).</a:t>
            </a:r>
          </a:p>
          <a:p>
            <a:r>
              <a:rPr lang="en-US" dirty="0" smtClean="0"/>
              <a:t>Example</a:t>
            </a:r>
            <a:endParaRPr lang="en-MY" dirty="0" smtClean="0"/>
          </a:p>
          <a:p>
            <a:pPr lvl="1">
              <a:buNone/>
            </a:pPr>
            <a:r>
              <a:rPr lang="en-US" i="1" dirty="0" err="1" smtClean="0">
                <a:solidFill>
                  <a:schemeClr val="tx1"/>
                </a:solidFill>
              </a:rPr>
              <a:t>p.normal</a:t>
            </a:r>
            <a:r>
              <a:rPr lang="en-US" i="1" dirty="0" smtClean="0">
                <a:solidFill>
                  <a:schemeClr val="tx1"/>
                </a:solidFill>
              </a:rPr>
              <a:t> {font-</a:t>
            </a:r>
            <a:r>
              <a:rPr lang="en-US" i="1" dirty="0" err="1" smtClean="0">
                <a:solidFill>
                  <a:schemeClr val="tx1"/>
                </a:solidFill>
              </a:rPr>
              <a:t>weight:normal</a:t>
            </a:r>
            <a:r>
              <a:rPr lang="en-US" i="1" dirty="0" smtClean="0">
                <a:solidFill>
                  <a:schemeClr val="tx1"/>
                </a:solidFill>
              </a:rPr>
              <a:t>;}</a:t>
            </a:r>
            <a:endParaRPr lang="en-MY" i="1" dirty="0" smtClean="0">
              <a:solidFill>
                <a:schemeClr val="tx1"/>
              </a:solidFill>
            </a:endParaRPr>
          </a:p>
          <a:p>
            <a:pPr lvl="1">
              <a:buNone/>
            </a:pPr>
            <a:r>
              <a:rPr lang="en-US" i="1" dirty="0" err="1" smtClean="0">
                <a:solidFill>
                  <a:schemeClr val="tx1"/>
                </a:solidFill>
              </a:rPr>
              <a:t>p.light</a:t>
            </a:r>
            <a:r>
              <a:rPr lang="en-US" i="1" dirty="0" smtClean="0">
                <a:solidFill>
                  <a:schemeClr val="tx1"/>
                </a:solidFill>
              </a:rPr>
              <a:t> {font-</a:t>
            </a:r>
            <a:r>
              <a:rPr lang="en-US" i="1" dirty="0" err="1" smtClean="0">
                <a:solidFill>
                  <a:schemeClr val="tx1"/>
                </a:solidFill>
              </a:rPr>
              <a:t>weight:lighter</a:t>
            </a:r>
            <a:r>
              <a:rPr lang="en-US" i="1" dirty="0" smtClean="0">
                <a:solidFill>
                  <a:schemeClr val="tx1"/>
                </a:solidFill>
              </a:rPr>
              <a:t>;}</a:t>
            </a:r>
            <a:endParaRPr lang="en-MY" i="1" dirty="0" smtClean="0">
              <a:solidFill>
                <a:schemeClr val="tx1"/>
              </a:solidFill>
            </a:endParaRPr>
          </a:p>
          <a:p>
            <a:pPr lvl="1">
              <a:buNone/>
            </a:pPr>
            <a:r>
              <a:rPr lang="en-US" i="1" dirty="0" err="1" smtClean="0">
                <a:solidFill>
                  <a:schemeClr val="tx1"/>
                </a:solidFill>
              </a:rPr>
              <a:t>p.thick</a:t>
            </a:r>
            <a:r>
              <a:rPr lang="en-US" i="1" dirty="0" smtClean="0">
                <a:solidFill>
                  <a:schemeClr val="tx1"/>
                </a:solidFill>
              </a:rPr>
              <a:t> {font-</a:t>
            </a:r>
            <a:r>
              <a:rPr lang="en-US" i="1" dirty="0" err="1" smtClean="0">
                <a:solidFill>
                  <a:schemeClr val="tx1"/>
                </a:solidFill>
              </a:rPr>
              <a:t>weight:bold</a:t>
            </a:r>
            <a:r>
              <a:rPr lang="en-US" i="1" dirty="0" smtClean="0">
                <a:solidFill>
                  <a:schemeClr val="tx1"/>
                </a:solidFill>
              </a:rPr>
              <a:t>;}</a:t>
            </a:r>
            <a:endParaRPr lang="en-MY" i="1" dirty="0" smtClean="0">
              <a:solidFill>
                <a:schemeClr val="tx1"/>
              </a:solidFill>
            </a:endParaRPr>
          </a:p>
          <a:p>
            <a:pPr lvl="1">
              <a:buNone/>
            </a:pPr>
            <a:r>
              <a:rPr lang="en-US" i="1" dirty="0" err="1" smtClean="0">
                <a:solidFill>
                  <a:schemeClr val="tx1"/>
                </a:solidFill>
              </a:rPr>
              <a:t>p.thicker</a:t>
            </a:r>
            <a:r>
              <a:rPr lang="en-US" i="1" dirty="0" smtClean="0">
                <a:solidFill>
                  <a:schemeClr val="tx1"/>
                </a:solidFill>
              </a:rPr>
              <a:t> {font-weight:900;}</a:t>
            </a:r>
            <a:endParaRPr lang="en-US" i="1" dirty="0">
              <a:solidFill>
                <a:schemeClr val="tx1"/>
              </a:solidFill>
            </a:endParaRPr>
          </a:p>
        </p:txBody>
      </p:sp>
      <p:sp>
        <p:nvSpPr>
          <p:cNvPr id="3" name="Title 2"/>
          <p:cNvSpPr>
            <a:spLocks noGrp="1"/>
          </p:cNvSpPr>
          <p:nvPr>
            <p:ph type="title"/>
          </p:nvPr>
        </p:nvSpPr>
        <p:spPr/>
        <p:txBody>
          <a:bodyPr>
            <a:normAutofit/>
          </a:bodyPr>
          <a:lstStyle/>
          <a:p>
            <a:r>
              <a:rPr lang="en-US" b="1" dirty="0" smtClean="0"/>
              <a:t>Font Weight</a:t>
            </a:r>
            <a:endParaRPr lang="en-MY"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38</a:t>
            </a:fld>
            <a:endParaRPr lang="en-US"/>
          </a:p>
        </p:txBody>
      </p:sp>
    </p:spTree>
    <p:extLst>
      <p:ext uri="{BB962C8B-B14F-4D97-AF65-F5344CB8AC3E}">
        <p14:creationId xmlns:p14="http://schemas.microsoft.com/office/powerpoint/2010/main" val="180028866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CSS Font Variant allows you to convert your font to all small caps. </a:t>
            </a:r>
          </a:p>
          <a:p>
            <a:r>
              <a:rPr lang="en-US" dirty="0" smtClean="0"/>
              <a:t>Example</a:t>
            </a:r>
          </a:p>
          <a:p>
            <a:pPr lvl="1">
              <a:buNone/>
            </a:pPr>
            <a:r>
              <a:rPr lang="en-US" i="1" dirty="0" err="1" smtClean="0">
                <a:solidFill>
                  <a:schemeClr val="tx1"/>
                </a:solidFill>
              </a:rPr>
              <a:t>p.normal</a:t>
            </a:r>
            <a:r>
              <a:rPr lang="en-US" i="1" dirty="0" smtClean="0">
                <a:solidFill>
                  <a:schemeClr val="tx1"/>
                </a:solidFill>
              </a:rPr>
              <a:t> {font-</a:t>
            </a:r>
            <a:r>
              <a:rPr lang="en-US" i="1" dirty="0" err="1" smtClean="0">
                <a:solidFill>
                  <a:schemeClr val="tx1"/>
                </a:solidFill>
              </a:rPr>
              <a:t>variant:normal</a:t>
            </a:r>
            <a:r>
              <a:rPr lang="en-US" i="1" dirty="0" smtClean="0">
                <a:solidFill>
                  <a:schemeClr val="tx1"/>
                </a:solidFill>
              </a:rPr>
              <a:t>;}</a:t>
            </a:r>
            <a:endParaRPr lang="en-MY" i="1" dirty="0" smtClean="0">
              <a:solidFill>
                <a:schemeClr val="tx1"/>
              </a:solidFill>
            </a:endParaRPr>
          </a:p>
          <a:p>
            <a:pPr lvl="1">
              <a:buNone/>
            </a:pPr>
            <a:r>
              <a:rPr lang="en-US" i="1" dirty="0" err="1" smtClean="0">
                <a:solidFill>
                  <a:schemeClr val="tx1"/>
                </a:solidFill>
              </a:rPr>
              <a:t>p.small</a:t>
            </a:r>
            <a:r>
              <a:rPr lang="en-US" i="1" dirty="0" smtClean="0">
                <a:solidFill>
                  <a:schemeClr val="tx1"/>
                </a:solidFill>
              </a:rPr>
              <a:t> {font-</a:t>
            </a:r>
            <a:r>
              <a:rPr lang="en-US" i="1" dirty="0" err="1" smtClean="0">
                <a:solidFill>
                  <a:schemeClr val="tx1"/>
                </a:solidFill>
              </a:rPr>
              <a:t>variant:small</a:t>
            </a:r>
            <a:r>
              <a:rPr lang="en-US" i="1" dirty="0" smtClean="0">
                <a:solidFill>
                  <a:schemeClr val="tx1"/>
                </a:solidFill>
              </a:rPr>
              <a:t>-caps;}</a:t>
            </a:r>
          </a:p>
        </p:txBody>
      </p:sp>
      <p:sp>
        <p:nvSpPr>
          <p:cNvPr id="3" name="Title 2"/>
          <p:cNvSpPr>
            <a:spLocks noGrp="1"/>
          </p:cNvSpPr>
          <p:nvPr>
            <p:ph type="title"/>
          </p:nvPr>
        </p:nvSpPr>
        <p:spPr/>
        <p:txBody>
          <a:bodyPr>
            <a:normAutofit/>
          </a:bodyPr>
          <a:lstStyle/>
          <a:p>
            <a:r>
              <a:rPr lang="en-US" b="1" dirty="0" smtClean="0"/>
              <a:t>Font Variant</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39</a:t>
            </a:fld>
            <a:endParaRPr lang="en-US"/>
          </a:p>
        </p:txBody>
      </p:sp>
    </p:spTree>
    <p:extLst>
      <p:ext uri="{BB962C8B-B14F-4D97-AF65-F5344CB8AC3E}">
        <p14:creationId xmlns:p14="http://schemas.microsoft.com/office/powerpoint/2010/main" val="26793502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a:bodyPr>
          <a:lstStyle/>
          <a:p>
            <a:r>
              <a:rPr lang="en-US" dirty="0"/>
              <a:t>CSS removes the presentation attributes from the structure allowing reusability, ease of maintainability, and an interchangeable presentation layer.</a:t>
            </a:r>
          </a:p>
          <a:p>
            <a:r>
              <a:rPr lang="en-US" b="1" dirty="0"/>
              <a:t>HTML was never meant to be a presentation language</a:t>
            </a:r>
            <a:r>
              <a:rPr lang="en-US" dirty="0"/>
              <a:t>.  Proprietary vendors have created tags to add presentation to structure.</a:t>
            </a:r>
          </a:p>
          <a:p>
            <a:pPr lvl="1"/>
            <a:r>
              <a:rPr lang="en-US" dirty="0"/>
              <a:t>&lt;font&gt;</a:t>
            </a:r>
          </a:p>
          <a:p>
            <a:pPr lvl="1"/>
            <a:r>
              <a:rPr lang="en-US" dirty="0"/>
              <a:t>&lt;b&gt;</a:t>
            </a:r>
          </a:p>
          <a:p>
            <a:pPr lvl="1"/>
            <a:r>
              <a:rPr lang="en-US" dirty="0"/>
              <a:t>&lt;i&gt;</a:t>
            </a:r>
          </a:p>
          <a:p>
            <a:r>
              <a:rPr lang="en-US" dirty="0"/>
              <a:t>CSS allows us to make global and instantaneous changes easily.</a:t>
            </a:r>
          </a:p>
          <a:p>
            <a:endParaRPr lang="en-US" dirty="0"/>
          </a:p>
        </p:txBody>
      </p:sp>
      <p:sp>
        <p:nvSpPr>
          <p:cNvPr id="2" name="Title 1"/>
          <p:cNvSpPr>
            <a:spLocks noGrp="1"/>
          </p:cNvSpPr>
          <p:nvPr>
            <p:ph type="title"/>
          </p:nvPr>
        </p:nvSpPr>
        <p:spPr/>
        <p:txBody>
          <a:bodyPr/>
          <a:lstStyle/>
          <a:p>
            <a:r>
              <a:rPr lang="en-US" dirty="0" smtClean="0"/>
              <a:t>What is CSS?</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a:t>
            </a:fld>
            <a:endParaRPr lang="en-US"/>
          </a:p>
        </p:txBody>
      </p:sp>
    </p:spTree>
    <p:extLst>
      <p:ext uri="{BB962C8B-B14F-4D97-AF65-F5344CB8AC3E}">
        <p14:creationId xmlns:p14="http://schemas.microsoft.com/office/powerpoint/2010/main" val="297195231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smtClean="0"/>
              <a:t>While CSS Font covers most of the traditional ways to format your text, CSS Text allows you to control the spacing, decoration, and alignment of your text.</a:t>
            </a:r>
            <a:endParaRPr lang="en-MY" dirty="0" smtClean="0"/>
          </a:p>
          <a:p>
            <a:endParaRPr lang="en-US" dirty="0"/>
          </a:p>
        </p:txBody>
      </p:sp>
      <p:sp>
        <p:nvSpPr>
          <p:cNvPr id="3" name="Title 2"/>
          <p:cNvSpPr>
            <a:spLocks noGrp="1"/>
          </p:cNvSpPr>
          <p:nvPr>
            <p:ph type="title"/>
          </p:nvPr>
        </p:nvSpPr>
        <p:spPr/>
        <p:txBody>
          <a:bodyPr/>
          <a:lstStyle/>
          <a:p>
            <a:r>
              <a:rPr lang="en-US" dirty="0" smtClean="0"/>
              <a:t>CSS Text</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40</a:t>
            </a:fld>
            <a:endParaRPr lang="en-US"/>
          </a:p>
        </p:txBody>
      </p:sp>
    </p:spTree>
    <p:extLst>
      <p:ext uri="{BB962C8B-B14F-4D97-AF65-F5344CB8AC3E}">
        <p14:creationId xmlns:p14="http://schemas.microsoft.com/office/powerpoint/2010/main" val="180228988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7048"/>
            <a:ext cx="8839200" cy="5026152"/>
          </a:xfrm>
        </p:spPr>
        <p:txBody>
          <a:bodyPr>
            <a:normAutofit/>
          </a:bodyPr>
          <a:lstStyle/>
          <a:p>
            <a:r>
              <a:rPr lang="en-US" dirty="0" smtClean="0"/>
              <a:t>The color property is used to set the color of the text. The color can be specified by:</a:t>
            </a:r>
            <a:endParaRPr lang="en-MY" dirty="0" smtClean="0"/>
          </a:p>
          <a:p>
            <a:pPr lvl="1"/>
            <a:r>
              <a:rPr lang="en-US" dirty="0" smtClean="0"/>
              <a:t>name - a color name, like "red"</a:t>
            </a:r>
            <a:endParaRPr lang="en-MY" dirty="0" smtClean="0"/>
          </a:p>
          <a:p>
            <a:pPr lvl="1"/>
            <a:r>
              <a:rPr lang="en-US" dirty="0" smtClean="0"/>
              <a:t>RGB - an RGB value, like "</a:t>
            </a:r>
            <a:r>
              <a:rPr lang="en-US" dirty="0" err="1" smtClean="0"/>
              <a:t>rgb</a:t>
            </a:r>
            <a:r>
              <a:rPr lang="en-US" dirty="0" smtClean="0"/>
              <a:t>(255,0,0)"</a:t>
            </a:r>
            <a:endParaRPr lang="en-MY" dirty="0" smtClean="0"/>
          </a:p>
          <a:p>
            <a:pPr lvl="1"/>
            <a:r>
              <a:rPr lang="en-US" dirty="0" smtClean="0"/>
              <a:t>Hex - a hex value, like "#ff0000"</a:t>
            </a:r>
            <a:endParaRPr lang="en-MY" dirty="0" smtClean="0"/>
          </a:p>
          <a:p>
            <a:r>
              <a:rPr lang="en-US" dirty="0" smtClean="0"/>
              <a:t>The default color for a page is defined in the body selector.</a:t>
            </a:r>
          </a:p>
          <a:p>
            <a:r>
              <a:rPr lang="en-US" dirty="0" smtClean="0"/>
              <a:t>Example</a:t>
            </a:r>
          </a:p>
          <a:p>
            <a:pPr lvl="1">
              <a:buNone/>
            </a:pPr>
            <a:r>
              <a:rPr lang="en-US" i="1" dirty="0" smtClean="0">
                <a:solidFill>
                  <a:schemeClr val="tx1"/>
                </a:solidFill>
              </a:rPr>
              <a:t>body {</a:t>
            </a:r>
            <a:r>
              <a:rPr lang="en-US" i="1" dirty="0" err="1" smtClean="0">
                <a:solidFill>
                  <a:schemeClr val="tx1"/>
                </a:solidFill>
              </a:rPr>
              <a:t>color:red</a:t>
            </a:r>
            <a:r>
              <a:rPr lang="en-US" i="1" dirty="0" smtClean="0">
                <a:solidFill>
                  <a:schemeClr val="tx1"/>
                </a:solidFill>
              </a:rPr>
              <a:t>;}</a:t>
            </a:r>
            <a:endParaRPr lang="en-MY" i="1" dirty="0" smtClean="0">
              <a:solidFill>
                <a:schemeClr val="tx1"/>
              </a:solidFill>
            </a:endParaRPr>
          </a:p>
          <a:p>
            <a:pPr lvl="1">
              <a:buNone/>
            </a:pPr>
            <a:r>
              <a:rPr lang="en-US" i="1" dirty="0" smtClean="0">
                <a:solidFill>
                  <a:schemeClr val="tx1"/>
                </a:solidFill>
              </a:rPr>
              <a:t>h1 {color:#00ff00;}</a:t>
            </a:r>
            <a:endParaRPr lang="en-MY" i="1" dirty="0" smtClean="0">
              <a:solidFill>
                <a:schemeClr val="tx1"/>
              </a:solidFill>
            </a:endParaRPr>
          </a:p>
          <a:p>
            <a:pPr lvl="1">
              <a:buNone/>
            </a:pPr>
            <a:r>
              <a:rPr lang="en-US" i="1" dirty="0" err="1" smtClean="0">
                <a:solidFill>
                  <a:schemeClr val="tx1"/>
                </a:solidFill>
              </a:rPr>
              <a:t>p.ex</a:t>
            </a:r>
            <a:r>
              <a:rPr lang="en-US" i="1" dirty="0" smtClean="0">
                <a:solidFill>
                  <a:schemeClr val="tx1"/>
                </a:solidFill>
              </a:rPr>
              <a:t> {</a:t>
            </a:r>
            <a:r>
              <a:rPr lang="en-US" i="1" dirty="0" err="1" smtClean="0">
                <a:solidFill>
                  <a:schemeClr val="tx1"/>
                </a:solidFill>
              </a:rPr>
              <a:t>color:rgb</a:t>
            </a:r>
            <a:r>
              <a:rPr lang="en-US" i="1" dirty="0" smtClean="0">
                <a:solidFill>
                  <a:schemeClr val="tx1"/>
                </a:solidFill>
              </a:rPr>
              <a:t>(0,0,255);}</a:t>
            </a:r>
            <a:endParaRPr lang="en-MY" i="1" dirty="0" smtClean="0">
              <a:solidFill>
                <a:schemeClr val="tx1"/>
              </a:solidFill>
            </a:endParaRPr>
          </a:p>
          <a:p>
            <a:endParaRPr lang="en-MY" dirty="0"/>
          </a:p>
        </p:txBody>
      </p:sp>
      <p:sp>
        <p:nvSpPr>
          <p:cNvPr id="2" name="Title 1"/>
          <p:cNvSpPr>
            <a:spLocks noGrp="1"/>
          </p:cNvSpPr>
          <p:nvPr>
            <p:ph type="title"/>
          </p:nvPr>
        </p:nvSpPr>
        <p:spPr/>
        <p:txBody>
          <a:bodyPr/>
          <a:lstStyle/>
          <a:p>
            <a:r>
              <a:rPr lang="en-US" dirty="0" smtClean="0"/>
              <a:t>Text Color</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41</a:t>
            </a:fld>
            <a:endParaRPr lang="en-US"/>
          </a:p>
        </p:txBody>
      </p:sp>
    </p:spTree>
    <p:extLst>
      <p:ext uri="{BB962C8B-B14F-4D97-AF65-F5344CB8AC3E}">
        <p14:creationId xmlns:p14="http://schemas.microsoft.com/office/powerpoint/2010/main" val="174005980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Text Decoration</a:t>
            </a:r>
            <a:endParaRPr lang="en-MY"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42</a:t>
            </a:fld>
            <a:endParaRPr lang="en-US"/>
          </a:p>
        </p:txBody>
      </p:sp>
      <p:sp>
        <p:nvSpPr>
          <p:cNvPr id="5" name="Content Placeholder 4"/>
          <p:cNvSpPr>
            <a:spLocks noGrp="1"/>
          </p:cNvSpPr>
          <p:nvPr>
            <p:ph sz="quarter" idx="1"/>
          </p:nvPr>
        </p:nvSpPr>
        <p:spPr>
          <a:xfrm>
            <a:off x="152400" y="1527048"/>
            <a:ext cx="8839200" cy="5102352"/>
          </a:xfrm>
        </p:spPr>
        <p:txBody>
          <a:bodyPr>
            <a:normAutofit/>
          </a:bodyPr>
          <a:lstStyle/>
          <a:p>
            <a:r>
              <a:rPr lang="en-US" dirty="0" smtClean="0"/>
              <a:t>The text-decoration property is used to set or remove decorations from text. </a:t>
            </a:r>
          </a:p>
          <a:p>
            <a:r>
              <a:rPr lang="en-US" dirty="0" smtClean="0"/>
              <a:t>The text-decoration property is mostly used to remove underlines from links for design purposes:</a:t>
            </a:r>
          </a:p>
          <a:p>
            <a:pPr algn="ctr">
              <a:buNone/>
            </a:pPr>
            <a:r>
              <a:rPr lang="en-US" i="1" dirty="0" smtClean="0">
                <a:solidFill>
                  <a:schemeClr val="tx1"/>
                </a:solidFill>
              </a:rPr>
              <a:t>a {text-</a:t>
            </a:r>
            <a:r>
              <a:rPr lang="en-US" i="1" dirty="0" err="1" smtClean="0">
                <a:solidFill>
                  <a:schemeClr val="tx1"/>
                </a:solidFill>
              </a:rPr>
              <a:t>decoration:none</a:t>
            </a:r>
            <a:r>
              <a:rPr lang="en-US" i="1" dirty="0" smtClean="0">
                <a:solidFill>
                  <a:schemeClr val="tx1"/>
                </a:solidFill>
              </a:rPr>
              <a:t>;}</a:t>
            </a:r>
          </a:p>
          <a:p>
            <a:r>
              <a:rPr lang="en-US" dirty="0" smtClean="0"/>
              <a:t>text-decoration allows you to add horizontal lines above, below, or through your text.</a:t>
            </a:r>
            <a:endParaRPr lang="en-MY" dirty="0" smtClean="0"/>
          </a:p>
          <a:p>
            <a:pPr algn="ctr">
              <a:buNone/>
            </a:pPr>
            <a:r>
              <a:rPr lang="en-US" i="1" dirty="0" smtClean="0"/>
              <a:t>h1 {text-</a:t>
            </a:r>
            <a:r>
              <a:rPr lang="en-US" i="1" dirty="0" err="1" smtClean="0"/>
              <a:t>decoration:overline</a:t>
            </a:r>
            <a:r>
              <a:rPr lang="en-US" i="1" dirty="0" smtClean="0"/>
              <a:t>;}</a:t>
            </a:r>
            <a:endParaRPr lang="en-MY" i="1" dirty="0" smtClean="0"/>
          </a:p>
          <a:p>
            <a:pPr algn="ctr">
              <a:buNone/>
            </a:pPr>
            <a:r>
              <a:rPr lang="en-US" i="1" dirty="0" smtClean="0"/>
              <a:t>h2 {text-</a:t>
            </a:r>
            <a:r>
              <a:rPr lang="en-US" i="1" dirty="0" err="1" smtClean="0"/>
              <a:t>decoration:line</a:t>
            </a:r>
            <a:r>
              <a:rPr lang="en-US" i="1" dirty="0" smtClean="0"/>
              <a:t>-through;}</a:t>
            </a:r>
            <a:endParaRPr lang="en-MY" i="1" dirty="0" smtClean="0"/>
          </a:p>
          <a:p>
            <a:pPr algn="ctr">
              <a:buNone/>
            </a:pPr>
            <a:r>
              <a:rPr lang="en-US" i="1" dirty="0" smtClean="0"/>
              <a:t>h3 {text-</a:t>
            </a:r>
            <a:r>
              <a:rPr lang="en-US" i="1" dirty="0" err="1" smtClean="0"/>
              <a:t>decoration:underline</a:t>
            </a:r>
            <a:r>
              <a:rPr lang="en-US" i="1" dirty="0" smtClean="0"/>
              <a:t>;}</a:t>
            </a:r>
            <a:endParaRPr lang="en-MY" i="1" dirty="0" smtClean="0"/>
          </a:p>
          <a:p>
            <a:pPr>
              <a:buNone/>
            </a:pPr>
            <a:endParaRPr lang="en-MY" dirty="0"/>
          </a:p>
        </p:txBody>
      </p:sp>
    </p:spTree>
    <p:extLst>
      <p:ext uri="{BB962C8B-B14F-4D97-AF65-F5344CB8AC3E}">
        <p14:creationId xmlns:p14="http://schemas.microsoft.com/office/powerpoint/2010/main" val="130563736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Text Indent</a:t>
            </a:r>
            <a:endParaRPr lang="en-MY"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43</a:t>
            </a:fld>
            <a:endParaRPr lang="en-US"/>
          </a:p>
        </p:txBody>
      </p:sp>
      <p:sp>
        <p:nvSpPr>
          <p:cNvPr id="5" name="Content Placeholder 4"/>
          <p:cNvSpPr>
            <a:spLocks noGrp="1"/>
          </p:cNvSpPr>
          <p:nvPr>
            <p:ph sz="quarter" idx="1"/>
          </p:nvPr>
        </p:nvSpPr>
        <p:spPr>
          <a:xfrm>
            <a:off x="152400" y="1527048"/>
            <a:ext cx="8839200" cy="5102352"/>
          </a:xfrm>
        </p:spPr>
        <p:txBody>
          <a:bodyPr>
            <a:normAutofit/>
          </a:bodyPr>
          <a:lstStyle/>
          <a:p>
            <a:r>
              <a:rPr lang="en-US" dirty="0" smtClean="0"/>
              <a:t>CSS text-indent is a great way to indent your paragraphs without having to use preformatted HTML tags, (&lt;pre&gt;), or inserting spaces manually (&amp;</a:t>
            </a:r>
            <a:r>
              <a:rPr lang="en-US" dirty="0" err="1" smtClean="0"/>
              <a:t>nbsp</a:t>
            </a:r>
            <a:r>
              <a:rPr lang="en-US" dirty="0" smtClean="0"/>
              <a:t>;). </a:t>
            </a:r>
          </a:p>
          <a:p>
            <a:r>
              <a:rPr lang="en-US" dirty="0" smtClean="0"/>
              <a:t>You may define your indentation with exact values or percentages. </a:t>
            </a:r>
          </a:p>
          <a:p>
            <a:r>
              <a:rPr lang="en-US" dirty="0" smtClean="0"/>
              <a:t>Example</a:t>
            </a:r>
          </a:p>
          <a:p>
            <a:pPr algn="ctr">
              <a:buNone/>
            </a:pPr>
            <a:r>
              <a:rPr lang="en-US" i="1" dirty="0" smtClean="0"/>
              <a:t>p { text-indent: 20px; }</a:t>
            </a:r>
            <a:endParaRPr lang="en-MY" i="1" dirty="0" smtClean="0"/>
          </a:p>
          <a:p>
            <a:pPr algn="ctr">
              <a:buNone/>
            </a:pPr>
            <a:r>
              <a:rPr lang="en-US" i="1" dirty="0" smtClean="0"/>
              <a:t>h5 { text-indent: 30%; }</a:t>
            </a:r>
            <a:endParaRPr lang="en-MY" i="1" dirty="0"/>
          </a:p>
        </p:txBody>
      </p:sp>
    </p:spTree>
    <p:extLst>
      <p:ext uri="{BB962C8B-B14F-4D97-AF65-F5344CB8AC3E}">
        <p14:creationId xmlns:p14="http://schemas.microsoft.com/office/powerpoint/2010/main" val="157133964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Text Alignment</a:t>
            </a:r>
            <a:endParaRPr lang="en-MY"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44</a:t>
            </a:fld>
            <a:endParaRPr lang="en-US"/>
          </a:p>
        </p:txBody>
      </p:sp>
      <p:sp>
        <p:nvSpPr>
          <p:cNvPr id="5" name="Content Placeholder 4"/>
          <p:cNvSpPr>
            <a:spLocks noGrp="1"/>
          </p:cNvSpPr>
          <p:nvPr>
            <p:ph sz="quarter" idx="1"/>
          </p:nvPr>
        </p:nvSpPr>
        <p:spPr>
          <a:xfrm>
            <a:off x="152400" y="1527048"/>
            <a:ext cx="8839200" cy="4873752"/>
          </a:xfrm>
        </p:spPr>
        <p:txBody>
          <a:bodyPr>
            <a:normAutofit lnSpcReduction="10000"/>
          </a:bodyPr>
          <a:lstStyle/>
          <a:p>
            <a:r>
              <a:rPr lang="en-US" dirty="0" smtClean="0"/>
              <a:t>The text-align property is used to set the horizontal alignment of a text. </a:t>
            </a:r>
          </a:p>
          <a:p>
            <a:r>
              <a:rPr lang="en-US" dirty="0" smtClean="0"/>
              <a:t>Text can be centered, or aligned to the left or right, or justified. </a:t>
            </a:r>
          </a:p>
          <a:p>
            <a:r>
              <a:rPr lang="en-US" dirty="0" smtClean="0"/>
              <a:t>When text-align is set to "justify", each line is stretched so that every line has equal width, and the left and right margins are straight.</a:t>
            </a:r>
          </a:p>
          <a:p>
            <a:r>
              <a:rPr lang="en-US" dirty="0" smtClean="0"/>
              <a:t>Example</a:t>
            </a:r>
          </a:p>
          <a:p>
            <a:pPr algn="ctr">
              <a:buNone/>
            </a:pPr>
            <a:r>
              <a:rPr lang="en-US" i="1" dirty="0" smtClean="0"/>
              <a:t>h1 {text-</a:t>
            </a:r>
            <a:r>
              <a:rPr lang="en-US" i="1" dirty="0" err="1" smtClean="0"/>
              <a:t>align:center</a:t>
            </a:r>
            <a:r>
              <a:rPr lang="en-US" i="1" dirty="0" smtClean="0"/>
              <a:t>;}</a:t>
            </a:r>
            <a:endParaRPr lang="en-MY" i="1" dirty="0" smtClean="0"/>
          </a:p>
          <a:p>
            <a:pPr algn="ctr">
              <a:buNone/>
            </a:pPr>
            <a:r>
              <a:rPr lang="en-US" i="1" dirty="0" err="1" smtClean="0"/>
              <a:t>p.date</a:t>
            </a:r>
            <a:r>
              <a:rPr lang="en-US" i="1" dirty="0" smtClean="0"/>
              <a:t> {text-</a:t>
            </a:r>
            <a:r>
              <a:rPr lang="en-US" i="1" dirty="0" err="1" smtClean="0"/>
              <a:t>align:right</a:t>
            </a:r>
            <a:r>
              <a:rPr lang="en-US" i="1" dirty="0" smtClean="0"/>
              <a:t>;}</a:t>
            </a:r>
            <a:endParaRPr lang="en-MY" i="1" dirty="0" smtClean="0"/>
          </a:p>
          <a:p>
            <a:pPr algn="ctr">
              <a:buNone/>
            </a:pPr>
            <a:r>
              <a:rPr lang="en-US" i="1" dirty="0" err="1" smtClean="0"/>
              <a:t>p.main</a:t>
            </a:r>
            <a:r>
              <a:rPr lang="en-US" i="1" dirty="0" smtClean="0"/>
              <a:t> {text-</a:t>
            </a:r>
            <a:r>
              <a:rPr lang="en-US" i="1" dirty="0" err="1" smtClean="0"/>
              <a:t>align:justify</a:t>
            </a:r>
            <a:r>
              <a:rPr lang="en-US" i="1" dirty="0" smtClean="0"/>
              <a:t>;}</a:t>
            </a:r>
            <a:endParaRPr lang="en-MY" i="1" dirty="0" smtClean="0"/>
          </a:p>
        </p:txBody>
      </p:sp>
    </p:spTree>
    <p:extLst>
      <p:ext uri="{BB962C8B-B14F-4D97-AF65-F5344CB8AC3E}">
        <p14:creationId xmlns:p14="http://schemas.microsoft.com/office/powerpoint/2010/main" val="290385502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Text Transformation</a:t>
            </a:r>
            <a:endParaRPr lang="en-MY"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45</a:t>
            </a:fld>
            <a:endParaRPr lang="en-US"/>
          </a:p>
        </p:txBody>
      </p:sp>
      <p:sp>
        <p:nvSpPr>
          <p:cNvPr id="5" name="Content Placeholder 4"/>
          <p:cNvSpPr>
            <a:spLocks noGrp="1"/>
          </p:cNvSpPr>
          <p:nvPr>
            <p:ph sz="quarter" idx="1"/>
          </p:nvPr>
        </p:nvSpPr>
        <p:spPr>
          <a:xfrm>
            <a:off x="152400" y="1527048"/>
            <a:ext cx="8839200" cy="4797552"/>
          </a:xfrm>
        </p:spPr>
        <p:txBody>
          <a:bodyPr/>
          <a:lstStyle/>
          <a:p>
            <a:r>
              <a:rPr lang="en-US" dirty="0" smtClean="0"/>
              <a:t>The text-transform property is used to specify uppercase and lowercase letters in a text. </a:t>
            </a:r>
          </a:p>
          <a:p>
            <a:r>
              <a:rPr lang="en-US" dirty="0" smtClean="0"/>
              <a:t>It can be used to turn everything into uppercase or lowercase letters, or capitalize the first letter of each word.</a:t>
            </a:r>
          </a:p>
          <a:p>
            <a:r>
              <a:rPr lang="en-US" dirty="0" smtClean="0"/>
              <a:t>Example</a:t>
            </a:r>
          </a:p>
          <a:p>
            <a:pPr algn="ctr">
              <a:buNone/>
            </a:pPr>
            <a:r>
              <a:rPr lang="en-US" i="1" dirty="0" err="1" smtClean="0"/>
              <a:t>p.uppercase</a:t>
            </a:r>
            <a:r>
              <a:rPr lang="en-US" i="1" dirty="0" smtClean="0"/>
              <a:t> {text-</a:t>
            </a:r>
            <a:r>
              <a:rPr lang="en-US" i="1" dirty="0" err="1" smtClean="0"/>
              <a:t>transform:uppercase</a:t>
            </a:r>
            <a:r>
              <a:rPr lang="en-US" i="1" dirty="0" smtClean="0"/>
              <a:t>;}</a:t>
            </a:r>
            <a:endParaRPr lang="en-MY" i="1" dirty="0" smtClean="0"/>
          </a:p>
          <a:p>
            <a:pPr algn="ctr">
              <a:buNone/>
            </a:pPr>
            <a:r>
              <a:rPr lang="en-US" i="1" dirty="0" err="1" smtClean="0"/>
              <a:t>p.lowercase</a:t>
            </a:r>
            <a:r>
              <a:rPr lang="en-US" i="1" dirty="0" smtClean="0"/>
              <a:t> {text-</a:t>
            </a:r>
            <a:r>
              <a:rPr lang="en-US" i="1" dirty="0" err="1" smtClean="0"/>
              <a:t>transform:lowercase</a:t>
            </a:r>
            <a:r>
              <a:rPr lang="en-US" i="1" dirty="0" smtClean="0"/>
              <a:t>;}</a:t>
            </a:r>
            <a:endParaRPr lang="en-MY" i="1" dirty="0" smtClean="0"/>
          </a:p>
          <a:p>
            <a:pPr algn="ctr">
              <a:buNone/>
            </a:pPr>
            <a:r>
              <a:rPr lang="en-US" i="1" dirty="0" err="1" smtClean="0"/>
              <a:t>p.capitalize</a:t>
            </a:r>
            <a:r>
              <a:rPr lang="en-US" i="1" dirty="0" smtClean="0"/>
              <a:t> {text-</a:t>
            </a:r>
            <a:r>
              <a:rPr lang="en-US" i="1" dirty="0" err="1" smtClean="0"/>
              <a:t>transform:capitalize</a:t>
            </a:r>
            <a:r>
              <a:rPr lang="en-US" i="1" dirty="0" smtClean="0"/>
              <a:t>;}</a:t>
            </a:r>
            <a:endParaRPr lang="en-MY" i="1" dirty="0"/>
          </a:p>
        </p:txBody>
      </p:sp>
    </p:spTree>
    <p:extLst>
      <p:ext uri="{BB962C8B-B14F-4D97-AF65-F5344CB8AC3E}">
        <p14:creationId xmlns:p14="http://schemas.microsoft.com/office/powerpoint/2010/main" val="136358443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White Space</a:t>
            </a:r>
            <a:endParaRPr lang="en-MY"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46</a:t>
            </a:fld>
            <a:endParaRPr lang="en-US"/>
          </a:p>
        </p:txBody>
      </p:sp>
      <p:sp>
        <p:nvSpPr>
          <p:cNvPr id="5" name="Content Placeholder 4"/>
          <p:cNvSpPr>
            <a:spLocks noGrp="1"/>
          </p:cNvSpPr>
          <p:nvPr>
            <p:ph sz="quarter" idx="1"/>
          </p:nvPr>
        </p:nvSpPr>
        <p:spPr>
          <a:xfrm>
            <a:off x="152400" y="1527048"/>
            <a:ext cx="8805672" cy="4949952"/>
          </a:xfrm>
        </p:spPr>
        <p:txBody>
          <a:bodyPr>
            <a:normAutofit/>
          </a:bodyPr>
          <a:lstStyle/>
          <a:p>
            <a:r>
              <a:rPr lang="en-US" dirty="0" smtClean="0"/>
              <a:t>The white-space attribute allows you to prevent text from wrapping until you place a break &lt;</a:t>
            </a:r>
            <a:r>
              <a:rPr lang="en-US" dirty="0" err="1" smtClean="0"/>
              <a:t>br</a:t>
            </a:r>
            <a:r>
              <a:rPr lang="en-US" dirty="0" smtClean="0"/>
              <a:t> /&gt; into your text.</a:t>
            </a:r>
          </a:p>
          <a:p>
            <a:r>
              <a:rPr lang="en-US" dirty="0" smtClean="0"/>
              <a:t>Example</a:t>
            </a:r>
          </a:p>
          <a:p>
            <a:pPr algn="ctr">
              <a:buNone/>
            </a:pPr>
            <a:r>
              <a:rPr lang="en-US" i="1" dirty="0" smtClean="0"/>
              <a:t>p { white-space: </a:t>
            </a:r>
            <a:r>
              <a:rPr lang="en-US" i="1" dirty="0" err="1" smtClean="0"/>
              <a:t>nowrap</a:t>
            </a:r>
            <a:r>
              <a:rPr lang="en-US" i="1" dirty="0" smtClean="0"/>
              <a:t>; }</a:t>
            </a:r>
            <a:endParaRPr lang="en-MY" i="1" dirty="0"/>
          </a:p>
        </p:txBody>
      </p:sp>
    </p:spTree>
    <p:extLst>
      <p:ext uri="{BB962C8B-B14F-4D97-AF65-F5344CB8AC3E}">
        <p14:creationId xmlns:p14="http://schemas.microsoft.com/office/powerpoint/2010/main" val="215695669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Word spacing</a:t>
            </a:r>
            <a:endParaRPr lang="en-MY"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47</a:t>
            </a:fld>
            <a:endParaRPr lang="en-US"/>
          </a:p>
        </p:txBody>
      </p:sp>
      <p:sp>
        <p:nvSpPr>
          <p:cNvPr id="5" name="Content Placeholder 4"/>
          <p:cNvSpPr>
            <a:spLocks noGrp="1"/>
          </p:cNvSpPr>
          <p:nvPr>
            <p:ph sz="quarter" idx="1"/>
          </p:nvPr>
        </p:nvSpPr>
        <p:spPr>
          <a:xfrm>
            <a:off x="185928" y="1527048"/>
            <a:ext cx="8805672" cy="4873752"/>
          </a:xfrm>
        </p:spPr>
        <p:txBody>
          <a:bodyPr>
            <a:normAutofit/>
          </a:bodyPr>
          <a:lstStyle/>
          <a:p>
            <a:r>
              <a:rPr lang="en-US" dirty="0" smtClean="0"/>
              <a:t>With the CSS attribute word-spacing you are able to specify the exact value of the spacing between your words.</a:t>
            </a:r>
          </a:p>
          <a:p>
            <a:r>
              <a:rPr lang="en-US" dirty="0" smtClean="0"/>
              <a:t>Word-spacing should be defined with exact values</a:t>
            </a:r>
          </a:p>
          <a:p>
            <a:r>
              <a:rPr lang="en-US" dirty="0" smtClean="0"/>
              <a:t>Example</a:t>
            </a:r>
          </a:p>
          <a:p>
            <a:pPr algn="ctr">
              <a:buNone/>
            </a:pPr>
            <a:r>
              <a:rPr lang="en-US" i="1" dirty="0" smtClean="0"/>
              <a:t>p { word-spacing: 10px; }</a:t>
            </a:r>
            <a:endParaRPr lang="en-MY" i="1" dirty="0"/>
          </a:p>
        </p:txBody>
      </p:sp>
    </p:spTree>
    <p:extLst>
      <p:ext uri="{BB962C8B-B14F-4D97-AF65-F5344CB8AC3E}">
        <p14:creationId xmlns:p14="http://schemas.microsoft.com/office/powerpoint/2010/main" val="80126559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Letter spacing</a:t>
            </a:r>
            <a:endParaRPr lang="en-MY"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48</a:t>
            </a:fld>
            <a:endParaRPr lang="en-US"/>
          </a:p>
        </p:txBody>
      </p:sp>
      <p:sp>
        <p:nvSpPr>
          <p:cNvPr id="5" name="Content Placeholder 4"/>
          <p:cNvSpPr>
            <a:spLocks noGrp="1"/>
          </p:cNvSpPr>
          <p:nvPr>
            <p:ph sz="quarter" idx="1"/>
          </p:nvPr>
        </p:nvSpPr>
        <p:spPr>
          <a:xfrm>
            <a:off x="152400" y="1527048"/>
            <a:ext cx="8839200" cy="4873752"/>
          </a:xfrm>
        </p:spPr>
        <p:txBody>
          <a:bodyPr/>
          <a:lstStyle/>
          <a:p>
            <a:r>
              <a:rPr lang="en-US" dirty="0" smtClean="0"/>
              <a:t>With the CSS attribute letter-spacing you are able to specify the exact value of the spacing between your letters. </a:t>
            </a:r>
          </a:p>
          <a:p>
            <a:r>
              <a:rPr lang="en-US" dirty="0" smtClean="0"/>
              <a:t>Letter-spacing should be defined with exact values. </a:t>
            </a:r>
          </a:p>
          <a:p>
            <a:r>
              <a:rPr lang="en-US" dirty="0" smtClean="0"/>
              <a:t>Example</a:t>
            </a:r>
          </a:p>
          <a:p>
            <a:pPr algn="ctr">
              <a:buNone/>
            </a:pPr>
            <a:r>
              <a:rPr lang="en-US" i="1" dirty="0" smtClean="0"/>
              <a:t>p { letter-spacing: 3px; }</a:t>
            </a:r>
            <a:endParaRPr lang="en-MY" i="1" dirty="0" smtClean="0"/>
          </a:p>
          <a:p>
            <a:endParaRPr lang="en-MY" dirty="0"/>
          </a:p>
        </p:txBody>
      </p:sp>
    </p:spTree>
    <p:extLst>
      <p:ext uri="{BB962C8B-B14F-4D97-AF65-F5344CB8AC3E}">
        <p14:creationId xmlns:p14="http://schemas.microsoft.com/office/powerpoint/2010/main" val="280213370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a:xfrm>
            <a:off x="1368425" y="2743200"/>
            <a:ext cx="6480175" cy="1673225"/>
          </a:xfrm>
        </p:spPr>
        <p:txBody>
          <a:bodyPr>
            <a:normAutofit/>
          </a:bodyPr>
          <a:lstStyle/>
          <a:p>
            <a:pPr eaLnBrk="1" fontAlgn="auto" hangingPunct="1">
              <a:spcAft>
                <a:spcPts val="0"/>
              </a:spcAft>
              <a:buFont typeface="Wingdings 2"/>
              <a:buNone/>
              <a:defRPr/>
            </a:pPr>
            <a:endParaRPr lang="en-US"/>
          </a:p>
        </p:txBody>
      </p:sp>
      <p:sp>
        <p:nvSpPr>
          <p:cNvPr id="36867" name="Rectangle 2"/>
          <p:cNvSpPr>
            <a:spLocks noGrp="1" noChangeArrowheads="1"/>
          </p:cNvSpPr>
          <p:nvPr>
            <p:ph type="title"/>
          </p:nvPr>
        </p:nvSpPr>
        <p:spPr/>
        <p:txBody>
          <a:bodyPr/>
          <a:lstStyle/>
          <a:p>
            <a:pPr eaLnBrk="1" hangingPunct="1"/>
            <a:r>
              <a:rPr lang="en-US" smtClean="0"/>
              <a:t>End</a:t>
            </a:r>
          </a:p>
        </p:txBody>
      </p:sp>
      <p:sp>
        <p:nvSpPr>
          <p:cNvPr id="4" name="Slide Number Placeholder 3"/>
          <p:cNvSpPr>
            <a:spLocks noGrp="1"/>
          </p:cNvSpPr>
          <p:nvPr>
            <p:ph type="sldNum" sz="quarter" idx="12"/>
          </p:nvPr>
        </p:nvSpPr>
        <p:spPr/>
        <p:txBody>
          <a:bodyPr/>
          <a:lstStyle/>
          <a:p>
            <a:fld id="{B6F15528-21DE-4FAA-801E-634DDDAF4B2B}" type="slidenum">
              <a:rPr lang="en-US" smtClean="0"/>
              <a:pPr/>
              <a:t>49</a:t>
            </a:fld>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7048"/>
            <a:ext cx="8763000" cy="4873752"/>
          </a:xfrm>
        </p:spPr>
        <p:txBody>
          <a:bodyPr>
            <a:normAutofit/>
          </a:bodyPr>
          <a:lstStyle/>
          <a:p>
            <a:pPr>
              <a:buFontTx/>
              <a:buNone/>
            </a:pPr>
            <a:r>
              <a:rPr lang="en-US" dirty="0"/>
              <a:t>selector/element </a:t>
            </a:r>
            <a:r>
              <a:rPr lang="en-US" dirty="0" smtClean="0"/>
              <a:t>{</a:t>
            </a:r>
            <a:endParaRPr lang="en-US" dirty="0"/>
          </a:p>
          <a:p>
            <a:pPr>
              <a:buFontTx/>
              <a:buNone/>
            </a:pPr>
            <a:r>
              <a:rPr lang="en-US" dirty="0"/>
              <a:t>  </a:t>
            </a:r>
            <a:r>
              <a:rPr lang="en-US" dirty="0" smtClean="0"/>
              <a:t>	property</a:t>
            </a:r>
            <a:r>
              <a:rPr lang="en-US" dirty="0"/>
              <a:t>: value;</a:t>
            </a:r>
          </a:p>
          <a:p>
            <a:pPr>
              <a:buFontTx/>
              <a:buNone/>
            </a:pPr>
            <a:r>
              <a:rPr lang="en-US" dirty="0" smtClean="0"/>
              <a:t>}</a:t>
            </a:r>
          </a:p>
          <a:p>
            <a:pPr>
              <a:buFontTx/>
              <a:buNone/>
            </a:pPr>
            <a:endParaRPr lang="en-US" dirty="0"/>
          </a:p>
          <a:p>
            <a:endParaRPr lang="en-US" dirty="0" smtClean="0"/>
          </a:p>
          <a:p>
            <a:endParaRPr lang="en-US" dirty="0" smtClean="0"/>
          </a:p>
          <a:p>
            <a:pPr lvl="1"/>
            <a:endParaRPr lang="en-US" dirty="0"/>
          </a:p>
          <a:p>
            <a:r>
              <a:rPr lang="en-US" i="1" dirty="0" smtClean="0"/>
              <a:t>Example</a:t>
            </a:r>
          </a:p>
          <a:p>
            <a:pPr lvl="1">
              <a:buNone/>
            </a:pPr>
            <a:r>
              <a:rPr lang="en-US" i="1" dirty="0" smtClean="0"/>
              <a:t>	p {</a:t>
            </a:r>
            <a:r>
              <a:rPr lang="en-US" i="1" dirty="0" err="1" smtClean="0"/>
              <a:t>color:red;text-align:center</a:t>
            </a:r>
            <a:r>
              <a:rPr lang="en-US" i="1" dirty="0" smtClean="0"/>
              <a:t>;}</a:t>
            </a:r>
            <a:endParaRPr lang="en-US" dirty="0"/>
          </a:p>
        </p:txBody>
      </p:sp>
      <p:sp>
        <p:nvSpPr>
          <p:cNvPr id="2" name="Title 1"/>
          <p:cNvSpPr>
            <a:spLocks noGrp="1"/>
          </p:cNvSpPr>
          <p:nvPr>
            <p:ph type="title"/>
          </p:nvPr>
        </p:nvSpPr>
        <p:spPr/>
        <p:txBody>
          <a:bodyPr/>
          <a:lstStyle/>
          <a:p>
            <a:r>
              <a:rPr lang="en-US" dirty="0"/>
              <a:t>CSS Syntax</a:t>
            </a:r>
          </a:p>
        </p:txBody>
      </p:sp>
      <p:pic>
        <p:nvPicPr>
          <p:cNvPr id="6" name="Picture 2"/>
          <p:cNvPicPr>
            <a:picLocks noChangeAspect="1" noChangeArrowheads="1"/>
          </p:cNvPicPr>
          <p:nvPr/>
        </p:nvPicPr>
        <p:blipFill>
          <a:blip r:embed="rId2" cstate="print"/>
          <a:srcRect/>
          <a:stretch>
            <a:fillRect/>
          </a:stretch>
        </p:blipFill>
        <p:spPr bwMode="auto">
          <a:xfrm>
            <a:off x="914400" y="3200400"/>
            <a:ext cx="7086600" cy="1584064"/>
          </a:xfrm>
          <a:prstGeom prst="rect">
            <a:avLst/>
          </a:prstGeom>
          <a:noFill/>
          <a:ln w="9525">
            <a:noFill/>
            <a:miter lim="800000"/>
            <a:headEnd/>
            <a:tailEnd/>
          </a:ln>
          <a:effectLst/>
        </p:spPr>
      </p:pic>
      <p:sp>
        <p:nvSpPr>
          <p:cNvPr id="7" name="Slide Number Placeholder 6"/>
          <p:cNvSpPr>
            <a:spLocks noGrp="1"/>
          </p:cNvSpPr>
          <p:nvPr>
            <p:ph type="sldNum" sz="quarter" idx="12"/>
          </p:nvPr>
        </p:nvSpPr>
        <p:spPr/>
        <p:txBody>
          <a:bodyPr/>
          <a:lstStyle/>
          <a:p>
            <a:fld id="{B6F15528-21DE-4FAA-801E-634DDDAF4B2B}" type="slidenum">
              <a:rPr lang="en-US" smtClean="0"/>
              <a:pPr/>
              <a:t>5</a:t>
            </a:fld>
            <a:endParaRPr lang="en-US"/>
          </a:p>
        </p:txBody>
      </p:sp>
    </p:spTree>
    <p:extLst>
      <p:ext uri="{BB962C8B-B14F-4D97-AF65-F5344CB8AC3E}">
        <p14:creationId xmlns:p14="http://schemas.microsoft.com/office/powerpoint/2010/main" val="24331064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CSS Comments</a:t>
            </a:r>
            <a:endParaRPr lang="en-MY"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6</a:t>
            </a:fld>
            <a:endParaRPr lang="en-US"/>
          </a:p>
        </p:txBody>
      </p:sp>
      <p:sp>
        <p:nvSpPr>
          <p:cNvPr id="5" name="Content Placeholder 4"/>
          <p:cNvSpPr>
            <a:spLocks noGrp="1"/>
          </p:cNvSpPr>
          <p:nvPr>
            <p:ph sz="quarter" idx="1"/>
          </p:nvPr>
        </p:nvSpPr>
        <p:spPr/>
        <p:txBody>
          <a:bodyPr>
            <a:normAutofit lnSpcReduction="10000"/>
          </a:bodyPr>
          <a:lstStyle/>
          <a:p>
            <a:r>
              <a:rPr lang="en-US" dirty="0" smtClean="0"/>
              <a:t>Comments are used to explain your code, and may help you when you edit the source code at a later date. Comments are ignored by browsers.</a:t>
            </a:r>
            <a:endParaRPr lang="en-MY" dirty="0" smtClean="0"/>
          </a:p>
          <a:p>
            <a:r>
              <a:rPr lang="en-US" dirty="0" smtClean="0"/>
              <a:t>A CSS comment begins with "/*", and ends with "*/", like this:</a:t>
            </a:r>
            <a:endParaRPr lang="en-MY" dirty="0" smtClean="0"/>
          </a:p>
          <a:p>
            <a:pPr lvl="1">
              <a:buNone/>
            </a:pPr>
            <a:r>
              <a:rPr lang="en-US" i="1" dirty="0" smtClean="0"/>
              <a:t>p</a:t>
            </a:r>
            <a:br>
              <a:rPr lang="en-US" i="1" dirty="0" smtClean="0"/>
            </a:br>
            <a:r>
              <a:rPr lang="en-US" i="1" dirty="0" smtClean="0"/>
              <a:t>{</a:t>
            </a:r>
            <a:br>
              <a:rPr lang="en-US" i="1" dirty="0" smtClean="0"/>
            </a:br>
            <a:r>
              <a:rPr lang="en-US" i="1" dirty="0" smtClean="0"/>
              <a:t>text-</a:t>
            </a:r>
            <a:r>
              <a:rPr lang="en-US" i="1" dirty="0" err="1" smtClean="0"/>
              <a:t>align:center</a:t>
            </a:r>
            <a:r>
              <a:rPr lang="en-US" i="1" dirty="0" smtClean="0"/>
              <a:t>;</a:t>
            </a:r>
            <a:br>
              <a:rPr lang="en-US" i="1" dirty="0" smtClean="0"/>
            </a:br>
            <a:r>
              <a:rPr lang="en-US" i="1" dirty="0" smtClean="0"/>
              <a:t>/*This is another comment*/</a:t>
            </a:r>
            <a:br>
              <a:rPr lang="en-US" i="1" dirty="0" smtClean="0"/>
            </a:br>
            <a:r>
              <a:rPr lang="en-US" i="1" dirty="0" err="1" smtClean="0"/>
              <a:t>color:black</a:t>
            </a:r>
            <a:r>
              <a:rPr lang="en-US" i="1" dirty="0" smtClean="0"/>
              <a:t>;</a:t>
            </a:r>
            <a:br>
              <a:rPr lang="en-US" i="1" dirty="0" smtClean="0"/>
            </a:br>
            <a:r>
              <a:rPr lang="en-US" i="1" dirty="0" smtClean="0"/>
              <a:t>font-</a:t>
            </a:r>
            <a:r>
              <a:rPr lang="en-US" i="1" dirty="0" err="1" smtClean="0"/>
              <a:t>family:arial</a:t>
            </a:r>
            <a:r>
              <a:rPr lang="en-US" i="1" dirty="0" smtClean="0"/>
              <a:t>;</a:t>
            </a:r>
            <a:br>
              <a:rPr lang="en-US" i="1" dirty="0" smtClean="0"/>
            </a:br>
            <a:r>
              <a:rPr lang="en-US" i="1" dirty="0" smtClean="0"/>
              <a:t>}</a:t>
            </a:r>
            <a:endParaRPr lang="en-MY"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selector</a:t>
            </a:r>
            <a:endParaRPr lang="en-MY"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7</a:t>
            </a:fld>
            <a:endParaRPr lang="en-US"/>
          </a:p>
        </p:txBody>
      </p:sp>
      <p:sp>
        <p:nvSpPr>
          <p:cNvPr id="5" name="Content Placeholder 4"/>
          <p:cNvSpPr>
            <a:spLocks noGrp="1"/>
          </p:cNvSpPr>
          <p:nvPr>
            <p:ph sz="quarter" idx="1"/>
          </p:nvPr>
        </p:nvSpPr>
        <p:spPr/>
        <p:txBody>
          <a:bodyPr/>
          <a:lstStyle/>
          <a:p>
            <a:r>
              <a:rPr lang="en-US" dirty="0" smtClean="0"/>
              <a:t>The selector can </a:t>
            </a:r>
          </a:p>
          <a:p>
            <a:pPr lvl="1"/>
            <a:r>
              <a:rPr lang="en-US" dirty="0" smtClean="0"/>
              <a:t>an identifier,(id)</a:t>
            </a:r>
          </a:p>
          <a:p>
            <a:pPr lvl="1"/>
            <a:r>
              <a:rPr lang="en-US" dirty="0" smtClean="0"/>
              <a:t>class</a:t>
            </a:r>
          </a:p>
          <a:p>
            <a:pPr lvl="1"/>
            <a:r>
              <a:rPr lang="en-US" dirty="0" smtClean="0"/>
              <a:t>single XHTML element (body, div, etc)</a:t>
            </a:r>
          </a:p>
          <a:p>
            <a:pPr lvl="1"/>
            <a:r>
              <a:rPr lang="en-US" dirty="0" smtClean="0"/>
              <a:t>a grouping of elements </a:t>
            </a:r>
          </a:p>
          <a:p>
            <a:endParaRPr lang="en-MY"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Specify </a:t>
            </a:r>
            <a:r>
              <a:rPr lang="en-US" dirty="0"/>
              <a:t>the style(s) for a single XHTML element.</a:t>
            </a:r>
          </a:p>
          <a:p>
            <a:pPr>
              <a:buFontTx/>
              <a:buNone/>
            </a:pPr>
            <a:endParaRPr lang="en-US" dirty="0"/>
          </a:p>
          <a:p>
            <a:pPr lvl="1">
              <a:lnSpc>
                <a:spcPct val="80000"/>
              </a:lnSpc>
              <a:buFontTx/>
              <a:buNone/>
            </a:pPr>
            <a:r>
              <a:rPr lang="en-US" sz="2000" dirty="0">
                <a:latin typeface="Consolas" pitchFamily="49" charset="0"/>
                <a:cs typeface="Courier New" pitchFamily="49" charset="0"/>
              </a:rPr>
              <a:t>body {</a:t>
            </a:r>
          </a:p>
          <a:p>
            <a:pPr lvl="1">
              <a:lnSpc>
                <a:spcPct val="80000"/>
              </a:lnSpc>
              <a:buFontTx/>
              <a:buNone/>
            </a:pPr>
            <a:r>
              <a:rPr lang="en-US" sz="2000" dirty="0">
                <a:latin typeface="Consolas" pitchFamily="49" charset="0"/>
                <a:cs typeface="Courier New" pitchFamily="49" charset="0"/>
              </a:rPr>
              <a:t> margin: 0;</a:t>
            </a:r>
          </a:p>
          <a:p>
            <a:pPr lvl="1">
              <a:lnSpc>
                <a:spcPct val="80000"/>
              </a:lnSpc>
              <a:buFontTx/>
              <a:buNone/>
            </a:pPr>
            <a:r>
              <a:rPr lang="en-US" sz="2000" dirty="0">
                <a:latin typeface="Consolas" pitchFamily="49" charset="0"/>
                <a:cs typeface="Courier New" pitchFamily="49" charset="0"/>
              </a:rPr>
              <a:t> padding: 0;</a:t>
            </a:r>
          </a:p>
          <a:p>
            <a:pPr lvl="1">
              <a:lnSpc>
                <a:spcPct val="80000"/>
              </a:lnSpc>
              <a:buFontTx/>
              <a:buNone/>
            </a:pPr>
            <a:r>
              <a:rPr lang="en-US" sz="2000" dirty="0">
                <a:latin typeface="Consolas" pitchFamily="49" charset="0"/>
                <a:cs typeface="Courier New" pitchFamily="49" charset="0"/>
              </a:rPr>
              <a:t> border-top: 1px solid #ff0;</a:t>
            </a:r>
          </a:p>
          <a:p>
            <a:pPr lvl="1">
              <a:lnSpc>
                <a:spcPct val="80000"/>
              </a:lnSpc>
              <a:buFontTx/>
              <a:buNone/>
            </a:pPr>
            <a:r>
              <a:rPr lang="en-US" sz="2000" dirty="0">
                <a:latin typeface="Consolas" pitchFamily="49" charset="0"/>
                <a:cs typeface="Courier New" pitchFamily="49" charset="0"/>
              </a:rPr>
              <a:t>}</a:t>
            </a:r>
          </a:p>
          <a:p>
            <a:endParaRPr lang="en-US" dirty="0"/>
          </a:p>
        </p:txBody>
      </p:sp>
      <p:sp>
        <p:nvSpPr>
          <p:cNvPr id="3" name="Title 2"/>
          <p:cNvSpPr>
            <a:spLocks noGrp="1"/>
          </p:cNvSpPr>
          <p:nvPr>
            <p:ph type="title"/>
          </p:nvPr>
        </p:nvSpPr>
        <p:spPr/>
        <p:txBody>
          <a:bodyPr/>
          <a:lstStyle/>
          <a:p>
            <a:r>
              <a:rPr lang="en-US" dirty="0" smtClean="0"/>
              <a:t>Single XHTML element</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8</a:t>
            </a:fld>
            <a:endParaRPr lang="en-US"/>
          </a:p>
        </p:txBody>
      </p:sp>
    </p:spTree>
    <p:extLst>
      <p:ext uri="{BB962C8B-B14F-4D97-AF65-F5344CB8AC3E}">
        <p14:creationId xmlns:p14="http://schemas.microsoft.com/office/powerpoint/2010/main" val="14673945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Allows you to specify a single style for </a:t>
            </a:r>
            <a:r>
              <a:rPr lang="en-US" u="sng" dirty="0"/>
              <a:t>multiple elements </a:t>
            </a:r>
            <a:r>
              <a:rPr lang="en-US" dirty="0"/>
              <a:t>at one time.</a:t>
            </a:r>
          </a:p>
          <a:p>
            <a:pPr>
              <a:buFontTx/>
              <a:buNone/>
            </a:pPr>
            <a:endParaRPr lang="en-US" dirty="0"/>
          </a:p>
          <a:p>
            <a:pPr lvl="1">
              <a:lnSpc>
                <a:spcPct val="80000"/>
              </a:lnSpc>
              <a:buFontTx/>
              <a:buNone/>
            </a:pPr>
            <a:r>
              <a:rPr lang="en-US" sz="2000" dirty="0">
                <a:latin typeface="Consolas" pitchFamily="49" charset="0"/>
                <a:cs typeface="Courier New" pitchFamily="49" charset="0"/>
              </a:rPr>
              <a:t>h1, h2, h3, h4, h5, h6 {</a:t>
            </a:r>
          </a:p>
          <a:p>
            <a:pPr lvl="1">
              <a:lnSpc>
                <a:spcPct val="80000"/>
              </a:lnSpc>
              <a:buFontTx/>
              <a:buNone/>
            </a:pPr>
            <a:r>
              <a:rPr lang="en-US" sz="2000" dirty="0">
                <a:latin typeface="Consolas" pitchFamily="49" charset="0"/>
                <a:cs typeface="Courier New" pitchFamily="49" charset="0"/>
              </a:rPr>
              <a:t>  font-family: “Trebuchet MS”, sans-serif;</a:t>
            </a:r>
          </a:p>
          <a:p>
            <a:pPr lvl="1">
              <a:lnSpc>
                <a:spcPct val="80000"/>
              </a:lnSpc>
              <a:buFontTx/>
              <a:buNone/>
            </a:pPr>
            <a:r>
              <a:rPr lang="en-US" sz="2000" dirty="0">
                <a:latin typeface="Consolas" pitchFamily="49" charset="0"/>
                <a:cs typeface="Courier New" pitchFamily="49" charset="0"/>
              </a:rPr>
              <a:t>}</a:t>
            </a:r>
          </a:p>
          <a:p>
            <a:endParaRPr lang="en-US" dirty="0"/>
          </a:p>
        </p:txBody>
      </p:sp>
      <p:sp>
        <p:nvSpPr>
          <p:cNvPr id="3" name="Title 2"/>
          <p:cNvSpPr>
            <a:spLocks noGrp="1"/>
          </p:cNvSpPr>
          <p:nvPr>
            <p:ph type="title"/>
          </p:nvPr>
        </p:nvSpPr>
        <p:spPr/>
        <p:txBody>
          <a:bodyPr/>
          <a:lstStyle/>
          <a:p>
            <a:r>
              <a:rPr lang="en-US" dirty="0" smtClean="0"/>
              <a:t>Grouping of elements</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9</a:t>
            </a:fld>
            <a:endParaRPr lang="en-US"/>
          </a:p>
        </p:txBody>
      </p:sp>
    </p:spTree>
    <p:extLst>
      <p:ext uri="{BB962C8B-B14F-4D97-AF65-F5344CB8AC3E}">
        <p14:creationId xmlns:p14="http://schemas.microsoft.com/office/powerpoint/2010/main" val="1548718829"/>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1140</TotalTime>
  <Words>2608</Words>
  <Application>Microsoft Office PowerPoint</Application>
  <PresentationFormat>On-screen Show (4:3)</PresentationFormat>
  <Paragraphs>460</Paragraphs>
  <Slides>49</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49</vt:i4>
      </vt:variant>
    </vt:vector>
  </HeadingPairs>
  <TitlesOfParts>
    <vt:vector size="58" baseType="lpstr">
      <vt:lpstr>Arial</vt:lpstr>
      <vt:lpstr>Calibri</vt:lpstr>
      <vt:lpstr>Consolas</vt:lpstr>
      <vt:lpstr>Courier New</vt:lpstr>
      <vt:lpstr>Georgia</vt:lpstr>
      <vt:lpstr>Times New Roman</vt:lpstr>
      <vt:lpstr>Wingdings</vt:lpstr>
      <vt:lpstr>Wingdings 2</vt:lpstr>
      <vt:lpstr>Civic</vt:lpstr>
      <vt:lpstr>Web Technology Lecture - 03</vt:lpstr>
      <vt:lpstr>Content</vt:lpstr>
      <vt:lpstr>What is CSS?</vt:lpstr>
      <vt:lpstr>What is CSS?</vt:lpstr>
      <vt:lpstr>CSS Syntax</vt:lpstr>
      <vt:lpstr>CSS Comments</vt:lpstr>
      <vt:lpstr>selector</vt:lpstr>
      <vt:lpstr>Single XHTML element</vt:lpstr>
      <vt:lpstr>Grouping of elements</vt:lpstr>
      <vt:lpstr>Class Selector</vt:lpstr>
      <vt:lpstr>Id Selector</vt:lpstr>
      <vt:lpstr>Selectors</vt:lpstr>
      <vt:lpstr>Advanced CSS Selectors</vt:lpstr>
      <vt:lpstr>Using Style Sheets</vt:lpstr>
      <vt:lpstr>External Style Sheet Example</vt:lpstr>
      <vt:lpstr>Embedded/Internal Styles Example</vt:lpstr>
      <vt:lpstr>Inline Styles Example</vt:lpstr>
      <vt:lpstr>Common Inline CSS Mistakes</vt:lpstr>
      <vt:lpstr>Multiple Style Sheets</vt:lpstr>
      <vt:lpstr>Cascading order</vt:lpstr>
      <vt:lpstr>CSS Background</vt:lpstr>
      <vt:lpstr>Background Color</vt:lpstr>
      <vt:lpstr>Background Color</vt:lpstr>
      <vt:lpstr> Background Image</vt:lpstr>
      <vt:lpstr>background-repeat</vt:lpstr>
      <vt:lpstr>background-position </vt:lpstr>
      <vt:lpstr>background-attachment</vt:lpstr>
      <vt:lpstr>Background - Shorthand property</vt:lpstr>
      <vt:lpstr>summary </vt:lpstr>
      <vt:lpstr>PowerPoint Presentation</vt:lpstr>
      <vt:lpstr>CSS Font</vt:lpstr>
      <vt:lpstr>Font Family</vt:lpstr>
      <vt:lpstr>Example</vt:lpstr>
      <vt:lpstr>Font Style</vt:lpstr>
      <vt:lpstr>Font Size</vt:lpstr>
      <vt:lpstr>Set Font Size with Pixels</vt:lpstr>
      <vt:lpstr>Set Font Size With Em</vt:lpstr>
      <vt:lpstr>Font Weight</vt:lpstr>
      <vt:lpstr>Font Variant</vt:lpstr>
      <vt:lpstr>CSS Text</vt:lpstr>
      <vt:lpstr>Text Color</vt:lpstr>
      <vt:lpstr>Text Decoration</vt:lpstr>
      <vt:lpstr>Text Indent</vt:lpstr>
      <vt:lpstr>Text Alignment</vt:lpstr>
      <vt:lpstr>Text Transformation</vt:lpstr>
      <vt:lpstr>White Space</vt:lpstr>
      <vt:lpstr>Word spacing</vt:lpstr>
      <vt:lpstr>Letter spacing</vt:lpstr>
      <vt:lpstr>End</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Technology</dc:title>
  <dc:creator>Vagabond</dc:creator>
  <cp:lastModifiedBy>iit</cp:lastModifiedBy>
  <cp:revision>670</cp:revision>
  <dcterms:created xsi:type="dcterms:W3CDTF">2006-08-16T00:00:00Z</dcterms:created>
  <dcterms:modified xsi:type="dcterms:W3CDTF">2017-01-31T05:46:10Z</dcterms:modified>
</cp:coreProperties>
</file>