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14"/>
  </p:notesMasterIdLst>
  <p:sldIdLst>
    <p:sldId id="256" r:id="rId2"/>
    <p:sldId id="441" r:id="rId3"/>
    <p:sldId id="442" r:id="rId4"/>
    <p:sldId id="443" r:id="rId5"/>
    <p:sldId id="444" r:id="rId6"/>
    <p:sldId id="445" r:id="rId7"/>
    <p:sldId id="446" r:id="rId8"/>
    <p:sldId id="447" r:id="rId9"/>
    <p:sldId id="448" r:id="rId10"/>
    <p:sldId id="449" r:id="rId11"/>
    <p:sldId id="450" r:id="rId12"/>
    <p:sldId id="451" r:id="rId13"/>
    <p:sldId id="452" r:id="rId14"/>
    <p:sldId id="453" r:id="rId15"/>
    <p:sldId id="454" r:id="rId16"/>
    <p:sldId id="455" r:id="rId17"/>
    <p:sldId id="456" r:id="rId18"/>
    <p:sldId id="457" r:id="rId19"/>
    <p:sldId id="458" r:id="rId20"/>
    <p:sldId id="459" r:id="rId21"/>
    <p:sldId id="460" r:id="rId22"/>
    <p:sldId id="461" r:id="rId23"/>
    <p:sldId id="462" r:id="rId24"/>
    <p:sldId id="463" r:id="rId25"/>
    <p:sldId id="464" r:id="rId26"/>
    <p:sldId id="465" r:id="rId27"/>
    <p:sldId id="466" r:id="rId28"/>
    <p:sldId id="467" r:id="rId29"/>
    <p:sldId id="468" r:id="rId30"/>
    <p:sldId id="469" r:id="rId31"/>
    <p:sldId id="470" r:id="rId32"/>
    <p:sldId id="471" r:id="rId33"/>
    <p:sldId id="472" r:id="rId34"/>
    <p:sldId id="473" r:id="rId35"/>
    <p:sldId id="474" r:id="rId36"/>
    <p:sldId id="475" r:id="rId37"/>
    <p:sldId id="476" r:id="rId38"/>
    <p:sldId id="477" r:id="rId39"/>
    <p:sldId id="478" r:id="rId40"/>
    <p:sldId id="479" r:id="rId41"/>
    <p:sldId id="480" r:id="rId42"/>
    <p:sldId id="481" r:id="rId43"/>
    <p:sldId id="482" r:id="rId44"/>
    <p:sldId id="483" r:id="rId45"/>
    <p:sldId id="484" r:id="rId46"/>
    <p:sldId id="485" r:id="rId47"/>
    <p:sldId id="486" r:id="rId48"/>
    <p:sldId id="487" r:id="rId49"/>
    <p:sldId id="488" r:id="rId50"/>
    <p:sldId id="489" r:id="rId51"/>
    <p:sldId id="490" r:id="rId52"/>
    <p:sldId id="491" r:id="rId53"/>
    <p:sldId id="492" r:id="rId54"/>
    <p:sldId id="493" r:id="rId55"/>
    <p:sldId id="494" r:id="rId56"/>
    <p:sldId id="495" r:id="rId57"/>
    <p:sldId id="496" r:id="rId58"/>
    <p:sldId id="497" r:id="rId59"/>
    <p:sldId id="498" r:id="rId60"/>
    <p:sldId id="499" r:id="rId61"/>
    <p:sldId id="500" r:id="rId62"/>
    <p:sldId id="501" r:id="rId63"/>
    <p:sldId id="502" r:id="rId64"/>
    <p:sldId id="503" r:id="rId65"/>
    <p:sldId id="504" r:id="rId66"/>
    <p:sldId id="505" r:id="rId67"/>
    <p:sldId id="506" r:id="rId68"/>
    <p:sldId id="507" r:id="rId69"/>
    <p:sldId id="508" r:id="rId70"/>
    <p:sldId id="509" r:id="rId71"/>
    <p:sldId id="510" r:id="rId72"/>
    <p:sldId id="511" r:id="rId73"/>
    <p:sldId id="512" r:id="rId74"/>
    <p:sldId id="513" r:id="rId75"/>
    <p:sldId id="514" r:id="rId76"/>
    <p:sldId id="515" r:id="rId77"/>
    <p:sldId id="516" r:id="rId78"/>
    <p:sldId id="517" r:id="rId79"/>
    <p:sldId id="518" r:id="rId80"/>
    <p:sldId id="519" r:id="rId81"/>
    <p:sldId id="520" r:id="rId82"/>
    <p:sldId id="521" r:id="rId83"/>
    <p:sldId id="522" r:id="rId84"/>
    <p:sldId id="523" r:id="rId85"/>
    <p:sldId id="524" r:id="rId86"/>
    <p:sldId id="525" r:id="rId87"/>
    <p:sldId id="526" r:id="rId88"/>
    <p:sldId id="527" r:id="rId89"/>
    <p:sldId id="528" r:id="rId90"/>
    <p:sldId id="529" r:id="rId91"/>
    <p:sldId id="530" r:id="rId92"/>
    <p:sldId id="531" r:id="rId93"/>
    <p:sldId id="532" r:id="rId94"/>
    <p:sldId id="533" r:id="rId95"/>
    <p:sldId id="534" r:id="rId96"/>
    <p:sldId id="535" r:id="rId97"/>
    <p:sldId id="536" r:id="rId98"/>
    <p:sldId id="537" r:id="rId99"/>
    <p:sldId id="538" r:id="rId100"/>
    <p:sldId id="539" r:id="rId101"/>
    <p:sldId id="540" r:id="rId102"/>
    <p:sldId id="541" r:id="rId103"/>
    <p:sldId id="542" r:id="rId104"/>
    <p:sldId id="543" r:id="rId105"/>
    <p:sldId id="544" r:id="rId106"/>
    <p:sldId id="545" r:id="rId107"/>
    <p:sldId id="546" r:id="rId108"/>
    <p:sldId id="547" r:id="rId109"/>
    <p:sldId id="548" r:id="rId110"/>
    <p:sldId id="549" r:id="rId111"/>
    <p:sldId id="550" r:id="rId112"/>
    <p:sldId id="293" r:id="rId1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660"/>
  </p:normalViewPr>
  <p:slideViewPr>
    <p:cSldViewPr>
      <p:cViewPr varScale="1">
        <p:scale>
          <a:sx n="70" d="100"/>
          <a:sy n="70" d="100"/>
        </p:scale>
        <p:origin x="137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0826E7-BEE6-42E3-83C3-9B37137ECCE6}" type="datetimeFigureOut">
              <a:rPr lang="en-US" smtClean="0"/>
              <a:pPr/>
              <a:t>14-Mar-17</a:t>
            </a:fld>
            <a:endParaRPr lang="en-MY"/>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0BB1E2-2755-407F-BF7E-ECD09E9A4955}" type="slidenum">
              <a:rPr lang="en-MY" smtClean="0"/>
              <a:pPr/>
              <a:t>‹#›</a:t>
            </a:fld>
            <a:endParaRPr lang="en-MY"/>
          </a:p>
        </p:txBody>
      </p:sp>
    </p:spTree>
    <p:extLst>
      <p:ext uri="{BB962C8B-B14F-4D97-AF65-F5344CB8AC3E}">
        <p14:creationId xmlns:p14="http://schemas.microsoft.com/office/powerpoint/2010/main" val="3633500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tLang="en-US" smtClean="0"/>
              <a:t>Internet Application Development</a:t>
            </a:r>
            <a:endParaRPr lang="en-US" altLang="en-US"/>
          </a:p>
        </p:txBody>
      </p:sp>
      <p:sp>
        <p:nvSpPr>
          <p:cNvPr id="5" name="Date Placeholder 4"/>
          <p:cNvSpPr>
            <a:spLocks noGrp="1"/>
          </p:cNvSpPr>
          <p:nvPr>
            <p:ph type="dt" idx="11"/>
          </p:nvPr>
        </p:nvSpPr>
        <p:spPr/>
        <p:txBody>
          <a:bodyPr/>
          <a:lstStyle/>
          <a:p>
            <a:fld id="{CEAB9549-A714-4679-82DF-4BA2F2A8900C}" type="datetime1">
              <a:rPr lang="fi-FI" altLang="en-US" smtClean="0"/>
              <a:t>14.3.2017</a:t>
            </a:fld>
            <a:endParaRPr lang="en-US" altLang="en-US"/>
          </a:p>
        </p:txBody>
      </p:sp>
      <p:sp>
        <p:nvSpPr>
          <p:cNvPr id="6" name="Footer Placeholder 5"/>
          <p:cNvSpPr>
            <a:spLocks noGrp="1"/>
          </p:cNvSpPr>
          <p:nvPr>
            <p:ph type="ftr" sz="quarter" idx="12"/>
          </p:nvPr>
        </p:nvSpPr>
        <p:spPr/>
        <p:txBody>
          <a:bodyPr/>
          <a:lstStyle/>
          <a:p>
            <a:r>
              <a:rPr lang="en-US" altLang="en-US" smtClean="0"/>
              <a:t>tMyn, Mikkeli University of Applied Sciences</a:t>
            </a:r>
            <a:endParaRPr lang="en-US" altLang="en-US"/>
          </a:p>
        </p:txBody>
      </p:sp>
      <p:sp>
        <p:nvSpPr>
          <p:cNvPr id="7" name="Slide Number Placeholder 6"/>
          <p:cNvSpPr>
            <a:spLocks noGrp="1"/>
          </p:cNvSpPr>
          <p:nvPr>
            <p:ph type="sldNum" sz="quarter" idx="13"/>
          </p:nvPr>
        </p:nvSpPr>
        <p:spPr/>
        <p:txBody>
          <a:bodyPr/>
          <a:lstStyle/>
          <a:p>
            <a:fld id="{9B144B52-179C-485C-B62C-87A722EC245F}" type="slidenum">
              <a:rPr lang="en-US" altLang="en-US" smtClean="0"/>
              <a:pPr/>
              <a:t>3</a:t>
            </a:fld>
            <a:endParaRPr lang="en-US" altLang="en-US"/>
          </a:p>
        </p:txBody>
      </p:sp>
    </p:spTree>
    <p:extLst>
      <p:ext uri="{BB962C8B-B14F-4D97-AF65-F5344CB8AC3E}">
        <p14:creationId xmlns:p14="http://schemas.microsoft.com/office/powerpoint/2010/main" val="3611510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B44A57B-CFD6-4BD0-8603-C00D9DF74C7A}" type="datetime1">
              <a:rPr lang="en-US" smtClean="0"/>
              <a:pPr/>
              <a:t>14-Mar-17</a:t>
            </a:fld>
            <a:endParaRPr lang="en-US"/>
          </a:p>
        </p:txBody>
      </p:sp>
      <p:sp>
        <p:nvSpPr>
          <p:cNvPr id="17" name="Footer Placeholder 16"/>
          <p:cNvSpPr>
            <a:spLocks noGrp="1"/>
          </p:cNvSpPr>
          <p:nvPr>
            <p:ph type="ftr" sz="quarter" idx="11"/>
          </p:nvPr>
        </p:nvSpPr>
        <p:spPr/>
        <p:txBody>
          <a:bodyPr/>
          <a:lstStyle/>
          <a:p>
            <a:r>
              <a:rPr lang="en-US" smtClean="0"/>
              <a:t>Web Technology</a:t>
            </a: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C8C5FA-A14B-44E8-AC78-E1736FD221AD}" type="datetime1">
              <a:rPr lang="en-US" smtClean="0"/>
              <a:pPr/>
              <a:t>14-Mar-17</a:t>
            </a:fld>
            <a:endParaRPr lang="en-US"/>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1AD9B6-9440-405E-8538-5A16A5641F78}" type="datetime1">
              <a:rPr lang="en-US" smtClean="0"/>
              <a:pPr/>
              <a:t>14-Mar-17</a:t>
            </a:fld>
            <a:endParaRPr lang="en-US"/>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87EE9EF-2A05-4B37-B106-3497E1E7D44E}" type="datetime1">
              <a:rPr lang="en-US" smtClean="0"/>
              <a:pPr/>
              <a:t>14-Mar-17</a:t>
            </a:fld>
            <a:endParaRPr lang="en-US"/>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4" name="Date Placeholder 3"/>
          <p:cNvSpPr>
            <a:spLocks noGrp="1"/>
          </p:cNvSpPr>
          <p:nvPr>
            <p:ph type="dt" sz="half" idx="10"/>
          </p:nvPr>
        </p:nvSpPr>
        <p:spPr/>
        <p:txBody>
          <a:bodyPr/>
          <a:lstStyle/>
          <a:p>
            <a:fld id="{A6165695-CB0B-4B9E-BAB2-FE3EF19542B6}" type="datetime1">
              <a:rPr lang="en-US" smtClean="0"/>
              <a:pPr/>
              <a:t>14-Mar-17</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C4F6781F-9C85-4CB7-815B-29FC8DCFF1A7}" type="datetime1">
              <a:rPr lang="en-US" smtClean="0"/>
              <a:pPr/>
              <a:t>14-Mar-17</a:t>
            </a:fld>
            <a:endParaRPr lang="en-US"/>
          </a:p>
        </p:txBody>
      </p:sp>
      <p:sp>
        <p:nvSpPr>
          <p:cNvPr id="6" name="Footer Placeholder 5"/>
          <p:cNvSpPr>
            <a:spLocks noGrp="1"/>
          </p:cNvSpPr>
          <p:nvPr>
            <p:ph type="ftr" sz="quarter" idx="11"/>
          </p:nvPr>
        </p:nvSpPr>
        <p:spPr/>
        <p:txBody>
          <a:bodyPr/>
          <a:lstStyle/>
          <a:p>
            <a:r>
              <a:rPr lang="en-US" smtClean="0"/>
              <a:t>Web Technology</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1C26491-4645-4289-AB33-6F62C87762AA}" type="datetime1">
              <a:rPr lang="en-US" smtClean="0"/>
              <a:pPr/>
              <a:t>14-Mar-17</a:t>
            </a:fld>
            <a:endParaRPr lang="en-US"/>
          </a:p>
        </p:txBody>
      </p:sp>
      <p:sp>
        <p:nvSpPr>
          <p:cNvPr id="8" name="Footer Placeholder 7"/>
          <p:cNvSpPr>
            <a:spLocks noGrp="1"/>
          </p:cNvSpPr>
          <p:nvPr>
            <p:ph type="ftr" sz="quarter" idx="11"/>
          </p:nvPr>
        </p:nvSpPr>
        <p:spPr>
          <a:xfrm>
            <a:off x="304800" y="6409944"/>
            <a:ext cx="3581400" cy="365760"/>
          </a:xfrm>
        </p:spPr>
        <p:txBody>
          <a:bodyPr/>
          <a:lstStyle/>
          <a:p>
            <a:r>
              <a:rPr lang="en-US" smtClean="0"/>
              <a:t>Web Technology</a:t>
            </a: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28C4700-2B98-41C2-B67E-561D676518C9}" type="datetime1">
              <a:rPr lang="en-US" smtClean="0"/>
              <a:pPr/>
              <a:t>14-Mar-17</a:t>
            </a:fld>
            <a:endParaRPr lang="en-US"/>
          </a:p>
        </p:txBody>
      </p:sp>
      <p:sp>
        <p:nvSpPr>
          <p:cNvPr id="4" name="Footer Placeholder 3"/>
          <p:cNvSpPr>
            <a:spLocks noGrp="1"/>
          </p:cNvSpPr>
          <p:nvPr>
            <p:ph type="ftr" sz="quarter" idx="11"/>
          </p:nvPr>
        </p:nvSpPr>
        <p:spPr/>
        <p:txBody>
          <a:bodyPr/>
          <a:lstStyle/>
          <a:p>
            <a:r>
              <a:rPr lang="en-US" smtClean="0"/>
              <a:t>Web Technology</a:t>
            </a:r>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A96E08A-C854-479E-B075-13C47D2FFDF9}" type="datetime1">
              <a:rPr lang="en-US" smtClean="0"/>
              <a:pPr/>
              <a:t>14-Mar-17</a:t>
            </a:fld>
            <a:endParaRPr lang="en-US"/>
          </a:p>
        </p:txBody>
      </p:sp>
      <p:sp>
        <p:nvSpPr>
          <p:cNvPr id="3" name="Footer Placeholder 2"/>
          <p:cNvSpPr>
            <a:spLocks noGrp="1"/>
          </p:cNvSpPr>
          <p:nvPr>
            <p:ph type="ftr" sz="quarter" idx="11"/>
          </p:nvPr>
        </p:nvSpPr>
        <p:spPr/>
        <p:txBody>
          <a:bodyPr/>
          <a:lstStyle/>
          <a:p>
            <a:r>
              <a:rPr lang="en-US" smtClean="0"/>
              <a:t>Web Technology</a:t>
            </a: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87423501-AEBE-4C09-9F60-96BEEB6B40A4}" type="datetime1">
              <a:rPr lang="en-US" smtClean="0"/>
              <a:pPr/>
              <a:t>14-Mar-17</a:t>
            </a:fld>
            <a:endParaRPr lang="en-US"/>
          </a:p>
        </p:txBody>
      </p:sp>
      <p:sp>
        <p:nvSpPr>
          <p:cNvPr id="6" name="Footer Placeholder 5"/>
          <p:cNvSpPr>
            <a:spLocks noGrp="1"/>
          </p:cNvSpPr>
          <p:nvPr>
            <p:ph type="ftr" sz="quarter" idx="11"/>
          </p:nvPr>
        </p:nvSpPr>
        <p:spPr>
          <a:xfrm>
            <a:off x="301752" y="6410848"/>
            <a:ext cx="3383280" cy="365760"/>
          </a:xfrm>
        </p:spPr>
        <p:txBody>
          <a:bodyPr/>
          <a:lstStyle/>
          <a:p>
            <a:r>
              <a:rPr lang="en-US" smtClean="0"/>
              <a:t>Web Technology</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5BD923B-5D98-45CB-9DEE-CB4684FB36D6}" type="datetime1">
              <a:rPr lang="en-US" smtClean="0"/>
              <a:pPr/>
              <a:t>14-Mar-17</a:t>
            </a:fld>
            <a:endParaRPr lang="en-US"/>
          </a:p>
        </p:txBody>
      </p:sp>
      <p:sp>
        <p:nvSpPr>
          <p:cNvPr id="6" name="Footer Placeholder 5"/>
          <p:cNvSpPr>
            <a:spLocks noGrp="1"/>
          </p:cNvSpPr>
          <p:nvPr>
            <p:ph type="ftr" sz="quarter" idx="11"/>
          </p:nvPr>
        </p:nvSpPr>
        <p:spPr>
          <a:xfrm>
            <a:off x="301752" y="6410848"/>
            <a:ext cx="3584448" cy="365760"/>
          </a:xfrm>
        </p:spPr>
        <p:txBody>
          <a:bodyPr/>
          <a:lstStyle/>
          <a:p>
            <a:r>
              <a:rPr lang="en-US" smtClean="0"/>
              <a:t>Web Technology</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9AE4AA0F-D203-4BB1-A242-B160F7FB6078}" type="datetime1">
              <a:rPr lang="en-US" smtClean="0"/>
              <a:pPr/>
              <a:t>14-Mar-17</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r>
              <a:rPr lang="en-US" smtClean="0"/>
              <a:t>Web Technology</a:t>
            </a: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Technology</a:t>
            </a:r>
            <a:br>
              <a:rPr lang="en-US" dirty="0" smtClean="0"/>
            </a:br>
            <a:r>
              <a:rPr lang="en-US" dirty="0" smtClean="0"/>
              <a:t>Lecture - </a:t>
            </a:r>
            <a:r>
              <a:rPr lang="en-US" dirty="0" smtClean="0"/>
              <a:t>09</a:t>
            </a:r>
            <a:endParaRPr lang="en-MY" dirty="0"/>
          </a:p>
        </p:txBody>
      </p:sp>
      <p:sp>
        <p:nvSpPr>
          <p:cNvPr id="4" name="Text Placeholder 4"/>
          <p:cNvSpPr txBox="1">
            <a:spLocks/>
          </p:cNvSpPr>
          <p:nvPr/>
        </p:nvSpPr>
        <p:spPr>
          <a:xfrm>
            <a:off x="1368425" y="2743200"/>
            <a:ext cx="6480175" cy="1673225"/>
          </a:xfrm>
          <a:prstGeom prst="rect">
            <a:avLst/>
          </a:prstGeom>
        </p:spPr>
        <p:txBody>
          <a:bodyPr vert="horz">
            <a:normAutofit/>
          </a:bodyPr>
          <a:lstStyle/>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Alim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ul</a:t>
            </a:r>
            <a:r>
              <a:rPr kumimoji="0" lang="en-US" sz="1600" b="1" i="0" u="none" strike="noStrike" kern="1200" cap="all" spc="250" normalizeH="0" baseline="0" noProof="0" dirty="0" smtClean="0">
                <a:ln>
                  <a:noFill/>
                </a:ln>
                <a:solidFill>
                  <a:schemeClr val="tx2"/>
                </a:solidFill>
                <a:effectLst/>
                <a:uLnTx/>
                <a:uFillTx/>
                <a:latin typeface="+mn-lt"/>
                <a:ea typeface="+mn-ea"/>
                <a:cs typeface="+mn-cs"/>
              </a:rPr>
              <a:t>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gias</a:t>
            </a:r>
            <a:endParaRPr kumimoji="0" lang="en-US" sz="1600" b="1" i="0" u="none" strike="noStrike" kern="1200" cap="all" spc="250" normalizeH="0" baseline="0" noProof="0" dirty="0" smtClean="0">
              <a:ln>
                <a:noFill/>
              </a:ln>
              <a:solidFill>
                <a:schemeClr val="tx2"/>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Lecturer</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Institute of information technology</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University of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dhaka</a:t>
            </a:r>
            <a:endParaRPr kumimoji="0" lang="en-MY" sz="1600" b="1" i="0" u="none" strike="noStrike" kern="1200" cap="all" spc="250" normalizeH="0" baseline="0" noProof="0" dirty="0">
              <a:ln>
                <a:noFill/>
              </a:ln>
              <a:solidFill>
                <a:schemeClr val="tx2"/>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D23E2F3D-770F-43F1-B689-F73FCFCF243C}" type="slidenum">
              <a:rPr lang="en-US" altLang="en-US"/>
              <a:pPr/>
              <a:t>10</a:t>
            </a:fld>
            <a:endParaRPr lang="en-US" altLang="en-US"/>
          </a:p>
        </p:txBody>
      </p:sp>
      <p:sp>
        <p:nvSpPr>
          <p:cNvPr id="48130" name="Text Box 2"/>
          <p:cNvSpPr txBox="1">
            <a:spLocks noChangeArrowheads="1"/>
          </p:cNvSpPr>
          <p:nvPr/>
        </p:nvSpPr>
        <p:spPr bwMode="auto">
          <a:xfrm>
            <a:off x="539750" y="568325"/>
            <a:ext cx="8413750" cy="385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ts val="500"/>
              </a:spcBef>
              <a:spcAft>
                <a:spcPts val="500"/>
              </a:spcAft>
            </a:pPr>
            <a:r>
              <a:rPr lang="en-US" altLang="en-US"/>
              <a:t>The mysql_num_rows() function returns the number of rows in a recordset.</a:t>
            </a:r>
          </a:p>
          <a:p>
            <a:pPr>
              <a:spcBef>
                <a:spcPts val="500"/>
              </a:spcBef>
              <a:spcAft>
                <a:spcPts val="500"/>
              </a:spcAft>
            </a:pPr>
            <a:r>
              <a:rPr lang="en-US" altLang="en-US"/>
              <a:t>This function returns FALSE on failure.</a:t>
            </a:r>
          </a:p>
          <a:p>
            <a:pPr>
              <a:spcBef>
                <a:spcPts val="500"/>
              </a:spcBef>
              <a:spcAft>
                <a:spcPts val="500"/>
              </a:spcAft>
            </a:pPr>
            <a:r>
              <a:rPr lang="en-US" altLang="en-US" b="1"/>
              <a:t>Syntax</a:t>
            </a:r>
          </a:p>
          <a:p>
            <a:pPr>
              <a:spcBef>
                <a:spcPts val="500"/>
              </a:spcBef>
              <a:spcAft>
                <a:spcPts val="500"/>
              </a:spcAft>
            </a:pPr>
            <a:r>
              <a:rPr lang="en-US" altLang="en-US"/>
              <a:t>mysql_num_rows(data) 	</a:t>
            </a:r>
          </a:p>
          <a:p>
            <a:pPr>
              <a:spcBef>
                <a:spcPts val="500"/>
              </a:spcBef>
              <a:spcAft>
                <a:spcPts val="500"/>
              </a:spcAft>
            </a:pPr>
            <a:r>
              <a:rPr lang="en-US" altLang="en-US" b="1"/>
              <a:t>Parameter	Description	</a:t>
            </a:r>
          </a:p>
          <a:p>
            <a:pPr>
              <a:spcBef>
                <a:spcPts val="500"/>
              </a:spcBef>
              <a:spcAft>
                <a:spcPts val="500"/>
              </a:spcAft>
            </a:pPr>
            <a:r>
              <a:rPr lang="en-US" altLang="en-US"/>
              <a:t>data		Required. Specifies which data pointer to use. </a:t>
            </a:r>
          </a:p>
          <a:p>
            <a:pPr>
              <a:spcBef>
                <a:spcPts val="500"/>
              </a:spcBef>
              <a:spcAft>
                <a:spcPts val="500"/>
              </a:spcAft>
            </a:pPr>
            <a:r>
              <a:rPr lang="en-US" altLang="en-US"/>
              <a:t>		The data pointer is the result from the mysql_query() function	</a:t>
            </a:r>
          </a:p>
          <a:p>
            <a:pPr>
              <a:spcBef>
                <a:spcPts val="500"/>
              </a:spcBef>
              <a:spcAft>
                <a:spcPts val="500"/>
              </a:spcAft>
            </a:pPr>
            <a:r>
              <a:rPr lang="en-US" altLang="en-US"/>
              <a:t/>
            </a:r>
            <a:br>
              <a:rPr lang="en-US" altLang="en-US"/>
            </a:br>
            <a:endParaRPr lang="en-US" altLang="en-US"/>
          </a:p>
          <a:p>
            <a:pPr>
              <a:spcBef>
                <a:spcPts val="500"/>
              </a:spcBef>
              <a:spcAft>
                <a:spcPts val="500"/>
              </a:spcAft>
            </a:pPr>
            <a:endParaRPr lang="en-US" altLang="en-US"/>
          </a:p>
        </p:txBody>
      </p:sp>
    </p:spTree>
    <p:extLst>
      <p:ext uri="{BB962C8B-B14F-4D97-AF65-F5344CB8AC3E}">
        <p14:creationId xmlns:p14="http://schemas.microsoft.com/office/powerpoint/2010/main" val="8904201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57450445-B90D-45AF-9385-A37D7064696D}" type="slidenum">
              <a:rPr lang="en-US" altLang="en-US"/>
              <a:pPr/>
              <a:t>100</a:t>
            </a:fld>
            <a:endParaRPr lang="en-US" altLang="en-US"/>
          </a:p>
        </p:txBody>
      </p:sp>
      <p:pic>
        <p:nvPicPr>
          <p:cNvPr id="1341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620713"/>
            <a:ext cx="716280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918515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6" name="Slide Number Placeholder 3"/>
          <p:cNvSpPr>
            <a:spLocks noGrp="1"/>
          </p:cNvSpPr>
          <p:nvPr>
            <p:ph type="sldNum" sz="quarter" idx="12"/>
          </p:nvPr>
        </p:nvSpPr>
        <p:spPr/>
        <p:txBody>
          <a:bodyPr/>
          <a:lstStyle/>
          <a:p>
            <a:fld id="{987FFEEA-1828-46D7-9835-79044C88D79E}" type="slidenum">
              <a:rPr lang="en-US" altLang="en-US"/>
              <a:pPr/>
              <a:t>101</a:t>
            </a:fld>
            <a:endParaRPr lang="en-US" altLang="en-US"/>
          </a:p>
        </p:txBody>
      </p:sp>
      <p:pic>
        <p:nvPicPr>
          <p:cNvPr id="135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692150"/>
            <a:ext cx="716280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5171" name="AutoShape 3"/>
          <p:cNvSpPr>
            <a:spLocks noChangeArrowheads="1"/>
          </p:cNvSpPr>
          <p:nvPr/>
        </p:nvSpPr>
        <p:spPr bwMode="auto">
          <a:xfrm>
            <a:off x="250825" y="2636838"/>
            <a:ext cx="504825" cy="381000"/>
          </a:xfrm>
          <a:prstGeom prst="rightArrow">
            <a:avLst>
              <a:gd name="adj1" fmla="val 50000"/>
              <a:gd name="adj2" fmla="val 33125"/>
            </a:avLst>
          </a:prstGeom>
          <a:solidFill>
            <a:srgbClr val="BBE0E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41150457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5"/>
          <p:cNvSpPr>
            <a:spLocks noGrp="1"/>
          </p:cNvSpPr>
          <p:nvPr>
            <p:ph type="sldNum" sz="quarter" idx="12"/>
          </p:nvPr>
        </p:nvSpPr>
        <p:spPr/>
        <p:txBody>
          <a:bodyPr/>
          <a:lstStyle/>
          <a:p>
            <a:fld id="{15EEBCC4-4425-40F4-BEBF-FF69153F22E9}" type="slidenum">
              <a:rPr lang="en-US" altLang="en-US"/>
              <a:pPr/>
              <a:t>102</a:t>
            </a:fld>
            <a:endParaRPr lang="en-US" altLang="en-US"/>
          </a:p>
        </p:txBody>
      </p:sp>
      <p:sp>
        <p:nvSpPr>
          <p:cNvPr id="126978" name="Rectangle 2"/>
          <p:cNvSpPr>
            <a:spLocks noGrp="1" noChangeArrowheads="1"/>
          </p:cNvSpPr>
          <p:nvPr>
            <p:ph type="body" idx="1"/>
          </p:nvPr>
        </p:nvSpPr>
        <p:spPr>
          <a:xfrm>
            <a:off x="457200" y="620713"/>
            <a:ext cx="8229600" cy="5505450"/>
          </a:xfrm>
        </p:spPr>
        <p:txBody>
          <a:bodyPr/>
          <a:lstStyle/>
          <a:p>
            <a:r>
              <a:rPr lang="en-US" altLang="en-US" sz="2400"/>
              <a:t>Definitely we need to improve the source code:</a:t>
            </a:r>
          </a:p>
        </p:txBody>
      </p:sp>
    </p:spTree>
    <p:extLst>
      <p:ext uri="{BB962C8B-B14F-4D97-AF65-F5344CB8AC3E}">
        <p14:creationId xmlns:p14="http://schemas.microsoft.com/office/powerpoint/2010/main" val="16366062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6" name="Slide Number Placeholder 3"/>
          <p:cNvSpPr>
            <a:spLocks noGrp="1"/>
          </p:cNvSpPr>
          <p:nvPr>
            <p:ph type="sldNum" sz="quarter" idx="12"/>
          </p:nvPr>
        </p:nvSpPr>
        <p:spPr/>
        <p:txBody>
          <a:bodyPr/>
          <a:lstStyle/>
          <a:p>
            <a:fld id="{49EABCB2-7253-478B-8A5D-316FEC354706}" type="slidenum">
              <a:rPr lang="en-US" altLang="en-US"/>
              <a:pPr/>
              <a:t>103</a:t>
            </a:fld>
            <a:endParaRPr lang="en-US" altLang="en-US"/>
          </a:p>
        </p:txBody>
      </p:sp>
      <p:pic>
        <p:nvPicPr>
          <p:cNvPr id="136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476250"/>
            <a:ext cx="794385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6197" name="AutoShape 5"/>
          <p:cNvSpPr>
            <a:spLocks noChangeArrowheads="1"/>
          </p:cNvSpPr>
          <p:nvPr/>
        </p:nvSpPr>
        <p:spPr bwMode="auto">
          <a:xfrm>
            <a:off x="323850" y="2997200"/>
            <a:ext cx="504825" cy="381000"/>
          </a:xfrm>
          <a:prstGeom prst="rightArrow">
            <a:avLst>
              <a:gd name="adj1" fmla="val 50000"/>
              <a:gd name="adj2" fmla="val 33125"/>
            </a:avLst>
          </a:prstGeom>
          <a:solidFill>
            <a:srgbClr val="BBE0E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39241813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1C61CF48-6976-4558-9067-BCEC2066B5E6}" type="slidenum">
              <a:rPr lang="en-US" altLang="en-US"/>
              <a:pPr/>
              <a:t>104</a:t>
            </a:fld>
            <a:endParaRPr lang="en-US" altLang="en-US"/>
          </a:p>
        </p:txBody>
      </p:sp>
      <p:pic>
        <p:nvPicPr>
          <p:cNvPr id="137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 y="620713"/>
            <a:ext cx="794385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572441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5"/>
          <p:cNvSpPr>
            <a:spLocks noGrp="1"/>
          </p:cNvSpPr>
          <p:nvPr>
            <p:ph type="sldNum" sz="quarter" idx="12"/>
          </p:nvPr>
        </p:nvSpPr>
        <p:spPr/>
        <p:txBody>
          <a:bodyPr/>
          <a:lstStyle/>
          <a:p>
            <a:fld id="{A7662A36-49B8-4F6B-BE41-836543B0F10B}" type="slidenum">
              <a:rPr lang="en-US" altLang="en-US"/>
              <a:pPr/>
              <a:t>105</a:t>
            </a:fld>
            <a:endParaRPr lang="en-US" altLang="en-US"/>
          </a:p>
        </p:txBody>
      </p:sp>
      <p:sp>
        <p:nvSpPr>
          <p:cNvPr id="128002" name="Rectangle 2"/>
          <p:cNvSpPr>
            <a:spLocks noGrp="1" noChangeArrowheads="1"/>
          </p:cNvSpPr>
          <p:nvPr>
            <p:ph type="body" idx="1"/>
          </p:nvPr>
        </p:nvSpPr>
        <p:spPr>
          <a:xfrm>
            <a:off x="457200" y="620713"/>
            <a:ext cx="8229600" cy="5505450"/>
          </a:xfrm>
        </p:spPr>
        <p:txBody>
          <a:bodyPr/>
          <a:lstStyle/>
          <a:p>
            <a:r>
              <a:rPr lang="en-US" altLang="en-US" sz="2400"/>
              <a:t>Let us test the modification. The second name and the address are valid values:</a:t>
            </a:r>
          </a:p>
        </p:txBody>
      </p:sp>
    </p:spTree>
    <p:extLst>
      <p:ext uri="{BB962C8B-B14F-4D97-AF65-F5344CB8AC3E}">
        <p14:creationId xmlns:p14="http://schemas.microsoft.com/office/powerpoint/2010/main" val="385848139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64E58F69-D65F-49A8-9556-D94740496586}" type="slidenum">
              <a:rPr lang="en-US" altLang="en-US"/>
              <a:pPr/>
              <a:t>106</a:t>
            </a:fld>
            <a:endParaRPr lang="en-US" altLang="en-US"/>
          </a:p>
        </p:txBody>
      </p:sp>
      <p:pic>
        <p:nvPicPr>
          <p:cNvPr id="140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549275"/>
            <a:ext cx="716280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391999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545B81F5-DFA2-4C57-B601-009D6E9DB4CE}" type="slidenum">
              <a:rPr lang="en-US" altLang="en-US"/>
              <a:pPr/>
              <a:t>107</a:t>
            </a:fld>
            <a:endParaRPr lang="en-US" altLang="en-US"/>
          </a:p>
        </p:txBody>
      </p:sp>
      <p:pic>
        <p:nvPicPr>
          <p:cNvPr id="141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765175"/>
            <a:ext cx="716280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047090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5"/>
          <p:cNvSpPr>
            <a:spLocks noGrp="1"/>
          </p:cNvSpPr>
          <p:nvPr>
            <p:ph type="sldNum" sz="quarter" idx="12"/>
          </p:nvPr>
        </p:nvSpPr>
        <p:spPr/>
        <p:txBody>
          <a:bodyPr/>
          <a:lstStyle/>
          <a:p>
            <a:fld id="{63C23834-05A3-47BA-90FD-BA5D0844ADD1}" type="slidenum">
              <a:rPr lang="en-US" altLang="en-US"/>
              <a:pPr/>
              <a:t>108</a:t>
            </a:fld>
            <a:endParaRPr lang="en-US" altLang="en-US"/>
          </a:p>
        </p:txBody>
      </p:sp>
      <p:sp>
        <p:nvSpPr>
          <p:cNvPr id="129026" name="Rectangle 2"/>
          <p:cNvSpPr>
            <a:spLocks noGrp="1" noChangeArrowheads="1"/>
          </p:cNvSpPr>
          <p:nvPr>
            <p:ph type="body" idx="1"/>
          </p:nvPr>
        </p:nvSpPr>
        <p:spPr>
          <a:xfrm>
            <a:off x="457200" y="620713"/>
            <a:ext cx="8229600" cy="5505450"/>
          </a:xfrm>
        </p:spPr>
        <p:txBody>
          <a:bodyPr/>
          <a:lstStyle/>
          <a:p>
            <a:r>
              <a:rPr lang="en-US" altLang="en-US" sz="2400"/>
              <a:t>The following example selects the same data as the example above, but will display the data in an HTML table:</a:t>
            </a:r>
          </a:p>
        </p:txBody>
      </p:sp>
    </p:spTree>
    <p:extLst>
      <p:ext uri="{BB962C8B-B14F-4D97-AF65-F5344CB8AC3E}">
        <p14:creationId xmlns:p14="http://schemas.microsoft.com/office/powerpoint/2010/main" val="106733270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CA805A2A-A1AA-46F2-A70F-062DA3526EDC}" type="slidenum">
              <a:rPr lang="en-US" altLang="en-US"/>
              <a:pPr/>
              <a:t>109</a:t>
            </a:fld>
            <a:endParaRPr lang="en-US" altLang="en-US"/>
          </a:p>
        </p:txBody>
      </p:sp>
      <p:pic>
        <p:nvPicPr>
          <p:cNvPr id="142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400" y="692150"/>
            <a:ext cx="794385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6065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E6B2D3AC-43F4-4E8A-A49E-BF334607155A}" type="slidenum">
              <a:rPr lang="en-US" altLang="en-US"/>
              <a:pPr/>
              <a:t>11</a:t>
            </a:fld>
            <a:endParaRPr lang="en-US" altLang="en-US"/>
          </a:p>
        </p:txBody>
      </p:sp>
      <p:sp>
        <p:nvSpPr>
          <p:cNvPr id="50178" name="Text Box 2"/>
          <p:cNvSpPr txBox="1">
            <a:spLocks noChangeArrowheads="1"/>
          </p:cNvSpPr>
          <p:nvPr/>
        </p:nvSpPr>
        <p:spPr bwMode="auto">
          <a:xfrm>
            <a:off x="539750" y="765175"/>
            <a:ext cx="7791450" cy="357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ts val="500"/>
              </a:spcBef>
              <a:spcAft>
                <a:spcPts val="500"/>
              </a:spcAft>
            </a:pPr>
            <a:r>
              <a:rPr lang="en-US" altLang="en-US"/>
              <a:t>The mysql_result() function returns the value of a field in a recordset.</a:t>
            </a:r>
          </a:p>
          <a:p>
            <a:pPr>
              <a:spcBef>
                <a:spcPts val="500"/>
              </a:spcBef>
              <a:spcAft>
                <a:spcPts val="500"/>
              </a:spcAft>
            </a:pPr>
            <a:r>
              <a:rPr lang="en-US" altLang="en-US"/>
              <a:t>This function returns the field value on success, or FALSE on failure.</a:t>
            </a:r>
          </a:p>
          <a:p>
            <a:pPr>
              <a:spcBef>
                <a:spcPts val="500"/>
              </a:spcBef>
              <a:spcAft>
                <a:spcPts val="500"/>
              </a:spcAft>
            </a:pPr>
            <a:r>
              <a:rPr lang="en-US" altLang="en-US" b="1"/>
              <a:t>Syntax</a:t>
            </a:r>
          </a:p>
          <a:p>
            <a:pPr>
              <a:spcBef>
                <a:spcPts val="500"/>
              </a:spcBef>
              <a:spcAft>
                <a:spcPts val="500"/>
              </a:spcAft>
            </a:pPr>
            <a:r>
              <a:rPr lang="en-US" altLang="en-US"/>
              <a:t>mysql_result(data,row,field) 	</a:t>
            </a:r>
          </a:p>
          <a:p>
            <a:pPr>
              <a:spcBef>
                <a:spcPts val="500"/>
              </a:spcBef>
              <a:spcAft>
                <a:spcPts val="500"/>
              </a:spcAft>
            </a:pPr>
            <a:r>
              <a:rPr lang="en-US" altLang="en-US" b="1"/>
              <a:t>Parameter	Description	</a:t>
            </a:r>
          </a:p>
          <a:p>
            <a:pPr>
              <a:spcBef>
                <a:spcPts val="500"/>
              </a:spcBef>
              <a:spcAft>
                <a:spcPts val="500"/>
              </a:spcAft>
            </a:pPr>
            <a:r>
              <a:rPr lang="en-US" altLang="en-US"/>
              <a:t>data		Required. Specifies which result handle to use. The data </a:t>
            </a:r>
          </a:p>
          <a:p>
            <a:pPr>
              <a:spcBef>
                <a:spcPts val="500"/>
              </a:spcBef>
              <a:spcAft>
                <a:spcPts val="500"/>
              </a:spcAft>
            </a:pPr>
            <a:r>
              <a:rPr lang="en-US" altLang="en-US"/>
              <a:t>		pointer is the return from the mysql_query() function	</a:t>
            </a:r>
          </a:p>
          <a:p>
            <a:pPr>
              <a:spcBef>
                <a:spcPts val="500"/>
              </a:spcBef>
              <a:spcAft>
                <a:spcPts val="500"/>
              </a:spcAft>
            </a:pPr>
            <a:r>
              <a:rPr lang="en-US" altLang="en-US"/>
              <a:t>row		Required. Specifies which row number to get. </a:t>
            </a:r>
          </a:p>
          <a:p>
            <a:pPr>
              <a:spcBef>
                <a:spcPts val="500"/>
              </a:spcBef>
              <a:spcAft>
                <a:spcPts val="500"/>
              </a:spcAft>
            </a:pPr>
            <a:r>
              <a:rPr lang="en-US" altLang="en-US"/>
              <a:t>		Row numbers start at 0	</a:t>
            </a:r>
          </a:p>
        </p:txBody>
      </p:sp>
    </p:spTree>
    <p:extLst>
      <p:ext uri="{BB962C8B-B14F-4D97-AF65-F5344CB8AC3E}">
        <p14:creationId xmlns:p14="http://schemas.microsoft.com/office/powerpoint/2010/main" val="385645724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F389346C-C7E0-48C9-8EB5-8943C297631E}" type="slidenum">
              <a:rPr lang="en-US" altLang="en-US"/>
              <a:pPr/>
              <a:t>110</a:t>
            </a:fld>
            <a:endParaRPr lang="en-US" altLang="en-US"/>
          </a:p>
        </p:txBody>
      </p:sp>
      <p:pic>
        <p:nvPicPr>
          <p:cNvPr id="146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400" y="692150"/>
            <a:ext cx="7943850" cy="531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616692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8324C770-8DA8-4E13-8FE2-D8DF904AF800}" type="slidenum">
              <a:rPr lang="en-US" altLang="en-US"/>
              <a:pPr/>
              <a:t>111</a:t>
            </a:fld>
            <a:endParaRPr lang="en-US" altLang="en-US"/>
          </a:p>
        </p:txBody>
      </p:sp>
      <p:pic>
        <p:nvPicPr>
          <p:cNvPr id="145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836613"/>
            <a:ext cx="716280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718027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368425" y="2743200"/>
            <a:ext cx="6480175" cy="1673225"/>
          </a:xfrm>
        </p:spPr>
        <p:txBody>
          <a:bodyPr>
            <a:normAutofit/>
          </a:bodyPr>
          <a:lstStyle/>
          <a:p>
            <a:pPr eaLnBrk="1" fontAlgn="auto" hangingPunct="1">
              <a:spcAft>
                <a:spcPts val="0"/>
              </a:spcAft>
              <a:buFont typeface="Wingdings 2"/>
              <a:buNone/>
              <a:defRPr/>
            </a:pPr>
            <a:endParaRPr lang="en-US"/>
          </a:p>
        </p:txBody>
      </p:sp>
      <p:sp>
        <p:nvSpPr>
          <p:cNvPr id="36867" name="Rectangle 2"/>
          <p:cNvSpPr>
            <a:spLocks noGrp="1" noChangeArrowheads="1"/>
          </p:cNvSpPr>
          <p:nvPr>
            <p:ph type="title"/>
          </p:nvPr>
        </p:nvSpPr>
        <p:spPr/>
        <p:txBody>
          <a:bodyPr/>
          <a:lstStyle/>
          <a:p>
            <a:pPr eaLnBrk="1" hangingPunct="1"/>
            <a:r>
              <a:rPr lang="en-US" smtClean="0"/>
              <a:t>End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112</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708F4A28-F91A-4B18-880A-9727936C648B}" type="slidenum">
              <a:rPr lang="en-US" altLang="en-US"/>
              <a:pPr/>
              <a:t>12</a:t>
            </a:fld>
            <a:endParaRPr lang="en-US" altLang="en-US"/>
          </a:p>
        </p:txBody>
      </p:sp>
      <p:sp>
        <p:nvSpPr>
          <p:cNvPr id="55298" name="Text Box 2"/>
          <p:cNvSpPr txBox="1">
            <a:spLocks noChangeArrowheads="1"/>
          </p:cNvSpPr>
          <p:nvPr/>
        </p:nvSpPr>
        <p:spPr bwMode="auto">
          <a:xfrm>
            <a:off x="539750" y="909638"/>
            <a:ext cx="8413750" cy="277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ts val="500"/>
              </a:spcBef>
              <a:spcAft>
                <a:spcPts val="500"/>
              </a:spcAft>
            </a:pPr>
            <a:r>
              <a:rPr lang="en-US" altLang="en-US"/>
              <a:t>field		Optional. Specifies which field to get. Can be field offset, </a:t>
            </a:r>
          </a:p>
          <a:p>
            <a:pPr>
              <a:spcBef>
                <a:spcPts val="500"/>
              </a:spcBef>
              <a:spcAft>
                <a:spcPts val="500"/>
              </a:spcAft>
            </a:pPr>
            <a:r>
              <a:rPr lang="en-US" altLang="en-US"/>
              <a:t>		field name or table.fieldname. If this parameter is not defined </a:t>
            </a:r>
          </a:p>
          <a:p>
            <a:pPr>
              <a:spcBef>
                <a:spcPts val="500"/>
              </a:spcBef>
              <a:spcAft>
                <a:spcPts val="500"/>
              </a:spcAft>
            </a:pPr>
            <a:r>
              <a:rPr lang="en-US" altLang="en-US"/>
              <a:t>		mysql_result() gets the first field from the specified row.	</a:t>
            </a:r>
          </a:p>
          <a:p>
            <a:pPr>
              <a:spcBef>
                <a:spcPts val="500"/>
              </a:spcBef>
              <a:spcAft>
                <a:spcPts val="500"/>
              </a:spcAft>
            </a:pPr>
            <a:r>
              <a:rPr lang="en-US" altLang="en-US" b="1"/>
              <a:t>Tips and Notes</a:t>
            </a:r>
          </a:p>
          <a:p>
            <a:pPr>
              <a:spcBef>
                <a:spcPts val="500"/>
              </a:spcBef>
              <a:spcAft>
                <a:spcPts val="500"/>
              </a:spcAft>
            </a:pPr>
            <a:r>
              <a:rPr lang="en-US" altLang="en-US"/>
              <a:t>		This function is slower than mysql_fetch_row(), </a:t>
            </a:r>
          </a:p>
          <a:p>
            <a:pPr>
              <a:spcBef>
                <a:spcPts val="500"/>
              </a:spcBef>
              <a:spcAft>
                <a:spcPts val="500"/>
              </a:spcAft>
            </a:pPr>
            <a:r>
              <a:rPr lang="en-US" altLang="en-US"/>
              <a:t>		mysql_fetch_array(), mysql_fetch_assoc() and </a:t>
            </a:r>
          </a:p>
          <a:p>
            <a:pPr>
              <a:spcBef>
                <a:spcPts val="500"/>
              </a:spcBef>
              <a:spcAft>
                <a:spcPts val="500"/>
              </a:spcAft>
            </a:pPr>
            <a:r>
              <a:rPr lang="en-US" altLang="en-US"/>
              <a:t>		mysql_fetch_object().</a:t>
            </a:r>
          </a:p>
        </p:txBody>
      </p:sp>
    </p:spTree>
    <p:extLst>
      <p:ext uri="{BB962C8B-B14F-4D97-AF65-F5344CB8AC3E}">
        <p14:creationId xmlns:p14="http://schemas.microsoft.com/office/powerpoint/2010/main" val="2883056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49AB3559-D328-4213-BA67-A80C39093BFC}" type="slidenum">
              <a:rPr lang="en-US" altLang="en-US"/>
              <a:pPr/>
              <a:t>13</a:t>
            </a:fld>
            <a:endParaRPr lang="en-US" altLang="en-US"/>
          </a:p>
        </p:txBody>
      </p:sp>
      <p:sp>
        <p:nvSpPr>
          <p:cNvPr id="33794" name="Text Box 2"/>
          <p:cNvSpPr txBox="1">
            <a:spLocks noChangeArrowheads="1"/>
          </p:cNvSpPr>
          <p:nvPr/>
        </p:nvSpPr>
        <p:spPr bwMode="auto">
          <a:xfrm>
            <a:off x="539750" y="568325"/>
            <a:ext cx="8020050" cy="425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ts val="500"/>
              </a:spcBef>
              <a:spcAft>
                <a:spcPts val="500"/>
              </a:spcAft>
            </a:pPr>
            <a:r>
              <a:rPr lang="en-US" altLang="en-US"/>
              <a:t>The mysql_error() function returns the error description of the last </a:t>
            </a:r>
          </a:p>
          <a:p>
            <a:pPr>
              <a:spcBef>
                <a:spcPts val="500"/>
              </a:spcBef>
              <a:spcAft>
                <a:spcPts val="500"/>
              </a:spcAft>
            </a:pPr>
            <a:r>
              <a:rPr lang="en-US" altLang="en-US"/>
              <a:t>MySQL operation. This function returns an empty string ("") if no error occurs.</a:t>
            </a:r>
          </a:p>
          <a:p>
            <a:pPr>
              <a:spcBef>
                <a:spcPts val="500"/>
              </a:spcBef>
              <a:spcAft>
                <a:spcPts val="500"/>
              </a:spcAft>
            </a:pPr>
            <a:r>
              <a:rPr lang="en-US" altLang="en-US" b="1"/>
              <a:t>Syntax</a:t>
            </a:r>
          </a:p>
          <a:p>
            <a:pPr>
              <a:spcBef>
                <a:spcPts val="500"/>
              </a:spcBef>
              <a:spcAft>
                <a:spcPts val="500"/>
              </a:spcAft>
            </a:pPr>
            <a:r>
              <a:rPr lang="en-US" altLang="en-US"/>
              <a:t>mysql_error(connection) 	</a:t>
            </a:r>
          </a:p>
          <a:p>
            <a:pPr>
              <a:spcBef>
                <a:spcPts val="500"/>
              </a:spcBef>
              <a:spcAft>
                <a:spcPts val="500"/>
              </a:spcAft>
            </a:pPr>
            <a:r>
              <a:rPr lang="en-US" altLang="en-US" b="1"/>
              <a:t>Parameter	Description	</a:t>
            </a:r>
          </a:p>
          <a:p>
            <a:pPr>
              <a:spcBef>
                <a:spcPts val="500"/>
              </a:spcBef>
              <a:spcAft>
                <a:spcPts val="500"/>
              </a:spcAft>
            </a:pPr>
            <a:r>
              <a:rPr lang="en-US" altLang="en-US"/>
              <a:t>connection	Optional. Specifies the MySQL connection. If not specified, </a:t>
            </a:r>
          </a:p>
          <a:p>
            <a:pPr>
              <a:spcBef>
                <a:spcPts val="500"/>
              </a:spcBef>
              <a:spcAft>
                <a:spcPts val="500"/>
              </a:spcAft>
            </a:pPr>
            <a:r>
              <a:rPr lang="en-US" altLang="en-US"/>
              <a:t>		the last connection opened by mysql_connect() or </a:t>
            </a:r>
          </a:p>
          <a:p>
            <a:pPr>
              <a:spcBef>
                <a:spcPts val="500"/>
              </a:spcBef>
              <a:spcAft>
                <a:spcPts val="500"/>
              </a:spcAft>
            </a:pPr>
            <a:r>
              <a:rPr lang="en-US" altLang="en-US"/>
              <a:t>		mysql_pconnect() is used.	</a:t>
            </a:r>
          </a:p>
          <a:p>
            <a:pPr>
              <a:spcBef>
                <a:spcPts val="500"/>
              </a:spcBef>
              <a:spcAft>
                <a:spcPts val="500"/>
              </a:spcAft>
            </a:pPr>
            <a:r>
              <a:rPr lang="en-US" altLang="en-US"/>
              <a:t/>
            </a:r>
            <a:br>
              <a:rPr lang="en-US" altLang="en-US"/>
            </a:br>
            <a:endParaRPr lang="en-US" altLang="en-US"/>
          </a:p>
          <a:p>
            <a:pPr>
              <a:spcBef>
                <a:spcPts val="500"/>
              </a:spcBef>
              <a:spcAft>
                <a:spcPts val="500"/>
              </a:spcAft>
            </a:pPr>
            <a:endParaRPr lang="en-US" altLang="en-US"/>
          </a:p>
        </p:txBody>
      </p:sp>
    </p:spTree>
    <p:extLst>
      <p:ext uri="{BB962C8B-B14F-4D97-AF65-F5344CB8AC3E}">
        <p14:creationId xmlns:p14="http://schemas.microsoft.com/office/powerpoint/2010/main" val="437435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FE3F9938-BE15-4686-A9A7-1EF6C1AF8E17}" type="slidenum">
              <a:rPr lang="en-US" altLang="en-US"/>
              <a:pPr/>
              <a:t>14</a:t>
            </a:fld>
            <a:endParaRPr lang="en-US" altLang="en-US"/>
          </a:p>
        </p:txBody>
      </p:sp>
      <p:sp>
        <p:nvSpPr>
          <p:cNvPr id="34818" name="Text Box 2"/>
          <p:cNvSpPr txBox="1">
            <a:spLocks noChangeArrowheads="1"/>
          </p:cNvSpPr>
          <p:nvPr/>
        </p:nvSpPr>
        <p:spPr bwMode="auto">
          <a:xfrm>
            <a:off x="539750" y="568325"/>
            <a:ext cx="7385050" cy="465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ts val="500"/>
              </a:spcBef>
              <a:spcAft>
                <a:spcPts val="500"/>
              </a:spcAft>
            </a:pPr>
            <a:r>
              <a:rPr lang="en-US" altLang="en-US"/>
              <a:t>The mysql_close() function closes a non-persistent MySQL connection.</a:t>
            </a:r>
          </a:p>
          <a:p>
            <a:pPr>
              <a:spcBef>
                <a:spcPts val="500"/>
              </a:spcBef>
              <a:spcAft>
                <a:spcPts val="500"/>
              </a:spcAft>
            </a:pPr>
            <a:r>
              <a:rPr lang="en-US" altLang="en-US"/>
              <a:t>This function returns TRUE on success, or FALSE on failure.</a:t>
            </a:r>
          </a:p>
          <a:p>
            <a:pPr>
              <a:spcBef>
                <a:spcPts val="500"/>
              </a:spcBef>
              <a:spcAft>
                <a:spcPts val="500"/>
              </a:spcAft>
            </a:pPr>
            <a:r>
              <a:rPr lang="en-US" altLang="en-US" b="1"/>
              <a:t>Syntax</a:t>
            </a:r>
          </a:p>
          <a:p>
            <a:pPr>
              <a:spcBef>
                <a:spcPts val="500"/>
              </a:spcBef>
              <a:spcAft>
                <a:spcPts val="500"/>
              </a:spcAft>
            </a:pPr>
            <a:r>
              <a:rPr lang="en-US" altLang="en-US"/>
              <a:t>mysql_close(connection) 	</a:t>
            </a:r>
          </a:p>
          <a:p>
            <a:pPr>
              <a:spcBef>
                <a:spcPts val="500"/>
              </a:spcBef>
              <a:spcAft>
                <a:spcPts val="500"/>
              </a:spcAft>
            </a:pPr>
            <a:r>
              <a:rPr lang="en-US" altLang="en-US" b="1"/>
              <a:t>Parameter	Description	</a:t>
            </a:r>
          </a:p>
          <a:p>
            <a:pPr>
              <a:spcBef>
                <a:spcPts val="500"/>
              </a:spcBef>
              <a:spcAft>
                <a:spcPts val="500"/>
              </a:spcAft>
            </a:pPr>
            <a:r>
              <a:rPr lang="en-US" altLang="en-US"/>
              <a:t>connection	Optional. Specifies the MySQL connection to close. </a:t>
            </a:r>
          </a:p>
          <a:p>
            <a:pPr>
              <a:spcBef>
                <a:spcPts val="500"/>
              </a:spcBef>
              <a:spcAft>
                <a:spcPts val="500"/>
              </a:spcAft>
            </a:pPr>
            <a:r>
              <a:rPr lang="en-US" altLang="en-US"/>
              <a:t>		If not specified, the last connection opened by </a:t>
            </a:r>
          </a:p>
          <a:p>
            <a:pPr>
              <a:spcBef>
                <a:spcPts val="500"/>
              </a:spcBef>
              <a:spcAft>
                <a:spcPts val="500"/>
              </a:spcAft>
            </a:pPr>
            <a:r>
              <a:rPr lang="en-US" altLang="en-US"/>
              <a:t>		mysql_connect() is used.	</a:t>
            </a:r>
          </a:p>
          <a:p>
            <a:pPr>
              <a:spcBef>
                <a:spcPts val="500"/>
              </a:spcBef>
              <a:spcAft>
                <a:spcPts val="500"/>
              </a:spcAft>
            </a:pPr>
            <a:r>
              <a:rPr lang="en-US" altLang="en-US"/>
              <a:t/>
            </a:r>
            <a:br>
              <a:rPr lang="en-US" altLang="en-US"/>
            </a:br>
            <a:endParaRPr lang="en-US" altLang="en-US"/>
          </a:p>
          <a:p>
            <a:pPr>
              <a:spcBef>
                <a:spcPts val="500"/>
              </a:spcBef>
              <a:spcAft>
                <a:spcPts val="500"/>
              </a:spcAft>
            </a:pPr>
            <a:endParaRPr lang="en-US" altLang="en-US"/>
          </a:p>
          <a:p>
            <a:pPr>
              <a:spcBef>
                <a:spcPts val="500"/>
              </a:spcBef>
              <a:spcAft>
                <a:spcPts val="500"/>
              </a:spcAft>
            </a:pPr>
            <a:endParaRPr lang="en-US" altLang="en-US"/>
          </a:p>
        </p:txBody>
      </p:sp>
    </p:spTree>
    <p:extLst>
      <p:ext uri="{BB962C8B-B14F-4D97-AF65-F5344CB8AC3E}">
        <p14:creationId xmlns:p14="http://schemas.microsoft.com/office/powerpoint/2010/main" val="3487445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46DEB9FE-0DBB-48B1-B088-99BBE686ED5C}" type="slidenum">
              <a:rPr lang="en-US" altLang="en-US"/>
              <a:pPr/>
              <a:t>15</a:t>
            </a:fld>
            <a:endParaRPr lang="en-US" altLang="en-US"/>
          </a:p>
        </p:txBody>
      </p:sp>
      <p:sp>
        <p:nvSpPr>
          <p:cNvPr id="56322" name="Text Box 2"/>
          <p:cNvSpPr txBox="1">
            <a:spLocks noChangeArrowheads="1"/>
          </p:cNvSpPr>
          <p:nvPr/>
        </p:nvSpPr>
        <p:spPr bwMode="auto">
          <a:xfrm>
            <a:off x="539750" y="568325"/>
            <a:ext cx="4895850" cy="237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ts val="500"/>
              </a:spcBef>
              <a:spcAft>
                <a:spcPts val="500"/>
              </a:spcAft>
            </a:pPr>
            <a:r>
              <a:rPr lang="en-US" altLang="en-US"/>
              <a:t>die — Equivalent to exit()</a:t>
            </a:r>
          </a:p>
          <a:p>
            <a:pPr>
              <a:spcBef>
                <a:spcPts val="500"/>
              </a:spcBef>
              <a:spcAft>
                <a:spcPts val="500"/>
              </a:spcAft>
            </a:pPr>
            <a:endParaRPr lang="en-US" altLang="en-US" b="1"/>
          </a:p>
          <a:p>
            <a:pPr>
              <a:spcBef>
                <a:spcPts val="500"/>
              </a:spcBef>
              <a:spcAft>
                <a:spcPts val="500"/>
              </a:spcAft>
            </a:pPr>
            <a:r>
              <a:rPr lang="en-US" altLang="en-US" b="1"/>
              <a:t>Description</a:t>
            </a:r>
          </a:p>
          <a:p>
            <a:pPr>
              <a:spcBef>
                <a:spcPts val="500"/>
              </a:spcBef>
              <a:spcAft>
                <a:spcPts val="500"/>
              </a:spcAft>
            </a:pPr>
            <a:r>
              <a:rPr lang="en-US" altLang="en-US"/>
              <a:t>This language construct is equivalent to exit(). </a:t>
            </a:r>
          </a:p>
          <a:p>
            <a:pPr>
              <a:spcBef>
                <a:spcPts val="500"/>
              </a:spcBef>
              <a:spcAft>
                <a:spcPts val="500"/>
              </a:spcAft>
            </a:pPr>
            <a:endParaRPr lang="en-US" altLang="en-US"/>
          </a:p>
          <a:p>
            <a:pPr>
              <a:spcBef>
                <a:spcPts val="500"/>
              </a:spcBef>
              <a:spcAft>
                <a:spcPts val="500"/>
              </a:spcAft>
            </a:pPr>
            <a:endParaRPr lang="en-US" altLang="en-US"/>
          </a:p>
        </p:txBody>
      </p:sp>
    </p:spTree>
    <p:extLst>
      <p:ext uri="{BB962C8B-B14F-4D97-AF65-F5344CB8AC3E}">
        <p14:creationId xmlns:p14="http://schemas.microsoft.com/office/powerpoint/2010/main" val="2458978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03842541-6E36-4E11-BD1E-8301502F8583}" type="slidenum">
              <a:rPr lang="en-US" altLang="en-US"/>
              <a:pPr/>
              <a:t>16</a:t>
            </a:fld>
            <a:endParaRPr lang="en-US" altLang="en-US"/>
          </a:p>
        </p:txBody>
      </p:sp>
      <p:sp>
        <p:nvSpPr>
          <p:cNvPr id="57346" name="Text Box 2"/>
          <p:cNvSpPr txBox="1">
            <a:spLocks noChangeArrowheads="1"/>
          </p:cNvSpPr>
          <p:nvPr/>
        </p:nvSpPr>
        <p:spPr bwMode="auto">
          <a:xfrm>
            <a:off x="539750" y="568325"/>
            <a:ext cx="7054850" cy="558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ts val="500"/>
              </a:spcBef>
              <a:spcAft>
                <a:spcPts val="500"/>
              </a:spcAft>
            </a:pPr>
            <a:r>
              <a:rPr lang="en-US" altLang="en-US"/>
              <a:t>exit — Output a message and terminate the current script</a:t>
            </a:r>
          </a:p>
          <a:p>
            <a:pPr>
              <a:spcBef>
                <a:spcPts val="500"/>
              </a:spcBef>
              <a:spcAft>
                <a:spcPts val="500"/>
              </a:spcAft>
            </a:pPr>
            <a:endParaRPr lang="en-US" altLang="en-US" b="1"/>
          </a:p>
          <a:p>
            <a:pPr>
              <a:spcBef>
                <a:spcPts val="500"/>
              </a:spcBef>
              <a:spcAft>
                <a:spcPts val="500"/>
              </a:spcAft>
            </a:pPr>
            <a:r>
              <a:rPr lang="en-US" altLang="en-US" b="1"/>
              <a:t>Description</a:t>
            </a:r>
          </a:p>
          <a:p>
            <a:pPr>
              <a:spcBef>
                <a:spcPts val="500"/>
              </a:spcBef>
              <a:spcAft>
                <a:spcPts val="500"/>
              </a:spcAft>
            </a:pPr>
            <a:r>
              <a:rPr lang="en-US" altLang="en-US"/>
              <a:t>void </a:t>
            </a:r>
            <a:r>
              <a:rPr lang="en-US" altLang="en-US" b="1"/>
              <a:t>exit</a:t>
            </a:r>
            <a:r>
              <a:rPr lang="en-US" altLang="en-US"/>
              <a:t> ([ string $status ] ) </a:t>
            </a:r>
          </a:p>
          <a:p>
            <a:pPr>
              <a:spcBef>
                <a:spcPts val="500"/>
              </a:spcBef>
              <a:spcAft>
                <a:spcPts val="500"/>
              </a:spcAft>
            </a:pPr>
            <a:r>
              <a:rPr lang="en-US" altLang="en-US"/>
              <a:t>void </a:t>
            </a:r>
            <a:r>
              <a:rPr lang="en-US" altLang="en-US" b="1"/>
              <a:t>exit</a:t>
            </a:r>
            <a:r>
              <a:rPr lang="en-US" altLang="en-US"/>
              <a:t> ( int $status ) </a:t>
            </a:r>
          </a:p>
          <a:p>
            <a:pPr>
              <a:spcBef>
                <a:spcPts val="500"/>
              </a:spcBef>
              <a:spcAft>
                <a:spcPts val="500"/>
              </a:spcAft>
            </a:pPr>
            <a:r>
              <a:rPr lang="en-US" altLang="en-US"/>
              <a:t>Terminates execution of the script. </a:t>
            </a:r>
          </a:p>
          <a:p>
            <a:pPr>
              <a:spcBef>
                <a:spcPts val="500"/>
              </a:spcBef>
              <a:spcAft>
                <a:spcPts val="500"/>
              </a:spcAft>
            </a:pPr>
            <a:endParaRPr lang="en-US" altLang="en-US" b="1"/>
          </a:p>
          <a:p>
            <a:pPr>
              <a:spcBef>
                <a:spcPts val="500"/>
              </a:spcBef>
              <a:spcAft>
                <a:spcPts val="500"/>
              </a:spcAft>
            </a:pPr>
            <a:r>
              <a:rPr lang="en-US" altLang="en-US" b="1"/>
              <a:t>Parameters</a:t>
            </a:r>
          </a:p>
          <a:p>
            <a:pPr>
              <a:spcBef>
                <a:spcPts val="500"/>
              </a:spcBef>
              <a:spcAft>
                <a:spcPts val="500"/>
              </a:spcAft>
            </a:pPr>
            <a:r>
              <a:rPr lang="en-US" altLang="en-US" i="1"/>
              <a:t>status</a:t>
            </a:r>
            <a:r>
              <a:rPr lang="en-US" altLang="en-US"/>
              <a:t> </a:t>
            </a:r>
          </a:p>
          <a:p>
            <a:pPr>
              <a:spcBef>
                <a:spcPts val="500"/>
              </a:spcBef>
              <a:spcAft>
                <a:spcPts val="500"/>
              </a:spcAft>
            </a:pPr>
            <a:r>
              <a:rPr lang="en-US" altLang="en-US"/>
              <a:t>If </a:t>
            </a:r>
            <a:r>
              <a:rPr lang="en-US" altLang="en-US" i="1"/>
              <a:t>status</a:t>
            </a:r>
            <a:r>
              <a:rPr lang="en-US" altLang="en-US"/>
              <a:t> is a string, this function prints the </a:t>
            </a:r>
            <a:r>
              <a:rPr lang="en-US" altLang="en-US" i="1"/>
              <a:t>status</a:t>
            </a:r>
            <a:r>
              <a:rPr lang="en-US" altLang="en-US"/>
              <a:t> just before exiting. </a:t>
            </a:r>
          </a:p>
          <a:p>
            <a:pPr>
              <a:spcBef>
                <a:spcPts val="500"/>
              </a:spcBef>
              <a:spcAft>
                <a:spcPts val="500"/>
              </a:spcAft>
            </a:pPr>
            <a:r>
              <a:rPr lang="en-US" altLang="en-US"/>
              <a:t>If </a:t>
            </a:r>
            <a:r>
              <a:rPr lang="en-US" altLang="en-US" i="1"/>
              <a:t>status</a:t>
            </a:r>
            <a:r>
              <a:rPr lang="en-US" altLang="en-US"/>
              <a:t> is an integer, that value will also be used as the exit status. </a:t>
            </a:r>
          </a:p>
          <a:p>
            <a:pPr>
              <a:spcBef>
                <a:spcPts val="500"/>
              </a:spcBef>
              <a:spcAft>
                <a:spcPts val="500"/>
              </a:spcAft>
            </a:pPr>
            <a:r>
              <a:rPr lang="en-US" altLang="en-US"/>
              <a:t>Exit statuses should be in the range 0 to 254, the exit status 255 is </a:t>
            </a:r>
          </a:p>
          <a:p>
            <a:pPr>
              <a:spcBef>
                <a:spcPts val="500"/>
              </a:spcBef>
              <a:spcAft>
                <a:spcPts val="500"/>
              </a:spcAft>
            </a:pPr>
            <a:r>
              <a:rPr lang="en-US" altLang="en-US"/>
              <a:t>reserved by PHP and shall not be used. The status 0 is used to </a:t>
            </a:r>
          </a:p>
          <a:p>
            <a:pPr>
              <a:spcBef>
                <a:spcPts val="500"/>
              </a:spcBef>
              <a:spcAft>
                <a:spcPts val="500"/>
              </a:spcAft>
            </a:pPr>
            <a:r>
              <a:rPr lang="en-US" altLang="en-US"/>
              <a:t>terminate the program successfully. </a:t>
            </a:r>
          </a:p>
        </p:txBody>
      </p:sp>
    </p:spTree>
    <p:extLst>
      <p:ext uri="{BB962C8B-B14F-4D97-AF65-F5344CB8AC3E}">
        <p14:creationId xmlns:p14="http://schemas.microsoft.com/office/powerpoint/2010/main" val="2654995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5"/>
          <p:cNvSpPr>
            <a:spLocks noGrp="1"/>
          </p:cNvSpPr>
          <p:nvPr>
            <p:ph type="sldNum" sz="quarter" idx="12"/>
          </p:nvPr>
        </p:nvSpPr>
        <p:spPr/>
        <p:txBody>
          <a:bodyPr/>
          <a:lstStyle/>
          <a:p>
            <a:fld id="{E68D4FC5-8660-47FC-8509-CF87A726BEB5}" type="slidenum">
              <a:rPr lang="en-US" altLang="en-US"/>
              <a:pPr/>
              <a:t>17</a:t>
            </a:fld>
            <a:endParaRPr lang="en-US" altLang="en-US"/>
          </a:p>
        </p:txBody>
      </p:sp>
      <p:sp>
        <p:nvSpPr>
          <p:cNvPr id="4099" name="Rectangle 3"/>
          <p:cNvSpPr>
            <a:spLocks noGrp="1" noChangeArrowheads="1"/>
          </p:cNvSpPr>
          <p:nvPr>
            <p:ph type="body" idx="1"/>
          </p:nvPr>
        </p:nvSpPr>
        <p:spPr>
          <a:xfrm>
            <a:off x="457200" y="549275"/>
            <a:ext cx="8229600" cy="5576888"/>
          </a:xfrm>
        </p:spPr>
        <p:txBody>
          <a:bodyPr/>
          <a:lstStyle/>
          <a:p>
            <a:r>
              <a:rPr lang="en-US" altLang="en-US" sz="2400"/>
              <a:t>A typical web database transaction consists of the following stages, which are numbered in the Figure 1:</a:t>
            </a:r>
          </a:p>
          <a:p>
            <a:endParaRPr lang="en-US" altLang="en-US" sz="2400"/>
          </a:p>
          <a:p>
            <a:pPr>
              <a:buFontTx/>
              <a:buNone/>
            </a:pPr>
            <a:r>
              <a:rPr lang="en-US" altLang="en-US" sz="2400"/>
              <a:t>	1. A user’s web browser issues an HTTP request for a particular web page. For example, using an HTML form, she might have requested a search for all books at MikkeliOnlineProfessionalBooks.com written by Leila Karjalainen. The search results page is called results.php.</a:t>
            </a:r>
          </a:p>
          <a:p>
            <a:endParaRPr lang="en-US" altLang="en-US" sz="2400"/>
          </a:p>
          <a:p>
            <a:pPr>
              <a:buFontTx/>
              <a:buNone/>
            </a:pPr>
            <a:r>
              <a:rPr lang="en-US" altLang="en-US" sz="2400"/>
              <a:t>	2. The web server receives the request for results.php, retrieves the file, and passes it to the PHP engine for processing.</a:t>
            </a:r>
          </a:p>
        </p:txBody>
      </p:sp>
    </p:spTree>
    <p:extLst>
      <p:ext uri="{BB962C8B-B14F-4D97-AF65-F5344CB8AC3E}">
        <p14:creationId xmlns:p14="http://schemas.microsoft.com/office/powerpoint/2010/main" val="3101171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24" name="Slide Number Placeholder 3"/>
          <p:cNvSpPr>
            <a:spLocks noGrp="1"/>
          </p:cNvSpPr>
          <p:nvPr>
            <p:ph type="sldNum" sz="quarter" idx="12"/>
          </p:nvPr>
        </p:nvSpPr>
        <p:spPr/>
        <p:txBody>
          <a:bodyPr/>
          <a:lstStyle/>
          <a:p>
            <a:fld id="{DA241264-9CC2-4671-94BC-7630A3B52C92}" type="slidenum">
              <a:rPr lang="en-US" altLang="en-US"/>
              <a:pPr/>
              <a:t>18</a:t>
            </a:fld>
            <a:endParaRPr lang="en-US" altLang="en-US"/>
          </a:p>
        </p:txBody>
      </p:sp>
      <p:sp>
        <p:nvSpPr>
          <p:cNvPr id="35844" name="Rectangle 4"/>
          <p:cNvSpPr>
            <a:spLocks noChangeArrowheads="1"/>
          </p:cNvSpPr>
          <p:nvPr/>
        </p:nvSpPr>
        <p:spPr bwMode="auto">
          <a:xfrm>
            <a:off x="1403350" y="981075"/>
            <a:ext cx="2016125" cy="11525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5" name="Rectangle 5"/>
          <p:cNvSpPr>
            <a:spLocks noChangeArrowheads="1"/>
          </p:cNvSpPr>
          <p:nvPr/>
        </p:nvSpPr>
        <p:spPr bwMode="auto">
          <a:xfrm>
            <a:off x="5148263" y="3357563"/>
            <a:ext cx="2016125" cy="11525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6" name="Rectangle 6"/>
          <p:cNvSpPr>
            <a:spLocks noChangeArrowheads="1"/>
          </p:cNvSpPr>
          <p:nvPr/>
        </p:nvSpPr>
        <p:spPr bwMode="auto">
          <a:xfrm>
            <a:off x="1403350" y="3357563"/>
            <a:ext cx="2016125" cy="11525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7" name="Rectangle 7"/>
          <p:cNvSpPr>
            <a:spLocks noChangeArrowheads="1"/>
          </p:cNvSpPr>
          <p:nvPr/>
        </p:nvSpPr>
        <p:spPr bwMode="auto">
          <a:xfrm>
            <a:off x="5148263" y="981075"/>
            <a:ext cx="2016125" cy="11525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8" name="Line 8"/>
          <p:cNvSpPr>
            <a:spLocks noChangeShapeType="1"/>
          </p:cNvSpPr>
          <p:nvPr/>
        </p:nvSpPr>
        <p:spPr bwMode="auto">
          <a:xfrm>
            <a:off x="3419475" y="1268413"/>
            <a:ext cx="17287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9" name="Line 9"/>
          <p:cNvSpPr>
            <a:spLocks noChangeShapeType="1"/>
          </p:cNvSpPr>
          <p:nvPr/>
        </p:nvSpPr>
        <p:spPr bwMode="auto">
          <a:xfrm flipH="1">
            <a:off x="3419475" y="1844675"/>
            <a:ext cx="17287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0" name="Text Box 10"/>
          <p:cNvSpPr txBox="1">
            <a:spLocks noChangeArrowheads="1"/>
          </p:cNvSpPr>
          <p:nvPr/>
        </p:nvSpPr>
        <p:spPr bwMode="auto">
          <a:xfrm>
            <a:off x="4067175" y="90805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1</a:t>
            </a:r>
          </a:p>
        </p:txBody>
      </p:sp>
      <p:sp>
        <p:nvSpPr>
          <p:cNvPr id="35851" name="Text Box 11"/>
          <p:cNvSpPr txBox="1">
            <a:spLocks noChangeArrowheads="1"/>
          </p:cNvSpPr>
          <p:nvPr/>
        </p:nvSpPr>
        <p:spPr bwMode="auto">
          <a:xfrm>
            <a:off x="4067175" y="1484313"/>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6</a:t>
            </a:r>
          </a:p>
        </p:txBody>
      </p:sp>
      <p:sp>
        <p:nvSpPr>
          <p:cNvPr id="35852" name="Line 12"/>
          <p:cNvSpPr>
            <a:spLocks noChangeShapeType="1"/>
          </p:cNvSpPr>
          <p:nvPr/>
        </p:nvSpPr>
        <p:spPr bwMode="auto">
          <a:xfrm>
            <a:off x="6659563" y="2133600"/>
            <a:ext cx="0" cy="12239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5" name="Line 15"/>
          <p:cNvSpPr>
            <a:spLocks noChangeShapeType="1"/>
          </p:cNvSpPr>
          <p:nvPr/>
        </p:nvSpPr>
        <p:spPr bwMode="auto">
          <a:xfrm flipV="1">
            <a:off x="5651500" y="2133600"/>
            <a:ext cx="0" cy="12239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6" name="Text Box 16"/>
          <p:cNvSpPr txBox="1">
            <a:spLocks noChangeArrowheads="1"/>
          </p:cNvSpPr>
          <p:nvPr/>
        </p:nvSpPr>
        <p:spPr bwMode="auto">
          <a:xfrm>
            <a:off x="6737350" y="2492375"/>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2</a:t>
            </a:r>
          </a:p>
        </p:txBody>
      </p:sp>
      <p:sp>
        <p:nvSpPr>
          <p:cNvPr id="35857" name="Text Box 17"/>
          <p:cNvSpPr txBox="1">
            <a:spLocks noChangeArrowheads="1"/>
          </p:cNvSpPr>
          <p:nvPr/>
        </p:nvSpPr>
        <p:spPr bwMode="auto">
          <a:xfrm>
            <a:off x="5724525" y="2492375"/>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5</a:t>
            </a:r>
          </a:p>
        </p:txBody>
      </p:sp>
      <p:sp>
        <p:nvSpPr>
          <p:cNvPr id="35858" name="Line 18"/>
          <p:cNvSpPr>
            <a:spLocks noChangeShapeType="1"/>
          </p:cNvSpPr>
          <p:nvPr/>
        </p:nvSpPr>
        <p:spPr bwMode="auto">
          <a:xfrm flipH="1">
            <a:off x="3419475" y="3644900"/>
            <a:ext cx="17287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9" name="Line 19"/>
          <p:cNvSpPr>
            <a:spLocks noChangeShapeType="1"/>
          </p:cNvSpPr>
          <p:nvPr/>
        </p:nvSpPr>
        <p:spPr bwMode="auto">
          <a:xfrm>
            <a:off x="3419475" y="4221163"/>
            <a:ext cx="17287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60" name="Text Box 20"/>
          <p:cNvSpPr txBox="1">
            <a:spLocks noChangeArrowheads="1"/>
          </p:cNvSpPr>
          <p:nvPr/>
        </p:nvSpPr>
        <p:spPr bwMode="auto">
          <a:xfrm>
            <a:off x="4140200" y="3284538"/>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3</a:t>
            </a:r>
          </a:p>
        </p:txBody>
      </p:sp>
      <p:sp>
        <p:nvSpPr>
          <p:cNvPr id="35861" name="Text Box 21"/>
          <p:cNvSpPr txBox="1">
            <a:spLocks noChangeArrowheads="1"/>
          </p:cNvSpPr>
          <p:nvPr/>
        </p:nvSpPr>
        <p:spPr bwMode="auto">
          <a:xfrm>
            <a:off x="4144963" y="38608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4</a:t>
            </a:r>
          </a:p>
        </p:txBody>
      </p:sp>
      <p:sp>
        <p:nvSpPr>
          <p:cNvPr id="35862" name="Text Box 22"/>
          <p:cNvSpPr txBox="1">
            <a:spLocks noChangeArrowheads="1"/>
          </p:cNvSpPr>
          <p:nvPr/>
        </p:nvSpPr>
        <p:spPr bwMode="auto">
          <a:xfrm>
            <a:off x="1547813" y="3716338"/>
            <a:ext cx="168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MySQL Server</a:t>
            </a:r>
          </a:p>
        </p:txBody>
      </p:sp>
      <p:sp>
        <p:nvSpPr>
          <p:cNvPr id="35863" name="Text Box 23"/>
          <p:cNvSpPr txBox="1">
            <a:spLocks noChangeArrowheads="1"/>
          </p:cNvSpPr>
          <p:nvPr/>
        </p:nvSpPr>
        <p:spPr bwMode="auto">
          <a:xfrm>
            <a:off x="1835150" y="1341438"/>
            <a:ext cx="1022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Browser</a:t>
            </a:r>
          </a:p>
        </p:txBody>
      </p:sp>
      <p:sp>
        <p:nvSpPr>
          <p:cNvPr id="35864" name="Text Box 24"/>
          <p:cNvSpPr txBox="1">
            <a:spLocks noChangeArrowheads="1"/>
          </p:cNvSpPr>
          <p:nvPr/>
        </p:nvSpPr>
        <p:spPr bwMode="auto">
          <a:xfrm>
            <a:off x="5435600" y="1341438"/>
            <a:ext cx="1390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Web Server</a:t>
            </a:r>
          </a:p>
        </p:txBody>
      </p:sp>
      <p:sp>
        <p:nvSpPr>
          <p:cNvPr id="35865" name="Text Box 25"/>
          <p:cNvSpPr txBox="1">
            <a:spLocks noChangeArrowheads="1"/>
          </p:cNvSpPr>
          <p:nvPr/>
        </p:nvSpPr>
        <p:spPr bwMode="auto">
          <a:xfrm>
            <a:off x="5435600" y="3716338"/>
            <a:ext cx="1428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PHP Engine</a:t>
            </a:r>
          </a:p>
        </p:txBody>
      </p:sp>
    </p:spTree>
    <p:extLst>
      <p:ext uri="{BB962C8B-B14F-4D97-AF65-F5344CB8AC3E}">
        <p14:creationId xmlns:p14="http://schemas.microsoft.com/office/powerpoint/2010/main" val="2087405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5"/>
          <p:cNvSpPr>
            <a:spLocks noGrp="1"/>
          </p:cNvSpPr>
          <p:nvPr>
            <p:ph type="sldNum" sz="quarter" idx="12"/>
          </p:nvPr>
        </p:nvSpPr>
        <p:spPr/>
        <p:txBody>
          <a:bodyPr/>
          <a:lstStyle/>
          <a:p>
            <a:fld id="{4DE242E7-E3D4-427C-8526-1A7E64B00418}" type="slidenum">
              <a:rPr lang="en-US" altLang="en-US"/>
              <a:pPr/>
              <a:t>19</a:t>
            </a:fld>
            <a:endParaRPr lang="en-US" altLang="en-US"/>
          </a:p>
        </p:txBody>
      </p:sp>
      <p:sp>
        <p:nvSpPr>
          <p:cNvPr id="5122" name="Rectangle 2"/>
          <p:cNvSpPr>
            <a:spLocks noGrp="1" noChangeArrowheads="1"/>
          </p:cNvSpPr>
          <p:nvPr>
            <p:ph type="body" idx="1"/>
          </p:nvPr>
        </p:nvSpPr>
        <p:spPr>
          <a:xfrm>
            <a:off x="457200" y="549275"/>
            <a:ext cx="8229600" cy="5576888"/>
          </a:xfrm>
        </p:spPr>
        <p:txBody>
          <a:bodyPr/>
          <a:lstStyle/>
          <a:p>
            <a:pPr>
              <a:buFontTx/>
              <a:buNone/>
            </a:pPr>
            <a:r>
              <a:rPr lang="en-US" altLang="en-US" sz="2400"/>
              <a:t>	3. The PHP engine begins parsing the script. Inside the script is a command to connect to the database and execute a query (perform the search for books). PHP opens a connection to the MySQL server and sends on the appropriate query.</a:t>
            </a:r>
          </a:p>
          <a:p>
            <a:endParaRPr lang="en-US" altLang="en-US" sz="2400"/>
          </a:p>
          <a:p>
            <a:pPr>
              <a:buFontTx/>
              <a:buNone/>
            </a:pPr>
            <a:r>
              <a:rPr lang="en-US" altLang="en-US" sz="2400"/>
              <a:t>	4. The MySQL server receives the database query, processes it, and sends the results - a list of books - back to the PHP engine.</a:t>
            </a:r>
          </a:p>
          <a:p>
            <a:endParaRPr lang="en-US" altLang="en-US" sz="2400"/>
          </a:p>
          <a:p>
            <a:pPr>
              <a:buFontTx/>
              <a:buNone/>
            </a:pPr>
            <a:r>
              <a:rPr lang="en-US" altLang="en-US" sz="2400"/>
              <a:t>	5. The PHP engine finishes running the script, which usually involves formatting the query results nicely in HTML. It then returns the resulting HTML to the web server.</a:t>
            </a:r>
          </a:p>
        </p:txBody>
      </p:sp>
    </p:spTree>
    <p:extLst>
      <p:ext uri="{BB962C8B-B14F-4D97-AF65-F5344CB8AC3E}">
        <p14:creationId xmlns:p14="http://schemas.microsoft.com/office/powerpoint/2010/main" val="2461558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sp>
        <p:nvSpPr>
          <p:cNvPr id="4" name="Content Placeholder 3"/>
          <p:cNvSpPr>
            <a:spLocks noGrp="1"/>
          </p:cNvSpPr>
          <p:nvPr>
            <p:ph sz="quarter" idx="1"/>
          </p:nvPr>
        </p:nvSpPr>
        <p:spPr/>
        <p:txBody>
          <a:bodyPr/>
          <a:lstStyle/>
          <a:p>
            <a:r>
              <a:rPr lang="en-US" altLang="en-US" b="1" dirty="0" smtClean="0"/>
              <a:t>PHP </a:t>
            </a:r>
            <a:r>
              <a:rPr lang="en-US" altLang="en-US" b="1" dirty="0"/>
              <a:t>and MySQL Web </a:t>
            </a:r>
            <a:r>
              <a:rPr lang="en-US" altLang="en-US" b="1" dirty="0" smtClean="0"/>
              <a:t>Development</a:t>
            </a:r>
            <a:endParaRPr lang="en-US" b="1"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5"/>
          <p:cNvSpPr>
            <a:spLocks noGrp="1"/>
          </p:cNvSpPr>
          <p:nvPr>
            <p:ph type="sldNum" sz="quarter" idx="12"/>
          </p:nvPr>
        </p:nvSpPr>
        <p:spPr/>
        <p:txBody>
          <a:bodyPr/>
          <a:lstStyle/>
          <a:p>
            <a:fld id="{1682C464-2BEB-4DC8-9811-F89B450EA80E}" type="slidenum">
              <a:rPr lang="en-US" altLang="en-US"/>
              <a:pPr/>
              <a:t>20</a:t>
            </a:fld>
            <a:endParaRPr lang="en-US" altLang="en-US"/>
          </a:p>
        </p:txBody>
      </p:sp>
      <p:sp>
        <p:nvSpPr>
          <p:cNvPr id="6146" name="Rectangle 2"/>
          <p:cNvSpPr>
            <a:spLocks noGrp="1" noChangeArrowheads="1"/>
          </p:cNvSpPr>
          <p:nvPr>
            <p:ph type="body" idx="1"/>
          </p:nvPr>
        </p:nvSpPr>
        <p:spPr>
          <a:xfrm>
            <a:off x="457200" y="549275"/>
            <a:ext cx="8229600" cy="5576888"/>
          </a:xfrm>
        </p:spPr>
        <p:txBody>
          <a:bodyPr/>
          <a:lstStyle/>
          <a:p>
            <a:pPr>
              <a:buFontTx/>
              <a:buNone/>
            </a:pPr>
            <a:r>
              <a:rPr lang="en-US" altLang="en-US" sz="2400"/>
              <a:t>	6. The web server passes the HTML back to the browser, where the user can see the list of books she requested.</a:t>
            </a:r>
          </a:p>
          <a:p>
            <a:endParaRPr lang="en-US" altLang="en-US" sz="2400"/>
          </a:p>
          <a:p>
            <a:r>
              <a:rPr lang="en-US" altLang="en-US" sz="2400" u="sng"/>
              <a:t>The above described process is basically the same regardless of which scripting engine or database server you use</a:t>
            </a:r>
            <a:r>
              <a:rPr lang="en-US" altLang="en-US" sz="2400"/>
              <a:t>.</a:t>
            </a:r>
          </a:p>
          <a:p>
            <a:r>
              <a:rPr lang="en-US" altLang="en-US" sz="2400"/>
              <a:t>Sometimes the web server, PHP engine, and database server all run on the same machine.</a:t>
            </a:r>
          </a:p>
          <a:p>
            <a:r>
              <a:rPr lang="en-US" altLang="en-US" sz="2400"/>
              <a:t>However, it is quite common for the database server to run on a different machine. You might do this for reasons of security, increased capacity, or load spreading. From a development perspective, this approach is much the same to work with.</a:t>
            </a:r>
          </a:p>
        </p:txBody>
      </p:sp>
    </p:spTree>
    <p:extLst>
      <p:ext uri="{BB962C8B-B14F-4D97-AF65-F5344CB8AC3E}">
        <p14:creationId xmlns:p14="http://schemas.microsoft.com/office/powerpoint/2010/main" val="1603834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5"/>
          <p:cNvSpPr>
            <a:spLocks noGrp="1"/>
          </p:cNvSpPr>
          <p:nvPr>
            <p:ph type="sldNum" sz="quarter" idx="12"/>
          </p:nvPr>
        </p:nvSpPr>
        <p:spPr/>
        <p:txBody>
          <a:bodyPr/>
          <a:lstStyle/>
          <a:p>
            <a:fld id="{DE61A6BB-4C9D-4435-96C7-0B67516E0782}" type="slidenum">
              <a:rPr lang="en-US" altLang="en-US"/>
              <a:pPr/>
              <a:t>21</a:t>
            </a:fld>
            <a:endParaRPr lang="en-US" altLang="en-US"/>
          </a:p>
        </p:txBody>
      </p:sp>
      <p:sp>
        <p:nvSpPr>
          <p:cNvPr id="7170" name="Rectangle 2"/>
          <p:cNvSpPr>
            <a:spLocks noGrp="1" noChangeArrowheads="1"/>
          </p:cNvSpPr>
          <p:nvPr>
            <p:ph type="body" idx="1"/>
          </p:nvPr>
        </p:nvSpPr>
        <p:spPr>
          <a:xfrm>
            <a:off x="457200" y="549275"/>
            <a:ext cx="8229600" cy="5576888"/>
          </a:xfrm>
        </p:spPr>
        <p:txBody>
          <a:bodyPr/>
          <a:lstStyle/>
          <a:p>
            <a:r>
              <a:rPr lang="en-US" altLang="en-US" sz="2400"/>
              <a:t>First example reads in and displays the contents of the Friend table from the database Future.</a:t>
            </a:r>
          </a:p>
          <a:p>
            <a:r>
              <a:rPr lang="en-US" altLang="en-US" sz="2400"/>
              <a:t>Our script will do the following jobs:</a:t>
            </a:r>
          </a:p>
          <a:p>
            <a:pPr lvl="1"/>
            <a:r>
              <a:rPr lang="en-US" altLang="en-US" sz="2000"/>
              <a:t>Set up a connection to the appropriate database</a:t>
            </a:r>
          </a:p>
          <a:p>
            <a:pPr lvl="1"/>
            <a:r>
              <a:rPr lang="en-US" altLang="en-US" sz="2000"/>
              <a:t>Query the database table</a:t>
            </a:r>
          </a:p>
          <a:p>
            <a:pPr lvl="1"/>
            <a:r>
              <a:rPr lang="en-US" altLang="en-US" sz="2000"/>
              <a:t>Retrieve the results</a:t>
            </a:r>
          </a:p>
          <a:p>
            <a:pPr lvl="1"/>
            <a:r>
              <a:rPr lang="en-US" altLang="en-US" sz="2000"/>
              <a:t>Present the results back to the user</a:t>
            </a:r>
          </a:p>
          <a:p>
            <a:pPr lvl="1"/>
            <a:endParaRPr lang="en-US" altLang="en-US" sz="2000"/>
          </a:p>
          <a:p>
            <a:r>
              <a:rPr lang="en-US" altLang="en-US" sz="2400"/>
              <a:t>First we need to create the needed database and database table – this time we will do it directly using MySQL Query Browser:</a:t>
            </a:r>
          </a:p>
        </p:txBody>
      </p:sp>
    </p:spTree>
    <p:extLst>
      <p:ext uri="{BB962C8B-B14F-4D97-AF65-F5344CB8AC3E}">
        <p14:creationId xmlns:p14="http://schemas.microsoft.com/office/powerpoint/2010/main" val="1618998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233E67CB-4621-4D18-B039-890F4377B09D}" type="slidenum">
              <a:rPr lang="en-US" altLang="en-US"/>
              <a:pPr/>
              <a:t>22</a:t>
            </a:fld>
            <a:endParaRPr lang="en-US" altLang="en-US"/>
          </a:p>
        </p:txBody>
      </p:sp>
      <p:pic>
        <p:nvPicPr>
          <p:cNvPr id="368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549275"/>
            <a:ext cx="714375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2621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08AEE7BC-AE1E-4660-91D4-40BA66AC09ED}" type="slidenum">
              <a:rPr lang="en-US" altLang="en-US"/>
              <a:pPr/>
              <a:t>23</a:t>
            </a:fld>
            <a:endParaRPr lang="en-US" altLang="en-US"/>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620713"/>
            <a:ext cx="714375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4950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E0B72B18-C703-4A86-B43F-D7B66B9305E0}" type="slidenum">
              <a:rPr lang="en-US" altLang="en-US"/>
              <a:pPr/>
              <a:t>24</a:t>
            </a:fld>
            <a:endParaRPr lang="en-US" altLang="en-US"/>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476250"/>
            <a:ext cx="7620000" cy="544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4754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5"/>
          <p:cNvSpPr>
            <a:spLocks noGrp="1"/>
          </p:cNvSpPr>
          <p:nvPr>
            <p:ph type="sldNum" sz="quarter" idx="12"/>
          </p:nvPr>
        </p:nvSpPr>
        <p:spPr/>
        <p:txBody>
          <a:bodyPr/>
          <a:lstStyle/>
          <a:p>
            <a:fld id="{F754766C-E081-493A-9840-71D13080E95A}" type="slidenum">
              <a:rPr lang="en-US" altLang="en-US"/>
              <a:pPr/>
              <a:t>25</a:t>
            </a:fld>
            <a:endParaRPr lang="en-US" altLang="en-US"/>
          </a:p>
        </p:txBody>
      </p:sp>
      <p:sp>
        <p:nvSpPr>
          <p:cNvPr id="40963" name="Rectangle 3"/>
          <p:cNvSpPr>
            <a:spLocks noGrp="1" noChangeArrowheads="1"/>
          </p:cNvSpPr>
          <p:nvPr>
            <p:ph type="body" idx="1"/>
          </p:nvPr>
        </p:nvSpPr>
        <p:spPr>
          <a:xfrm>
            <a:off x="457200" y="692150"/>
            <a:ext cx="8229600" cy="5434013"/>
          </a:xfrm>
        </p:spPr>
        <p:txBody>
          <a:bodyPr/>
          <a:lstStyle/>
          <a:p>
            <a:r>
              <a:rPr lang="en-US" altLang="en-US" sz="2400"/>
              <a:t>Next the PHP script:</a:t>
            </a:r>
          </a:p>
        </p:txBody>
      </p:sp>
    </p:spTree>
    <p:extLst>
      <p:ext uri="{BB962C8B-B14F-4D97-AF65-F5344CB8AC3E}">
        <p14:creationId xmlns:p14="http://schemas.microsoft.com/office/powerpoint/2010/main" val="5831408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1448BB86-F6E9-4ADD-B9E4-6895BDFFC7A5}" type="slidenum">
              <a:rPr lang="en-US" altLang="en-US"/>
              <a:pPr/>
              <a:t>26</a:t>
            </a:fld>
            <a:endParaRPr lang="en-US" altLang="en-US"/>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620713"/>
            <a:ext cx="7143750" cy="509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4970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7" name="Slide Number Placeholder 3"/>
          <p:cNvSpPr>
            <a:spLocks noGrp="1"/>
          </p:cNvSpPr>
          <p:nvPr>
            <p:ph type="sldNum" sz="quarter" idx="12"/>
          </p:nvPr>
        </p:nvSpPr>
        <p:spPr/>
        <p:txBody>
          <a:bodyPr/>
          <a:lstStyle/>
          <a:p>
            <a:fld id="{1205A060-FF56-4C81-B6F9-431124776B9D}" type="slidenum">
              <a:rPr lang="en-US" altLang="en-US"/>
              <a:pPr/>
              <a:t>27</a:t>
            </a:fld>
            <a:endParaRPr lang="en-US" altLang="en-US"/>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549275"/>
            <a:ext cx="7143750" cy="509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035" name="AutoShape 3"/>
          <p:cNvSpPr>
            <a:spLocks noChangeArrowheads="1"/>
          </p:cNvSpPr>
          <p:nvPr/>
        </p:nvSpPr>
        <p:spPr bwMode="auto">
          <a:xfrm>
            <a:off x="250825" y="1844675"/>
            <a:ext cx="504825" cy="381000"/>
          </a:xfrm>
          <a:prstGeom prst="rightArrow">
            <a:avLst>
              <a:gd name="adj1" fmla="val 50000"/>
              <a:gd name="adj2" fmla="val 33125"/>
            </a:avLst>
          </a:prstGeom>
          <a:solidFill>
            <a:srgbClr val="BBE0E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6" name="AutoShape 4"/>
          <p:cNvSpPr>
            <a:spLocks noChangeArrowheads="1"/>
          </p:cNvSpPr>
          <p:nvPr/>
        </p:nvSpPr>
        <p:spPr bwMode="auto">
          <a:xfrm>
            <a:off x="250825" y="1412875"/>
            <a:ext cx="504825" cy="381000"/>
          </a:xfrm>
          <a:prstGeom prst="rightArrow">
            <a:avLst>
              <a:gd name="adj1" fmla="val 50000"/>
              <a:gd name="adj2" fmla="val 33125"/>
            </a:avLst>
          </a:prstGeom>
          <a:solidFill>
            <a:srgbClr val="BBE0E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942800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6" name="Slide Number Placeholder 3"/>
          <p:cNvSpPr>
            <a:spLocks noGrp="1"/>
          </p:cNvSpPr>
          <p:nvPr>
            <p:ph type="sldNum" sz="quarter" idx="12"/>
          </p:nvPr>
        </p:nvSpPr>
        <p:spPr/>
        <p:txBody>
          <a:bodyPr/>
          <a:lstStyle/>
          <a:p>
            <a:fld id="{626EC4C6-73FE-405F-BB6E-4A622C882D57}" type="slidenum">
              <a:rPr lang="en-US" altLang="en-US"/>
              <a:pPr/>
              <a:t>28</a:t>
            </a:fld>
            <a:endParaRPr lang="en-US" altLang="en-US"/>
          </a:p>
        </p:txBody>
      </p:sp>
      <p:sp>
        <p:nvSpPr>
          <p:cNvPr id="43011" name="Text Box 3"/>
          <p:cNvSpPr txBox="1">
            <a:spLocks noChangeArrowheads="1"/>
          </p:cNvSpPr>
          <p:nvPr/>
        </p:nvSpPr>
        <p:spPr bwMode="auto">
          <a:xfrm>
            <a:off x="684213" y="392113"/>
            <a:ext cx="5911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…and what you can see from the browser:</a:t>
            </a:r>
          </a:p>
        </p:txBody>
      </p:sp>
      <p:pic>
        <p:nvPicPr>
          <p:cNvPr id="430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412875"/>
            <a:ext cx="7162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75802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5"/>
          <p:cNvSpPr>
            <a:spLocks noGrp="1"/>
          </p:cNvSpPr>
          <p:nvPr>
            <p:ph type="sldNum" sz="quarter" idx="12"/>
          </p:nvPr>
        </p:nvSpPr>
        <p:spPr/>
        <p:txBody>
          <a:bodyPr/>
          <a:lstStyle/>
          <a:p>
            <a:fld id="{44973482-9CFB-460D-A290-FFBEACAE32DD}" type="slidenum">
              <a:rPr lang="en-US" altLang="en-US"/>
              <a:pPr/>
              <a:t>29</a:t>
            </a:fld>
            <a:endParaRPr lang="en-US" altLang="en-US"/>
          </a:p>
        </p:txBody>
      </p:sp>
      <p:sp>
        <p:nvSpPr>
          <p:cNvPr id="8194" name="Rectangle 2"/>
          <p:cNvSpPr>
            <a:spLocks noGrp="1" noChangeArrowheads="1"/>
          </p:cNvSpPr>
          <p:nvPr>
            <p:ph type="body" idx="1"/>
          </p:nvPr>
        </p:nvSpPr>
        <p:spPr>
          <a:xfrm>
            <a:off x="457200" y="549275"/>
            <a:ext cx="8229600" cy="5576888"/>
          </a:xfrm>
        </p:spPr>
        <p:txBody>
          <a:bodyPr/>
          <a:lstStyle/>
          <a:p>
            <a:pPr>
              <a:buFontTx/>
              <a:buNone/>
            </a:pPr>
            <a:r>
              <a:rPr lang="en-US" altLang="en-US" sz="2400" b="1"/>
              <a:t>	</a:t>
            </a:r>
            <a:r>
              <a:rPr lang="en-US" altLang="en-US" sz="2400">
                <a:latin typeface="Courier New" panose="02070309020205020404" pitchFamily="49" charset="0"/>
              </a:rPr>
              <a:t>‘$sqlResult = mysql_query...’</a:t>
            </a:r>
          </a:p>
          <a:p>
            <a:endParaRPr lang="en-US" altLang="en-US" sz="2400" b="1"/>
          </a:p>
          <a:p>
            <a:r>
              <a:rPr lang="en-US" altLang="en-US" sz="2400"/>
              <a:t>When you select items from a database using </a:t>
            </a:r>
            <a:r>
              <a:rPr lang="en-US" altLang="en-US" sz="2400">
                <a:latin typeface="Courier New" panose="02070309020205020404" pitchFamily="49" charset="0"/>
              </a:rPr>
              <a:t>mysql_query()</a:t>
            </a:r>
            <a:r>
              <a:rPr lang="en-US" altLang="en-US" sz="2400"/>
              <a:t>, the data is returned as a MySQL result. Since we want to use this data in our program we need to store it in a variable. </a:t>
            </a:r>
            <a:r>
              <a:rPr lang="en-US" altLang="en-US" sz="2400">
                <a:latin typeface="Courier New" panose="02070309020205020404" pitchFamily="49" charset="0"/>
              </a:rPr>
              <a:t>$sqlResult</a:t>
            </a:r>
            <a:r>
              <a:rPr lang="en-US" altLang="en-US" sz="2400"/>
              <a:t> now holds the result from our </a:t>
            </a:r>
            <a:r>
              <a:rPr lang="en-US" altLang="en-US" sz="2400">
                <a:latin typeface="Courier New" panose="02070309020205020404" pitchFamily="49" charset="0"/>
              </a:rPr>
              <a:t>mysql_query()</a:t>
            </a:r>
            <a:r>
              <a:rPr lang="en-US" altLang="en-US" sz="2400"/>
              <a:t>.</a:t>
            </a:r>
          </a:p>
        </p:txBody>
      </p:sp>
    </p:spTree>
    <p:extLst>
      <p:ext uri="{BB962C8B-B14F-4D97-AF65-F5344CB8AC3E}">
        <p14:creationId xmlns:p14="http://schemas.microsoft.com/office/powerpoint/2010/main" val="650087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smtClean="0"/>
              <a:t>PHP and MySQL Web Development</a:t>
            </a:r>
            <a:endParaRPr lang="en-US" altLang="en-US"/>
          </a:p>
        </p:txBody>
      </p:sp>
      <p:sp>
        <p:nvSpPr>
          <p:cNvPr id="6" name="Slide Number Placeholder 5"/>
          <p:cNvSpPr>
            <a:spLocks noGrp="1"/>
          </p:cNvSpPr>
          <p:nvPr>
            <p:ph type="sldNum" sz="quarter" idx="12"/>
          </p:nvPr>
        </p:nvSpPr>
        <p:spPr/>
        <p:txBody>
          <a:bodyPr/>
          <a:lstStyle/>
          <a:p>
            <a:fld id="{7F76F843-DB30-4309-80CD-EE512AC3E5E1}" type="slidenum">
              <a:rPr lang="en-US" altLang="en-US"/>
              <a:pPr/>
              <a:t>3</a:t>
            </a:fld>
            <a:endParaRPr lang="en-US" altLang="en-US"/>
          </a:p>
        </p:txBody>
      </p:sp>
      <p:sp>
        <p:nvSpPr>
          <p:cNvPr id="2052" name="Rectangle 4"/>
          <p:cNvSpPr>
            <a:spLocks noGrp="1" noChangeArrowheads="1"/>
          </p:cNvSpPr>
          <p:nvPr>
            <p:ph type="title"/>
          </p:nvPr>
        </p:nvSpPr>
        <p:spPr/>
        <p:txBody>
          <a:bodyPr/>
          <a:lstStyle/>
          <a:p>
            <a:r>
              <a:rPr lang="en-US" altLang="en-US" sz="3200" dirty="0"/>
              <a:t>PHP and MySQL Web Development</a:t>
            </a:r>
          </a:p>
        </p:txBody>
      </p:sp>
      <p:sp>
        <p:nvSpPr>
          <p:cNvPr id="2053" name="Rectangle 5"/>
          <p:cNvSpPr>
            <a:spLocks noGrp="1" noChangeArrowheads="1"/>
          </p:cNvSpPr>
          <p:nvPr>
            <p:ph type="body" idx="1"/>
          </p:nvPr>
        </p:nvSpPr>
        <p:spPr/>
        <p:txBody>
          <a:bodyPr/>
          <a:lstStyle/>
          <a:p>
            <a:r>
              <a:rPr lang="en-US" altLang="en-US" sz="2400"/>
              <a:t>When you install PHP, you can select from a number of extensions.</a:t>
            </a:r>
          </a:p>
          <a:p>
            <a:r>
              <a:rPr lang="en-US" altLang="en-US" sz="2400"/>
              <a:t>The MySQL support in PHP consists of a number of functions you can call to interact with MySQL, and here are some of them:</a:t>
            </a:r>
          </a:p>
        </p:txBody>
      </p:sp>
    </p:spTree>
    <p:extLst>
      <p:ext uri="{BB962C8B-B14F-4D97-AF65-F5344CB8AC3E}">
        <p14:creationId xmlns:p14="http://schemas.microsoft.com/office/powerpoint/2010/main" val="3808968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5"/>
          <p:cNvSpPr>
            <a:spLocks noGrp="1"/>
          </p:cNvSpPr>
          <p:nvPr>
            <p:ph type="sldNum" sz="quarter" idx="12"/>
          </p:nvPr>
        </p:nvSpPr>
        <p:spPr/>
        <p:txBody>
          <a:bodyPr/>
          <a:lstStyle/>
          <a:p>
            <a:fld id="{72845F69-3367-4C92-B987-0794A5CC7EA9}" type="slidenum">
              <a:rPr lang="en-US" altLang="en-US"/>
              <a:pPr/>
              <a:t>30</a:t>
            </a:fld>
            <a:endParaRPr lang="en-US" altLang="en-US"/>
          </a:p>
        </p:txBody>
      </p:sp>
      <p:sp>
        <p:nvSpPr>
          <p:cNvPr id="9218" name="Rectangle 2"/>
          <p:cNvSpPr>
            <a:spLocks noGrp="1" noChangeArrowheads="1"/>
          </p:cNvSpPr>
          <p:nvPr>
            <p:ph type="body" idx="1"/>
          </p:nvPr>
        </p:nvSpPr>
        <p:spPr>
          <a:xfrm>
            <a:off x="457200" y="549275"/>
            <a:ext cx="8229600" cy="5576888"/>
          </a:xfrm>
        </p:spPr>
        <p:txBody>
          <a:bodyPr/>
          <a:lstStyle/>
          <a:p>
            <a:pPr>
              <a:buFontTx/>
              <a:buNone/>
            </a:pPr>
            <a:r>
              <a:rPr lang="en-US" altLang="en-US" sz="2400">
                <a:latin typeface="Courier New" panose="02070309020205020404" pitchFamily="49" charset="0"/>
              </a:rPr>
              <a:t>	‘while($sqlRow = mysql_fetch_array( $sqlResult…)’</a:t>
            </a:r>
          </a:p>
          <a:p>
            <a:endParaRPr lang="en-US" altLang="en-US" sz="2400">
              <a:latin typeface="Courier New" panose="02070309020205020404" pitchFamily="49" charset="0"/>
            </a:endParaRPr>
          </a:p>
          <a:p>
            <a:r>
              <a:rPr lang="en-US" altLang="en-US" sz="2400"/>
              <a:t>The </a:t>
            </a:r>
            <a:r>
              <a:rPr lang="en-US" altLang="en-US" sz="2400">
                <a:latin typeface="Courier New" panose="02070309020205020404" pitchFamily="49" charset="0"/>
              </a:rPr>
              <a:t>mysql_fetch_array</a:t>
            </a:r>
            <a:r>
              <a:rPr lang="en-US" altLang="en-US" sz="2400"/>
              <a:t> function gets the next-in-line associative array from a MySQL result. By putting it in a while loop it will continue to fetch the next array until there is no next array to fetch. This function can be called as many times as you want, but it will return </a:t>
            </a:r>
            <a:r>
              <a:rPr lang="en-US" altLang="en-US" sz="2400">
                <a:latin typeface="Courier New" panose="02070309020205020404" pitchFamily="49" charset="0"/>
              </a:rPr>
              <a:t>FALSE</a:t>
            </a:r>
            <a:r>
              <a:rPr lang="en-US" altLang="en-US" sz="2400"/>
              <a:t> when the last associative array has already been returned.</a:t>
            </a:r>
          </a:p>
          <a:p>
            <a:r>
              <a:rPr lang="en-US" altLang="en-US" sz="2400"/>
              <a:t>By placing this function within the conditional statement of the while loop, we can “kill” two birds with one stone: </a:t>
            </a:r>
          </a:p>
          <a:p>
            <a:endParaRPr lang="en-US" altLang="en-US" sz="2400"/>
          </a:p>
        </p:txBody>
      </p:sp>
    </p:spTree>
    <p:extLst>
      <p:ext uri="{BB962C8B-B14F-4D97-AF65-F5344CB8AC3E}">
        <p14:creationId xmlns:p14="http://schemas.microsoft.com/office/powerpoint/2010/main" val="1614345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5"/>
          <p:cNvSpPr>
            <a:spLocks noGrp="1"/>
          </p:cNvSpPr>
          <p:nvPr>
            <p:ph type="sldNum" sz="quarter" idx="12"/>
          </p:nvPr>
        </p:nvSpPr>
        <p:spPr/>
        <p:txBody>
          <a:bodyPr/>
          <a:lstStyle/>
          <a:p>
            <a:fld id="{72D013F9-2A62-4D6B-B4E7-0C583635A792}" type="slidenum">
              <a:rPr lang="en-US" altLang="en-US"/>
              <a:pPr/>
              <a:t>31</a:t>
            </a:fld>
            <a:endParaRPr lang="en-US" altLang="en-US"/>
          </a:p>
        </p:txBody>
      </p:sp>
      <p:sp>
        <p:nvSpPr>
          <p:cNvPr id="45058" name="Rectangle 2"/>
          <p:cNvSpPr>
            <a:spLocks noGrp="1" noChangeArrowheads="1"/>
          </p:cNvSpPr>
          <p:nvPr>
            <p:ph type="body" idx="1"/>
          </p:nvPr>
        </p:nvSpPr>
        <p:spPr>
          <a:xfrm>
            <a:off x="457200" y="549275"/>
            <a:ext cx="8229600" cy="5576888"/>
          </a:xfrm>
        </p:spPr>
        <p:txBody>
          <a:bodyPr/>
          <a:lstStyle/>
          <a:p>
            <a:pPr>
              <a:buFontTx/>
              <a:buNone/>
            </a:pPr>
            <a:r>
              <a:rPr lang="en-US" altLang="en-US" sz="2400"/>
              <a:t>	1. We can retrieve the next associative array from our MySQL resource, </a:t>
            </a:r>
            <a:r>
              <a:rPr lang="en-US" altLang="en-US" sz="2400">
                <a:latin typeface="Courier New" panose="02070309020205020404" pitchFamily="49" charset="0"/>
              </a:rPr>
              <a:t>$sqlResult</a:t>
            </a:r>
            <a:r>
              <a:rPr lang="en-US" altLang="en-US" sz="2400"/>
              <a:t>, so that we can print out the retrieved information. </a:t>
            </a:r>
          </a:p>
          <a:p>
            <a:pPr>
              <a:buFontTx/>
              <a:buNone/>
            </a:pPr>
            <a:r>
              <a:rPr lang="en-US" altLang="en-US" sz="2400"/>
              <a:t>	2. We can tell the while loop to stop printing out information when the MySQL resource has returned the last array, as </a:t>
            </a:r>
            <a:r>
              <a:rPr lang="en-US" altLang="en-US" sz="2400">
                <a:latin typeface="Courier New" panose="02070309020205020404" pitchFamily="49" charset="0"/>
              </a:rPr>
              <a:t>FALSE</a:t>
            </a:r>
            <a:r>
              <a:rPr lang="en-US" altLang="en-US" sz="2400"/>
              <a:t> is returned when it reaches the end and this will cause the while loop to halt. </a:t>
            </a:r>
          </a:p>
          <a:p>
            <a:pPr>
              <a:buFontTx/>
              <a:buNone/>
            </a:pPr>
            <a:endParaRPr lang="en-US" altLang="en-US" sz="2400"/>
          </a:p>
          <a:p>
            <a:r>
              <a:rPr lang="en-US" altLang="en-US" sz="2400"/>
              <a:t>A resource is a special variable, holding a reference to an external resource.</a:t>
            </a:r>
            <a:r>
              <a:rPr lang="en-US" altLang="en-US"/>
              <a:t> </a:t>
            </a:r>
            <a:endParaRPr lang="en-US" altLang="en-US" sz="2400"/>
          </a:p>
          <a:p>
            <a:endParaRPr lang="en-US" altLang="en-US" sz="2400"/>
          </a:p>
        </p:txBody>
      </p:sp>
    </p:spTree>
    <p:extLst>
      <p:ext uri="{BB962C8B-B14F-4D97-AF65-F5344CB8AC3E}">
        <p14:creationId xmlns:p14="http://schemas.microsoft.com/office/powerpoint/2010/main" val="20686635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5"/>
          <p:cNvSpPr>
            <a:spLocks noGrp="1"/>
          </p:cNvSpPr>
          <p:nvPr>
            <p:ph type="sldNum" sz="quarter" idx="12"/>
          </p:nvPr>
        </p:nvSpPr>
        <p:spPr/>
        <p:txBody>
          <a:bodyPr/>
          <a:lstStyle/>
          <a:p>
            <a:fld id="{5B6D3C7D-AA3A-447D-B18D-9F9E8D74C451}" type="slidenum">
              <a:rPr lang="en-US" altLang="en-US"/>
              <a:pPr/>
              <a:t>32</a:t>
            </a:fld>
            <a:endParaRPr lang="en-US" altLang="en-US"/>
          </a:p>
        </p:txBody>
      </p:sp>
      <p:sp>
        <p:nvSpPr>
          <p:cNvPr id="10242" name="Rectangle 2"/>
          <p:cNvSpPr>
            <a:spLocks noGrp="1" noChangeArrowheads="1"/>
          </p:cNvSpPr>
          <p:nvPr>
            <p:ph type="body" idx="1"/>
          </p:nvPr>
        </p:nvSpPr>
        <p:spPr>
          <a:xfrm>
            <a:off x="457200" y="549275"/>
            <a:ext cx="8229600" cy="5576888"/>
          </a:xfrm>
        </p:spPr>
        <p:txBody>
          <a:bodyPr/>
          <a:lstStyle/>
          <a:p>
            <a:r>
              <a:rPr lang="en-US" altLang="en-US" sz="2400"/>
              <a:t>In the above script, we have accessed the firstName column like this: </a:t>
            </a:r>
            <a:r>
              <a:rPr lang="en-US" altLang="en-US" sz="2400">
                <a:latin typeface="Courier New" panose="02070309020205020404" pitchFamily="49" charset="0"/>
              </a:rPr>
              <a:t>$sqlRow[‘firstName’]</a:t>
            </a:r>
            <a:r>
              <a:rPr lang="en-US" altLang="en-US" sz="2400"/>
              <a:t>. That can also be done by using integer indexing:</a:t>
            </a:r>
          </a:p>
        </p:txBody>
      </p:sp>
    </p:spTree>
    <p:extLst>
      <p:ext uri="{BB962C8B-B14F-4D97-AF65-F5344CB8AC3E}">
        <p14:creationId xmlns:p14="http://schemas.microsoft.com/office/powerpoint/2010/main" val="24989829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7" name="Slide Number Placeholder 3"/>
          <p:cNvSpPr>
            <a:spLocks noGrp="1"/>
          </p:cNvSpPr>
          <p:nvPr>
            <p:ph type="sldNum" sz="quarter" idx="12"/>
          </p:nvPr>
        </p:nvSpPr>
        <p:spPr/>
        <p:txBody>
          <a:bodyPr/>
          <a:lstStyle/>
          <a:p>
            <a:fld id="{3B1D9873-FD7B-4A85-87AC-5F6CEAA20582}" type="slidenum">
              <a:rPr lang="en-US" altLang="en-US"/>
              <a:pPr/>
              <a:t>33</a:t>
            </a:fld>
            <a:endParaRPr lang="en-US" altLang="en-US"/>
          </a:p>
        </p:txBody>
      </p:sp>
      <p:pic>
        <p:nvPicPr>
          <p:cNvPr id="460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692150"/>
            <a:ext cx="7143750" cy="509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85" name="AutoShape 5"/>
          <p:cNvSpPr>
            <a:spLocks noChangeArrowheads="1"/>
          </p:cNvSpPr>
          <p:nvPr/>
        </p:nvSpPr>
        <p:spPr bwMode="auto">
          <a:xfrm>
            <a:off x="539750" y="2997200"/>
            <a:ext cx="504825" cy="381000"/>
          </a:xfrm>
          <a:prstGeom prst="rightArrow">
            <a:avLst>
              <a:gd name="adj1" fmla="val 50000"/>
              <a:gd name="adj2" fmla="val 33125"/>
            </a:avLst>
          </a:prstGeom>
          <a:solidFill>
            <a:srgbClr val="BBE0E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6" name="AutoShape 6"/>
          <p:cNvSpPr>
            <a:spLocks noChangeArrowheads="1"/>
          </p:cNvSpPr>
          <p:nvPr/>
        </p:nvSpPr>
        <p:spPr bwMode="auto">
          <a:xfrm>
            <a:off x="539750" y="2565400"/>
            <a:ext cx="504825" cy="381000"/>
          </a:xfrm>
          <a:prstGeom prst="rightArrow">
            <a:avLst>
              <a:gd name="adj1" fmla="val 50000"/>
              <a:gd name="adj2" fmla="val 33125"/>
            </a:avLst>
          </a:prstGeom>
          <a:solidFill>
            <a:srgbClr val="BBE0E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260061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5"/>
          <p:cNvSpPr>
            <a:spLocks noGrp="1"/>
          </p:cNvSpPr>
          <p:nvPr>
            <p:ph type="sldNum" sz="quarter" idx="12"/>
          </p:nvPr>
        </p:nvSpPr>
        <p:spPr/>
        <p:txBody>
          <a:bodyPr/>
          <a:lstStyle/>
          <a:p>
            <a:fld id="{F9F71726-8037-4F91-84EE-7C62AE803B0A}" type="slidenum">
              <a:rPr lang="en-US" altLang="en-US"/>
              <a:pPr/>
              <a:t>34</a:t>
            </a:fld>
            <a:endParaRPr lang="en-US" altLang="en-US"/>
          </a:p>
        </p:txBody>
      </p:sp>
      <p:sp>
        <p:nvSpPr>
          <p:cNvPr id="49155" name="Rectangle 3"/>
          <p:cNvSpPr>
            <a:spLocks noGrp="1" noChangeArrowheads="1"/>
          </p:cNvSpPr>
          <p:nvPr>
            <p:ph type="body" idx="1"/>
          </p:nvPr>
        </p:nvSpPr>
        <p:spPr>
          <a:xfrm>
            <a:off x="457200" y="692150"/>
            <a:ext cx="8229600" cy="5434013"/>
          </a:xfrm>
        </p:spPr>
        <p:txBody>
          <a:bodyPr/>
          <a:lstStyle/>
          <a:p>
            <a:r>
              <a:rPr lang="en-US" altLang="en-US" sz="2400"/>
              <a:t>Or finding out the number of rows in a recordset:</a:t>
            </a:r>
          </a:p>
        </p:txBody>
      </p:sp>
    </p:spTree>
    <p:extLst>
      <p:ext uri="{BB962C8B-B14F-4D97-AF65-F5344CB8AC3E}">
        <p14:creationId xmlns:p14="http://schemas.microsoft.com/office/powerpoint/2010/main" val="28375009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7" name="Slide Number Placeholder 3"/>
          <p:cNvSpPr>
            <a:spLocks noGrp="1"/>
          </p:cNvSpPr>
          <p:nvPr>
            <p:ph type="sldNum" sz="quarter" idx="12"/>
          </p:nvPr>
        </p:nvSpPr>
        <p:spPr/>
        <p:txBody>
          <a:bodyPr/>
          <a:lstStyle/>
          <a:p>
            <a:fld id="{2BB0A32A-C548-4AF9-993A-7ED92CE45E12}" type="slidenum">
              <a:rPr lang="en-US" altLang="en-US"/>
              <a:pPr/>
              <a:t>35</a:t>
            </a:fld>
            <a:endParaRPr lang="en-US" altLang="en-US"/>
          </a:p>
        </p:txBody>
      </p:sp>
      <p:pic>
        <p:nvPicPr>
          <p:cNvPr id="4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549275"/>
            <a:ext cx="7143750" cy="509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07" name="AutoShape 3"/>
          <p:cNvSpPr>
            <a:spLocks noChangeArrowheads="1"/>
          </p:cNvSpPr>
          <p:nvPr/>
        </p:nvSpPr>
        <p:spPr bwMode="auto">
          <a:xfrm>
            <a:off x="395288" y="2420938"/>
            <a:ext cx="504825" cy="381000"/>
          </a:xfrm>
          <a:prstGeom prst="rightArrow">
            <a:avLst>
              <a:gd name="adj1" fmla="val 50000"/>
              <a:gd name="adj2" fmla="val 33125"/>
            </a:avLst>
          </a:prstGeom>
          <a:solidFill>
            <a:srgbClr val="BBE0E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8" name="AutoShape 4"/>
          <p:cNvSpPr>
            <a:spLocks noChangeArrowheads="1"/>
          </p:cNvSpPr>
          <p:nvPr/>
        </p:nvSpPr>
        <p:spPr bwMode="auto">
          <a:xfrm>
            <a:off x="395288" y="2852738"/>
            <a:ext cx="504825" cy="381000"/>
          </a:xfrm>
          <a:prstGeom prst="rightArrow">
            <a:avLst>
              <a:gd name="adj1" fmla="val 50000"/>
              <a:gd name="adj2" fmla="val 33125"/>
            </a:avLst>
          </a:prstGeom>
          <a:solidFill>
            <a:srgbClr val="BBE0E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1556828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12D01DBB-4BB1-4F7C-8D4C-CD990427C668}" type="slidenum">
              <a:rPr lang="en-US" altLang="en-US"/>
              <a:pPr/>
              <a:t>36</a:t>
            </a:fld>
            <a:endParaRPr lang="en-US" altLang="en-US"/>
          </a:p>
        </p:txBody>
      </p:sp>
      <p:pic>
        <p:nvPicPr>
          <p:cNvPr id="512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692150"/>
            <a:ext cx="7162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72564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5"/>
          <p:cNvSpPr>
            <a:spLocks noGrp="1"/>
          </p:cNvSpPr>
          <p:nvPr>
            <p:ph type="sldNum" sz="quarter" idx="12"/>
          </p:nvPr>
        </p:nvSpPr>
        <p:spPr/>
        <p:txBody>
          <a:bodyPr/>
          <a:lstStyle/>
          <a:p>
            <a:fld id="{DA401056-976B-4851-A708-2EE889725F40}" type="slidenum">
              <a:rPr lang="en-US" altLang="en-US"/>
              <a:pPr/>
              <a:t>37</a:t>
            </a:fld>
            <a:endParaRPr lang="en-US" altLang="en-US"/>
          </a:p>
        </p:txBody>
      </p:sp>
      <p:sp>
        <p:nvSpPr>
          <p:cNvPr id="11266" name="Rectangle 2"/>
          <p:cNvSpPr>
            <a:spLocks noGrp="1" noChangeArrowheads="1"/>
          </p:cNvSpPr>
          <p:nvPr>
            <p:ph type="body" idx="1"/>
          </p:nvPr>
        </p:nvSpPr>
        <p:spPr>
          <a:xfrm>
            <a:off x="457200" y="549275"/>
            <a:ext cx="8229600" cy="5576888"/>
          </a:xfrm>
        </p:spPr>
        <p:txBody>
          <a:bodyPr/>
          <a:lstStyle/>
          <a:p>
            <a:r>
              <a:rPr lang="en-US" altLang="en-US" sz="2400"/>
              <a:t>Or returning a row from a recordset as an object </a:t>
            </a:r>
          </a:p>
        </p:txBody>
      </p:sp>
    </p:spTree>
    <p:extLst>
      <p:ext uri="{BB962C8B-B14F-4D97-AF65-F5344CB8AC3E}">
        <p14:creationId xmlns:p14="http://schemas.microsoft.com/office/powerpoint/2010/main" val="24943281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7" name="Slide Number Placeholder 3"/>
          <p:cNvSpPr>
            <a:spLocks noGrp="1"/>
          </p:cNvSpPr>
          <p:nvPr>
            <p:ph type="sldNum" sz="quarter" idx="12"/>
          </p:nvPr>
        </p:nvSpPr>
        <p:spPr/>
        <p:txBody>
          <a:bodyPr/>
          <a:lstStyle/>
          <a:p>
            <a:fld id="{23441B99-24C3-43FE-A3ED-97B83003E517}" type="slidenum">
              <a:rPr lang="en-US" altLang="en-US"/>
              <a:pPr/>
              <a:t>38</a:t>
            </a:fld>
            <a:endParaRPr lang="en-US" altLang="en-US"/>
          </a:p>
        </p:txBody>
      </p:sp>
      <p:pic>
        <p:nvPicPr>
          <p:cNvPr id="532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549275"/>
            <a:ext cx="7143750" cy="509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253" name="AutoShape 5"/>
          <p:cNvSpPr>
            <a:spLocks noChangeArrowheads="1"/>
          </p:cNvSpPr>
          <p:nvPr/>
        </p:nvSpPr>
        <p:spPr bwMode="auto">
          <a:xfrm>
            <a:off x="395288" y="2420938"/>
            <a:ext cx="504825" cy="381000"/>
          </a:xfrm>
          <a:prstGeom prst="rightArrow">
            <a:avLst>
              <a:gd name="adj1" fmla="val 50000"/>
              <a:gd name="adj2" fmla="val 33125"/>
            </a:avLst>
          </a:prstGeom>
          <a:solidFill>
            <a:srgbClr val="BBE0E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4" name="AutoShape 6"/>
          <p:cNvSpPr>
            <a:spLocks noChangeArrowheads="1"/>
          </p:cNvSpPr>
          <p:nvPr/>
        </p:nvSpPr>
        <p:spPr bwMode="auto">
          <a:xfrm>
            <a:off x="395288" y="2852738"/>
            <a:ext cx="504825" cy="381000"/>
          </a:xfrm>
          <a:prstGeom prst="rightArrow">
            <a:avLst>
              <a:gd name="adj1" fmla="val 50000"/>
              <a:gd name="adj2" fmla="val 33125"/>
            </a:avLst>
          </a:prstGeom>
          <a:solidFill>
            <a:srgbClr val="BBE0E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2281771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F111D46C-A3F6-4F64-8C99-340FAF6F46E3}" type="slidenum">
              <a:rPr lang="en-US" altLang="en-US"/>
              <a:pPr/>
              <a:t>39</a:t>
            </a:fld>
            <a:endParaRPr lang="en-US" altLang="en-US"/>
          </a:p>
        </p:txBody>
      </p:sp>
      <p:pic>
        <p:nvPicPr>
          <p:cNvPr id="542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765175"/>
            <a:ext cx="717232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5809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6BD1C737-6E2E-45C8-8C80-545D7845C078}" type="slidenum">
              <a:rPr lang="en-US" altLang="en-US"/>
              <a:pPr/>
              <a:t>4</a:t>
            </a:fld>
            <a:endParaRPr lang="en-US" altLang="en-US"/>
          </a:p>
        </p:txBody>
      </p:sp>
      <p:sp>
        <p:nvSpPr>
          <p:cNvPr id="22532" name="Text Box 4"/>
          <p:cNvSpPr txBox="1">
            <a:spLocks noChangeArrowheads="1"/>
          </p:cNvSpPr>
          <p:nvPr/>
        </p:nvSpPr>
        <p:spPr bwMode="auto">
          <a:xfrm>
            <a:off x="539750" y="568325"/>
            <a:ext cx="8413750" cy="518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ts val="500"/>
              </a:spcBef>
              <a:spcAft>
                <a:spcPts val="500"/>
              </a:spcAft>
            </a:pPr>
            <a:r>
              <a:rPr lang="en-US" altLang="en-US"/>
              <a:t>The mysql_connect() function opens a non-persistent MySQL connection.</a:t>
            </a:r>
          </a:p>
          <a:p>
            <a:pPr>
              <a:spcBef>
                <a:spcPts val="500"/>
              </a:spcBef>
              <a:spcAft>
                <a:spcPts val="500"/>
              </a:spcAft>
            </a:pPr>
            <a:r>
              <a:rPr lang="en-US" altLang="en-US"/>
              <a:t>This function returns the connection on success, or FALSE and </a:t>
            </a:r>
          </a:p>
          <a:p>
            <a:pPr>
              <a:spcBef>
                <a:spcPts val="500"/>
              </a:spcBef>
              <a:spcAft>
                <a:spcPts val="500"/>
              </a:spcAft>
            </a:pPr>
            <a:r>
              <a:rPr lang="en-US" altLang="en-US"/>
              <a:t>an error on failure. </a:t>
            </a:r>
          </a:p>
          <a:p>
            <a:pPr>
              <a:spcBef>
                <a:spcPts val="500"/>
              </a:spcBef>
              <a:spcAft>
                <a:spcPts val="500"/>
              </a:spcAft>
            </a:pPr>
            <a:r>
              <a:rPr lang="en-US" altLang="en-US" b="1"/>
              <a:t>Syntax</a:t>
            </a:r>
          </a:p>
          <a:p>
            <a:pPr>
              <a:spcBef>
                <a:spcPts val="500"/>
              </a:spcBef>
              <a:spcAft>
                <a:spcPts val="500"/>
              </a:spcAft>
            </a:pPr>
            <a:r>
              <a:rPr lang="en-US" altLang="en-US"/>
              <a:t>mysql_connect(server,user,pwd,newlink,clientflag) 	</a:t>
            </a:r>
          </a:p>
          <a:p>
            <a:pPr>
              <a:spcBef>
                <a:spcPts val="500"/>
              </a:spcBef>
              <a:spcAft>
                <a:spcPts val="500"/>
              </a:spcAft>
            </a:pPr>
            <a:r>
              <a:rPr lang="en-US" altLang="en-US" b="1"/>
              <a:t>Parameter	Description	</a:t>
            </a:r>
          </a:p>
          <a:p>
            <a:pPr>
              <a:spcBef>
                <a:spcPts val="500"/>
              </a:spcBef>
              <a:spcAft>
                <a:spcPts val="500"/>
              </a:spcAft>
            </a:pPr>
            <a:r>
              <a:rPr lang="en-US" altLang="en-US"/>
              <a:t>server		Optional. Specifies the server to connect to (can also </a:t>
            </a:r>
          </a:p>
          <a:p>
            <a:pPr>
              <a:spcBef>
                <a:spcPts val="500"/>
              </a:spcBef>
              <a:spcAft>
                <a:spcPts val="500"/>
              </a:spcAft>
            </a:pPr>
            <a:r>
              <a:rPr lang="en-US" altLang="en-US"/>
              <a:t>		include a port number, e.g. "hostname:port" or a path to a </a:t>
            </a:r>
          </a:p>
          <a:p>
            <a:pPr>
              <a:spcBef>
                <a:spcPts val="500"/>
              </a:spcBef>
              <a:spcAft>
                <a:spcPts val="500"/>
              </a:spcAft>
            </a:pPr>
            <a:r>
              <a:rPr lang="en-US" altLang="en-US"/>
              <a:t>		local socket for the localhost). </a:t>
            </a:r>
          </a:p>
          <a:p>
            <a:pPr>
              <a:spcBef>
                <a:spcPts val="500"/>
              </a:spcBef>
              <a:spcAft>
                <a:spcPts val="500"/>
              </a:spcAft>
            </a:pPr>
            <a:r>
              <a:rPr lang="en-US" altLang="en-US"/>
              <a:t>		Default value is "localhost:3306"	</a:t>
            </a:r>
          </a:p>
          <a:p>
            <a:pPr>
              <a:spcBef>
                <a:spcPts val="500"/>
              </a:spcBef>
              <a:spcAft>
                <a:spcPts val="500"/>
              </a:spcAft>
            </a:pPr>
            <a:r>
              <a:rPr lang="en-US" altLang="en-US"/>
              <a:t>user		Optional. Specifies the username to log in with. Default </a:t>
            </a:r>
          </a:p>
          <a:p>
            <a:pPr>
              <a:spcBef>
                <a:spcPts val="500"/>
              </a:spcBef>
              <a:spcAft>
                <a:spcPts val="500"/>
              </a:spcAft>
            </a:pPr>
            <a:r>
              <a:rPr lang="en-US" altLang="en-US"/>
              <a:t>		value is the name of the user that owns the server process	</a:t>
            </a:r>
          </a:p>
          <a:p>
            <a:pPr>
              <a:spcBef>
                <a:spcPts val="500"/>
              </a:spcBef>
              <a:spcAft>
                <a:spcPts val="500"/>
              </a:spcAft>
            </a:pPr>
            <a:r>
              <a:rPr lang="en-US" altLang="en-US"/>
              <a:t>pwd		Optional. Specifies the password to log in with. Default is ""	</a:t>
            </a:r>
          </a:p>
        </p:txBody>
      </p:sp>
    </p:spTree>
    <p:extLst>
      <p:ext uri="{BB962C8B-B14F-4D97-AF65-F5344CB8AC3E}">
        <p14:creationId xmlns:p14="http://schemas.microsoft.com/office/powerpoint/2010/main" val="40680179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5"/>
          <p:cNvSpPr>
            <a:spLocks noGrp="1"/>
          </p:cNvSpPr>
          <p:nvPr>
            <p:ph type="sldNum" sz="quarter" idx="12"/>
          </p:nvPr>
        </p:nvSpPr>
        <p:spPr/>
        <p:txBody>
          <a:bodyPr/>
          <a:lstStyle/>
          <a:p>
            <a:fld id="{D07F8EA1-2F75-4A39-8004-47109800B5AF}" type="slidenum">
              <a:rPr lang="en-US" altLang="en-US"/>
              <a:pPr/>
              <a:t>40</a:t>
            </a:fld>
            <a:endParaRPr lang="en-US" altLang="en-US"/>
          </a:p>
        </p:txBody>
      </p:sp>
      <p:sp>
        <p:nvSpPr>
          <p:cNvPr id="12290" name="Rectangle 2"/>
          <p:cNvSpPr>
            <a:spLocks noGrp="1" noChangeArrowheads="1"/>
          </p:cNvSpPr>
          <p:nvPr>
            <p:ph type="body" idx="1"/>
          </p:nvPr>
        </p:nvSpPr>
        <p:spPr>
          <a:xfrm>
            <a:off x="457200" y="549275"/>
            <a:ext cx="8229600" cy="5576888"/>
          </a:xfrm>
        </p:spPr>
        <p:txBody>
          <a:bodyPr/>
          <a:lstStyle/>
          <a:p>
            <a:r>
              <a:rPr lang="en-US" altLang="en-US" sz="2400"/>
              <a:t>A minor modification to the original example: let’s make it display a message if there is an error when connecting to the database server:</a:t>
            </a:r>
          </a:p>
        </p:txBody>
      </p:sp>
    </p:spTree>
    <p:extLst>
      <p:ext uri="{BB962C8B-B14F-4D97-AF65-F5344CB8AC3E}">
        <p14:creationId xmlns:p14="http://schemas.microsoft.com/office/powerpoint/2010/main" val="1343485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6" name="Slide Number Placeholder 3"/>
          <p:cNvSpPr>
            <a:spLocks noGrp="1"/>
          </p:cNvSpPr>
          <p:nvPr>
            <p:ph type="sldNum" sz="quarter" idx="12"/>
          </p:nvPr>
        </p:nvSpPr>
        <p:spPr/>
        <p:txBody>
          <a:bodyPr/>
          <a:lstStyle/>
          <a:p>
            <a:fld id="{0972B1E6-D6AF-4B74-B338-E408ECAF5DCF}" type="slidenum">
              <a:rPr lang="en-US" altLang="en-US"/>
              <a:pPr/>
              <a:t>41</a:t>
            </a:fld>
            <a:endParaRPr lang="en-US" altLang="en-US"/>
          </a:p>
        </p:txBody>
      </p:sp>
      <p:pic>
        <p:nvPicPr>
          <p:cNvPr id="583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549275"/>
            <a:ext cx="7315200" cy="509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373" name="AutoShape 5"/>
          <p:cNvSpPr>
            <a:spLocks noChangeArrowheads="1"/>
          </p:cNvSpPr>
          <p:nvPr/>
        </p:nvSpPr>
        <p:spPr bwMode="auto">
          <a:xfrm>
            <a:off x="323850" y="3284538"/>
            <a:ext cx="504825" cy="381000"/>
          </a:xfrm>
          <a:prstGeom prst="rightArrow">
            <a:avLst>
              <a:gd name="adj1" fmla="val 50000"/>
              <a:gd name="adj2" fmla="val 33125"/>
            </a:avLst>
          </a:prstGeom>
          <a:solidFill>
            <a:srgbClr val="BBE0E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058562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1A616F88-6FB0-4619-BFD4-557439A209CC}" type="slidenum">
              <a:rPr lang="en-US" altLang="en-US"/>
              <a:pPr/>
              <a:t>42</a:t>
            </a:fld>
            <a:endParaRPr lang="en-US" altLang="en-US"/>
          </a:p>
        </p:txBody>
      </p:sp>
      <p:pic>
        <p:nvPicPr>
          <p:cNvPr id="593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836613"/>
            <a:ext cx="717232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79165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5"/>
          <p:cNvSpPr>
            <a:spLocks noGrp="1"/>
          </p:cNvSpPr>
          <p:nvPr>
            <p:ph type="sldNum" sz="quarter" idx="12"/>
          </p:nvPr>
        </p:nvSpPr>
        <p:spPr/>
        <p:txBody>
          <a:bodyPr/>
          <a:lstStyle/>
          <a:p>
            <a:fld id="{588B13FF-0CF8-4347-AAD9-7F5DF9C6D061}" type="slidenum">
              <a:rPr lang="en-US" altLang="en-US"/>
              <a:pPr/>
              <a:t>43</a:t>
            </a:fld>
            <a:endParaRPr lang="en-US" altLang="en-US"/>
          </a:p>
        </p:txBody>
      </p:sp>
      <p:sp>
        <p:nvSpPr>
          <p:cNvPr id="13314" name="Rectangle 2"/>
          <p:cNvSpPr>
            <a:spLocks noGrp="1" noChangeArrowheads="1"/>
          </p:cNvSpPr>
          <p:nvPr>
            <p:ph type="body" idx="1"/>
          </p:nvPr>
        </p:nvSpPr>
        <p:spPr>
          <a:xfrm>
            <a:off x="457200" y="549275"/>
            <a:ext cx="8229600" cy="5576888"/>
          </a:xfrm>
        </p:spPr>
        <p:txBody>
          <a:bodyPr/>
          <a:lstStyle/>
          <a:p>
            <a:r>
              <a:rPr lang="en-US" altLang="en-US" sz="2400"/>
              <a:t>So it seems that </a:t>
            </a:r>
            <a:r>
              <a:rPr lang="en-US" altLang="en-US" sz="2400">
                <a:latin typeface="Courier New" panose="02070309020205020404" pitchFamily="49" charset="0"/>
              </a:rPr>
              <a:t>die()</a:t>
            </a:r>
            <a:r>
              <a:rPr lang="en-US" altLang="en-US" sz="2400"/>
              <a:t> needs no arguments because </a:t>
            </a:r>
            <a:r>
              <a:rPr lang="en-US" altLang="en-US" sz="2400">
                <a:latin typeface="Courier New" panose="02070309020205020404" pitchFamily="49" charset="0"/>
              </a:rPr>
              <a:t>mysql_connect()</a:t>
            </a:r>
            <a:r>
              <a:rPr lang="en-US" altLang="en-US" sz="2400"/>
              <a:t> is able to give the same information:</a:t>
            </a:r>
          </a:p>
        </p:txBody>
      </p:sp>
    </p:spTree>
    <p:extLst>
      <p:ext uri="{BB962C8B-B14F-4D97-AF65-F5344CB8AC3E}">
        <p14:creationId xmlns:p14="http://schemas.microsoft.com/office/powerpoint/2010/main" val="20439498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6" name="Slide Number Placeholder 3"/>
          <p:cNvSpPr>
            <a:spLocks noGrp="1"/>
          </p:cNvSpPr>
          <p:nvPr>
            <p:ph type="sldNum" sz="quarter" idx="12"/>
          </p:nvPr>
        </p:nvSpPr>
        <p:spPr/>
        <p:txBody>
          <a:bodyPr/>
          <a:lstStyle/>
          <a:p>
            <a:fld id="{82672B4C-15B4-4FF2-A364-4385E0E6FB7B}" type="slidenum">
              <a:rPr lang="en-US" altLang="en-US"/>
              <a:pPr/>
              <a:t>44</a:t>
            </a:fld>
            <a:endParaRPr lang="en-US" altLang="en-US"/>
          </a:p>
        </p:txBody>
      </p:sp>
      <p:pic>
        <p:nvPicPr>
          <p:cNvPr id="604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476250"/>
            <a:ext cx="7315200" cy="509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421" name="AutoShape 5"/>
          <p:cNvSpPr>
            <a:spLocks noChangeArrowheads="1"/>
          </p:cNvSpPr>
          <p:nvPr/>
        </p:nvSpPr>
        <p:spPr bwMode="auto">
          <a:xfrm>
            <a:off x="250825" y="3408363"/>
            <a:ext cx="504825" cy="381000"/>
          </a:xfrm>
          <a:prstGeom prst="rightArrow">
            <a:avLst>
              <a:gd name="adj1" fmla="val 50000"/>
              <a:gd name="adj2" fmla="val 33125"/>
            </a:avLst>
          </a:prstGeom>
          <a:solidFill>
            <a:srgbClr val="BBE0E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8302194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8C99E0A8-A957-49F7-9245-CD4D23414873}" type="slidenum">
              <a:rPr lang="en-US" altLang="en-US"/>
              <a:pPr/>
              <a:t>45</a:t>
            </a:fld>
            <a:endParaRPr lang="en-US" altLang="en-US"/>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765175"/>
            <a:ext cx="67246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49685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5"/>
          <p:cNvSpPr>
            <a:spLocks noGrp="1"/>
          </p:cNvSpPr>
          <p:nvPr>
            <p:ph type="sldNum" sz="quarter" idx="12"/>
          </p:nvPr>
        </p:nvSpPr>
        <p:spPr/>
        <p:txBody>
          <a:bodyPr/>
          <a:lstStyle/>
          <a:p>
            <a:fld id="{1564B264-FDA6-45E3-BDBD-E36E396452FE}" type="slidenum">
              <a:rPr lang="en-US" altLang="en-US"/>
              <a:pPr/>
              <a:t>46</a:t>
            </a:fld>
            <a:endParaRPr lang="en-US" altLang="en-US"/>
          </a:p>
        </p:txBody>
      </p:sp>
      <p:sp>
        <p:nvSpPr>
          <p:cNvPr id="14338" name="Rectangle 2"/>
          <p:cNvSpPr>
            <a:spLocks noGrp="1" noChangeArrowheads="1"/>
          </p:cNvSpPr>
          <p:nvPr>
            <p:ph type="body" idx="1"/>
          </p:nvPr>
        </p:nvSpPr>
        <p:spPr>
          <a:xfrm>
            <a:off x="457200" y="549275"/>
            <a:ext cx="8229600" cy="5576888"/>
          </a:xfrm>
        </p:spPr>
        <p:txBody>
          <a:bodyPr/>
          <a:lstStyle/>
          <a:p>
            <a:r>
              <a:rPr lang="en-US" altLang="en-US" sz="2400"/>
              <a:t>A minor modification to the original example: let’s make it display a message if there is an error when selecting the database we want to use:</a:t>
            </a:r>
          </a:p>
          <a:p>
            <a:endParaRPr lang="en-US" altLang="en-US" sz="2400"/>
          </a:p>
        </p:txBody>
      </p:sp>
    </p:spTree>
    <p:extLst>
      <p:ext uri="{BB962C8B-B14F-4D97-AF65-F5344CB8AC3E}">
        <p14:creationId xmlns:p14="http://schemas.microsoft.com/office/powerpoint/2010/main" val="41280202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6" name="Slide Number Placeholder 3"/>
          <p:cNvSpPr>
            <a:spLocks noGrp="1"/>
          </p:cNvSpPr>
          <p:nvPr>
            <p:ph type="sldNum" sz="quarter" idx="12"/>
          </p:nvPr>
        </p:nvSpPr>
        <p:spPr/>
        <p:txBody>
          <a:bodyPr/>
          <a:lstStyle/>
          <a:p>
            <a:fld id="{80AF54FC-1D72-4E54-B67E-44E0676162A2}" type="slidenum">
              <a:rPr lang="en-US" altLang="en-US"/>
              <a:pPr/>
              <a:t>47</a:t>
            </a:fld>
            <a:endParaRPr lang="en-US" altLang="en-US"/>
          </a:p>
        </p:txBody>
      </p:sp>
      <p:pic>
        <p:nvPicPr>
          <p:cNvPr id="624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476250"/>
            <a:ext cx="7315200" cy="509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469" name="AutoShape 5"/>
          <p:cNvSpPr>
            <a:spLocks noChangeArrowheads="1"/>
          </p:cNvSpPr>
          <p:nvPr/>
        </p:nvSpPr>
        <p:spPr bwMode="auto">
          <a:xfrm>
            <a:off x="323850" y="4056063"/>
            <a:ext cx="504825" cy="381000"/>
          </a:xfrm>
          <a:prstGeom prst="rightArrow">
            <a:avLst>
              <a:gd name="adj1" fmla="val 50000"/>
              <a:gd name="adj2" fmla="val 33125"/>
            </a:avLst>
          </a:prstGeom>
          <a:solidFill>
            <a:srgbClr val="BBE0E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375467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3C60E419-7B5E-4556-B71C-52BBBCCBC715}" type="slidenum">
              <a:rPr lang="en-US" altLang="en-US"/>
              <a:pPr/>
              <a:t>48</a:t>
            </a:fld>
            <a:endParaRPr lang="en-US" altLang="en-US"/>
          </a:p>
        </p:txBody>
      </p:sp>
      <p:pic>
        <p:nvPicPr>
          <p:cNvPr id="634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836613"/>
            <a:ext cx="67246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32546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5"/>
          <p:cNvSpPr>
            <a:spLocks noGrp="1"/>
          </p:cNvSpPr>
          <p:nvPr>
            <p:ph type="sldNum" sz="quarter" idx="12"/>
          </p:nvPr>
        </p:nvSpPr>
        <p:spPr/>
        <p:txBody>
          <a:bodyPr/>
          <a:lstStyle/>
          <a:p>
            <a:fld id="{808D5FE3-A673-4B59-A5B7-05C663B606A5}" type="slidenum">
              <a:rPr lang="en-US" altLang="en-US"/>
              <a:pPr/>
              <a:t>49</a:t>
            </a:fld>
            <a:endParaRPr lang="en-US" altLang="en-US"/>
          </a:p>
        </p:txBody>
      </p:sp>
      <p:sp>
        <p:nvSpPr>
          <p:cNvPr id="15362" name="Rectangle 2"/>
          <p:cNvSpPr>
            <a:spLocks noGrp="1" noChangeArrowheads="1"/>
          </p:cNvSpPr>
          <p:nvPr>
            <p:ph type="body" idx="1"/>
          </p:nvPr>
        </p:nvSpPr>
        <p:spPr>
          <a:xfrm>
            <a:off x="457200" y="549275"/>
            <a:ext cx="8229600" cy="5576888"/>
          </a:xfrm>
        </p:spPr>
        <p:txBody>
          <a:bodyPr/>
          <a:lstStyle/>
          <a:p>
            <a:r>
              <a:rPr lang="en-US" altLang="en-US" sz="2400"/>
              <a:t>In the next example we will insert one row to the Friend table. First directly from web server to the database server without any user interface.</a:t>
            </a:r>
          </a:p>
        </p:txBody>
      </p:sp>
    </p:spTree>
    <p:extLst>
      <p:ext uri="{BB962C8B-B14F-4D97-AF65-F5344CB8AC3E}">
        <p14:creationId xmlns:p14="http://schemas.microsoft.com/office/powerpoint/2010/main" val="1298416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2DC475B6-5F4E-426E-AC25-97D07519E690}" type="slidenum">
              <a:rPr lang="en-US" altLang="en-US"/>
              <a:pPr/>
              <a:t>5</a:t>
            </a:fld>
            <a:endParaRPr lang="en-US" altLang="en-US"/>
          </a:p>
        </p:txBody>
      </p:sp>
      <p:sp>
        <p:nvSpPr>
          <p:cNvPr id="29698" name="Text Box 2"/>
          <p:cNvSpPr txBox="1">
            <a:spLocks noChangeArrowheads="1"/>
          </p:cNvSpPr>
          <p:nvPr/>
        </p:nvSpPr>
        <p:spPr bwMode="auto">
          <a:xfrm>
            <a:off x="539750" y="568325"/>
            <a:ext cx="8020050" cy="438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ts val="500"/>
              </a:spcBef>
              <a:spcAft>
                <a:spcPts val="500"/>
              </a:spcAft>
            </a:pPr>
            <a:r>
              <a:rPr lang="en-US" altLang="en-US"/>
              <a:t>The mysql_select_db() function sets the active MySQL database.</a:t>
            </a:r>
          </a:p>
          <a:p>
            <a:pPr>
              <a:spcBef>
                <a:spcPts val="500"/>
              </a:spcBef>
              <a:spcAft>
                <a:spcPts val="500"/>
              </a:spcAft>
            </a:pPr>
            <a:r>
              <a:rPr lang="en-US" altLang="en-US"/>
              <a:t>This function returns TRUE on success, or FALSE on failure.</a:t>
            </a:r>
          </a:p>
          <a:p>
            <a:pPr>
              <a:spcBef>
                <a:spcPts val="500"/>
              </a:spcBef>
              <a:spcAft>
                <a:spcPts val="500"/>
              </a:spcAft>
            </a:pPr>
            <a:r>
              <a:rPr lang="en-US" altLang="en-US" b="1"/>
              <a:t>Syntax</a:t>
            </a:r>
          </a:p>
          <a:p>
            <a:pPr>
              <a:spcBef>
                <a:spcPts val="500"/>
              </a:spcBef>
              <a:spcAft>
                <a:spcPts val="500"/>
              </a:spcAft>
            </a:pPr>
            <a:r>
              <a:rPr lang="en-US" altLang="en-US"/>
              <a:t>mysql_select_db(database,connection) 	</a:t>
            </a:r>
          </a:p>
          <a:p>
            <a:pPr>
              <a:spcBef>
                <a:spcPts val="500"/>
              </a:spcBef>
              <a:spcAft>
                <a:spcPts val="500"/>
              </a:spcAft>
            </a:pPr>
            <a:endParaRPr lang="en-US" altLang="en-US"/>
          </a:p>
          <a:p>
            <a:pPr>
              <a:spcBef>
                <a:spcPts val="500"/>
              </a:spcBef>
              <a:spcAft>
                <a:spcPts val="500"/>
              </a:spcAft>
            </a:pPr>
            <a:r>
              <a:rPr lang="en-US" altLang="en-US" b="1"/>
              <a:t>Parameter	Description	</a:t>
            </a:r>
          </a:p>
          <a:p>
            <a:pPr>
              <a:spcBef>
                <a:spcPts val="500"/>
              </a:spcBef>
              <a:spcAft>
                <a:spcPts val="500"/>
              </a:spcAft>
            </a:pPr>
            <a:r>
              <a:rPr lang="en-US" altLang="en-US"/>
              <a:t>database	Required. Specifies the database to select.	</a:t>
            </a:r>
          </a:p>
          <a:p>
            <a:pPr>
              <a:spcBef>
                <a:spcPts val="500"/>
              </a:spcBef>
              <a:spcAft>
                <a:spcPts val="500"/>
              </a:spcAft>
            </a:pPr>
            <a:r>
              <a:rPr lang="en-US" altLang="en-US"/>
              <a:t>connection	Optional. Specifies the MySQL connection. If not specified, </a:t>
            </a:r>
          </a:p>
          <a:p>
            <a:pPr>
              <a:spcBef>
                <a:spcPts val="500"/>
              </a:spcBef>
              <a:spcAft>
                <a:spcPts val="500"/>
              </a:spcAft>
            </a:pPr>
            <a:r>
              <a:rPr lang="en-US" altLang="en-US"/>
              <a:t>		the last connection opened by mysql_connect() or </a:t>
            </a:r>
          </a:p>
          <a:p>
            <a:pPr>
              <a:spcBef>
                <a:spcPts val="500"/>
              </a:spcBef>
              <a:spcAft>
                <a:spcPts val="500"/>
              </a:spcAft>
            </a:pPr>
            <a:r>
              <a:rPr lang="en-US" altLang="en-US"/>
              <a:t>		mysql_pconnect() is used.	</a:t>
            </a:r>
          </a:p>
          <a:p>
            <a:pPr>
              <a:spcBef>
                <a:spcPts val="500"/>
              </a:spcBef>
              <a:spcAft>
                <a:spcPts val="500"/>
              </a:spcAft>
            </a:pPr>
            <a:endParaRPr lang="en-US" altLang="en-US"/>
          </a:p>
        </p:txBody>
      </p:sp>
    </p:spTree>
    <p:extLst>
      <p:ext uri="{BB962C8B-B14F-4D97-AF65-F5344CB8AC3E}">
        <p14:creationId xmlns:p14="http://schemas.microsoft.com/office/powerpoint/2010/main" val="20842764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6" name="Slide Number Placeholder 3"/>
          <p:cNvSpPr>
            <a:spLocks noGrp="1"/>
          </p:cNvSpPr>
          <p:nvPr>
            <p:ph type="sldNum" sz="quarter" idx="12"/>
          </p:nvPr>
        </p:nvSpPr>
        <p:spPr/>
        <p:txBody>
          <a:bodyPr/>
          <a:lstStyle/>
          <a:p>
            <a:fld id="{ACDBC272-30BD-448C-BA21-AA5FDB011E00}" type="slidenum">
              <a:rPr lang="en-US" altLang="en-US"/>
              <a:pPr/>
              <a:t>50</a:t>
            </a:fld>
            <a:endParaRPr lang="en-US" altLang="en-US"/>
          </a:p>
        </p:txBody>
      </p:sp>
      <p:pic>
        <p:nvPicPr>
          <p:cNvPr id="645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765175"/>
            <a:ext cx="7315200" cy="509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517" name="AutoShape 5"/>
          <p:cNvSpPr>
            <a:spLocks noChangeArrowheads="1"/>
          </p:cNvSpPr>
          <p:nvPr/>
        </p:nvSpPr>
        <p:spPr bwMode="auto">
          <a:xfrm>
            <a:off x="323850" y="4127500"/>
            <a:ext cx="504825" cy="381000"/>
          </a:xfrm>
          <a:prstGeom prst="rightArrow">
            <a:avLst>
              <a:gd name="adj1" fmla="val 50000"/>
              <a:gd name="adj2" fmla="val 33125"/>
            </a:avLst>
          </a:prstGeom>
          <a:solidFill>
            <a:srgbClr val="BBE0E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0612706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11969860-B72C-4C4E-A374-D3EFD48E2C45}" type="slidenum">
              <a:rPr lang="en-US" altLang="en-US"/>
              <a:pPr/>
              <a:t>51</a:t>
            </a:fld>
            <a:endParaRPr lang="en-US" altLang="en-US"/>
          </a:p>
        </p:txBody>
      </p:sp>
      <p:pic>
        <p:nvPicPr>
          <p:cNvPr id="665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549275"/>
            <a:ext cx="7315200" cy="509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11848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2EB27F04-74F3-4C9A-BB27-01F7C951118D}" type="slidenum">
              <a:rPr lang="en-US" altLang="en-US"/>
              <a:pPr/>
              <a:t>52</a:t>
            </a:fld>
            <a:endParaRPr lang="en-US" altLang="en-US"/>
          </a:p>
        </p:txBody>
      </p:sp>
      <p:pic>
        <p:nvPicPr>
          <p:cNvPr id="655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836613"/>
            <a:ext cx="67246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53175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5"/>
          <p:cNvSpPr>
            <a:spLocks noGrp="1"/>
          </p:cNvSpPr>
          <p:nvPr>
            <p:ph type="sldNum" sz="quarter" idx="12"/>
          </p:nvPr>
        </p:nvSpPr>
        <p:spPr/>
        <p:txBody>
          <a:bodyPr/>
          <a:lstStyle/>
          <a:p>
            <a:fld id="{5A449547-868C-4BC7-83E1-3E10CD3EC570}" type="slidenum">
              <a:rPr lang="en-US" altLang="en-US"/>
              <a:pPr/>
              <a:t>53</a:t>
            </a:fld>
            <a:endParaRPr lang="en-US" altLang="en-US"/>
          </a:p>
        </p:txBody>
      </p:sp>
      <p:sp>
        <p:nvSpPr>
          <p:cNvPr id="16386" name="Rectangle 2"/>
          <p:cNvSpPr>
            <a:spLocks noGrp="1" noChangeArrowheads="1"/>
          </p:cNvSpPr>
          <p:nvPr>
            <p:ph type="body" idx="1"/>
          </p:nvPr>
        </p:nvSpPr>
        <p:spPr>
          <a:xfrm>
            <a:off x="457200" y="549275"/>
            <a:ext cx="8229600" cy="5576888"/>
          </a:xfrm>
        </p:spPr>
        <p:txBody>
          <a:bodyPr/>
          <a:lstStyle/>
          <a:p>
            <a:pPr>
              <a:buFontTx/>
              <a:buNone/>
            </a:pPr>
            <a:r>
              <a:rPr lang="en-US" altLang="en-US" sz="2400"/>
              <a:t>	Abit more complex task: Insert data from a form into a database:</a:t>
            </a:r>
          </a:p>
          <a:p>
            <a:pPr>
              <a:buFontTx/>
              <a:buNone/>
            </a:pPr>
            <a:endParaRPr lang="en-US" altLang="en-US" sz="2400"/>
          </a:p>
          <a:p>
            <a:r>
              <a:rPr lang="en-US" altLang="en-US" sz="2400"/>
              <a:t>Now we will create an HTML form that can be used to add new records to the Friend table, file database3.html:</a:t>
            </a:r>
          </a:p>
        </p:txBody>
      </p:sp>
    </p:spTree>
    <p:extLst>
      <p:ext uri="{BB962C8B-B14F-4D97-AF65-F5344CB8AC3E}">
        <p14:creationId xmlns:p14="http://schemas.microsoft.com/office/powerpoint/2010/main" val="6447742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BC229F90-8E4B-4F7C-B36D-B112B32CDC35}" type="slidenum">
              <a:rPr lang="en-US" altLang="en-US"/>
              <a:pPr/>
              <a:t>54</a:t>
            </a:fld>
            <a:endParaRPr lang="en-US" altLang="en-US"/>
          </a:p>
        </p:txBody>
      </p:sp>
      <p:pic>
        <p:nvPicPr>
          <p:cNvPr id="675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692150"/>
            <a:ext cx="790575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38217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5"/>
          <p:cNvSpPr>
            <a:spLocks noGrp="1"/>
          </p:cNvSpPr>
          <p:nvPr>
            <p:ph type="sldNum" sz="quarter" idx="12"/>
          </p:nvPr>
        </p:nvSpPr>
        <p:spPr/>
        <p:txBody>
          <a:bodyPr/>
          <a:lstStyle/>
          <a:p>
            <a:fld id="{0BB6C6A6-67A7-45CB-B0A7-B227211254E9}" type="slidenum">
              <a:rPr lang="en-US" altLang="en-US"/>
              <a:pPr/>
              <a:t>55</a:t>
            </a:fld>
            <a:endParaRPr lang="en-US" altLang="en-US"/>
          </a:p>
        </p:txBody>
      </p:sp>
      <p:sp>
        <p:nvSpPr>
          <p:cNvPr id="17410" name="Rectangle 2"/>
          <p:cNvSpPr>
            <a:spLocks noGrp="1" noChangeArrowheads="1"/>
          </p:cNvSpPr>
          <p:nvPr>
            <p:ph type="body" idx="1"/>
          </p:nvPr>
        </p:nvSpPr>
        <p:spPr>
          <a:xfrm>
            <a:off x="457200" y="549275"/>
            <a:ext cx="8229600" cy="5576888"/>
          </a:xfrm>
        </p:spPr>
        <p:txBody>
          <a:bodyPr/>
          <a:lstStyle/>
          <a:p>
            <a:pPr>
              <a:lnSpc>
                <a:spcPct val="90000"/>
              </a:lnSpc>
            </a:pPr>
            <a:r>
              <a:rPr lang="en-US" altLang="en-US" sz="2400"/>
              <a:t>When a user clicks the submit button in the HTML form in the example above, the form data is sent to database3.php.</a:t>
            </a:r>
          </a:p>
          <a:p>
            <a:pPr>
              <a:lnSpc>
                <a:spcPct val="90000"/>
              </a:lnSpc>
            </a:pPr>
            <a:r>
              <a:rPr lang="en-US" altLang="en-US" sz="2400"/>
              <a:t>The database3.php file connects to a database, and retrieves the values from the form with the PHP </a:t>
            </a:r>
            <a:r>
              <a:rPr lang="en-US" altLang="en-US" sz="2400">
                <a:latin typeface="Courier New" panose="02070309020205020404" pitchFamily="49" charset="0"/>
              </a:rPr>
              <a:t>$_POST</a:t>
            </a:r>
            <a:r>
              <a:rPr lang="en-US" altLang="en-US" sz="2400"/>
              <a:t> variables.</a:t>
            </a:r>
          </a:p>
          <a:p>
            <a:pPr>
              <a:lnSpc>
                <a:spcPct val="90000"/>
              </a:lnSpc>
            </a:pPr>
            <a:r>
              <a:rPr lang="en-US" altLang="en-US" sz="2400"/>
              <a:t>Then, the </a:t>
            </a:r>
            <a:r>
              <a:rPr lang="en-US" altLang="en-US" sz="2400">
                <a:latin typeface="Courier New" panose="02070309020205020404" pitchFamily="49" charset="0"/>
              </a:rPr>
              <a:t>mysql_query()</a:t>
            </a:r>
            <a:r>
              <a:rPr lang="en-US" altLang="en-US" sz="2400"/>
              <a:t> function executes the </a:t>
            </a:r>
            <a:r>
              <a:rPr lang="en-US" altLang="en-US" sz="2400">
                <a:latin typeface="Courier New" panose="02070309020205020404" pitchFamily="49" charset="0"/>
              </a:rPr>
              <a:t>INSERT INTO</a:t>
            </a:r>
            <a:r>
              <a:rPr lang="en-US" altLang="en-US" sz="2400"/>
              <a:t> statement, and a new record will be added to the Friend table.</a:t>
            </a:r>
          </a:p>
          <a:p>
            <a:pPr>
              <a:lnSpc>
                <a:spcPct val="90000"/>
              </a:lnSpc>
            </a:pPr>
            <a:r>
              <a:rPr lang="en-US" altLang="en-US" sz="2400"/>
              <a:t>Here is the database3.php page:</a:t>
            </a:r>
          </a:p>
        </p:txBody>
      </p:sp>
    </p:spTree>
    <p:extLst>
      <p:ext uri="{BB962C8B-B14F-4D97-AF65-F5344CB8AC3E}">
        <p14:creationId xmlns:p14="http://schemas.microsoft.com/office/powerpoint/2010/main" val="18927162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6" name="Slide Number Placeholder 3"/>
          <p:cNvSpPr>
            <a:spLocks noGrp="1"/>
          </p:cNvSpPr>
          <p:nvPr>
            <p:ph type="sldNum" sz="quarter" idx="12"/>
          </p:nvPr>
        </p:nvSpPr>
        <p:spPr/>
        <p:txBody>
          <a:bodyPr/>
          <a:lstStyle/>
          <a:p>
            <a:fld id="{4CCC0522-BE75-4745-9D4C-E18D88E784BB}" type="slidenum">
              <a:rPr lang="en-US" altLang="en-US"/>
              <a:pPr/>
              <a:t>56</a:t>
            </a:fld>
            <a:endParaRPr lang="en-US" altLang="en-US"/>
          </a:p>
        </p:txBody>
      </p:sp>
      <p:pic>
        <p:nvPicPr>
          <p:cNvPr id="7475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620713"/>
            <a:ext cx="790575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758" name="AutoShape 6"/>
          <p:cNvSpPr>
            <a:spLocks noChangeArrowheads="1"/>
          </p:cNvSpPr>
          <p:nvPr/>
        </p:nvSpPr>
        <p:spPr bwMode="auto">
          <a:xfrm>
            <a:off x="323850" y="3933825"/>
            <a:ext cx="504825" cy="381000"/>
          </a:xfrm>
          <a:prstGeom prst="rightArrow">
            <a:avLst>
              <a:gd name="adj1" fmla="val 50000"/>
              <a:gd name="adj2" fmla="val 33125"/>
            </a:avLst>
          </a:prstGeom>
          <a:solidFill>
            <a:srgbClr val="BBE0E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4595913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D26FA8D0-D867-47E3-9150-F248E7732E03}" type="slidenum">
              <a:rPr lang="en-US" altLang="en-US"/>
              <a:pPr/>
              <a:t>57</a:t>
            </a:fld>
            <a:endParaRPr lang="en-US" altLang="en-US"/>
          </a:p>
        </p:txBody>
      </p:sp>
      <p:pic>
        <p:nvPicPr>
          <p:cNvPr id="768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620713"/>
            <a:ext cx="790575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82230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F1A179B0-5EE1-4754-9A9A-36CC526F480B}" type="slidenum">
              <a:rPr lang="en-US" altLang="en-US"/>
              <a:pPr/>
              <a:t>58</a:t>
            </a:fld>
            <a:endParaRPr lang="en-US" altLang="en-US"/>
          </a:p>
        </p:txBody>
      </p:sp>
      <p:pic>
        <p:nvPicPr>
          <p:cNvPr id="757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765175"/>
            <a:ext cx="703897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16127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EBBBCB4E-EDFB-4D2A-ADBE-41BA3560011A}" type="slidenum">
              <a:rPr lang="en-US" altLang="en-US"/>
              <a:pPr/>
              <a:t>59</a:t>
            </a:fld>
            <a:endParaRPr lang="en-US" altLang="en-US"/>
          </a:p>
        </p:txBody>
      </p:sp>
      <p:pic>
        <p:nvPicPr>
          <p:cNvPr id="788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908050"/>
            <a:ext cx="703897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6536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FA967EF4-24F9-4A9A-8971-DABFB0A56B65}" type="slidenum">
              <a:rPr lang="en-US" altLang="en-US"/>
              <a:pPr/>
              <a:t>6</a:t>
            </a:fld>
            <a:endParaRPr lang="en-US" altLang="en-US"/>
          </a:p>
        </p:txBody>
      </p:sp>
      <p:sp>
        <p:nvSpPr>
          <p:cNvPr id="30722" name="Text Box 2"/>
          <p:cNvSpPr txBox="1">
            <a:spLocks noChangeArrowheads="1"/>
          </p:cNvSpPr>
          <p:nvPr/>
        </p:nvSpPr>
        <p:spPr bwMode="auto">
          <a:xfrm>
            <a:off x="539750" y="568325"/>
            <a:ext cx="8020050" cy="505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ts val="500"/>
              </a:spcBef>
              <a:spcAft>
                <a:spcPts val="500"/>
              </a:spcAft>
            </a:pPr>
            <a:r>
              <a:rPr lang="en-US" altLang="en-US"/>
              <a:t>The mysql_query() function executes a query on a MySQL database.</a:t>
            </a:r>
          </a:p>
          <a:p>
            <a:pPr>
              <a:spcBef>
                <a:spcPts val="500"/>
              </a:spcBef>
              <a:spcAft>
                <a:spcPts val="500"/>
              </a:spcAft>
            </a:pPr>
            <a:r>
              <a:rPr lang="en-US" altLang="en-US"/>
              <a:t>This function returns the query handle for SELECT queries, </a:t>
            </a:r>
          </a:p>
          <a:p>
            <a:pPr>
              <a:spcBef>
                <a:spcPts val="500"/>
              </a:spcBef>
              <a:spcAft>
                <a:spcPts val="500"/>
              </a:spcAft>
            </a:pPr>
            <a:r>
              <a:rPr lang="en-US" altLang="en-US"/>
              <a:t>TRUE/FALSE for other queries, or FALSE on failure. </a:t>
            </a:r>
          </a:p>
          <a:p>
            <a:pPr>
              <a:spcBef>
                <a:spcPts val="500"/>
              </a:spcBef>
              <a:spcAft>
                <a:spcPts val="500"/>
              </a:spcAft>
            </a:pPr>
            <a:r>
              <a:rPr lang="en-US" altLang="en-US" b="1"/>
              <a:t>Syntax</a:t>
            </a:r>
          </a:p>
          <a:p>
            <a:pPr>
              <a:spcBef>
                <a:spcPts val="500"/>
              </a:spcBef>
              <a:spcAft>
                <a:spcPts val="500"/>
              </a:spcAft>
            </a:pPr>
            <a:r>
              <a:rPr lang="en-US" altLang="en-US"/>
              <a:t>mysql_query(query,connection) 	</a:t>
            </a:r>
          </a:p>
          <a:p>
            <a:pPr>
              <a:spcBef>
                <a:spcPts val="500"/>
              </a:spcBef>
              <a:spcAft>
                <a:spcPts val="500"/>
              </a:spcAft>
            </a:pPr>
            <a:r>
              <a:rPr lang="en-US" altLang="en-US" b="1"/>
              <a:t>Parameter	Description	</a:t>
            </a:r>
          </a:p>
          <a:p>
            <a:pPr>
              <a:spcBef>
                <a:spcPts val="500"/>
              </a:spcBef>
              <a:spcAft>
                <a:spcPts val="500"/>
              </a:spcAft>
            </a:pPr>
            <a:r>
              <a:rPr lang="en-US" altLang="en-US"/>
              <a:t>query		Required. Specifies the SQL query to send (</a:t>
            </a:r>
            <a:r>
              <a:rPr lang="en-US" altLang="en-US" u="sng"/>
              <a:t>should not</a:t>
            </a:r>
            <a:r>
              <a:rPr lang="en-US" altLang="en-US"/>
              <a:t> </a:t>
            </a:r>
          </a:p>
          <a:p>
            <a:pPr>
              <a:spcBef>
                <a:spcPts val="500"/>
              </a:spcBef>
              <a:spcAft>
                <a:spcPts val="500"/>
              </a:spcAft>
            </a:pPr>
            <a:r>
              <a:rPr lang="en-US" altLang="en-US"/>
              <a:t>		</a:t>
            </a:r>
            <a:r>
              <a:rPr lang="en-US" altLang="en-US" u="sng"/>
              <a:t>end with a semicolon</a:t>
            </a:r>
            <a:r>
              <a:rPr lang="en-US" altLang="en-US"/>
              <a:t>).	</a:t>
            </a:r>
          </a:p>
          <a:p>
            <a:pPr>
              <a:spcBef>
                <a:spcPts val="500"/>
              </a:spcBef>
              <a:spcAft>
                <a:spcPts val="500"/>
              </a:spcAft>
            </a:pPr>
            <a:r>
              <a:rPr lang="en-US" altLang="en-US"/>
              <a:t>connection	Optional. Specifies the MySQL connection. If not specified, </a:t>
            </a:r>
          </a:p>
          <a:p>
            <a:pPr>
              <a:spcBef>
                <a:spcPts val="500"/>
              </a:spcBef>
              <a:spcAft>
                <a:spcPts val="500"/>
              </a:spcAft>
            </a:pPr>
            <a:r>
              <a:rPr lang="en-US" altLang="en-US"/>
              <a:t>		the last connection opened by mysql_connect() or </a:t>
            </a:r>
          </a:p>
          <a:p>
            <a:pPr>
              <a:spcBef>
                <a:spcPts val="500"/>
              </a:spcBef>
              <a:spcAft>
                <a:spcPts val="500"/>
              </a:spcAft>
            </a:pPr>
            <a:r>
              <a:rPr lang="en-US" altLang="en-US"/>
              <a:t>		mysql_pconnect() is used.	</a:t>
            </a:r>
          </a:p>
          <a:p>
            <a:pPr>
              <a:spcBef>
                <a:spcPts val="500"/>
              </a:spcBef>
              <a:spcAft>
                <a:spcPts val="500"/>
              </a:spcAft>
            </a:pPr>
            <a:r>
              <a:rPr lang="en-US" altLang="en-US"/>
              <a:t/>
            </a:r>
            <a:br>
              <a:rPr lang="en-US" altLang="en-US"/>
            </a:br>
            <a:endParaRPr lang="en-US" altLang="en-US"/>
          </a:p>
        </p:txBody>
      </p:sp>
    </p:spTree>
    <p:extLst>
      <p:ext uri="{BB962C8B-B14F-4D97-AF65-F5344CB8AC3E}">
        <p14:creationId xmlns:p14="http://schemas.microsoft.com/office/powerpoint/2010/main" val="26186048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5"/>
          <p:cNvSpPr>
            <a:spLocks noGrp="1"/>
          </p:cNvSpPr>
          <p:nvPr>
            <p:ph type="sldNum" sz="quarter" idx="12"/>
          </p:nvPr>
        </p:nvSpPr>
        <p:spPr/>
        <p:txBody>
          <a:bodyPr/>
          <a:lstStyle/>
          <a:p>
            <a:fld id="{2FB38A08-5632-455F-B16D-6FBFD6FA0567}" type="slidenum">
              <a:rPr lang="en-US" altLang="en-US"/>
              <a:pPr/>
              <a:t>60</a:t>
            </a:fld>
            <a:endParaRPr lang="en-US" altLang="en-US"/>
          </a:p>
        </p:txBody>
      </p:sp>
      <p:sp>
        <p:nvSpPr>
          <p:cNvPr id="79875" name="Rectangle 3"/>
          <p:cNvSpPr>
            <a:spLocks noGrp="1" noChangeArrowheads="1"/>
          </p:cNvSpPr>
          <p:nvPr>
            <p:ph type="body" idx="1"/>
          </p:nvPr>
        </p:nvSpPr>
        <p:spPr>
          <a:xfrm>
            <a:off x="457200" y="404813"/>
            <a:ext cx="8229600" cy="5721350"/>
          </a:xfrm>
        </p:spPr>
        <p:txBody>
          <a:bodyPr/>
          <a:lstStyle/>
          <a:p>
            <a:r>
              <a:rPr lang="en-US" altLang="en-US" sz="2400"/>
              <a:t>From the previous slide it can be seen that the primary key jumps from 4 to 9 - that is because there were some errors when testing the example…</a:t>
            </a:r>
          </a:p>
          <a:p>
            <a:r>
              <a:rPr lang="en-US" altLang="en-US" sz="2400"/>
              <a:t>The primary key can be modified directly using MySQL Query Browser (Naturally UPDATES can be done using our HTML user interface) if the current situation annoys someone:</a:t>
            </a:r>
          </a:p>
        </p:txBody>
      </p:sp>
    </p:spTree>
    <p:extLst>
      <p:ext uri="{BB962C8B-B14F-4D97-AF65-F5344CB8AC3E}">
        <p14:creationId xmlns:p14="http://schemas.microsoft.com/office/powerpoint/2010/main" val="18659029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AE8014EA-43DC-458D-9608-D4A4F8B6FE87}" type="slidenum">
              <a:rPr lang="en-US" altLang="en-US"/>
              <a:pPr/>
              <a:t>61</a:t>
            </a:fld>
            <a:endParaRPr lang="en-US" altLang="en-US"/>
          </a:p>
        </p:txBody>
      </p:sp>
      <p:pic>
        <p:nvPicPr>
          <p:cNvPr id="809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704850"/>
            <a:ext cx="7620000" cy="544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50088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5"/>
          <p:cNvSpPr>
            <a:spLocks noGrp="1"/>
          </p:cNvSpPr>
          <p:nvPr>
            <p:ph type="sldNum" sz="quarter" idx="12"/>
          </p:nvPr>
        </p:nvSpPr>
        <p:spPr/>
        <p:txBody>
          <a:bodyPr/>
          <a:lstStyle/>
          <a:p>
            <a:fld id="{14BD4920-0CBD-47D6-B9B3-7B54C274552A}" type="slidenum">
              <a:rPr lang="en-US" altLang="en-US"/>
              <a:pPr/>
              <a:t>62</a:t>
            </a:fld>
            <a:endParaRPr lang="en-US" altLang="en-US"/>
          </a:p>
        </p:txBody>
      </p:sp>
      <p:sp>
        <p:nvSpPr>
          <p:cNvPr id="81923" name="Rectangle 3"/>
          <p:cNvSpPr>
            <a:spLocks noGrp="1" noChangeArrowheads="1"/>
          </p:cNvSpPr>
          <p:nvPr>
            <p:ph type="body" idx="1"/>
          </p:nvPr>
        </p:nvSpPr>
        <p:spPr>
          <a:xfrm>
            <a:off x="457200" y="404813"/>
            <a:ext cx="8229600" cy="5721350"/>
          </a:xfrm>
        </p:spPr>
        <p:txBody>
          <a:bodyPr/>
          <a:lstStyle/>
          <a:p>
            <a:r>
              <a:rPr lang="en-US" altLang="en-US" sz="2400"/>
              <a:t>A minor modification to the database3.php example: Let’s test that all the HTML fields have at least something inputted:</a:t>
            </a:r>
          </a:p>
        </p:txBody>
      </p:sp>
    </p:spTree>
    <p:extLst>
      <p:ext uri="{BB962C8B-B14F-4D97-AF65-F5344CB8AC3E}">
        <p14:creationId xmlns:p14="http://schemas.microsoft.com/office/powerpoint/2010/main" val="16511418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2BA294F0-EFD0-43C5-8EC4-D06194253C56}" type="slidenum">
              <a:rPr lang="en-US" altLang="en-US"/>
              <a:pPr/>
              <a:t>63</a:t>
            </a:fld>
            <a:endParaRPr lang="en-US" altLang="en-US"/>
          </a:p>
        </p:txBody>
      </p:sp>
      <p:pic>
        <p:nvPicPr>
          <p:cNvPr id="778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692150"/>
            <a:ext cx="790575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77877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6" name="Slide Number Placeholder 3"/>
          <p:cNvSpPr>
            <a:spLocks noGrp="1"/>
          </p:cNvSpPr>
          <p:nvPr>
            <p:ph type="sldNum" sz="quarter" idx="12"/>
          </p:nvPr>
        </p:nvSpPr>
        <p:spPr/>
        <p:txBody>
          <a:bodyPr/>
          <a:lstStyle/>
          <a:p>
            <a:fld id="{C2169730-3D2B-44CC-87DF-336FBC1FF145}" type="slidenum">
              <a:rPr lang="en-US" altLang="en-US"/>
              <a:pPr/>
              <a:t>64</a:t>
            </a:fld>
            <a:endParaRPr lang="en-US" altLang="en-US"/>
          </a:p>
        </p:txBody>
      </p:sp>
      <p:pic>
        <p:nvPicPr>
          <p:cNvPr id="849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 y="620713"/>
            <a:ext cx="790575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995" name="AutoShape 3"/>
          <p:cNvSpPr>
            <a:spLocks noChangeArrowheads="1"/>
          </p:cNvSpPr>
          <p:nvPr/>
        </p:nvSpPr>
        <p:spPr bwMode="auto">
          <a:xfrm>
            <a:off x="395288" y="2924175"/>
            <a:ext cx="504825" cy="381000"/>
          </a:xfrm>
          <a:prstGeom prst="rightArrow">
            <a:avLst>
              <a:gd name="adj1" fmla="val 50000"/>
              <a:gd name="adj2" fmla="val 33125"/>
            </a:avLst>
          </a:prstGeom>
          <a:solidFill>
            <a:srgbClr val="BBE0E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2871229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17C76F88-1A79-467B-9E6C-DB939523130E}" type="slidenum">
              <a:rPr lang="en-US" altLang="en-US"/>
              <a:pPr/>
              <a:t>65</a:t>
            </a:fld>
            <a:endParaRPr lang="en-US" altLang="en-US"/>
          </a:p>
        </p:txBody>
      </p:sp>
      <p:pic>
        <p:nvPicPr>
          <p:cNvPr id="860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 y="620713"/>
            <a:ext cx="790575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61156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31B6D030-EAF1-4173-AA7D-DA1CBBA3FFC0}" type="slidenum">
              <a:rPr lang="en-US" altLang="en-US"/>
              <a:pPr/>
              <a:t>66</a:t>
            </a:fld>
            <a:endParaRPr lang="en-US" altLang="en-US"/>
          </a:p>
        </p:txBody>
      </p:sp>
      <p:pic>
        <p:nvPicPr>
          <p:cNvPr id="870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 y="620713"/>
            <a:ext cx="790575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45138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79BFD534-6858-4AD9-BD22-BB905E9F0EE6}" type="slidenum">
              <a:rPr lang="en-US" altLang="en-US"/>
              <a:pPr/>
              <a:t>67</a:t>
            </a:fld>
            <a:endParaRPr lang="en-US" altLang="en-US"/>
          </a:p>
        </p:txBody>
      </p:sp>
      <p:pic>
        <p:nvPicPr>
          <p:cNvPr id="839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836613"/>
            <a:ext cx="703897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73892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A3B48298-6260-43DF-B445-C258CC784C2A}" type="slidenum">
              <a:rPr lang="en-US" altLang="en-US"/>
              <a:pPr/>
              <a:t>68</a:t>
            </a:fld>
            <a:endParaRPr lang="en-US" altLang="en-US"/>
          </a:p>
        </p:txBody>
      </p:sp>
      <p:pic>
        <p:nvPicPr>
          <p:cNvPr id="829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765175"/>
            <a:ext cx="703897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88229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5"/>
          <p:cNvSpPr>
            <a:spLocks noGrp="1"/>
          </p:cNvSpPr>
          <p:nvPr>
            <p:ph type="sldNum" sz="quarter" idx="12"/>
          </p:nvPr>
        </p:nvSpPr>
        <p:spPr/>
        <p:txBody>
          <a:bodyPr/>
          <a:lstStyle/>
          <a:p>
            <a:fld id="{22F5D044-054F-4733-A9FC-04D144F47F9F}" type="slidenum">
              <a:rPr lang="en-US" altLang="en-US"/>
              <a:pPr/>
              <a:t>69</a:t>
            </a:fld>
            <a:endParaRPr lang="en-US" altLang="en-US"/>
          </a:p>
        </p:txBody>
      </p:sp>
      <p:sp>
        <p:nvSpPr>
          <p:cNvPr id="18434" name="Rectangle 2"/>
          <p:cNvSpPr>
            <a:spLocks noGrp="1" noChangeArrowheads="1"/>
          </p:cNvSpPr>
          <p:nvPr>
            <p:ph type="body" idx="1"/>
          </p:nvPr>
        </p:nvSpPr>
        <p:spPr>
          <a:xfrm>
            <a:off x="457200" y="549275"/>
            <a:ext cx="8229600" cy="5576888"/>
          </a:xfrm>
        </p:spPr>
        <p:txBody>
          <a:bodyPr/>
          <a:lstStyle/>
          <a:p>
            <a:r>
              <a:rPr lang="en-US" altLang="en-US" sz="2400"/>
              <a:t>A minor modification to the database3.php example: putting it all in one page.</a:t>
            </a:r>
          </a:p>
          <a:p>
            <a:r>
              <a:rPr lang="en-US" altLang="en-US" sz="2400"/>
              <a:t>The first test: has the user submitted the form?</a:t>
            </a:r>
          </a:p>
          <a:p>
            <a:r>
              <a:rPr lang="en-US" altLang="en-US" sz="2400"/>
              <a:t>Second test: Is there something in every field?</a:t>
            </a:r>
          </a:p>
        </p:txBody>
      </p:sp>
    </p:spTree>
    <p:extLst>
      <p:ext uri="{BB962C8B-B14F-4D97-AF65-F5344CB8AC3E}">
        <p14:creationId xmlns:p14="http://schemas.microsoft.com/office/powerpoint/2010/main" val="3362103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F72EF18D-F7B5-48E7-82EE-A29803D96847}" type="slidenum">
              <a:rPr lang="en-US" altLang="en-US"/>
              <a:pPr/>
              <a:t>7</a:t>
            </a:fld>
            <a:endParaRPr lang="en-US" altLang="en-US"/>
          </a:p>
        </p:txBody>
      </p:sp>
      <p:sp>
        <p:nvSpPr>
          <p:cNvPr id="31746" name="Text Box 2"/>
          <p:cNvSpPr txBox="1">
            <a:spLocks noChangeArrowheads="1"/>
          </p:cNvSpPr>
          <p:nvPr/>
        </p:nvSpPr>
        <p:spPr bwMode="auto">
          <a:xfrm>
            <a:off x="539750" y="568325"/>
            <a:ext cx="8197850" cy="558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ts val="500"/>
              </a:spcBef>
              <a:spcAft>
                <a:spcPts val="500"/>
              </a:spcAft>
            </a:pPr>
            <a:r>
              <a:rPr lang="en-US" altLang="en-US"/>
              <a:t>The mysql_fetch_array() function returns a row from a recordset as an </a:t>
            </a:r>
          </a:p>
          <a:p>
            <a:pPr>
              <a:spcBef>
                <a:spcPts val="500"/>
              </a:spcBef>
              <a:spcAft>
                <a:spcPts val="500"/>
              </a:spcAft>
            </a:pPr>
            <a:r>
              <a:rPr lang="en-US" altLang="en-US"/>
              <a:t>associative array and/or a numeric array. This function gets a row from </a:t>
            </a:r>
          </a:p>
          <a:p>
            <a:pPr>
              <a:spcBef>
                <a:spcPts val="500"/>
              </a:spcBef>
              <a:spcAft>
                <a:spcPts val="500"/>
              </a:spcAft>
            </a:pPr>
            <a:r>
              <a:rPr lang="en-US" altLang="en-US"/>
              <a:t>the mysql_query() function and returns an array on success, or FALSE </a:t>
            </a:r>
          </a:p>
          <a:p>
            <a:pPr>
              <a:spcBef>
                <a:spcPts val="500"/>
              </a:spcBef>
              <a:spcAft>
                <a:spcPts val="500"/>
              </a:spcAft>
            </a:pPr>
            <a:r>
              <a:rPr lang="en-US" altLang="en-US"/>
              <a:t>on failure or when there are no more rows.</a:t>
            </a:r>
          </a:p>
          <a:p>
            <a:pPr>
              <a:spcBef>
                <a:spcPts val="500"/>
              </a:spcBef>
              <a:spcAft>
                <a:spcPts val="500"/>
              </a:spcAft>
            </a:pPr>
            <a:r>
              <a:rPr lang="en-US" altLang="en-US" b="1"/>
              <a:t>Syntax</a:t>
            </a:r>
          </a:p>
          <a:p>
            <a:pPr>
              <a:spcBef>
                <a:spcPts val="500"/>
              </a:spcBef>
              <a:spcAft>
                <a:spcPts val="500"/>
              </a:spcAft>
            </a:pPr>
            <a:r>
              <a:rPr lang="en-US" altLang="en-US"/>
              <a:t>mysql_fetch_array(data,array_type) 	</a:t>
            </a:r>
          </a:p>
          <a:p>
            <a:pPr>
              <a:spcBef>
                <a:spcPts val="500"/>
              </a:spcBef>
              <a:spcAft>
                <a:spcPts val="500"/>
              </a:spcAft>
            </a:pPr>
            <a:r>
              <a:rPr lang="en-US" altLang="en-US" b="1"/>
              <a:t>Parameter	Description	</a:t>
            </a:r>
          </a:p>
          <a:p>
            <a:pPr>
              <a:spcBef>
                <a:spcPts val="500"/>
              </a:spcBef>
              <a:spcAft>
                <a:spcPts val="500"/>
              </a:spcAft>
            </a:pPr>
            <a:r>
              <a:rPr lang="en-US" altLang="en-US"/>
              <a:t>data		Required. Specifies which data pointer to use. The data </a:t>
            </a:r>
          </a:p>
          <a:p>
            <a:pPr>
              <a:spcBef>
                <a:spcPts val="500"/>
              </a:spcBef>
              <a:spcAft>
                <a:spcPts val="500"/>
              </a:spcAft>
            </a:pPr>
            <a:r>
              <a:rPr lang="en-US" altLang="en-US"/>
              <a:t>		pointer is the result from the mysql_query() function	</a:t>
            </a:r>
          </a:p>
          <a:p>
            <a:pPr>
              <a:spcBef>
                <a:spcPts val="500"/>
              </a:spcBef>
              <a:spcAft>
                <a:spcPts val="500"/>
              </a:spcAft>
            </a:pPr>
            <a:r>
              <a:rPr lang="en-US" altLang="en-US"/>
              <a:t>array_type	Optional. Specifies what kind of array to return. </a:t>
            </a:r>
          </a:p>
          <a:p>
            <a:pPr>
              <a:spcBef>
                <a:spcPts val="500"/>
              </a:spcBef>
              <a:spcAft>
                <a:spcPts val="500"/>
              </a:spcAft>
            </a:pPr>
            <a:r>
              <a:rPr lang="en-US" altLang="en-US"/>
              <a:t>		Possible values:</a:t>
            </a:r>
          </a:p>
          <a:p>
            <a:pPr lvl="4">
              <a:spcBef>
                <a:spcPts val="500"/>
              </a:spcBef>
              <a:spcAft>
                <a:spcPts val="500"/>
              </a:spcAft>
              <a:buFont typeface="Symbol" panose="05050102010706020507" pitchFamily="18" charset="2"/>
              <a:buNone/>
            </a:pPr>
            <a:r>
              <a:rPr lang="en-US" altLang="en-US"/>
              <a:t>MYSQL_ASSOC - Associative array </a:t>
            </a:r>
          </a:p>
          <a:p>
            <a:pPr lvl="4">
              <a:spcBef>
                <a:spcPts val="500"/>
              </a:spcBef>
              <a:spcAft>
                <a:spcPts val="500"/>
              </a:spcAft>
              <a:buFont typeface="Symbol" panose="05050102010706020507" pitchFamily="18" charset="2"/>
              <a:buNone/>
            </a:pPr>
            <a:r>
              <a:rPr lang="en-US" altLang="en-US"/>
              <a:t>MYSQL_NUM - Numeric array </a:t>
            </a:r>
          </a:p>
          <a:p>
            <a:pPr lvl="4">
              <a:spcBef>
                <a:spcPts val="500"/>
              </a:spcBef>
              <a:spcAft>
                <a:spcPts val="500"/>
              </a:spcAft>
              <a:buFont typeface="Symbol" panose="05050102010706020507" pitchFamily="18" charset="2"/>
              <a:buNone/>
            </a:pPr>
            <a:r>
              <a:rPr lang="en-US" altLang="en-US"/>
              <a:t>MYSQL_BOTH - Default. Both associative and numeric array</a:t>
            </a:r>
          </a:p>
        </p:txBody>
      </p:sp>
    </p:spTree>
    <p:extLst>
      <p:ext uri="{BB962C8B-B14F-4D97-AF65-F5344CB8AC3E}">
        <p14:creationId xmlns:p14="http://schemas.microsoft.com/office/powerpoint/2010/main" val="35606526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6" name="Slide Number Placeholder 3"/>
          <p:cNvSpPr>
            <a:spLocks noGrp="1"/>
          </p:cNvSpPr>
          <p:nvPr>
            <p:ph type="sldNum" sz="quarter" idx="12"/>
          </p:nvPr>
        </p:nvSpPr>
        <p:spPr/>
        <p:txBody>
          <a:bodyPr/>
          <a:lstStyle/>
          <a:p>
            <a:fld id="{D160C7F8-3148-4A5C-8B85-866A1A7022AE}" type="slidenum">
              <a:rPr lang="en-US" altLang="en-US"/>
              <a:pPr/>
              <a:t>70</a:t>
            </a:fld>
            <a:endParaRPr lang="en-US" altLang="en-US"/>
          </a:p>
        </p:txBody>
      </p:sp>
      <p:pic>
        <p:nvPicPr>
          <p:cNvPr id="8806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 y="692150"/>
            <a:ext cx="790575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070" name="AutoShape 6"/>
          <p:cNvSpPr>
            <a:spLocks noChangeArrowheads="1"/>
          </p:cNvSpPr>
          <p:nvPr/>
        </p:nvSpPr>
        <p:spPr bwMode="auto">
          <a:xfrm>
            <a:off x="323850" y="1773238"/>
            <a:ext cx="504825" cy="381000"/>
          </a:xfrm>
          <a:prstGeom prst="rightArrow">
            <a:avLst>
              <a:gd name="adj1" fmla="val 50000"/>
              <a:gd name="adj2" fmla="val 33125"/>
            </a:avLst>
          </a:prstGeom>
          <a:solidFill>
            <a:srgbClr val="BBE0E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2379146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6" name="Slide Number Placeholder 3"/>
          <p:cNvSpPr>
            <a:spLocks noGrp="1"/>
          </p:cNvSpPr>
          <p:nvPr>
            <p:ph type="sldNum" sz="quarter" idx="12"/>
          </p:nvPr>
        </p:nvSpPr>
        <p:spPr/>
        <p:txBody>
          <a:bodyPr/>
          <a:lstStyle/>
          <a:p>
            <a:fld id="{30CEC877-B649-477B-80BC-89316B85B07E}" type="slidenum">
              <a:rPr lang="en-US" altLang="en-US"/>
              <a:pPr/>
              <a:t>71</a:t>
            </a:fld>
            <a:endParaRPr lang="en-US" altLang="en-US"/>
          </a:p>
        </p:txBody>
      </p:sp>
      <p:pic>
        <p:nvPicPr>
          <p:cNvPr id="890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 y="620713"/>
            <a:ext cx="790575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091" name="AutoShape 3"/>
          <p:cNvSpPr>
            <a:spLocks noChangeArrowheads="1"/>
          </p:cNvSpPr>
          <p:nvPr/>
        </p:nvSpPr>
        <p:spPr bwMode="auto">
          <a:xfrm>
            <a:off x="250825" y="3141663"/>
            <a:ext cx="504825" cy="381000"/>
          </a:xfrm>
          <a:prstGeom prst="rightArrow">
            <a:avLst>
              <a:gd name="adj1" fmla="val 50000"/>
              <a:gd name="adj2" fmla="val 33125"/>
            </a:avLst>
          </a:prstGeom>
          <a:solidFill>
            <a:srgbClr val="BBE0E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451888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84DC3E29-A6CC-4E92-BED9-3659266CA29D}" type="slidenum">
              <a:rPr lang="en-US" altLang="en-US"/>
              <a:pPr/>
              <a:t>72</a:t>
            </a:fld>
            <a:endParaRPr lang="en-US" altLang="en-US"/>
          </a:p>
        </p:txBody>
      </p:sp>
      <p:pic>
        <p:nvPicPr>
          <p:cNvPr id="901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 y="620713"/>
            <a:ext cx="790575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28585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B60137A0-A10E-4D25-9ED6-C386A26AF5EB}" type="slidenum">
              <a:rPr lang="en-US" altLang="en-US"/>
              <a:pPr/>
              <a:t>73</a:t>
            </a:fld>
            <a:endParaRPr lang="en-US" altLang="en-US"/>
          </a:p>
        </p:txBody>
      </p:sp>
      <p:pic>
        <p:nvPicPr>
          <p:cNvPr id="911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 y="549275"/>
            <a:ext cx="790575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44853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4B061C29-84F8-4C46-A6B2-6F071C4FFD97}" type="slidenum">
              <a:rPr lang="en-US" altLang="en-US"/>
              <a:pPr/>
              <a:t>74</a:t>
            </a:fld>
            <a:endParaRPr lang="en-US" altLang="en-US"/>
          </a:p>
        </p:txBody>
      </p:sp>
      <p:pic>
        <p:nvPicPr>
          <p:cNvPr id="921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 y="620713"/>
            <a:ext cx="790575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57211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FB05A69C-F340-4A48-83DF-10E4F2C6FDB2}" type="slidenum">
              <a:rPr lang="en-US" altLang="en-US"/>
              <a:pPr/>
              <a:t>75</a:t>
            </a:fld>
            <a:endParaRPr lang="en-US" altLang="en-US"/>
          </a:p>
        </p:txBody>
      </p:sp>
      <p:pic>
        <p:nvPicPr>
          <p:cNvPr id="931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 y="692150"/>
            <a:ext cx="790575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7135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5"/>
          <p:cNvSpPr>
            <a:spLocks noGrp="1"/>
          </p:cNvSpPr>
          <p:nvPr>
            <p:ph type="sldNum" sz="quarter" idx="12"/>
          </p:nvPr>
        </p:nvSpPr>
        <p:spPr/>
        <p:txBody>
          <a:bodyPr/>
          <a:lstStyle/>
          <a:p>
            <a:fld id="{D6613BBE-2AE5-4C68-B615-A9081390C81C}" type="slidenum">
              <a:rPr lang="en-US" altLang="en-US"/>
              <a:pPr/>
              <a:t>76</a:t>
            </a:fld>
            <a:endParaRPr lang="en-US" altLang="en-US"/>
          </a:p>
        </p:txBody>
      </p:sp>
      <p:sp>
        <p:nvSpPr>
          <p:cNvPr id="95235" name="Rectangle 3"/>
          <p:cNvSpPr>
            <a:spLocks noGrp="1" noChangeArrowheads="1"/>
          </p:cNvSpPr>
          <p:nvPr>
            <p:ph type="body" idx="1"/>
          </p:nvPr>
        </p:nvSpPr>
        <p:spPr>
          <a:xfrm>
            <a:off x="457200" y="692150"/>
            <a:ext cx="8229600" cy="5434013"/>
          </a:xfrm>
        </p:spPr>
        <p:txBody>
          <a:bodyPr/>
          <a:lstStyle/>
          <a:p>
            <a:r>
              <a:rPr lang="en-US" altLang="en-US" sz="2400"/>
              <a:t>If every field does have something:</a:t>
            </a:r>
          </a:p>
        </p:txBody>
      </p:sp>
    </p:spTree>
    <p:extLst>
      <p:ext uri="{BB962C8B-B14F-4D97-AF65-F5344CB8AC3E}">
        <p14:creationId xmlns:p14="http://schemas.microsoft.com/office/powerpoint/2010/main" val="33925935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5EFB0B27-03DE-4EE5-B136-50518AC29239}" type="slidenum">
              <a:rPr lang="en-US" altLang="en-US"/>
              <a:pPr/>
              <a:t>77</a:t>
            </a:fld>
            <a:endParaRPr lang="en-US" altLang="en-US"/>
          </a:p>
        </p:txBody>
      </p:sp>
      <p:pic>
        <p:nvPicPr>
          <p:cNvPr id="942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692150"/>
            <a:ext cx="7038975" cy="496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85688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3C1CCD67-8741-4070-B7B2-1B5B18878553}" type="slidenum">
              <a:rPr lang="en-US" altLang="en-US"/>
              <a:pPr/>
              <a:t>78</a:t>
            </a:fld>
            <a:endParaRPr lang="en-US" altLang="en-US"/>
          </a:p>
        </p:txBody>
      </p:sp>
      <p:pic>
        <p:nvPicPr>
          <p:cNvPr id="962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620713"/>
            <a:ext cx="7038975" cy="496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88952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5"/>
          <p:cNvSpPr>
            <a:spLocks noGrp="1"/>
          </p:cNvSpPr>
          <p:nvPr>
            <p:ph type="sldNum" sz="quarter" idx="12"/>
          </p:nvPr>
        </p:nvSpPr>
        <p:spPr/>
        <p:txBody>
          <a:bodyPr/>
          <a:lstStyle/>
          <a:p>
            <a:fld id="{5E01E684-06BD-4B6C-A84D-0FBF4288C8BB}" type="slidenum">
              <a:rPr lang="en-US" altLang="en-US"/>
              <a:pPr/>
              <a:t>79</a:t>
            </a:fld>
            <a:endParaRPr lang="en-US" altLang="en-US"/>
          </a:p>
        </p:txBody>
      </p:sp>
      <p:sp>
        <p:nvSpPr>
          <p:cNvPr id="97283" name="Rectangle 3"/>
          <p:cNvSpPr>
            <a:spLocks noGrp="1" noChangeArrowheads="1"/>
          </p:cNvSpPr>
          <p:nvPr>
            <p:ph type="body" idx="1"/>
          </p:nvPr>
        </p:nvSpPr>
        <p:spPr>
          <a:xfrm>
            <a:off x="457200" y="620713"/>
            <a:ext cx="8229600" cy="5505450"/>
          </a:xfrm>
        </p:spPr>
        <p:txBody>
          <a:bodyPr/>
          <a:lstStyle/>
          <a:p>
            <a:r>
              <a:rPr lang="en-US" altLang="en-US" sz="2400"/>
              <a:t>If there is one or more empty fields:</a:t>
            </a:r>
          </a:p>
        </p:txBody>
      </p:sp>
    </p:spTree>
    <p:extLst>
      <p:ext uri="{BB962C8B-B14F-4D97-AF65-F5344CB8AC3E}">
        <p14:creationId xmlns:p14="http://schemas.microsoft.com/office/powerpoint/2010/main" val="3542410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E596BCD0-A60B-40C0-A40F-F793CB857BF0}" type="slidenum">
              <a:rPr lang="en-US" altLang="en-US"/>
              <a:pPr/>
              <a:t>8</a:t>
            </a:fld>
            <a:endParaRPr lang="en-US" altLang="en-US"/>
          </a:p>
        </p:txBody>
      </p:sp>
      <p:sp>
        <p:nvSpPr>
          <p:cNvPr id="52226" name="Text Box 2"/>
          <p:cNvSpPr txBox="1">
            <a:spLocks noChangeArrowheads="1"/>
          </p:cNvSpPr>
          <p:nvPr/>
        </p:nvSpPr>
        <p:spPr bwMode="auto">
          <a:xfrm>
            <a:off x="539750" y="568325"/>
            <a:ext cx="8147050" cy="438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ts val="500"/>
              </a:spcBef>
              <a:spcAft>
                <a:spcPts val="500"/>
              </a:spcAft>
            </a:pPr>
            <a:r>
              <a:rPr lang="en-US" altLang="en-US"/>
              <a:t>The mysql_fetch_object() function returns a row from a recordset as an object.</a:t>
            </a:r>
          </a:p>
          <a:p>
            <a:pPr>
              <a:spcBef>
                <a:spcPts val="500"/>
              </a:spcBef>
              <a:spcAft>
                <a:spcPts val="500"/>
              </a:spcAft>
            </a:pPr>
            <a:r>
              <a:rPr lang="en-US" altLang="en-US"/>
              <a:t>This function gets a row from the mysql_query() function and returns an object </a:t>
            </a:r>
          </a:p>
          <a:p>
            <a:pPr>
              <a:spcBef>
                <a:spcPts val="500"/>
              </a:spcBef>
              <a:spcAft>
                <a:spcPts val="500"/>
              </a:spcAft>
            </a:pPr>
            <a:r>
              <a:rPr lang="en-US" altLang="en-US"/>
              <a:t>on success, or FALSE on failure or when there are no more rows.</a:t>
            </a:r>
          </a:p>
          <a:p>
            <a:pPr>
              <a:spcBef>
                <a:spcPts val="500"/>
              </a:spcBef>
              <a:spcAft>
                <a:spcPts val="500"/>
              </a:spcAft>
            </a:pPr>
            <a:r>
              <a:rPr lang="en-US" altLang="en-US" b="1"/>
              <a:t>Syntax</a:t>
            </a:r>
          </a:p>
          <a:p>
            <a:pPr>
              <a:spcBef>
                <a:spcPts val="500"/>
              </a:spcBef>
              <a:spcAft>
                <a:spcPts val="500"/>
              </a:spcAft>
            </a:pPr>
            <a:r>
              <a:rPr lang="en-US" altLang="en-US"/>
              <a:t>mysql_fetch_object(data) 	</a:t>
            </a:r>
          </a:p>
          <a:p>
            <a:pPr>
              <a:spcBef>
                <a:spcPts val="500"/>
              </a:spcBef>
              <a:spcAft>
                <a:spcPts val="500"/>
              </a:spcAft>
            </a:pPr>
            <a:r>
              <a:rPr lang="en-US" altLang="en-US" b="1"/>
              <a:t>Parameter	Description	</a:t>
            </a:r>
          </a:p>
          <a:p>
            <a:pPr>
              <a:spcBef>
                <a:spcPts val="500"/>
              </a:spcBef>
              <a:spcAft>
                <a:spcPts val="500"/>
              </a:spcAft>
            </a:pPr>
            <a:r>
              <a:rPr lang="en-US" altLang="en-US"/>
              <a:t>data		Required. Specifies which data pointer to use. The data </a:t>
            </a:r>
          </a:p>
          <a:p>
            <a:pPr>
              <a:spcBef>
                <a:spcPts val="500"/>
              </a:spcBef>
              <a:spcAft>
                <a:spcPts val="500"/>
              </a:spcAft>
            </a:pPr>
            <a:r>
              <a:rPr lang="en-US" altLang="en-US"/>
              <a:t>		pointer is the result from the mysql_query() function	</a:t>
            </a:r>
          </a:p>
          <a:p>
            <a:pPr>
              <a:spcBef>
                <a:spcPts val="500"/>
              </a:spcBef>
              <a:spcAft>
                <a:spcPts val="500"/>
              </a:spcAft>
            </a:pPr>
            <a:r>
              <a:rPr lang="en-US" altLang="en-US" b="1"/>
              <a:t>Tips and Notes</a:t>
            </a:r>
          </a:p>
          <a:p>
            <a:pPr>
              <a:spcBef>
                <a:spcPts val="500"/>
              </a:spcBef>
              <a:spcAft>
                <a:spcPts val="500"/>
              </a:spcAft>
            </a:pPr>
            <a:r>
              <a:rPr lang="en-US" altLang="en-US" b="1"/>
              <a:t>Note: </a:t>
            </a:r>
            <a:r>
              <a:rPr lang="en-US" altLang="en-US"/>
              <a:t>Each subsequent call to mysql_fetch_object() returns the </a:t>
            </a:r>
          </a:p>
          <a:p>
            <a:pPr>
              <a:spcBef>
                <a:spcPts val="500"/>
              </a:spcBef>
              <a:spcAft>
                <a:spcPts val="500"/>
              </a:spcAft>
            </a:pPr>
            <a:r>
              <a:rPr lang="en-US" altLang="en-US"/>
              <a:t>next row in the recordset.</a:t>
            </a:r>
          </a:p>
        </p:txBody>
      </p:sp>
    </p:spTree>
    <p:extLst>
      <p:ext uri="{BB962C8B-B14F-4D97-AF65-F5344CB8AC3E}">
        <p14:creationId xmlns:p14="http://schemas.microsoft.com/office/powerpoint/2010/main" val="31025776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F557545E-9B6A-4C90-87C7-287502368D4B}" type="slidenum">
              <a:rPr lang="en-US" altLang="en-US"/>
              <a:pPr/>
              <a:t>80</a:t>
            </a:fld>
            <a:endParaRPr lang="en-US" altLang="en-US"/>
          </a:p>
        </p:txBody>
      </p:sp>
      <p:pic>
        <p:nvPicPr>
          <p:cNvPr id="993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692150"/>
            <a:ext cx="7038975" cy="496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697245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49EBC803-0994-4B3F-8CAA-78050CB485E6}" type="slidenum">
              <a:rPr lang="en-US" altLang="en-US"/>
              <a:pPr/>
              <a:t>81</a:t>
            </a:fld>
            <a:endParaRPr lang="en-US" altLang="en-US"/>
          </a:p>
        </p:txBody>
      </p:sp>
      <p:pic>
        <p:nvPicPr>
          <p:cNvPr id="983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765175"/>
            <a:ext cx="7038975" cy="496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03611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CA52E77F-50E4-46F4-88F6-C25F707E2E2F}" type="slidenum">
              <a:rPr lang="en-US" altLang="en-US"/>
              <a:pPr/>
              <a:t>82</a:t>
            </a:fld>
            <a:endParaRPr lang="en-US" altLang="en-US"/>
          </a:p>
        </p:txBody>
      </p:sp>
      <p:pic>
        <p:nvPicPr>
          <p:cNvPr id="1003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549275"/>
            <a:ext cx="7038975" cy="496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29690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89A4671B-1DA6-4752-8A65-B85E5DD377B6}" type="slidenum">
              <a:rPr lang="en-US" altLang="en-US"/>
              <a:pPr/>
              <a:t>83</a:t>
            </a:fld>
            <a:endParaRPr lang="en-US" altLang="en-US"/>
          </a:p>
        </p:txBody>
      </p:sp>
      <p:pic>
        <p:nvPicPr>
          <p:cNvPr id="1013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836613"/>
            <a:ext cx="7038975" cy="496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07114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5"/>
          <p:cNvSpPr>
            <a:spLocks noGrp="1"/>
          </p:cNvSpPr>
          <p:nvPr>
            <p:ph type="sldNum" sz="quarter" idx="12"/>
          </p:nvPr>
        </p:nvSpPr>
        <p:spPr/>
        <p:txBody>
          <a:bodyPr/>
          <a:lstStyle/>
          <a:p>
            <a:fld id="{E0D98AC7-793D-4AF9-9330-0F6A2122E8F1}" type="slidenum">
              <a:rPr lang="en-US" altLang="en-US"/>
              <a:pPr/>
              <a:t>84</a:t>
            </a:fld>
            <a:endParaRPr lang="en-US" altLang="en-US"/>
          </a:p>
        </p:txBody>
      </p:sp>
      <p:sp>
        <p:nvSpPr>
          <p:cNvPr id="68610" name="Rectangle 2"/>
          <p:cNvSpPr>
            <a:spLocks noGrp="1" noChangeArrowheads="1"/>
          </p:cNvSpPr>
          <p:nvPr>
            <p:ph type="body" idx="1"/>
          </p:nvPr>
        </p:nvSpPr>
        <p:spPr>
          <a:xfrm>
            <a:off x="457200" y="549275"/>
            <a:ext cx="8229600" cy="5576888"/>
          </a:xfrm>
        </p:spPr>
        <p:txBody>
          <a:bodyPr/>
          <a:lstStyle/>
          <a:p>
            <a:pPr>
              <a:buFontTx/>
              <a:buNone/>
            </a:pPr>
            <a:r>
              <a:rPr lang="en-US" altLang="en-US" sz="2400"/>
              <a:t>	Update data from a form into a database:</a:t>
            </a:r>
          </a:p>
          <a:p>
            <a:pPr>
              <a:buFontTx/>
              <a:buNone/>
            </a:pPr>
            <a:endParaRPr lang="en-US" altLang="en-US" sz="2400"/>
          </a:p>
          <a:p>
            <a:r>
              <a:rPr lang="en-US" altLang="en-US" sz="2400"/>
              <a:t>Now we will create an HTML form that can be used to update one column in the Friend table, file update1.php. We have arbitrarily chosen to update the first name of the person.</a:t>
            </a:r>
          </a:p>
          <a:p>
            <a:r>
              <a:rPr lang="en-US" altLang="en-US" sz="2400"/>
              <a:t>The first test: has the user submitted the form?</a:t>
            </a:r>
          </a:p>
          <a:p>
            <a:r>
              <a:rPr lang="en-US" altLang="en-US" sz="2400"/>
              <a:t>Second test: is there something in every field?</a:t>
            </a:r>
          </a:p>
          <a:p>
            <a:r>
              <a:rPr lang="en-US" altLang="en-US" sz="2400"/>
              <a:t>Third test: is the new first name longer than the field domain permits?</a:t>
            </a:r>
          </a:p>
          <a:p>
            <a:endParaRPr lang="en-US" altLang="en-US" sz="2400"/>
          </a:p>
        </p:txBody>
      </p:sp>
    </p:spTree>
    <p:extLst>
      <p:ext uri="{BB962C8B-B14F-4D97-AF65-F5344CB8AC3E}">
        <p14:creationId xmlns:p14="http://schemas.microsoft.com/office/powerpoint/2010/main" val="91635998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6" name="Slide Number Placeholder 3"/>
          <p:cNvSpPr>
            <a:spLocks noGrp="1"/>
          </p:cNvSpPr>
          <p:nvPr>
            <p:ph type="sldNum" sz="quarter" idx="12"/>
          </p:nvPr>
        </p:nvSpPr>
        <p:spPr/>
        <p:txBody>
          <a:bodyPr/>
          <a:lstStyle/>
          <a:p>
            <a:fld id="{5B642FFF-D006-4534-AAED-A17FE6746EEB}" type="slidenum">
              <a:rPr lang="en-US" altLang="en-US"/>
              <a:pPr/>
              <a:t>85</a:t>
            </a:fld>
            <a:endParaRPr lang="en-US" altLang="en-US"/>
          </a:p>
        </p:txBody>
      </p:sp>
      <p:pic>
        <p:nvPicPr>
          <p:cNvPr id="1116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 y="620713"/>
            <a:ext cx="790575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1621" name="AutoShape 5"/>
          <p:cNvSpPr>
            <a:spLocks noChangeArrowheads="1"/>
          </p:cNvSpPr>
          <p:nvPr/>
        </p:nvSpPr>
        <p:spPr bwMode="auto">
          <a:xfrm>
            <a:off x="323850" y="2924175"/>
            <a:ext cx="504825" cy="381000"/>
          </a:xfrm>
          <a:prstGeom prst="rightArrow">
            <a:avLst>
              <a:gd name="adj1" fmla="val 50000"/>
              <a:gd name="adj2" fmla="val 33125"/>
            </a:avLst>
          </a:prstGeom>
          <a:solidFill>
            <a:srgbClr val="BBE0E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0255820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6" name="Slide Number Placeholder 3"/>
          <p:cNvSpPr>
            <a:spLocks noGrp="1"/>
          </p:cNvSpPr>
          <p:nvPr>
            <p:ph type="sldNum" sz="quarter" idx="12"/>
          </p:nvPr>
        </p:nvSpPr>
        <p:spPr/>
        <p:txBody>
          <a:bodyPr/>
          <a:lstStyle/>
          <a:p>
            <a:fld id="{CC61459B-2C0E-416D-91B1-A415E0B132E4}" type="slidenum">
              <a:rPr lang="en-US" altLang="en-US"/>
              <a:pPr/>
              <a:t>86</a:t>
            </a:fld>
            <a:endParaRPr lang="en-US" altLang="en-US"/>
          </a:p>
        </p:txBody>
      </p:sp>
      <p:pic>
        <p:nvPicPr>
          <p:cNvPr id="1126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549275"/>
            <a:ext cx="790575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43" name="AutoShape 3"/>
          <p:cNvSpPr>
            <a:spLocks noChangeArrowheads="1"/>
          </p:cNvSpPr>
          <p:nvPr/>
        </p:nvSpPr>
        <p:spPr bwMode="auto">
          <a:xfrm>
            <a:off x="250825" y="3284538"/>
            <a:ext cx="504825" cy="381000"/>
          </a:xfrm>
          <a:prstGeom prst="rightArrow">
            <a:avLst>
              <a:gd name="adj1" fmla="val 50000"/>
              <a:gd name="adj2" fmla="val 33125"/>
            </a:avLst>
          </a:prstGeom>
          <a:solidFill>
            <a:srgbClr val="BBE0E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67004925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6393AC6C-9EEB-4FF1-8D04-745E2874674D}" type="slidenum">
              <a:rPr lang="en-US" altLang="en-US"/>
              <a:pPr/>
              <a:t>87</a:t>
            </a:fld>
            <a:endParaRPr lang="en-US" altLang="en-US"/>
          </a:p>
        </p:txBody>
      </p:sp>
      <p:pic>
        <p:nvPicPr>
          <p:cNvPr id="1157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692150"/>
            <a:ext cx="790575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65834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6" name="Slide Number Placeholder 3"/>
          <p:cNvSpPr>
            <a:spLocks noGrp="1"/>
          </p:cNvSpPr>
          <p:nvPr>
            <p:ph type="sldNum" sz="quarter" idx="12"/>
          </p:nvPr>
        </p:nvSpPr>
        <p:spPr/>
        <p:txBody>
          <a:bodyPr/>
          <a:lstStyle/>
          <a:p>
            <a:fld id="{D3805CB4-3CCF-4728-8B80-470205F41044}" type="slidenum">
              <a:rPr lang="en-US" altLang="en-US"/>
              <a:pPr/>
              <a:t>88</a:t>
            </a:fld>
            <a:endParaRPr lang="en-US" altLang="en-US"/>
          </a:p>
        </p:txBody>
      </p:sp>
      <p:pic>
        <p:nvPicPr>
          <p:cNvPr id="1146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 y="549275"/>
            <a:ext cx="790575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4691" name="AutoShape 3"/>
          <p:cNvSpPr>
            <a:spLocks noChangeArrowheads="1"/>
          </p:cNvSpPr>
          <p:nvPr/>
        </p:nvSpPr>
        <p:spPr bwMode="auto">
          <a:xfrm>
            <a:off x="250825" y="3933825"/>
            <a:ext cx="504825" cy="381000"/>
          </a:xfrm>
          <a:prstGeom prst="rightArrow">
            <a:avLst>
              <a:gd name="adj1" fmla="val 50000"/>
              <a:gd name="adj2" fmla="val 33125"/>
            </a:avLst>
          </a:prstGeom>
          <a:solidFill>
            <a:srgbClr val="BBE0E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03506334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63FF665A-A6D7-4902-98C7-475FBD6D3301}" type="slidenum">
              <a:rPr lang="en-US" altLang="en-US"/>
              <a:pPr/>
              <a:t>89</a:t>
            </a:fld>
            <a:endParaRPr lang="en-US" altLang="en-US"/>
          </a:p>
        </p:txBody>
      </p:sp>
      <p:pic>
        <p:nvPicPr>
          <p:cNvPr id="1136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 y="620713"/>
            <a:ext cx="790575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302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86CF4B7C-916A-4966-9F65-3841DC637D06}" type="slidenum">
              <a:rPr lang="en-US" altLang="en-US"/>
              <a:pPr/>
              <a:t>9</a:t>
            </a:fld>
            <a:endParaRPr lang="en-US" altLang="en-US"/>
          </a:p>
        </p:txBody>
      </p:sp>
      <p:sp>
        <p:nvSpPr>
          <p:cNvPr id="32770" name="Text Box 2"/>
          <p:cNvSpPr txBox="1">
            <a:spLocks noChangeArrowheads="1"/>
          </p:cNvSpPr>
          <p:nvPr/>
        </p:nvSpPr>
        <p:spPr bwMode="auto">
          <a:xfrm>
            <a:off x="539750" y="568325"/>
            <a:ext cx="8020050" cy="438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ts val="500"/>
              </a:spcBef>
              <a:spcAft>
                <a:spcPts val="500"/>
              </a:spcAft>
            </a:pPr>
            <a:r>
              <a:rPr lang="en-US" altLang="en-US"/>
              <a:t>The mysql_affected_rows() function returns the number of affected rows </a:t>
            </a:r>
          </a:p>
          <a:p>
            <a:pPr>
              <a:spcBef>
                <a:spcPts val="500"/>
              </a:spcBef>
              <a:spcAft>
                <a:spcPts val="500"/>
              </a:spcAft>
            </a:pPr>
            <a:r>
              <a:rPr lang="en-US" altLang="en-US"/>
              <a:t>in the previous MySQL operation. This function returns the number of </a:t>
            </a:r>
          </a:p>
          <a:p>
            <a:pPr>
              <a:spcBef>
                <a:spcPts val="500"/>
              </a:spcBef>
              <a:spcAft>
                <a:spcPts val="500"/>
              </a:spcAft>
            </a:pPr>
            <a:r>
              <a:rPr lang="en-US" altLang="en-US"/>
              <a:t>affected rows on success, or -1 if the last operation failed. </a:t>
            </a:r>
          </a:p>
          <a:p>
            <a:pPr>
              <a:spcBef>
                <a:spcPts val="500"/>
              </a:spcBef>
              <a:spcAft>
                <a:spcPts val="500"/>
              </a:spcAft>
            </a:pPr>
            <a:r>
              <a:rPr lang="en-US" altLang="en-US" b="1"/>
              <a:t>Syntax</a:t>
            </a:r>
          </a:p>
          <a:p>
            <a:pPr>
              <a:spcBef>
                <a:spcPts val="500"/>
              </a:spcBef>
              <a:spcAft>
                <a:spcPts val="500"/>
              </a:spcAft>
            </a:pPr>
            <a:r>
              <a:rPr lang="en-US" altLang="en-US"/>
              <a:t>mysql_affected_rows(connection) 	</a:t>
            </a:r>
          </a:p>
          <a:p>
            <a:pPr>
              <a:spcBef>
                <a:spcPts val="500"/>
              </a:spcBef>
              <a:spcAft>
                <a:spcPts val="500"/>
              </a:spcAft>
            </a:pPr>
            <a:r>
              <a:rPr lang="en-US" altLang="en-US" b="1"/>
              <a:t>Parameter	Description	</a:t>
            </a:r>
          </a:p>
          <a:p>
            <a:pPr>
              <a:spcBef>
                <a:spcPts val="500"/>
              </a:spcBef>
              <a:spcAft>
                <a:spcPts val="500"/>
              </a:spcAft>
            </a:pPr>
            <a:r>
              <a:rPr lang="en-US" altLang="en-US"/>
              <a:t>connection	Optional. Specifies the MySQL connection. If not specified, </a:t>
            </a:r>
          </a:p>
          <a:p>
            <a:pPr>
              <a:spcBef>
                <a:spcPts val="500"/>
              </a:spcBef>
              <a:spcAft>
                <a:spcPts val="500"/>
              </a:spcAft>
            </a:pPr>
            <a:r>
              <a:rPr lang="en-US" altLang="en-US"/>
              <a:t>		the last connection opened by mysql_connect() or </a:t>
            </a:r>
          </a:p>
          <a:p>
            <a:pPr>
              <a:spcBef>
                <a:spcPts val="500"/>
              </a:spcBef>
              <a:spcAft>
                <a:spcPts val="500"/>
              </a:spcAft>
            </a:pPr>
            <a:r>
              <a:rPr lang="en-US" altLang="en-US"/>
              <a:t>		mysql_pconnect() is used.	</a:t>
            </a:r>
          </a:p>
          <a:p>
            <a:pPr>
              <a:spcBef>
                <a:spcPts val="500"/>
              </a:spcBef>
              <a:spcAft>
                <a:spcPts val="500"/>
              </a:spcAft>
            </a:pPr>
            <a:endParaRPr lang="en-US" altLang="en-US"/>
          </a:p>
          <a:p>
            <a:pPr>
              <a:spcBef>
                <a:spcPts val="500"/>
              </a:spcBef>
              <a:spcAft>
                <a:spcPts val="500"/>
              </a:spcAft>
            </a:pPr>
            <a:endParaRPr lang="en-US" altLang="en-US"/>
          </a:p>
        </p:txBody>
      </p:sp>
    </p:spTree>
    <p:extLst>
      <p:ext uri="{BB962C8B-B14F-4D97-AF65-F5344CB8AC3E}">
        <p14:creationId xmlns:p14="http://schemas.microsoft.com/office/powerpoint/2010/main" val="208030457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504E36B4-D597-4E6C-AEA5-4D9D199AC8B6}" type="slidenum">
              <a:rPr lang="en-US" altLang="en-US"/>
              <a:pPr/>
              <a:t>90</a:t>
            </a:fld>
            <a:endParaRPr lang="en-US" altLang="en-US"/>
          </a:p>
        </p:txBody>
      </p:sp>
      <p:pic>
        <p:nvPicPr>
          <p:cNvPr id="1167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 y="549275"/>
            <a:ext cx="790575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107632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5"/>
          <p:cNvSpPr>
            <a:spLocks noGrp="1"/>
          </p:cNvSpPr>
          <p:nvPr>
            <p:ph type="sldNum" sz="quarter" idx="12"/>
          </p:nvPr>
        </p:nvSpPr>
        <p:spPr/>
        <p:txBody>
          <a:bodyPr/>
          <a:lstStyle/>
          <a:p>
            <a:fld id="{FD55EEA3-4066-41C5-B83F-7DD791284C5E}" type="slidenum">
              <a:rPr lang="en-US" altLang="en-US"/>
              <a:pPr/>
              <a:t>91</a:t>
            </a:fld>
            <a:endParaRPr lang="en-US" altLang="en-US"/>
          </a:p>
        </p:txBody>
      </p:sp>
      <p:sp>
        <p:nvSpPr>
          <p:cNvPr id="117763" name="Rectangle 3"/>
          <p:cNvSpPr>
            <a:spLocks noGrp="1" noChangeArrowheads="1"/>
          </p:cNvSpPr>
          <p:nvPr>
            <p:ph type="body" idx="1"/>
          </p:nvPr>
        </p:nvSpPr>
        <p:spPr>
          <a:xfrm>
            <a:off x="457200" y="549275"/>
            <a:ext cx="8229600" cy="5576888"/>
          </a:xfrm>
        </p:spPr>
        <p:txBody>
          <a:bodyPr/>
          <a:lstStyle/>
          <a:p>
            <a:r>
              <a:rPr lang="en-US" altLang="en-US" sz="2400"/>
              <a:t>Let’s find out what there is in the table Friend:</a:t>
            </a:r>
          </a:p>
        </p:txBody>
      </p:sp>
    </p:spTree>
    <p:extLst>
      <p:ext uri="{BB962C8B-B14F-4D97-AF65-F5344CB8AC3E}">
        <p14:creationId xmlns:p14="http://schemas.microsoft.com/office/powerpoint/2010/main" val="229640900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D90F7886-EBD1-4CB6-89D1-8679F3C688C0}" type="slidenum">
              <a:rPr lang="en-US" altLang="en-US"/>
              <a:pPr/>
              <a:t>92</a:t>
            </a:fld>
            <a:endParaRPr lang="en-US" altLang="en-US"/>
          </a:p>
        </p:txBody>
      </p:sp>
      <p:pic>
        <p:nvPicPr>
          <p:cNvPr id="1187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549275"/>
            <a:ext cx="7620000" cy="544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915379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5"/>
          <p:cNvSpPr>
            <a:spLocks noGrp="1"/>
          </p:cNvSpPr>
          <p:nvPr>
            <p:ph type="sldNum" sz="quarter" idx="12"/>
          </p:nvPr>
        </p:nvSpPr>
        <p:spPr/>
        <p:txBody>
          <a:bodyPr/>
          <a:lstStyle/>
          <a:p>
            <a:fld id="{9CA4A068-D942-4280-A173-974207463EFC}" type="slidenum">
              <a:rPr lang="en-US" altLang="en-US"/>
              <a:pPr/>
              <a:t>93</a:t>
            </a:fld>
            <a:endParaRPr lang="en-US" altLang="en-US"/>
          </a:p>
        </p:txBody>
      </p:sp>
      <p:sp>
        <p:nvSpPr>
          <p:cNvPr id="119811" name="Rectangle 3"/>
          <p:cNvSpPr>
            <a:spLocks noGrp="1" noChangeArrowheads="1"/>
          </p:cNvSpPr>
          <p:nvPr>
            <p:ph type="body" idx="1"/>
          </p:nvPr>
        </p:nvSpPr>
        <p:spPr>
          <a:xfrm>
            <a:off x="457200" y="620713"/>
            <a:ext cx="8229600" cy="5505450"/>
          </a:xfrm>
        </p:spPr>
        <p:txBody>
          <a:bodyPr/>
          <a:lstStyle/>
          <a:p>
            <a:r>
              <a:rPr lang="en-US" altLang="en-US" sz="2400"/>
              <a:t>The task is to update the first name </a:t>
            </a:r>
            <a:r>
              <a:rPr lang="en-US" altLang="en-US" sz="2400">
                <a:latin typeface="Courier New" panose="02070309020205020404" pitchFamily="49" charset="0"/>
              </a:rPr>
              <a:t>Rosalind</a:t>
            </a:r>
            <a:r>
              <a:rPr lang="en-US" altLang="en-US" sz="2400"/>
              <a:t> to </a:t>
            </a:r>
            <a:r>
              <a:rPr lang="en-US" altLang="en-US" sz="2400">
                <a:latin typeface="Courier New" panose="02070309020205020404" pitchFamily="49" charset="0"/>
              </a:rPr>
              <a:t>Rosalind Elsie</a:t>
            </a:r>
            <a:r>
              <a:rPr lang="en-US" altLang="en-US" sz="2400"/>
              <a:t>:</a:t>
            </a:r>
          </a:p>
        </p:txBody>
      </p:sp>
    </p:spTree>
    <p:extLst>
      <p:ext uri="{BB962C8B-B14F-4D97-AF65-F5344CB8AC3E}">
        <p14:creationId xmlns:p14="http://schemas.microsoft.com/office/powerpoint/2010/main" val="397252353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9BBE1FCA-E90D-445F-BBE2-1F7AD2D83DAA}" type="slidenum">
              <a:rPr lang="en-US" altLang="en-US"/>
              <a:pPr/>
              <a:t>94</a:t>
            </a:fld>
            <a:endParaRPr lang="en-US" altLang="en-US"/>
          </a:p>
        </p:txBody>
      </p:sp>
      <p:pic>
        <p:nvPicPr>
          <p:cNvPr id="1208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549275"/>
            <a:ext cx="7038975" cy="496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63734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3"/>
          <p:cNvSpPr>
            <a:spLocks noGrp="1"/>
          </p:cNvSpPr>
          <p:nvPr>
            <p:ph type="sldNum" sz="quarter" idx="12"/>
          </p:nvPr>
        </p:nvSpPr>
        <p:spPr/>
        <p:txBody>
          <a:bodyPr/>
          <a:lstStyle/>
          <a:p>
            <a:fld id="{6D8A10A2-B2D4-4722-8465-571DD37D0457}" type="slidenum">
              <a:rPr lang="en-US" altLang="en-US"/>
              <a:pPr/>
              <a:t>95</a:t>
            </a:fld>
            <a:endParaRPr lang="en-US" altLang="en-US"/>
          </a:p>
        </p:txBody>
      </p:sp>
      <p:pic>
        <p:nvPicPr>
          <p:cNvPr id="1218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476250"/>
            <a:ext cx="7038975" cy="496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876258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5"/>
          <p:cNvSpPr>
            <a:spLocks noGrp="1"/>
          </p:cNvSpPr>
          <p:nvPr>
            <p:ph type="sldNum" sz="quarter" idx="12"/>
          </p:nvPr>
        </p:nvSpPr>
        <p:spPr/>
        <p:txBody>
          <a:bodyPr/>
          <a:lstStyle/>
          <a:p>
            <a:fld id="{A5F87DB0-C40C-451F-A828-17CEE71BC672}" type="slidenum">
              <a:rPr lang="en-US" altLang="en-US"/>
              <a:pPr/>
              <a:t>96</a:t>
            </a:fld>
            <a:endParaRPr lang="en-US" altLang="en-US"/>
          </a:p>
        </p:txBody>
      </p:sp>
      <p:sp>
        <p:nvSpPr>
          <p:cNvPr id="124931" name="Rectangle 3"/>
          <p:cNvSpPr>
            <a:spLocks noGrp="1" noChangeArrowheads="1"/>
          </p:cNvSpPr>
          <p:nvPr>
            <p:ph type="body" idx="1"/>
          </p:nvPr>
        </p:nvSpPr>
        <p:spPr>
          <a:xfrm>
            <a:off x="457200" y="620713"/>
            <a:ext cx="8229600" cy="5505450"/>
          </a:xfrm>
        </p:spPr>
        <p:txBody>
          <a:bodyPr/>
          <a:lstStyle/>
          <a:p>
            <a:r>
              <a:rPr lang="en-US" altLang="en-US" sz="2400"/>
              <a:t>The third test: has the user inputted too long a name?:</a:t>
            </a:r>
          </a:p>
        </p:txBody>
      </p:sp>
    </p:spTree>
    <p:extLst>
      <p:ext uri="{BB962C8B-B14F-4D97-AF65-F5344CB8AC3E}">
        <p14:creationId xmlns:p14="http://schemas.microsoft.com/office/powerpoint/2010/main" val="404170972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6" name="Slide Number Placeholder 3"/>
          <p:cNvSpPr>
            <a:spLocks noGrp="1"/>
          </p:cNvSpPr>
          <p:nvPr>
            <p:ph type="sldNum" sz="quarter" idx="12"/>
          </p:nvPr>
        </p:nvSpPr>
        <p:spPr/>
        <p:txBody>
          <a:bodyPr/>
          <a:lstStyle/>
          <a:p>
            <a:fld id="{4CB94D13-2F5D-410B-B299-F24821B00D9C}" type="slidenum">
              <a:rPr lang="en-US" altLang="en-US"/>
              <a:pPr/>
              <a:t>97</a:t>
            </a:fld>
            <a:endParaRPr lang="en-US" altLang="en-US"/>
          </a:p>
        </p:txBody>
      </p:sp>
      <p:pic>
        <p:nvPicPr>
          <p:cNvPr id="1239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513" y="947738"/>
            <a:ext cx="7038975" cy="496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907" name="Text Box 3"/>
          <p:cNvSpPr txBox="1">
            <a:spLocks noChangeArrowheads="1"/>
          </p:cNvSpPr>
          <p:nvPr/>
        </p:nvSpPr>
        <p:spPr bwMode="auto">
          <a:xfrm>
            <a:off x="1116013" y="352425"/>
            <a:ext cx="554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New First Name: Longer than 45 character constants</a:t>
            </a:r>
          </a:p>
        </p:txBody>
      </p:sp>
    </p:spTree>
    <p:extLst>
      <p:ext uri="{BB962C8B-B14F-4D97-AF65-F5344CB8AC3E}">
        <p14:creationId xmlns:p14="http://schemas.microsoft.com/office/powerpoint/2010/main" val="228074978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smtClean="0"/>
              <a:t>PHP and MySQL Web Development</a:t>
            </a:r>
            <a:endParaRPr lang="en-US" altLang="en-US"/>
          </a:p>
        </p:txBody>
      </p:sp>
      <p:sp>
        <p:nvSpPr>
          <p:cNvPr id="6" name="Slide Number Placeholder 3"/>
          <p:cNvSpPr>
            <a:spLocks noGrp="1"/>
          </p:cNvSpPr>
          <p:nvPr>
            <p:ph type="sldNum" sz="quarter" idx="12"/>
          </p:nvPr>
        </p:nvSpPr>
        <p:spPr/>
        <p:txBody>
          <a:bodyPr/>
          <a:lstStyle/>
          <a:p>
            <a:fld id="{1E919C2E-4D91-49A0-8C5D-F3252BC310D4}" type="slidenum">
              <a:rPr lang="en-US" altLang="en-US"/>
              <a:pPr/>
              <a:t>98</a:t>
            </a:fld>
            <a:endParaRPr lang="en-US" altLang="en-US"/>
          </a:p>
        </p:txBody>
      </p:sp>
      <p:pic>
        <p:nvPicPr>
          <p:cNvPr id="1228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476250"/>
            <a:ext cx="7038975" cy="496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8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1989138"/>
            <a:ext cx="3971925"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44858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p>
            <a:r>
              <a:rPr lang="en-US" altLang="en-US" smtClean="0"/>
              <a:t>PHP and MySQL Web Development</a:t>
            </a:r>
            <a:endParaRPr lang="en-US" altLang="en-US"/>
          </a:p>
        </p:txBody>
      </p:sp>
      <p:sp>
        <p:nvSpPr>
          <p:cNvPr id="5" name="Slide Number Placeholder 5"/>
          <p:cNvSpPr>
            <a:spLocks noGrp="1"/>
          </p:cNvSpPr>
          <p:nvPr>
            <p:ph type="sldNum" sz="quarter" idx="12"/>
          </p:nvPr>
        </p:nvSpPr>
        <p:spPr/>
        <p:txBody>
          <a:bodyPr/>
          <a:lstStyle/>
          <a:p>
            <a:fld id="{5C1E634B-35A1-479F-AFF4-94B92D6143B8}" type="slidenum">
              <a:rPr lang="en-US" altLang="en-US"/>
              <a:pPr/>
              <a:t>99</a:t>
            </a:fld>
            <a:endParaRPr lang="en-US" altLang="en-US"/>
          </a:p>
        </p:txBody>
      </p:sp>
      <p:sp>
        <p:nvSpPr>
          <p:cNvPr id="125955" name="Rectangle 3"/>
          <p:cNvSpPr>
            <a:spLocks noGrp="1" noChangeArrowheads="1"/>
          </p:cNvSpPr>
          <p:nvPr>
            <p:ph type="body" idx="1"/>
          </p:nvPr>
        </p:nvSpPr>
        <p:spPr>
          <a:xfrm>
            <a:off x="457200" y="620713"/>
            <a:ext cx="8229600" cy="5505450"/>
          </a:xfrm>
        </p:spPr>
        <p:txBody>
          <a:bodyPr/>
          <a:lstStyle/>
          <a:p>
            <a:r>
              <a:rPr lang="en-US" altLang="en-US" sz="2400"/>
              <a:t>One more detail from the previous example: the first parameter of the mysql_query() is UPDATE statement.</a:t>
            </a:r>
          </a:p>
          <a:p>
            <a:r>
              <a:rPr lang="en-US" altLang="en-US" sz="2400"/>
              <a:t>UPDATE and DELETE statements behave in the same way in those kinds of situations: if there are no rows to be updated or deleted, then there would not come any warnings or errors back: </a:t>
            </a:r>
          </a:p>
        </p:txBody>
      </p:sp>
    </p:spTree>
    <p:extLst>
      <p:ext uri="{BB962C8B-B14F-4D97-AF65-F5344CB8AC3E}">
        <p14:creationId xmlns:p14="http://schemas.microsoft.com/office/powerpoint/2010/main" val="232869964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2195</TotalTime>
  <Words>1813</Words>
  <Application>Microsoft Office PowerPoint</Application>
  <PresentationFormat>On-screen Show (4:3)</PresentationFormat>
  <Paragraphs>448</Paragraphs>
  <Slides>112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112</vt:i4>
      </vt:variant>
    </vt:vector>
  </HeadingPairs>
  <TitlesOfParts>
    <vt:vector size="119" baseType="lpstr">
      <vt:lpstr>Calibri</vt:lpstr>
      <vt:lpstr>Courier New</vt:lpstr>
      <vt:lpstr>Georgia</vt:lpstr>
      <vt:lpstr>Symbol</vt:lpstr>
      <vt:lpstr>Wingdings</vt:lpstr>
      <vt:lpstr>Wingdings 2</vt:lpstr>
      <vt:lpstr>Civic</vt:lpstr>
      <vt:lpstr>Web Technology Lecture - 09</vt:lpstr>
      <vt:lpstr>Content</vt:lpstr>
      <vt:lpstr>PHP and MySQL Web Development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Technology</dc:title>
  <dc:creator>Vagabond</dc:creator>
  <cp:lastModifiedBy>ASUS</cp:lastModifiedBy>
  <cp:revision>1304</cp:revision>
  <dcterms:created xsi:type="dcterms:W3CDTF">2006-08-16T00:00:00Z</dcterms:created>
  <dcterms:modified xsi:type="dcterms:W3CDTF">2017-03-14T04:54:39Z</dcterms:modified>
</cp:coreProperties>
</file>