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5"/>
  </p:notesMasterIdLst>
  <p:sldIdLst>
    <p:sldId id="256" r:id="rId2"/>
    <p:sldId id="441" r:id="rId3"/>
    <p:sldId id="442" r:id="rId4"/>
    <p:sldId id="443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81" r:id="rId38"/>
    <p:sldId id="483" r:id="rId39"/>
    <p:sldId id="484" r:id="rId40"/>
    <p:sldId id="486" r:id="rId41"/>
    <p:sldId id="487" r:id="rId42"/>
    <p:sldId id="488" r:id="rId43"/>
    <p:sldId id="489" r:id="rId44"/>
    <p:sldId id="490" r:id="rId45"/>
    <p:sldId id="491" r:id="rId46"/>
    <p:sldId id="492" r:id="rId47"/>
    <p:sldId id="493" r:id="rId48"/>
    <p:sldId id="498" r:id="rId49"/>
    <p:sldId id="499" r:id="rId50"/>
    <p:sldId id="500" r:id="rId51"/>
    <p:sldId id="501" r:id="rId52"/>
    <p:sldId id="504" r:id="rId53"/>
    <p:sldId id="29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110" d="100"/>
          <a:sy n="110" d="100"/>
        </p:scale>
        <p:origin x="16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826E7-BEE6-42E3-83C3-9B37137ECCE6}" type="datetimeFigureOut">
              <a:rPr lang="en-US" smtClean="0"/>
              <a:pPr/>
              <a:t>04/29/2017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B1E2-2755-407F-BF7E-ECD09E9A4955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350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31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76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70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2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42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66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21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7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99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0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50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99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9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98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88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24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852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32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04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09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12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90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16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96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207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25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99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27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952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070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6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364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164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604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98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54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302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162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23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167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674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69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3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31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99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9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: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z="800"/>
              <a:t>	</a:t>
            </a:r>
          </a:p>
          <a:p>
            <a:endParaRPr lang="en-US" sz="800"/>
          </a:p>
          <a:p>
            <a:endParaRPr lang="en-US" sz="800"/>
          </a:p>
          <a:p>
            <a:r>
              <a:rPr lang="en-US"/>
              <a:t>			</a:t>
            </a:r>
            <a:r>
              <a:rPr lang="en-US" sz="800"/>
              <a:t>		              12/10/2001</a:t>
            </a:r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0350" y="457200"/>
            <a:ext cx="3759200" cy="2819400"/>
          </a:xfrm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1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335F-C3BC-45A8-8557-0205B90DF7B1}" type="datetime1">
              <a:rPr lang="en-US" smtClean="0"/>
              <a:t>04/29/2017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218F-6BC6-4D5F-8C21-B735AFF28BDE}" type="datetime1">
              <a:rPr lang="en-US" smtClean="0"/>
              <a:t>04/29/2017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B6E-ECCB-4F4B-9607-23E6B055102E}" type="datetime1">
              <a:rPr lang="en-US" smtClean="0"/>
              <a:t>04/29/2017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8534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40005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752600"/>
            <a:ext cx="40005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607B-28A5-4A18-B3F7-186D189A67E7}" type="datetime1">
              <a:rPr lang="en-US" smtClean="0"/>
              <a:t>04/29/2017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00A9-DCC3-4BDC-9CD5-621D44BEF581}" type="datetime1">
              <a:rPr lang="en-US" smtClean="0"/>
              <a:t>04/29/2017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6A2F58A-2DDF-4621-9566-C52E1F7F66A1}" type="datetime1">
              <a:rPr lang="en-US" smtClean="0"/>
              <a:t>04/29/2017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4DF1-2183-4554-9B3C-864F9AC47C4D}" type="datetime1">
              <a:rPr lang="en-US" smtClean="0"/>
              <a:t>04/29/2017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Web Technology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CAD-AFE5-4924-B7D4-A6BEBCB62384}" type="datetime1">
              <a:rPr lang="en-US" smtClean="0"/>
              <a:t>04/29/2017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3B1F-9917-49EC-868D-BC838131F8F9}" type="datetime1">
              <a:rPr lang="en-US" smtClean="0"/>
              <a:t>04/29/2017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D477-2A9A-4B5A-A7C5-539355D570EA}" type="datetime1">
              <a:rPr lang="en-US" smtClean="0"/>
              <a:t>04/29/2017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Web Technology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25BD6C-C383-49D0-8FA5-711AACC03D83}" type="datetime1">
              <a:rPr lang="en-US" smtClean="0"/>
              <a:t>04/29/2017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Web Technology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2481C19-886F-4BD5-B47D-68121FCAAE5E}" type="datetime1">
              <a:rPr lang="en-US" smtClean="0"/>
              <a:t>04/29/2017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Web Technology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Technology</a:t>
            </a:r>
            <a:br>
              <a:rPr lang="en-US" dirty="0" smtClean="0"/>
            </a:br>
            <a:r>
              <a:rPr lang="en-US" dirty="0" smtClean="0"/>
              <a:t>Lecture - </a:t>
            </a:r>
            <a:r>
              <a:rPr lang="en-US" dirty="0" smtClean="0"/>
              <a:t>13</a:t>
            </a:r>
            <a:endParaRPr lang="en-MY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1368425" y="2743200"/>
            <a:ext cx="6480175" cy="16732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all" spc="2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Md. </a:t>
            </a:r>
            <a:r>
              <a:rPr kumimoji="0" lang="en-US" sz="1600" b="1" i="0" u="none" strike="noStrike" kern="1200" cap="all" spc="25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Nurul</a:t>
            </a:r>
            <a:r>
              <a:rPr kumimoji="0" lang="en-US" sz="1600" b="1" i="0" u="none" strike="noStrike" kern="1200" cap="all" spc="2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all" spc="25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ahad</a:t>
            </a:r>
            <a:r>
              <a:rPr kumimoji="0" lang="en-US" sz="1600" b="1" i="0" u="none" strike="noStrike" kern="1200" cap="all" spc="2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all" spc="25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tawhid</a:t>
            </a:r>
            <a:endParaRPr kumimoji="0" lang="en-US" sz="1600" b="1" i="0" u="none" strike="noStrike" kern="1200" cap="all" spc="25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all" spc="2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Assistant professor</a:t>
            </a:r>
            <a:endParaRPr kumimoji="0" lang="en-US" sz="1600" b="1" i="0" u="none" strike="noStrike" kern="1200" cap="all" spc="25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all" spc="2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Institute of information technology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all" spc="2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</a:t>
            </a:r>
            <a:r>
              <a:rPr kumimoji="0" lang="en-US" sz="1600" b="1" i="0" u="none" strike="noStrike" kern="1200" cap="all" spc="25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dhaka</a:t>
            </a:r>
            <a:endParaRPr kumimoji="0" lang="en-MY" sz="1600" b="1" i="0" u="none" strike="noStrike" kern="1200" cap="all" spc="2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 Database to Hack</a:t>
            </a:r>
          </a:p>
        </p:txBody>
      </p:sp>
      <p:pic>
        <p:nvPicPr>
          <p:cNvPr id="405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428736"/>
            <a:ext cx="7154862" cy="5162550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of Sites with iSQLPlus Available</a:t>
            </a:r>
          </a:p>
        </p:txBody>
      </p:sp>
      <p:pic>
        <p:nvPicPr>
          <p:cNvPr id="407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428736"/>
            <a:ext cx="7467600" cy="4960938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Logon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752" y="1527048"/>
            <a:ext cx="8627966" cy="4572000"/>
          </a:xfrm>
        </p:spPr>
        <p:txBody>
          <a:bodyPr/>
          <a:lstStyle/>
          <a:p>
            <a:r>
              <a:rPr lang="en-US" dirty="0"/>
              <a:t>In this case, we’re using </a:t>
            </a:r>
            <a:r>
              <a:rPr lang="en-US" dirty="0" err="1"/>
              <a:t>dbsnmp</a:t>
            </a:r>
            <a:r>
              <a:rPr lang="en-US" dirty="0"/>
              <a:t>/</a:t>
            </a:r>
            <a:r>
              <a:rPr lang="en-US" dirty="0" err="1"/>
              <a:t>dbsnmp</a:t>
            </a:r>
            <a:r>
              <a:rPr lang="en-US" dirty="0"/>
              <a:t> (better than </a:t>
            </a:r>
            <a:r>
              <a:rPr lang="en-US" dirty="0" err="1"/>
              <a:t>scott</a:t>
            </a:r>
            <a:r>
              <a:rPr lang="en-US" dirty="0"/>
              <a:t>/tiger because </a:t>
            </a:r>
            <a:r>
              <a:rPr lang="en-US" dirty="0" err="1"/>
              <a:t>dbsnmp</a:t>
            </a:r>
            <a:r>
              <a:rPr lang="en-US" dirty="0"/>
              <a:t> is a privileged account</a:t>
            </a:r>
          </a:p>
          <a:p>
            <a:r>
              <a:rPr lang="en-US" dirty="0"/>
              <a:t>Survey’s indicate that 20-50% of install Oracle databases are running with at least one default username </a:t>
            </a:r>
            <a:r>
              <a:rPr lang="en-US" sz="1800" dirty="0"/>
              <a:t>[source: Application Security, Inc.]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Now, Get List Of Users</a:t>
            </a:r>
          </a:p>
        </p:txBody>
      </p:sp>
      <p:pic>
        <p:nvPicPr>
          <p:cNvPr id="411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500174"/>
            <a:ext cx="7315200" cy="4778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Got a List of Users</a:t>
            </a:r>
          </a:p>
        </p:txBody>
      </p:sp>
      <p:pic>
        <p:nvPicPr>
          <p:cNvPr id="413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571612"/>
            <a:ext cx="7258050" cy="4491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Learned?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Search engines reduce the need to hackers to probe victims, meaning that attacks are harder to detect</a:t>
            </a:r>
          </a:p>
          <a:p>
            <a:r>
              <a:rPr lang="en-US"/>
              <a:t>Organizations which rely solely on perimeter security are at significant risk of compromising mission critical data</a:t>
            </a:r>
          </a:p>
          <a:p>
            <a:pPr lvl="1"/>
            <a:r>
              <a:rPr lang="en-US"/>
              <a:t>Perimeter security is necessary but no longer sufficient</a:t>
            </a:r>
          </a:p>
          <a:p>
            <a:pPr lvl="1"/>
            <a:r>
              <a:rPr lang="en-US"/>
              <a:t>One security vendor estimates that 95% of security effort goes into perimeter security</a:t>
            </a:r>
          </a:p>
          <a:p>
            <a:r>
              <a:rPr lang="en-US"/>
              <a:t>How do you prevent data access?</a:t>
            </a:r>
          </a:p>
          <a:p>
            <a:pPr lvl="1"/>
            <a:r>
              <a:rPr lang="en-US"/>
              <a:t>Limit access from the external world directly to the database </a:t>
            </a:r>
          </a:p>
          <a:p>
            <a:pPr lvl="1"/>
            <a:r>
              <a:rPr lang="en-US"/>
              <a:t>look at placing additional layers of defense to lock down the data right where it sits – in the database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Protect Yourself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a hardening guideline for your site</a:t>
            </a:r>
          </a:p>
          <a:p>
            <a:pPr lvl="1"/>
            <a:r>
              <a:rPr lang="en-US"/>
              <a:t>Configuring all security mechanisms</a:t>
            </a:r>
          </a:p>
          <a:p>
            <a:pPr lvl="1"/>
            <a:r>
              <a:rPr lang="en-US"/>
              <a:t>Turning off all unused services</a:t>
            </a:r>
          </a:p>
          <a:p>
            <a:pPr lvl="1"/>
            <a:r>
              <a:rPr lang="en-US"/>
              <a:t>Setting up roles, permissions, and accounts, including disabling all default accounts or changing their passwords</a:t>
            </a:r>
          </a:p>
          <a:p>
            <a:pPr lvl="1"/>
            <a:r>
              <a:rPr lang="en-US"/>
              <a:t>Logging and alerts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Protect Yourself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Maintenance process:</a:t>
            </a:r>
          </a:p>
          <a:p>
            <a:pPr lvl="1"/>
            <a:r>
              <a:rPr lang="en-US"/>
              <a:t>Monitoring the latest security vulnerabilities published</a:t>
            </a:r>
          </a:p>
          <a:p>
            <a:pPr lvl="1"/>
            <a:r>
              <a:rPr lang="en-US"/>
              <a:t>Applying the latest security patches</a:t>
            </a:r>
          </a:p>
          <a:p>
            <a:pPr lvl="1"/>
            <a:r>
              <a:rPr lang="en-US"/>
              <a:t>Updating the security configuration guideline</a:t>
            </a:r>
          </a:p>
          <a:p>
            <a:pPr lvl="1"/>
            <a:r>
              <a:rPr lang="en-US"/>
              <a:t>Regular vulnerability scanning from both internal and external perspectives</a:t>
            </a:r>
          </a:p>
          <a:p>
            <a:pPr lvl="1"/>
            <a:r>
              <a:rPr lang="en-US"/>
              <a:t>Regular internal reviews of the server’s security configuration as compared to your configuration guide</a:t>
            </a:r>
          </a:p>
          <a:p>
            <a:pPr lvl="1"/>
            <a:r>
              <a:rPr lang="en-US"/>
              <a:t>Regular status reports to upper management documenting overall security posture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Denial of Service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attacker generates so many requests, it swamps a web application or some aspect of it (like database connection pools)</a:t>
            </a:r>
          </a:p>
          <a:p>
            <a:r>
              <a:rPr lang="en-US" dirty="0"/>
              <a:t>Hard to determine what is a legitimate DOS (or DDOS)</a:t>
            </a:r>
          </a:p>
          <a:p>
            <a:pPr lvl="1"/>
            <a:r>
              <a:rPr lang="en-US" dirty="0"/>
              <a:t>Multiple users hitting the site simultaneously?</a:t>
            </a:r>
          </a:p>
          <a:p>
            <a:pPr lvl="1"/>
            <a:r>
              <a:rPr lang="en-US" dirty="0"/>
              <a:t>Multiple users hitting “Reload” because of a previous problem?</a:t>
            </a:r>
          </a:p>
          <a:p>
            <a:pPr lvl="1"/>
            <a:r>
              <a:rPr lang="en-US" dirty="0"/>
              <a:t>Have you been “</a:t>
            </a:r>
            <a:r>
              <a:rPr lang="en-US" dirty="0" err="1"/>
              <a:t>Slashdotted</a:t>
            </a:r>
            <a:r>
              <a:rPr lang="en-US" dirty="0"/>
              <a:t>”?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Forms of DOS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attacker can lock out a legitimate user by sending invalid credentials</a:t>
            </a:r>
          </a:p>
          <a:p>
            <a:r>
              <a:rPr lang="en-US"/>
              <a:t>Attacker can request a new password for a user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sz="4000" b="1" dirty="0" smtClean="0"/>
              <a:t>Web Security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Protect Yourself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Protecting against DOS attacks is difficult</a:t>
            </a:r>
          </a:p>
          <a:p>
            <a:r>
              <a:rPr lang="en-US"/>
              <a:t>Limit resources allocated to any user to a bare minimum</a:t>
            </a:r>
          </a:p>
          <a:p>
            <a:pPr lvl="1"/>
            <a:r>
              <a:rPr lang="en-US"/>
              <a:t>For authenticated users, establish quotas</a:t>
            </a:r>
          </a:p>
          <a:p>
            <a:pPr lvl="1"/>
            <a:r>
              <a:rPr lang="en-US"/>
              <a:t>Consider only handling 1 request per user at a time by synchronizing the user’s session</a:t>
            </a:r>
          </a:p>
          <a:p>
            <a:pPr lvl="1"/>
            <a:r>
              <a:rPr lang="en-US"/>
              <a:t>Consider dropping any requests you are handling for a user if another request from the same user appears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Protect Yourself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unauthenticated users</a:t>
            </a:r>
          </a:p>
          <a:p>
            <a:pPr lvl="1"/>
            <a:r>
              <a:rPr lang="en-US"/>
              <a:t>Avoid unnecessary access to database or other expensive resources</a:t>
            </a:r>
          </a:p>
          <a:p>
            <a:pPr lvl="1"/>
            <a:r>
              <a:rPr lang="en-US"/>
              <a:t>Consider caching the content received by unauthenticated users instead of generating it</a:t>
            </a:r>
          </a:p>
          <a:p>
            <a:pPr lvl="1"/>
            <a:r>
              <a:rPr lang="en-US"/>
              <a:t>Make sure that your error handling is robust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Insecure </a:t>
            </a:r>
            <a:r>
              <a:rPr lang="en-US" dirty="0"/>
              <a:t>Storage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Most applications need to store information</a:t>
            </a:r>
          </a:p>
          <a:p>
            <a:pPr>
              <a:lnSpc>
                <a:spcPct val="90000"/>
              </a:lnSpc>
            </a:pPr>
            <a:r>
              <a:rPr lang="en-US" dirty="0"/>
              <a:t>Common mistake areas: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Failure to encrypt critical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Insecure storage of keys, certificates, and passwords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Improper storage of secrets in memory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Poor sources of randomness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Poor choice of algorithm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Attempting to invent a new encryption algorithm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Failure to include support for encryption key changes and other required maintenance procedures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Protect Yourself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easiest way is to not store information!</a:t>
            </a:r>
          </a:p>
          <a:p>
            <a:pPr lvl="1"/>
            <a:r>
              <a:rPr lang="en-US"/>
              <a:t>Rather than encrypting credit cards, make users re-enter them</a:t>
            </a:r>
          </a:p>
          <a:p>
            <a:pPr lvl="1"/>
            <a:r>
              <a:rPr lang="en-US"/>
              <a:t>Instead of storing encrypted passwords, use a one-way hashing function (like SHA-1)</a:t>
            </a:r>
          </a:p>
          <a:p>
            <a:r>
              <a:rPr lang="en-US"/>
              <a:t>Don’t invent your own cryptography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Protect Yourself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sure that secrets (keys, certificates, passwords) are securely stored</a:t>
            </a:r>
          </a:p>
          <a:p>
            <a:r>
              <a:rPr lang="en-US" dirty="0"/>
              <a:t>The master secret should be stored in 2 locations and reassembled at run-time</a:t>
            </a:r>
          </a:p>
          <a:p>
            <a:r>
              <a:rPr lang="en-US" dirty="0"/>
              <a:t>Email addresses</a:t>
            </a:r>
          </a:p>
          <a:p>
            <a:pPr lvl="1"/>
            <a:r>
              <a:rPr lang="en-US" dirty="0"/>
              <a:t>Spiders crawl websites, looking for passwords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http://automaticlabs.com/products/enkoderform/</a:t>
            </a:r>
          </a:p>
          <a:p>
            <a:pPr lvl="1"/>
            <a:r>
              <a:rPr lang="en-US" dirty="0"/>
              <a:t>Encodes email addresses as a complex looking JavaScript function</a:t>
            </a:r>
          </a:p>
          <a:p>
            <a:pPr lvl="1"/>
            <a:r>
              <a:rPr lang="en-US" dirty="0"/>
              <a:t>Works as before, but spiders can’t harvest the address</a:t>
            </a:r>
          </a:p>
          <a:p>
            <a:pPr lvl="1"/>
            <a:r>
              <a:rPr lang="en-US" dirty="0"/>
              <a:t>What’s the only problem with this solution?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Improper Error Handling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Don’t show detailed internal error messages to the rest of the world</a:t>
            </a:r>
          </a:p>
          <a:p>
            <a:pPr lvl="1"/>
            <a:r>
              <a:rPr lang="en-US"/>
              <a:t>Stack traces</a:t>
            </a:r>
          </a:p>
          <a:p>
            <a:pPr lvl="1"/>
            <a:r>
              <a:rPr lang="en-US"/>
              <a:t>Database dumps</a:t>
            </a:r>
          </a:p>
          <a:p>
            <a:pPr lvl="1"/>
            <a:r>
              <a:rPr lang="en-US"/>
              <a:t>Error codes</a:t>
            </a:r>
          </a:p>
          <a:p>
            <a:r>
              <a:rPr lang="en-US"/>
              <a:t>Inconsistent error message also reveal information</a:t>
            </a:r>
          </a:p>
          <a:p>
            <a:pPr lvl="1"/>
            <a:r>
              <a:rPr lang="en-US"/>
              <a:t>“File not found” vs. “Access denied”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Protect Yourself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Gracefully handle all errors</a:t>
            </a:r>
          </a:p>
          <a:p>
            <a:r>
              <a:rPr lang="en-US" dirty="0"/>
              <a:t>Don’t reveal any internal details</a:t>
            </a:r>
          </a:p>
          <a:p>
            <a:r>
              <a:rPr lang="en-US" dirty="0"/>
              <a:t>Log most errors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Injection Flaws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Allow attackers to relay malicious code through the web application to another system </a:t>
            </a:r>
          </a:p>
          <a:p>
            <a:pPr lvl="1"/>
            <a:r>
              <a:rPr lang="en-US"/>
              <a:t>OS calls</a:t>
            </a:r>
          </a:p>
          <a:p>
            <a:pPr lvl="1"/>
            <a:r>
              <a:rPr lang="en-US"/>
              <a:t>External programs through shell commands</a:t>
            </a:r>
          </a:p>
          <a:p>
            <a:pPr lvl="1"/>
            <a:r>
              <a:rPr lang="en-US"/>
              <a:t>Calls to SQL (SQL Injection)</a:t>
            </a:r>
          </a:p>
          <a:p>
            <a:r>
              <a:rPr lang="en-US"/>
              <a:t>Vulnerable any time a web application uses an interpreter of any kind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Attacker must find a parameter that the web application passes through to the database</a:t>
            </a:r>
          </a:p>
          <a:p>
            <a:r>
              <a:rPr lang="en-US"/>
              <a:t>Example</a:t>
            </a:r>
          </a:p>
          <a:p>
            <a:pPr lvl="1"/>
            <a:r>
              <a:rPr lang="en-US"/>
              <a:t>Consider this SQL String</a:t>
            </a:r>
          </a:p>
          <a:p>
            <a:pPr lvl="2"/>
            <a:r>
              <a:rPr lang="en-US"/>
              <a:t>SELECT * FROM USERS where Username = ‘user name input’ and Password = ‘password input’</a:t>
            </a:r>
          </a:p>
          <a:p>
            <a:pPr lvl="1"/>
            <a:r>
              <a:rPr lang="en-US"/>
              <a:t>With no input validation, the user can enter</a:t>
            </a:r>
          </a:p>
          <a:p>
            <a:pPr lvl="2"/>
            <a:r>
              <a:rPr lang="en-US"/>
              <a:t>User name input’ --</a:t>
            </a:r>
          </a:p>
          <a:p>
            <a:pPr lvl="1"/>
            <a:r>
              <a:rPr lang="en-US"/>
              <a:t>Or</a:t>
            </a:r>
          </a:p>
          <a:p>
            <a:pPr lvl="2"/>
            <a:r>
              <a:rPr lang="en-US"/>
              <a:t>Password input’ OR 1 = 1 --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Because a semi-colon separates commands, attackers can supply values with semi-colon delimited attack code</a:t>
            </a:r>
          </a:p>
          <a:p>
            <a:pPr lvl="1"/>
            <a:r>
              <a:rPr lang="en-US"/>
              <a:t>User input; drop table users;</a:t>
            </a:r>
          </a:p>
          <a:p>
            <a:r>
              <a:rPr lang="en-US"/>
              <a:t>To exploit SQL Injection, the attacker must find a parameter</a:t>
            </a:r>
          </a:p>
          <a:p>
            <a:r>
              <a:rPr lang="en-US"/>
              <a:t>These attacks generally just take patience</a:t>
            </a:r>
          </a:p>
          <a:p>
            <a:r>
              <a:rPr lang="en-US"/>
              <a:t>Range from trivial to extremely severe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600" dirty="0" smtClean="0"/>
              <a:t>Security Vulnerabilities Developers Face when Creating Web Applications</a:t>
            </a:r>
            <a:endParaRPr lang="en-US" sz="3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Protect Yourself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Carefully validate the data</a:t>
            </a:r>
          </a:p>
          <a:p>
            <a:pPr lvl="1"/>
            <a:r>
              <a:rPr lang="en-US"/>
              <a:t>Use Stinger or custom scrubbing routines</a:t>
            </a:r>
          </a:p>
          <a:p>
            <a:r>
              <a:rPr lang="en-US"/>
              <a:t>Use stored procedures or prepared statements</a:t>
            </a:r>
          </a:p>
          <a:p>
            <a:r>
              <a:rPr lang="en-US"/>
              <a:t>Make sure that the web application only has the privileges it needs</a:t>
            </a:r>
          </a:p>
          <a:p>
            <a:r>
              <a:rPr lang="en-US"/>
              <a:t>If you need to pass user input to an external program</a:t>
            </a:r>
          </a:p>
          <a:p>
            <a:pPr lvl="1"/>
            <a:r>
              <a:rPr lang="en-US"/>
              <a:t>Scrub the input</a:t>
            </a:r>
          </a:p>
          <a:p>
            <a:pPr lvl="1"/>
            <a:r>
              <a:rPr lang="en-US"/>
              <a:t>Check for and log error conditions, return codes,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Buffer Overflows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Attackers corrupt the execution stack of a web application</a:t>
            </a:r>
          </a:p>
          <a:p>
            <a:pPr lvl="1"/>
            <a:r>
              <a:rPr lang="en-US" dirty="0"/>
              <a:t>Overrun a buffer (i.e., a String)</a:t>
            </a:r>
          </a:p>
          <a:p>
            <a:pPr lvl="1"/>
            <a:r>
              <a:rPr lang="en-US" dirty="0"/>
              <a:t>Reset the pointer to the function return address to point to attacker code</a:t>
            </a:r>
          </a:p>
          <a:p>
            <a:pPr lvl="1"/>
            <a:r>
              <a:rPr lang="en-US" dirty="0"/>
              <a:t>Generally, attacker has complete (root) access to the system</a:t>
            </a:r>
          </a:p>
          <a:p>
            <a:r>
              <a:rPr lang="en-US" dirty="0"/>
              <a:t>Exists for any native executable language</a:t>
            </a:r>
          </a:p>
          <a:p>
            <a:r>
              <a:rPr lang="en-US" dirty="0"/>
              <a:t>Not possible in J2EE applications (except for the JVM itself)</a:t>
            </a:r>
          </a:p>
          <a:p>
            <a:pPr lvl="1"/>
            <a:r>
              <a:rPr lang="en-US" dirty="0"/>
              <a:t>Difficult in .NET web applications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Cross-site Scripting Flaws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Occurs when an attacker uses a web application to send malicious code (usually a script) to another user</a:t>
            </a:r>
          </a:p>
          <a:p>
            <a:pPr>
              <a:lnSpc>
                <a:spcPct val="90000"/>
              </a:lnSpc>
            </a:pPr>
            <a:r>
              <a:rPr lang="en-US" dirty="0"/>
              <a:t>Two categories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Stored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Injected code is permanently stored on the target server (database, message forum, visitor list, etc).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Reflected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Injected code is reflected off a web server, in an error message, search result, etc.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Reflected attacks are delivered via another route (email message, another web server)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User clicks on email message, code is reflected back to the user’s browser, executes the script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XSS Vulnerabilities </a:t>
            </a:r>
          </a:p>
        </p:txBody>
      </p:sp>
      <p:pic>
        <p:nvPicPr>
          <p:cNvPr id="328707" name="Picture 3" descr="xss example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71472" y="1555771"/>
            <a:ext cx="8077200" cy="4802187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XSS Vulnerabilities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Even brochureware sites are vulnerable</a:t>
            </a:r>
          </a:p>
          <a:p>
            <a:pPr lvl="1"/>
            <a:r>
              <a:rPr lang="en-US"/>
              <a:t>Simple error pages for 404 or 500 may show the contents of the URL requested </a:t>
            </a:r>
          </a:p>
          <a:p>
            <a:pPr lvl="1"/>
            <a:r>
              <a:rPr lang="en-US"/>
              <a:t>Makes them vulnerable to reflected attacks</a:t>
            </a:r>
          </a:p>
          <a:p>
            <a:r>
              <a:rPr lang="en-US"/>
              <a:t>A huge number of documented XSS techniques</a:t>
            </a:r>
          </a:p>
          <a:p>
            <a:pPr lvl="1"/>
            <a:r>
              <a:rPr lang="en-US"/>
              <a:t>Clever hackers use Unicode instead of “&lt;&gt;” tags</a:t>
            </a:r>
          </a:p>
          <a:p>
            <a:pPr lvl="1"/>
            <a:r>
              <a:rPr lang="en-US"/>
              <a:t>Some attacks don’t even require “&lt;&gt;” tags</a:t>
            </a:r>
          </a:p>
          <a:p>
            <a:pPr lvl="1"/>
            <a:r>
              <a:rPr lang="en-US"/>
              <a:t>If the attacker can make your site display a chunk of HTML</a:t>
            </a:r>
          </a:p>
          <a:p>
            <a:pPr lvl="2"/>
            <a:r>
              <a:rPr lang="en-US"/>
              <a:t>Both IMG and IFRAME tags allow a new URL to load when the HTML is displayed</a:t>
            </a:r>
          </a:p>
          <a:p>
            <a:pPr lvl="2"/>
            <a:r>
              <a:rPr lang="en-US"/>
              <a:t>The BadTrans worm used this technique to propagate itself using Outlook Express and Outlook’s “execute on view” 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XSS Scenarios: Scripting via a Malicious Link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attacker sends an email to the victim</a:t>
            </a:r>
          </a:p>
          <a:p>
            <a:pPr>
              <a:buFontTx/>
              <a:buNone/>
            </a:pPr>
            <a:endParaRPr lang="en-US" sz="2000">
              <a:latin typeface="Lucida Console" pitchFamily="49" charset="0"/>
            </a:endParaRPr>
          </a:p>
          <a:p>
            <a:pPr>
              <a:buFontTx/>
              <a:buNone/>
            </a:pPr>
            <a:r>
              <a:rPr lang="en-US" sz="2000" b="1">
                <a:latin typeface="Lucida Console" pitchFamily="49" charset="0"/>
              </a:rPr>
              <a:t>&lt;A HREF=http://legitimateSite.com/registration.cgi?</a:t>
            </a:r>
          </a:p>
          <a:p>
            <a:pPr>
              <a:buFontTx/>
              <a:buNone/>
            </a:pPr>
            <a:r>
              <a:rPr lang="en-US" sz="2000" b="1">
                <a:latin typeface="Lucida Console" pitchFamily="49" charset="0"/>
              </a:rPr>
              <a:t>    clientprofile=&lt;SCRIPT&gt;malicious code&lt;/SCRIPT&gt;&gt; </a:t>
            </a:r>
          </a:p>
          <a:p>
            <a:pPr>
              <a:buFontTx/>
              <a:buNone/>
            </a:pPr>
            <a:r>
              <a:rPr lang="en-US" sz="2000" b="1">
                <a:latin typeface="Lucida Console" pitchFamily="49" charset="0"/>
              </a:rPr>
              <a:t>    Click here&lt;/A&gt;</a:t>
            </a:r>
            <a:r>
              <a:rPr lang="en-US" sz="2000">
                <a:latin typeface="Lucida Console" pitchFamily="49" charset="0"/>
              </a:rPr>
              <a:t> </a:t>
            </a:r>
            <a:endParaRPr lang="en-US" sz="3200"/>
          </a:p>
          <a:p>
            <a:r>
              <a:rPr lang="en-US"/>
              <a:t>When an unsuspecting user clicks on this link, the URL is sent to legitimateSite.com including the malicious code</a:t>
            </a:r>
          </a:p>
          <a:p>
            <a:r>
              <a:rPr lang="en-US"/>
              <a:t>If the legitimate server sends a page back to the user including the value of clientprofile, the malicious code will be executed on the client Web browser 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XSS Scenarios: Scripting via a Malicious Link</a:t>
            </a:r>
          </a:p>
        </p:txBody>
      </p:sp>
      <p:pic>
        <p:nvPicPr>
          <p:cNvPr id="3799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2072" y="1657370"/>
            <a:ext cx="6553200" cy="47005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XSS Scenarios: Stealing Cookies</a:t>
            </a:r>
          </a:p>
        </p:txBody>
      </p:sp>
      <p:pic>
        <p:nvPicPr>
          <p:cNvPr id="3819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500174"/>
            <a:ext cx="5638800" cy="4857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XSS Consequences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Range from annoyances to complete control</a:t>
            </a:r>
          </a:p>
          <a:p>
            <a:pPr lvl="1"/>
            <a:r>
              <a:rPr lang="en-US"/>
              <a:t>Disclosure of a user’s session cookie</a:t>
            </a:r>
          </a:p>
          <a:p>
            <a:pPr lvl="1"/>
            <a:r>
              <a:rPr lang="en-US"/>
              <a:t>Disclosure of end user files</a:t>
            </a:r>
          </a:p>
          <a:p>
            <a:pPr lvl="1"/>
            <a:r>
              <a:rPr lang="en-US"/>
              <a:t>Installation of Trojan horse programs</a:t>
            </a:r>
          </a:p>
          <a:p>
            <a:pPr lvl="1"/>
            <a:r>
              <a:rPr lang="en-US"/>
              <a:t>Redirecting to another site</a:t>
            </a:r>
          </a:p>
          <a:p>
            <a:pPr lvl="1"/>
            <a:r>
              <a:rPr lang="en-US"/>
              <a:t>Modifying content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Protect Yourself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</a:t>
            </a:r>
          </a:p>
          <a:p>
            <a:pPr lvl="1"/>
            <a:r>
              <a:rPr lang="en-US" dirty="0"/>
              <a:t>Headers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Query strings</a:t>
            </a:r>
          </a:p>
          <a:p>
            <a:pPr lvl="1"/>
            <a:r>
              <a:rPr lang="en-US" dirty="0"/>
              <a:t>Form fields</a:t>
            </a:r>
          </a:p>
          <a:p>
            <a:pPr lvl="1"/>
            <a:r>
              <a:rPr lang="en-US" dirty="0"/>
              <a:t>Hidden fields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Ten Security Vulnerabilities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40080" indent="-457200"/>
            <a:r>
              <a:rPr lang="en-US" dirty="0" smtClean="0"/>
              <a:t> </a:t>
            </a:r>
            <a:r>
              <a:rPr lang="en-US" dirty="0"/>
              <a:t>Insecure configuration management</a:t>
            </a:r>
          </a:p>
          <a:p>
            <a:pPr marL="640080" indent="-457200"/>
            <a:r>
              <a:rPr lang="en-US" dirty="0" smtClean="0"/>
              <a:t> </a:t>
            </a:r>
            <a:r>
              <a:rPr lang="en-US" dirty="0"/>
              <a:t>Denial of service</a:t>
            </a:r>
          </a:p>
          <a:p>
            <a:pPr marL="640080" indent="-457200"/>
            <a:r>
              <a:rPr lang="en-US" dirty="0" smtClean="0"/>
              <a:t> </a:t>
            </a:r>
            <a:r>
              <a:rPr lang="en-US" dirty="0"/>
              <a:t>Insecure storage</a:t>
            </a:r>
          </a:p>
          <a:p>
            <a:pPr marL="640080" indent="-457200"/>
            <a:r>
              <a:rPr lang="en-US" dirty="0" smtClean="0"/>
              <a:t> </a:t>
            </a:r>
            <a:r>
              <a:rPr lang="en-US" dirty="0"/>
              <a:t>Improper error handling</a:t>
            </a:r>
          </a:p>
          <a:p>
            <a:pPr marL="640080" indent="-457200"/>
            <a:r>
              <a:rPr lang="en-US" dirty="0" smtClean="0"/>
              <a:t> </a:t>
            </a:r>
            <a:r>
              <a:rPr lang="en-US" dirty="0"/>
              <a:t>Injection flaws</a:t>
            </a:r>
          </a:p>
          <a:p>
            <a:pPr marL="640080" indent="-457200"/>
            <a:r>
              <a:rPr lang="en-US" dirty="0" smtClean="0"/>
              <a:t> </a:t>
            </a:r>
            <a:r>
              <a:rPr lang="en-US" dirty="0"/>
              <a:t>Buffer overflows</a:t>
            </a:r>
          </a:p>
          <a:p>
            <a:pPr marL="640080" indent="-457200"/>
            <a:r>
              <a:rPr lang="en-US" dirty="0" smtClean="0"/>
              <a:t> </a:t>
            </a:r>
            <a:r>
              <a:rPr lang="en-US" dirty="0"/>
              <a:t>Cross site scripting flaws</a:t>
            </a:r>
          </a:p>
          <a:p>
            <a:pPr marL="640080" indent="-457200"/>
            <a:r>
              <a:rPr lang="en-US" dirty="0" smtClean="0"/>
              <a:t> </a:t>
            </a:r>
            <a:r>
              <a:rPr lang="en-US" dirty="0"/>
              <a:t>Broken authentication and session management</a:t>
            </a:r>
          </a:p>
          <a:p>
            <a:pPr marL="640080" indent="-457200"/>
            <a:r>
              <a:rPr lang="en-US" dirty="0" smtClean="0"/>
              <a:t> </a:t>
            </a:r>
            <a:r>
              <a:rPr lang="en-US" dirty="0"/>
              <a:t>Broken access control</a:t>
            </a:r>
          </a:p>
          <a:p>
            <a:pPr marL="640080" indent="-457200"/>
            <a:r>
              <a:rPr lang="en-US" dirty="0" smtClean="0"/>
              <a:t> </a:t>
            </a:r>
            <a:r>
              <a:rPr lang="en-US" dirty="0" err="1"/>
              <a:t>Unvalidated</a:t>
            </a:r>
            <a:r>
              <a:rPr lang="en-US" dirty="0"/>
              <a:t>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Broken </a:t>
            </a:r>
            <a:r>
              <a:rPr lang="en-US" sz="2800" dirty="0"/>
              <a:t>Authentication &amp; Session Management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Includes all aspects of handling user authentication and managing active sessions</a:t>
            </a:r>
          </a:p>
          <a:p>
            <a:r>
              <a:rPr lang="en-US" dirty="0"/>
              <a:t>Particularly vulnerable are “Forgot my password”, “Password change”, etc.</a:t>
            </a:r>
          </a:p>
          <a:p>
            <a:pPr lvl="1"/>
            <a:r>
              <a:rPr lang="en-US" dirty="0"/>
              <a:t>Subject to “walk by” attacks</a:t>
            </a:r>
          </a:p>
          <a:p>
            <a:pPr lvl="1"/>
            <a:r>
              <a:rPr lang="en-US" dirty="0"/>
              <a:t>Should always be re-authenticated for those functions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Protect Yourself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strong passwords</a:t>
            </a:r>
          </a:p>
          <a:p>
            <a:r>
              <a:rPr lang="en-US"/>
              <a:t>Log repeated failed login attempts</a:t>
            </a:r>
          </a:p>
          <a:p>
            <a:pPr lvl="1"/>
            <a:r>
              <a:rPr lang="en-US"/>
              <a:t>Restrict to a certain number of attempts per unit of time</a:t>
            </a:r>
          </a:p>
          <a:p>
            <a:pPr lvl="1"/>
            <a:r>
              <a:rPr lang="en-US"/>
              <a:t>Don’t record the password (failed or otherwise) in the log</a:t>
            </a:r>
          </a:p>
          <a:p>
            <a:pPr lvl="1"/>
            <a:r>
              <a:rPr lang="en-US"/>
              <a:t>Don’t indicate to the user whether the user name or password was invalid</a:t>
            </a:r>
          </a:p>
          <a:p>
            <a:pPr lvl="1"/>
            <a:r>
              <a:rPr lang="en-US"/>
              <a:t>Users should be informed of the time of the last successful login and number of failed attempts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Protect Yourself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Password change controls</a:t>
            </a:r>
          </a:p>
          <a:p>
            <a:pPr lvl="1"/>
            <a:r>
              <a:rPr lang="en-US"/>
              <a:t>Always require old and new passwords</a:t>
            </a:r>
          </a:p>
          <a:p>
            <a:pPr lvl="1"/>
            <a:r>
              <a:rPr lang="en-US"/>
              <a:t>If forgotten passwords are emailed, the system must force use to reauthenticate whenever the user changes their email address</a:t>
            </a:r>
          </a:p>
          <a:p>
            <a:pPr lvl="2"/>
            <a:r>
              <a:rPr lang="en-US"/>
              <a:t>Otherwise, a “walk by” attack is possible</a:t>
            </a:r>
          </a:p>
          <a:p>
            <a:r>
              <a:rPr lang="en-US"/>
              <a:t>Password storage</a:t>
            </a:r>
          </a:p>
          <a:p>
            <a:pPr lvl="1"/>
            <a:r>
              <a:rPr lang="en-US"/>
              <a:t>Passwords should always be hashed or encrypted when stored (no matter what the storage)</a:t>
            </a:r>
          </a:p>
          <a:p>
            <a:pPr lvl="1"/>
            <a:r>
              <a:rPr lang="en-US"/>
              <a:t>Hashing is better because it isn’t reversible</a:t>
            </a:r>
          </a:p>
          <a:p>
            <a:pPr lvl="1">
              <a:buFontTx/>
              <a:buNone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Protect Yourself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Protect credentials in transit</a:t>
            </a:r>
          </a:p>
          <a:p>
            <a:pPr lvl="1"/>
            <a:r>
              <a:rPr lang="en-US"/>
              <a:t>The only effective solution is to use SSL</a:t>
            </a:r>
          </a:p>
          <a:p>
            <a:r>
              <a:rPr lang="en-US"/>
              <a:t>Session ID protection</a:t>
            </a:r>
          </a:p>
          <a:p>
            <a:pPr lvl="1"/>
            <a:r>
              <a:rPr lang="en-US"/>
              <a:t>Ideally, a user’s entire session should be protected via SSL</a:t>
            </a:r>
          </a:p>
          <a:p>
            <a:pPr lvl="2"/>
            <a:r>
              <a:rPr lang="en-US"/>
              <a:t>Session ID can’t be grabbed off the network</a:t>
            </a:r>
          </a:p>
          <a:p>
            <a:pPr lvl="1"/>
            <a:r>
              <a:rPr lang="en-US"/>
              <a:t>If you can’t use SSL</a:t>
            </a:r>
          </a:p>
          <a:p>
            <a:pPr lvl="2"/>
            <a:r>
              <a:rPr lang="en-US"/>
              <a:t>Don’t include session ID’s in URLs or referrer header</a:t>
            </a:r>
          </a:p>
          <a:p>
            <a:pPr lvl="2"/>
            <a:r>
              <a:rPr lang="en-US"/>
              <a:t>Session ID’s should be changed when switching to and from SSL</a:t>
            </a:r>
          </a:p>
          <a:p>
            <a:pPr lvl="1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Protect Yourself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Browser caching</a:t>
            </a:r>
          </a:p>
          <a:p>
            <a:pPr lvl="1"/>
            <a:r>
              <a:rPr lang="en-US"/>
              <a:t>Authentication and session ID should always be submitted via Post </a:t>
            </a:r>
          </a:p>
          <a:p>
            <a:pPr lvl="1"/>
            <a:r>
              <a:rPr lang="en-US"/>
              <a:t>Authentication pages must be marked with all varieties of the no-cache tag</a:t>
            </a:r>
          </a:p>
          <a:p>
            <a:pPr lvl="1"/>
            <a:r>
              <a:rPr lang="en-US"/>
              <a:t>Some browsers support autocomplete=false flag to prevent storage in autocomplete caches</a:t>
            </a: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0" y="0"/>
            <a:ext cx="2524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90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700">
                <a:latin typeface="Tahoma" pitchFamily="34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47141" name="Rectangle 5"/>
          <p:cNvSpPr>
            <a:spLocks noChangeArrowheads="1"/>
          </p:cNvSpPr>
          <p:nvPr/>
        </p:nvSpPr>
        <p:spPr bwMode="auto">
          <a:xfrm>
            <a:off x="0" y="0"/>
            <a:ext cx="2524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90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700">
                <a:latin typeface="Tahoma" pitchFamily="34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Broken </a:t>
            </a:r>
            <a:r>
              <a:rPr lang="en-US" dirty="0"/>
              <a:t>Access Control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Access control (and authorization) covers how a web application grants access to content</a:t>
            </a:r>
          </a:p>
          <a:p>
            <a:r>
              <a:rPr lang="en-US"/>
              <a:t>Many sites access control isn’t centrally located</a:t>
            </a:r>
          </a:p>
          <a:p>
            <a:pPr lvl="1"/>
            <a:r>
              <a:rPr lang="en-US"/>
              <a:t>Grown over time</a:t>
            </a:r>
          </a:p>
          <a:p>
            <a:pPr lvl="1"/>
            <a:r>
              <a:rPr lang="en-US"/>
              <a:t>Ad hoc rules scattered in hidden corners</a:t>
            </a:r>
          </a:p>
          <a:p>
            <a:r>
              <a:rPr lang="en-US"/>
              <a:t>Remote administration is a particular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Protect Yourself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that implements access control must be audited</a:t>
            </a:r>
          </a:p>
          <a:p>
            <a:pPr lvl="1"/>
            <a:r>
              <a:rPr lang="en-US" dirty="0"/>
              <a:t>Should be </a:t>
            </a:r>
            <a:r>
              <a:rPr lang="en-US" dirty="0" smtClean="0"/>
              <a:t>centralized</a:t>
            </a:r>
            <a:endParaRPr lang="en-US" dirty="0"/>
          </a:p>
          <a:p>
            <a:pPr lvl="1"/>
            <a:r>
              <a:rPr lang="en-US" dirty="0"/>
              <a:t>Well structured</a:t>
            </a:r>
          </a:p>
          <a:p>
            <a:pPr lvl="1"/>
            <a:r>
              <a:rPr lang="en-US" dirty="0"/>
              <a:t>Modular</a:t>
            </a:r>
          </a:p>
          <a:p>
            <a:r>
              <a:rPr lang="en-US" dirty="0"/>
              <a:t>Find out how website is administered</a:t>
            </a:r>
          </a:p>
          <a:p>
            <a:pPr lvl="1"/>
            <a:r>
              <a:rPr lang="en-US" dirty="0"/>
              <a:t>By developers, web designers, network staff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Protect Yourself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Build a web application security policy</a:t>
            </a:r>
          </a:p>
          <a:p>
            <a:pPr lvl="1"/>
            <a:r>
              <a:rPr lang="en-US"/>
              <a:t>What types of users can access the system</a:t>
            </a:r>
          </a:p>
          <a:p>
            <a:pPr lvl="1"/>
            <a:r>
              <a:rPr lang="en-US"/>
              <a:t>What functions and content each user can see</a:t>
            </a:r>
          </a:p>
          <a:p>
            <a:r>
              <a:rPr lang="en-US"/>
              <a:t>Specific issues</a:t>
            </a:r>
          </a:p>
          <a:p>
            <a:pPr lvl="1"/>
            <a:r>
              <a:rPr lang="en-US"/>
              <a:t>Insecure ID’s</a:t>
            </a:r>
          </a:p>
          <a:p>
            <a:pPr lvl="1"/>
            <a:r>
              <a:rPr lang="en-US"/>
              <a:t>Forced browsing past access control checks</a:t>
            </a:r>
          </a:p>
          <a:p>
            <a:pPr lvl="1"/>
            <a:r>
              <a:rPr lang="en-US"/>
              <a:t>Path traversal</a:t>
            </a:r>
          </a:p>
          <a:p>
            <a:pPr lvl="1"/>
            <a:r>
              <a:rPr lang="en-US"/>
              <a:t>File permissions</a:t>
            </a:r>
          </a:p>
          <a:p>
            <a:pPr lvl="1"/>
            <a:r>
              <a:rPr lang="en-US"/>
              <a:t>Client-side caching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Unvalidated</a:t>
            </a:r>
            <a:r>
              <a:rPr lang="en-US" dirty="0" smtClean="0"/>
              <a:t> </a:t>
            </a:r>
            <a:r>
              <a:rPr lang="en-US" dirty="0"/>
              <a:t>Input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Attackers can tamper with:</a:t>
            </a:r>
          </a:p>
          <a:p>
            <a:pPr lvl="1"/>
            <a:r>
              <a:rPr lang="en-US" dirty="0"/>
              <a:t>URL</a:t>
            </a:r>
          </a:p>
          <a:p>
            <a:pPr lvl="1"/>
            <a:r>
              <a:rPr lang="en-US" dirty="0"/>
              <a:t>Query string</a:t>
            </a:r>
          </a:p>
          <a:p>
            <a:pPr lvl="1"/>
            <a:r>
              <a:rPr lang="en-US" dirty="0"/>
              <a:t>Headers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Form fields</a:t>
            </a:r>
          </a:p>
          <a:p>
            <a:pPr lvl="1"/>
            <a:r>
              <a:rPr lang="en-US" dirty="0"/>
              <a:t>Hidden fields</a:t>
            </a:r>
          </a:p>
          <a:p>
            <a:r>
              <a:rPr lang="en-US" dirty="0"/>
              <a:t>Tools exist that bypass browsers</a:t>
            </a:r>
          </a:p>
          <a:p>
            <a:pPr lvl="1"/>
            <a:r>
              <a:rPr lang="en-US" dirty="0"/>
              <a:t>Telnet</a:t>
            </a:r>
          </a:p>
          <a:p>
            <a:pPr lvl="1"/>
            <a:r>
              <a:rPr lang="en-US" dirty="0"/>
              <a:t>Achilles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Attacks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Forced browsing past access control checks</a:t>
            </a:r>
          </a:p>
          <a:p>
            <a:r>
              <a:rPr lang="en-US"/>
              <a:t>Command insertion</a:t>
            </a:r>
          </a:p>
          <a:p>
            <a:r>
              <a:rPr lang="en-US"/>
              <a:t>Cross site scripting</a:t>
            </a:r>
          </a:p>
          <a:p>
            <a:r>
              <a:rPr lang="en-US"/>
              <a:t>Buffer overflows</a:t>
            </a:r>
          </a:p>
          <a:p>
            <a:r>
              <a:rPr lang="en-US"/>
              <a:t>Format string attacks</a:t>
            </a:r>
          </a:p>
          <a:p>
            <a:r>
              <a:rPr lang="en-US"/>
              <a:t>SQL injection</a:t>
            </a:r>
          </a:p>
          <a:p>
            <a:r>
              <a:rPr lang="en-US"/>
              <a:t>Cookie poisoning</a:t>
            </a:r>
          </a:p>
          <a:p>
            <a:r>
              <a:rPr lang="en-US"/>
              <a:t>Hidden field manipulation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142852"/>
            <a:ext cx="8858312" cy="838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Insecure </a:t>
            </a:r>
            <a:r>
              <a:rPr lang="en-US" sz="3200" dirty="0"/>
              <a:t>Configuration Management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527048"/>
            <a:ext cx="8842248" cy="4572000"/>
          </a:xfrm>
        </p:spPr>
        <p:txBody>
          <a:bodyPr/>
          <a:lstStyle/>
          <a:p>
            <a:r>
              <a:rPr lang="en-US" dirty="0"/>
              <a:t>Issues that plague the security of the site:</a:t>
            </a:r>
          </a:p>
          <a:p>
            <a:pPr lvl="1"/>
            <a:r>
              <a:rPr lang="en-US" dirty="0" err="1"/>
              <a:t>Unpatched</a:t>
            </a:r>
            <a:r>
              <a:rPr lang="en-US" dirty="0"/>
              <a:t> security flaws in the server software</a:t>
            </a:r>
          </a:p>
          <a:p>
            <a:pPr lvl="1"/>
            <a:r>
              <a:rPr lang="en-US" dirty="0"/>
              <a:t>Server software flaws or </a:t>
            </a:r>
            <a:r>
              <a:rPr lang="en-US" dirty="0" err="1"/>
              <a:t>misconfigurations</a:t>
            </a:r>
            <a:r>
              <a:rPr lang="en-US" dirty="0"/>
              <a:t> that permit directory listing and directory traversal attacks</a:t>
            </a:r>
          </a:p>
          <a:p>
            <a:pPr lvl="1"/>
            <a:r>
              <a:rPr lang="en-US" dirty="0"/>
              <a:t>Unnecessary default, backup, or sample files, including scripts, applications, configuration files, and web pages</a:t>
            </a:r>
          </a:p>
          <a:p>
            <a:pPr lvl="1"/>
            <a:r>
              <a:rPr lang="en-US" dirty="0"/>
              <a:t>Improper file and directory permissions</a:t>
            </a:r>
          </a:p>
          <a:p>
            <a:pPr lvl="1"/>
            <a:r>
              <a:rPr lang="en-US" dirty="0"/>
              <a:t>Unnecessary services enabled, including content management and remote administration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Protect Yourself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Parameters validated against a </a:t>
            </a:r>
            <a:r>
              <a:rPr lang="en-US" i="1"/>
              <a:t>positive </a:t>
            </a:r>
            <a:r>
              <a:rPr lang="en-US"/>
              <a:t>specification</a:t>
            </a:r>
          </a:p>
          <a:p>
            <a:pPr lvl="1"/>
            <a:r>
              <a:rPr lang="en-US"/>
              <a:t>Data type (string, integer, real, etc…)</a:t>
            </a:r>
          </a:p>
          <a:p>
            <a:pPr lvl="1"/>
            <a:r>
              <a:rPr lang="en-US"/>
              <a:t>Allowed character set</a:t>
            </a:r>
          </a:p>
          <a:p>
            <a:pPr lvl="1"/>
            <a:r>
              <a:rPr lang="en-US"/>
              <a:t>Minimum and maximum length</a:t>
            </a:r>
          </a:p>
          <a:p>
            <a:pPr lvl="1"/>
            <a:r>
              <a:rPr lang="en-US"/>
              <a:t>Whether null is allowed</a:t>
            </a:r>
          </a:p>
          <a:p>
            <a:pPr lvl="1"/>
            <a:r>
              <a:rPr lang="en-US"/>
              <a:t>Whether the parameter is required or not</a:t>
            </a:r>
          </a:p>
          <a:p>
            <a:pPr lvl="1"/>
            <a:r>
              <a:rPr lang="en-US"/>
              <a:t>Whether duplicates are allowed</a:t>
            </a:r>
          </a:p>
          <a:p>
            <a:pPr lvl="1"/>
            <a:r>
              <a:rPr lang="en-US"/>
              <a:t>Numeric range</a:t>
            </a:r>
          </a:p>
          <a:p>
            <a:pPr lvl="1"/>
            <a:r>
              <a:rPr lang="en-US"/>
              <a:t>Specific legal values (enumeration)</a:t>
            </a:r>
          </a:p>
          <a:p>
            <a:pPr lvl="1"/>
            <a:r>
              <a:rPr lang="en-US"/>
              <a:t>Specific patterns (regular expressions)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Positive vs. Negative Filtering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Positive filtering implies a set of rules for valid input</a:t>
            </a:r>
          </a:p>
          <a:p>
            <a:r>
              <a:rPr lang="en-US"/>
              <a:t>Negative filtering tries to filter out bad data</a:t>
            </a:r>
          </a:p>
          <a:p>
            <a:r>
              <a:rPr lang="en-US"/>
              <a:t>Negative filters cannot be comprehensive enough</a:t>
            </a:r>
          </a:p>
          <a:p>
            <a:r>
              <a:rPr lang="en-US"/>
              <a:t>Filtering out bad data is doomed to failure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 careful out there!</a:t>
            </a:r>
          </a:p>
          <a:p>
            <a:r>
              <a:rPr lang="en-US"/>
              <a:t>Some of these problems are automatically handled by J2EE</a:t>
            </a:r>
          </a:p>
          <a:p>
            <a:r>
              <a:rPr lang="en-US"/>
              <a:t>Be diligent on your security</a:t>
            </a:r>
          </a:p>
          <a:p>
            <a:r>
              <a:rPr lang="en-US"/>
              <a:t>It pays to be paranoid</a:t>
            </a:r>
          </a:p>
          <a:p>
            <a:r>
              <a:rPr lang="en-US"/>
              <a:t>Take advantage of tools and frameworks</a:t>
            </a:r>
          </a:p>
          <a:p>
            <a:r>
              <a:rPr lang="en-US"/>
              <a:t>Don’t think it can’t happen to you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68425" y="2743200"/>
            <a:ext cx="6480175" cy="16732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14290"/>
            <a:ext cx="8715436" cy="828692"/>
          </a:xfrm>
        </p:spPr>
        <p:txBody>
          <a:bodyPr>
            <a:normAutofit/>
          </a:bodyPr>
          <a:lstStyle/>
          <a:p>
            <a:r>
              <a:rPr lang="en-US" sz="3600" dirty="0"/>
              <a:t>Insecure Configuration Management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527048"/>
            <a:ext cx="8842248" cy="4572000"/>
          </a:xfrm>
        </p:spPr>
        <p:txBody>
          <a:bodyPr/>
          <a:lstStyle/>
          <a:p>
            <a:r>
              <a:rPr lang="en-US" dirty="0"/>
              <a:t>Issues that plague the security of the site:</a:t>
            </a:r>
          </a:p>
          <a:p>
            <a:pPr lvl="1"/>
            <a:r>
              <a:rPr lang="en-US" dirty="0"/>
              <a:t>Default accounts with their default passwords</a:t>
            </a:r>
          </a:p>
          <a:p>
            <a:pPr lvl="1"/>
            <a:r>
              <a:rPr lang="en-US" dirty="0"/>
              <a:t>Administrative or debugging functions that are enabled or accessible</a:t>
            </a:r>
          </a:p>
          <a:p>
            <a:pPr lvl="1"/>
            <a:r>
              <a:rPr lang="en-US" dirty="0"/>
              <a:t>Overly informative error messages (more details in the error handling section)</a:t>
            </a:r>
          </a:p>
          <a:p>
            <a:pPr lvl="1"/>
            <a:r>
              <a:rPr lang="en-US" dirty="0" err="1"/>
              <a:t>Misconfigured</a:t>
            </a:r>
            <a:r>
              <a:rPr lang="en-US" dirty="0"/>
              <a:t> SSL certificates and encryption settings</a:t>
            </a:r>
          </a:p>
          <a:p>
            <a:pPr lvl="1"/>
            <a:r>
              <a:rPr lang="en-US" dirty="0"/>
              <a:t>Use of self-signed certificates to achieve authentication and man-in-the-middle protection</a:t>
            </a:r>
          </a:p>
          <a:p>
            <a:pPr lvl="1"/>
            <a:r>
              <a:rPr lang="en-US" dirty="0"/>
              <a:t>Use of default certificates</a:t>
            </a:r>
          </a:p>
          <a:p>
            <a:pPr lvl="1"/>
            <a:r>
              <a:rPr lang="en-US" dirty="0"/>
              <a:t>Improper authentication with external systems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357166"/>
            <a:ext cx="8534400" cy="685800"/>
          </a:xfrm>
        </p:spPr>
        <p:txBody>
          <a:bodyPr>
            <a:normAutofit/>
          </a:bodyPr>
          <a:lstStyle/>
          <a:p>
            <a:r>
              <a:rPr lang="en-US" sz="3200" dirty="0"/>
              <a:t>Top attacked ports (1/1 – 6/30, 2004)</a:t>
            </a:r>
          </a:p>
        </p:txBody>
      </p:sp>
      <p:graphicFrame>
        <p:nvGraphicFramePr>
          <p:cNvPr id="289795" name="Group 3"/>
          <p:cNvGraphicFramePr>
            <a:graphicFrameLocks noGrp="1"/>
          </p:cNvGraphicFramePr>
          <p:nvPr>
            <p:ph sz="half" idx="2"/>
          </p:nvPr>
        </p:nvGraphicFramePr>
        <p:xfrm>
          <a:off x="714348" y="1752600"/>
          <a:ext cx="7994650" cy="4430714"/>
        </p:xfrm>
        <a:graphic>
          <a:graphicData uri="http://schemas.openxmlformats.org/drawingml/2006/table">
            <a:tbl>
              <a:tblPr/>
              <a:tblGrid>
                <a:gridCol w="712788"/>
                <a:gridCol w="2057400"/>
                <a:gridCol w="4354512"/>
                <a:gridCol w="86995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5A514E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Port (TCP)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HTTP/Web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445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MS CIFS file sharing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135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MS DCE remote proc call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4662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E-donkey/P2P file sharing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6346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Gnutella/P2P file sharing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Secure shell/remote access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1026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Various dynamic services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113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Indent 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2745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Beagle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1025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Various dynamic services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A514E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9857" name="Text Box 65"/>
          <p:cNvSpPr txBox="1">
            <a:spLocks noChangeArrowheads="1"/>
          </p:cNvSpPr>
          <p:nvPr/>
        </p:nvSpPr>
        <p:spPr bwMode="auto">
          <a:xfrm>
            <a:off x="5043518" y="6357958"/>
            <a:ext cx="3886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Source: Symantec TMS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1259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Study: Hacking Oracle through a Search Engine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Before launching an attack, the hacker needs to know</a:t>
            </a:r>
          </a:p>
          <a:p>
            <a:pPr lvl="1"/>
            <a:r>
              <a:rPr lang="en-US"/>
              <a:t>Where to attack</a:t>
            </a:r>
          </a:p>
          <a:p>
            <a:pPr lvl="1"/>
            <a:r>
              <a:rPr lang="en-US"/>
              <a:t>The target’s vulnerabilities</a:t>
            </a:r>
          </a:p>
          <a:p>
            <a:r>
              <a:rPr lang="en-US"/>
              <a:t>A search engine can give you both of these!</a:t>
            </a:r>
          </a:p>
          <a:p>
            <a:r>
              <a:rPr lang="en-US"/>
              <a:t>The use of search engines to attack databases appeared in Wired magazine (</a:t>
            </a:r>
            <a:r>
              <a:rPr lang="en-US" u="sng"/>
              <a:t>http://www.wired.com/news/infostructure/0,1377,57897,00.html</a:t>
            </a:r>
            <a:r>
              <a:rPr lang="en-US"/>
              <a:t>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for Mr. Database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Typically, your database is behind a firewall</a:t>
            </a:r>
          </a:p>
          <a:p>
            <a:r>
              <a:rPr lang="en-US"/>
              <a:t>From Oracle’s website:</a:t>
            </a:r>
          </a:p>
          <a:p>
            <a:pPr lvl="1">
              <a:buFontTx/>
              <a:buNone/>
            </a:pPr>
            <a:r>
              <a:rPr lang="en-US" b="1"/>
              <a:t>“Risk to exposure</a:t>
            </a:r>
            <a:endParaRPr lang="en-US"/>
          </a:p>
          <a:p>
            <a:pPr lvl="1">
              <a:buFontTx/>
              <a:buNone/>
            </a:pPr>
            <a:r>
              <a:rPr lang="en-US"/>
              <a:t>Unless you connect the database directly to the Internet (e.g., no intervening application server or firewall), a remote buffer overflow attack via the Internet is, in Oracle’s opinion, unlikely.”</a:t>
            </a:r>
          </a:p>
          <a:p>
            <a:r>
              <a:rPr lang="en-US"/>
              <a:t>iSQLPlus is a utility supplied with the database for DBA interaction with the database</a:t>
            </a:r>
          </a:p>
          <a:p>
            <a:r>
              <a:rPr lang="en-US"/>
              <a:t>Oracle 9i introduced a web version of iSQLPlus</a:t>
            </a:r>
          </a:p>
          <a:p>
            <a:r>
              <a:rPr lang="en-US"/>
              <a:t>By default, iSQLPlus runs on Oracle’s HTTP server on port 5560 with the URL of /isqlplus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2306</TotalTime>
  <Words>2448</Words>
  <Application>Microsoft Office PowerPoint</Application>
  <PresentationFormat>On-screen Show (4:3)</PresentationFormat>
  <Paragraphs>659</Paragraphs>
  <Slides>53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Calibri</vt:lpstr>
      <vt:lpstr>Georgia</vt:lpstr>
      <vt:lpstr>Lucida Console</vt:lpstr>
      <vt:lpstr>Tahoma</vt:lpstr>
      <vt:lpstr>Times New Roman</vt:lpstr>
      <vt:lpstr>Verdana</vt:lpstr>
      <vt:lpstr>Wingdings</vt:lpstr>
      <vt:lpstr>Wingdings 2</vt:lpstr>
      <vt:lpstr>Civic</vt:lpstr>
      <vt:lpstr>Web Technology Lecture - 13</vt:lpstr>
      <vt:lpstr>Content</vt:lpstr>
      <vt:lpstr>PowerPoint Presentation</vt:lpstr>
      <vt:lpstr>Top Ten Security Vulnerabilities</vt:lpstr>
      <vt:lpstr>Insecure Configuration Management</vt:lpstr>
      <vt:lpstr>Insecure Configuration Management</vt:lpstr>
      <vt:lpstr>Top attacked ports (1/1 – 6/30, 2004)</vt:lpstr>
      <vt:lpstr>Case Study: Hacking Oracle through a Search Engine</vt:lpstr>
      <vt:lpstr>Looking for Mr. Database</vt:lpstr>
      <vt:lpstr>Finding a Database to Hack</vt:lpstr>
      <vt:lpstr>List of Sites with iSQLPlus Available</vt:lpstr>
      <vt:lpstr>Logon</vt:lpstr>
      <vt:lpstr>Now, Get List Of Users</vt:lpstr>
      <vt:lpstr>Got a List of Users</vt:lpstr>
      <vt:lpstr>Lessons Learned?</vt:lpstr>
      <vt:lpstr>How to Protect Yourself</vt:lpstr>
      <vt:lpstr>How to Protect Yourself</vt:lpstr>
      <vt:lpstr> Denial of Service</vt:lpstr>
      <vt:lpstr>Other Forms of DOS</vt:lpstr>
      <vt:lpstr>How to Protect Yourself</vt:lpstr>
      <vt:lpstr>How to Protect Yourself</vt:lpstr>
      <vt:lpstr>Insecure Storage</vt:lpstr>
      <vt:lpstr>How to Protect Yourself</vt:lpstr>
      <vt:lpstr>How to Protect Yourself</vt:lpstr>
      <vt:lpstr> Improper Error Handling</vt:lpstr>
      <vt:lpstr>How to Protect Yourself</vt:lpstr>
      <vt:lpstr> Injection Flaws</vt:lpstr>
      <vt:lpstr>SQL Injections</vt:lpstr>
      <vt:lpstr>SQL Injection</vt:lpstr>
      <vt:lpstr>How to Protect Yourself</vt:lpstr>
      <vt:lpstr> Buffer Overflows</vt:lpstr>
      <vt:lpstr> Cross-site Scripting Flaws</vt:lpstr>
      <vt:lpstr>XSS Vulnerabilities </vt:lpstr>
      <vt:lpstr>XSS Vulnerabilities</vt:lpstr>
      <vt:lpstr>XSS Scenarios: Scripting via a Malicious Link</vt:lpstr>
      <vt:lpstr>XSS Scenarios: Scripting via a Malicious Link</vt:lpstr>
      <vt:lpstr>XSS Scenarios: Stealing Cookies</vt:lpstr>
      <vt:lpstr>XSS Consequences</vt:lpstr>
      <vt:lpstr>How to Protect Yourself</vt:lpstr>
      <vt:lpstr>Broken Authentication &amp; Session Management</vt:lpstr>
      <vt:lpstr>How to Protect Yourself</vt:lpstr>
      <vt:lpstr>How to Protect Yourself</vt:lpstr>
      <vt:lpstr>How to Protect Yourself</vt:lpstr>
      <vt:lpstr>How to Protect Yourself</vt:lpstr>
      <vt:lpstr>Broken Access Control</vt:lpstr>
      <vt:lpstr>How to Protect Yourself</vt:lpstr>
      <vt:lpstr>How to Protect Yourself</vt:lpstr>
      <vt:lpstr>Unvalidated Input</vt:lpstr>
      <vt:lpstr>Common Attacks</vt:lpstr>
      <vt:lpstr>How to Protect Yourself</vt:lpstr>
      <vt:lpstr>Positive vs. Negative Filtering</vt:lpstr>
      <vt:lpstr>Summary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</dc:title>
  <dc:creator>Vagabond</dc:creator>
  <cp:lastModifiedBy>iit</cp:lastModifiedBy>
  <cp:revision>1331</cp:revision>
  <dcterms:created xsi:type="dcterms:W3CDTF">2006-08-16T00:00:00Z</dcterms:created>
  <dcterms:modified xsi:type="dcterms:W3CDTF">2017-04-29T05:35:13Z</dcterms:modified>
</cp:coreProperties>
</file>