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notesSlide17.xml" ContentType="application/vnd.openxmlformats-officedocument.presentationml.notesSlide+xml"/>
  <Override PartName="/ppt/notesSlides/_rels/notesSlide17.xml.rels" ContentType="application/vnd.openxmlformats-package.relationships+xml"/>
  <Override PartName="/ppt/notesSlides/_rels/notesSlide6.xml.rels" ContentType="application/vnd.openxmlformats-package.relationships+xml"/>
  <Override PartName="/ppt/notesSlides/_rels/notesSlide1.xml.rels" ContentType="application/vnd.openxmlformats-package.relationships+xml"/>
  <Override PartName="/ppt/notesSlides/notesSlide6.xml" ContentType="application/vnd.openxmlformats-officedocument.presentationml.notesSlide+xml"/>
  <Override PartName="/ppt/notesSlides/notesSlide1.xml" ContentType="application/vnd.openxmlformats-officedocument.presentationml.notesSlide+xml"/>
  <Override PartName="/ppt/slides/slide47.xml" ContentType="application/vnd.openxmlformats-officedocument.presentationml.slide+xml"/>
  <Override PartName="/ppt/slides/slide46.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3.xml" ContentType="application/vnd.openxmlformats-officedocument.presentationml.slide+xml"/>
  <Override PartName="/ppt/slides/_rels/slide47.xml.rels" ContentType="application/vnd.openxmlformats-package.relationships+xml"/>
  <Override PartName="/ppt/slides/_rels/slide44.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6.xml.rels" ContentType="application/vnd.openxmlformats-package.relationships+xml"/>
  <Override PartName="/ppt/slides/_rels/slide38.xml.rels" ContentType="application/vnd.openxmlformats-package.relationships+xml"/>
  <Override PartName="/ppt/slides/_rels/slide35.xml.rels" ContentType="application/vnd.openxmlformats-package.relationships+xml"/>
  <Override PartName="/ppt/slides/_rels/slide32.xml.rels" ContentType="application/vnd.openxmlformats-package.relationships+xml"/>
  <Override PartName="/ppt/slides/_rels/slide29.xml.rels" ContentType="application/vnd.openxmlformats-package.relationships+xml"/>
  <Override PartName="/ppt/slides/_rels/slide24.xml.rels" ContentType="application/vnd.openxmlformats-package.relationships+xml"/>
  <Override PartName="/ppt/slides/_rels/slide31.xml.rels" ContentType="application/vnd.openxmlformats-package.relationships+xml"/>
  <Override PartName="/ppt/slides/_rels/slide28.xml.rels" ContentType="application/vnd.openxmlformats-package.relationships+xml"/>
  <Override PartName="/ppt/slides/_rels/slide23.xml.rels" ContentType="application/vnd.openxmlformats-package.relationships+xml"/>
  <Override PartName="/ppt/slides/_rels/slide26.xml.rels" ContentType="application/vnd.openxmlformats-package.relationships+xml"/>
  <Override PartName="/ppt/slides/_rels/slide21.xml.rels" ContentType="application/vnd.openxmlformats-package.relationships+xml"/>
  <Override PartName="/ppt/slides/_rels/slide46.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27.xml.rels" ContentType="application/vnd.openxmlformats-package.relationships+xml"/>
  <Override PartName="/ppt/slides/_rels/slide15.xml.rels" ContentType="application/vnd.openxmlformats-package.relationships+xml"/>
  <Override PartName="/ppt/slides/_rels/slide20.xml.rels" ContentType="application/vnd.openxmlformats-package.relationships+xml"/>
  <Override PartName="/ppt/slides/_rels/slide30.xml.rels" ContentType="application/vnd.openxmlformats-package.relationships+xml"/>
  <Override PartName="/ppt/slides/_rels/slide45.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6.xml.rels" ContentType="application/vnd.openxmlformats-package.relationships+xml"/>
  <Override PartName="/ppt/slides/_rels/slide10.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37.xml.rels" ContentType="application/vnd.openxmlformats-package.relationships+xml"/>
  <Override PartName="/ppt/slides/_rels/slide4.xml.rels" ContentType="application/vnd.openxmlformats-package.relationships+xml"/>
  <Override PartName="/ppt/slides/_rels/slide17.xml.rels" ContentType="application/vnd.openxmlformats-package.relationships+xml"/>
  <Override PartName="/ppt/slides/_rels/slide43.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34.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32.xml" ContentType="application/vnd.openxmlformats-officedocument.presentationml.slide+xml"/>
  <Override PartName="/ppt/slides/slide29.xml" ContentType="application/vnd.openxmlformats-officedocument.presentationml.slide+xml"/>
  <Override PartName="/ppt/slides/slide25.xml" ContentType="application/vnd.openxmlformats-officedocument.presentationml.slide+xml"/>
  <Override PartName="/ppt/slides/slide45.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3.xml" ContentType="application/vnd.openxmlformats-officedocument.presentationml.slide+xml"/>
  <Override PartName="/ppt/slides/slide26.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28.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34.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7.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5.png" ContentType="image/png"/>
  <Override PartName="/ppt/media/image4.png" ContentType="image/png"/>
  <Override PartName="/ppt/media/image3.png" ContentType="image/png"/>
  <Override PartName="/ppt/media/image2.png" ContentType="image/png"/>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Lst>
  <p:sldSz cx="9144000" cy="6858000"/>
  <p:notesSz cx="7099300" cy="102346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4" name="PlaceHolder 1"/>
          <p:cNvSpPr>
            <a:spLocks noGrp="1"/>
          </p:cNvSpPr>
          <p:nvPr>
            <p:ph type="body"/>
          </p:nvPr>
        </p:nvSpPr>
        <p:spPr>
          <a:xfrm>
            <a:off x="756000" y="5078520"/>
            <a:ext cx="6047640" cy="4811040"/>
          </a:xfrm>
          <a:prstGeom prst="rect">
            <a:avLst/>
          </a:prstGeom>
        </p:spPr>
        <p:txBody>
          <a:bodyPr wrap="none" lIns="0" rIns="0" tIns="0" bIns="0"/>
          <a:p>
            <a:r>
              <a:rPr lang="en-US"/>
              <a:t>Click to edit the notes format</a:t>
            </a:r>
            <a:endParaRPr/>
          </a:p>
        </p:txBody>
      </p:sp>
      <p:sp>
        <p:nvSpPr>
          <p:cNvPr id="75" name="PlaceHolder 2"/>
          <p:cNvSpPr>
            <a:spLocks noGrp="1"/>
          </p:cNvSpPr>
          <p:nvPr>
            <p:ph type="hdr"/>
          </p:nvPr>
        </p:nvSpPr>
        <p:spPr>
          <a:xfrm>
            <a:off x="0" y="0"/>
            <a:ext cx="3280680" cy="534240"/>
          </a:xfrm>
          <a:prstGeom prst="rect">
            <a:avLst/>
          </a:prstGeom>
        </p:spPr>
        <p:txBody>
          <a:bodyPr wrap="none" lIns="0" rIns="0" tIns="0" bIns="0"/>
          <a:p>
            <a:r>
              <a:rPr lang="en-US"/>
              <a:t>&lt;header&gt;</a:t>
            </a:r>
            <a:endParaRPr/>
          </a:p>
        </p:txBody>
      </p:sp>
      <p:sp>
        <p:nvSpPr>
          <p:cNvPr id="76" name="PlaceHolder 3"/>
          <p:cNvSpPr>
            <a:spLocks noGrp="1"/>
          </p:cNvSpPr>
          <p:nvPr>
            <p:ph type="dt"/>
          </p:nvPr>
        </p:nvSpPr>
        <p:spPr>
          <a:xfrm>
            <a:off x="4278960" y="0"/>
            <a:ext cx="3280680" cy="534240"/>
          </a:xfrm>
          <a:prstGeom prst="rect">
            <a:avLst/>
          </a:prstGeom>
        </p:spPr>
        <p:txBody>
          <a:bodyPr wrap="none" lIns="0" rIns="0" tIns="0" bIns="0"/>
          <a:p>
            <a:pPr algn="r"/>
            <a:r>
              <a:rPr lang="en-US"/>
              <a:t>&lt;date/time&gt;</a:t>
            </a:r>
            <a:endParaRPr/>
          </a:p>
        </p:txBody>
      </p:sp>
      <p:sp>
        <p:nvSpPr>
          <p:cNvPr id="77" name="PlaceHolder 4"/>
          <p:cNvSpPr>
            <a:spLocks noGrp="1"/>
          </p:cNvSpPr>
          <p:nvPr>
            <p:ph type="ftr"/>
          </p:nvPr>
        </p:nvSpPr>
        <p:spPr>
          <a:xfrm>
            <a:off x="0" y="10157400"/>
            <a:ext cx="3280680" cy="534240"/>
          </a:xfrm>
          <a:prstGeom prst="rect">
            <a:avLst/>
          </a:prstGeom>
        </p:spPr>
        <p:txBody>
          <a:bodyPr wrap="none" lIns="0" rIns="0" tIns="0" bIns="0" anchor="b"/>
          <a:p>
            <a:r>
              <a:rPr lang="en-US"/>
              <a:t>&lt;footer&gt;</a:t>
            </a:r>
            <a:endParaRPr/>
          </a:p>
        </p:txBody>
      </p:sp>
      <p:sp>
        <p:nvSpPr>
          <p:cNvPr id="78" name="PlaceHolder 5"/>
          <p:cNvSpPr>
            <a:spLocks noGrp="1"/>
          </p:cNvSpPr>
          <p:nvPr>
            <p:ph type="sldNum"/>
          </p:nvPr>
        </p:nvSpPr>
        <p:spPr>
          <a:xfrm>
            <a:off x="4278960" y="10157400"/>
            <a:ext cx="3280680" cy="534240"/>
          </a:xfrm>
          <a:prstGeom prst="rect">
            <a:avLst/>
          </a:prstGeom>
        </p:spPr>
        <p:txBody>
          <a:bodyPr wrap="none" lIns="0" rIns="0" tIns="0" bIns="0" anchor="b"/>
          <a:p>
            <a:pPr algn="r"/>
            <a:fld id="{DB997952-85FF-4C91-9098-BB0D8C7FF985}" type="slidenum">
              <a:rPr lang="en-US"/>
              <a:t>&lt;number&gt;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20" name="TextShape 1"/>
          <p:cNvSpPr txBox="1"/>
          <p:nvPr/>
        </p:nvSpPr>
        <p:spPr>
          <a:xfrm>
            <a:off x="4021200" y="9721800"/>
            <a:ext cx="3076200" cy="510840"/>
          </a:xfrm>
          <a:prstGeom prst="rect">
            <a:avLst/>
          </a:prstGeom>
        </p:spPr>
        <p:txBody>
          <a:bodyPr anchor="b"/>
          <a:p>
            <a:pPr algn="r">
              <a:lnSpc>
                <a:spcPct val="100000"/>
              </a:lnSpc>
            </a:pPr>
            <a:fld id="{EFAF2D05-FF7E-4BED-B2F8-65590A5359D7}" type="slidenum">
              <a:rPr lang="en-US" sz="1200"/>
              <a:t>&lt;number&gt;</a:t>
            </a:fld>
            <a:endParaRPr/>
          </a:p>
        </p:txBody>
      </p:sp>
      <p:sp>
        <p:nvSpPr>
          <p:cNvPr id="1521" name="PlaceHolder 2"/>
          <p:cNvSpPr>
            <a:spLocks noGrp="1"/>
          </p:cNvSpPr>
          <p:nvPr>
            <p:ph type="body"/>
          </p:nvPr>
        </p:nvSpPr>
        <p:spPr>
          <a:xfrm>
            <a:off x="709560" y="4861080"/>
            <a:ext cx="5679720" cy="4605120"/>
          </a:xfrm>
          <a:prstGeom prst="rect">
            <a:avLst/>
          </a:prstGeom>
        </p:spPr>
        <p:txBody>
          <a:bodyPr/>
          <a:p>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24" name="TextShape 1"/>
          <p:cNvSpPr txBox="1"/>
          <p:nvPr/>
        </p:nvSpPr>
        <p:spPr>
          <a:xfrm>
            <a:off x="4021200" y="9721800"/>
            <a:ext cx="3076200" cy="510840"/>
          </a:xfrm>
          <a:prstGeom prst="rect">
            <a:avLst/>
          </a:prstGeom>
        </p:spPr>
        <p:txBody>
          <a:bodyPr anchor="b"/>
          <a:p>
            <a:pPr algn="r">
              <a:lnSpc>
                <a:spcPct val="100000"/>
              </a:lnSpc>
            </a:pPr>
            <a:fld id="{4DC8BE7B-7758-4891-A420-067404007D3B}" type="slidenum">
              <a:rPr lang="en-US" sz="1200"/>
              <a:t>&lt;number&gt;</a:t>
            </a:fld>
            <a:endParaRPr/>
          </a:p>
        </p:txBody>
      </p:sp>
      <p:sp>
        <p:nvSpPr>
          <p:cNvPr id="1525" name="PlaceHolder 2"/>
          <p:cNvSpPr>
            <a:spLocks noGrp="1"/>
          </p:cNvSpPr>
          <p:nvPr>
            <p:ph type="body"/>
          </p:nvPr>
        </p:nvSpPr>
        <p:spPr>
          <a:xfrm>
            <a:off x="946080" y="4862520"/>
            <a:ext cx="5206680" cy="4605120"/>
          </a:xfrm>
          <a:prstGeom prst="rect">
            <a:avLst/>
          </a:prstGeom>
        </p:spPr>
        <p:txBody>
          <a:bodyPr lIns="93960" rIns="93960" tIns="46800" bIns="46800"/>
          <a:p>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22" name="TextShape 1"/>
          <p:cNvSpPr txBox="1"/>
          <p:nvPr/>
        </p:nvSpPr>
        <p:spPr>
          <a:xfrm>
            <a:off x="4021200" y="9721800"/>
            <a:ext cx="3076200" cy="510840"/>
          </a:xfrm>
          <a:prstGeom prst="rect">
            <a:avLst/>
          </a:prstGeom>
        </p:spPr>
        <p:txBody>
          <a:bodyPr anchor="b"/>
          <a:p>
            <a:pPr algn="r">
              <a:lnSpc>
                <a:spcPct val="100000"/>
              </a:lnSpc>
            </a:pPr>
            <a:fld id="{C840D89C-992E-435F-B07C-593CD0859638}" type="slidenum">
              <a:rPr lang="en-US" sz="1200"/>
              <a:t>&lt;number&gt;</a:t>
            </a:fld>
            <a:endParaRPr/>
          </a:p>
        </p:txBody>
      </p:sp>
      <p:sp>
        <p:nvSpPr>
          <p:cNvPr id="1523" name="PlaceHolder 2"/>
          <p:cNvSpPr>
            <a:spLocks noGrp="1"/>
          </p:cNvSpPr>
          <p:nvPr>
            <p:ph type="body"/>
          </p:nvPr>
        </p:nvSpPr>
        <p:spPr>
          <a:xfrm>
            <a:off x="534960" y="4862520"/>
            <a:ext cx="6116400" cy="4606560"/>
          </a:xfrm>
          <a:prstGeom prst="rect">
            <a:avLst/>
          </a:prstGeom>
        </p:spPr>
        <p:txBody>
          <a:bodyPr lIns="92160" rIns="92160" tIns="45360" bIns="45360"/>
          <a:p>
            <a:pPr>
              <a:lnSpc>
                <a:spcPct val="100000"/>
              </a:lnSpc>
            </a:pPr>
            <a:r>
              <a:rPr lang="en-US"/>
              <a:t>Let’s summarize today’s lecture. The first thing we covered is the principle of locality.</a:t>
            </a:r>
            <a:endParaRPr/>
          </a:p>
          <a:p>
            <a:pPr>
              <a:lnSpc>
                <a:spcPct val="100000"/>
              </a:lnSpc>
            </a:pPr>
            <a:r>
              <a:rPr lang="en-US"/>
              <a:t>There are two types of locality: temporal, or locality of time and spatial, locality of space.</a:t>
            </a:r>
            <a:endParaRPr/>
          </a:p>
          <a:p>
            <a:pPr>
              <a:lnSpc>
                <a:spcPct val="100000"/>
              </a:lnSpc>
            </a:pPr>
            <a:r>
              <a:rPr lang="en-US"/>
              <a:t>We talked about memory system design.</a:t>
            </a:r>
            <a:endParaRPr/>
          </a:p>
          <a:p>
            <a:pPr>
              <a:lnSpc>
                <a:spcPct val="100000"/>
              </a:lnSpc>
            </a:pPr>
            <a:r>
              <a:rPr lang="en-US"/>
              <a:t>The key idea of memory system design is to present the user with as much memory as possible in the cheapest technology while by taking advantage of the principle of locality, create an illusion that the average access time is close to that of the fastest technology.</a:t>
            </a:r>
            <a:endParaRPr/>
          </a:p>
          <a:p>
            <a:pPr>
              <a:lnSpc>
                <a:spcPct val="100000"/>
              </a:lnSpc>
            </a:pPr>
            <a:r>
              <a:rPr lang="en-US"/>
              <a:t>As far as Random Access technology is concerned, we concentrate on 2: DRAM and SRAM.</a:t>
            </a:r>
            <a:endParaRPr/>
          </a:p>
          <a:p>
            <a:pPr>
              <a:lnSpc>
                <a:spcPct val="100000"/>
              </a:lnSpc>
            </a:pPr>
            <a:r>
              <a:rPr lang="en-US"/>
              <a:t>DRAM is slow but cheap and dense so is a good choice for presenting the use with a BIG memory system.</a:t>
            </a:r>
            <a:endParaRPr/>
          </a:p>
          <a:p>
            <a:pPr>
              <a:lnSpc>
                <a:spcPct val="100000"/>
              </a:lnSpc>
            </a:pPr>
            <a:r>
              <a:rPr lang="en-US"/>
              <a:t>SRAM, on the other hand, is fast but it is also expensive both in terms of cost and power, so it is a good choice for providing the user with a fast access time.</a:t>
            </a:r>
            <a:endParaRPr/>
          </a:p>
          <a:p>
            <a:pPr>
              <a:lnSpc>
                <a:spcPct val="100000"/>
              </a:lnSpc>
            </a:pPr>
            <a:r>
              <a:rPr lang="en-US"/>
              <a:t>I have already showed you how DRAMs are used to construct the main memory for the SPARCstation 20.</a:t>
            </a:r>
            <a:endParaRPr/>
          </a:p>
          <a:p>
            <a:pPr>
              <a:lnSpc>
                <a:spcPct val="100000"/>
              </a:lnSpc>
            </a:pPr>
            <a:r>
              <a:rPr lang="en-US"/>
              <a:t>On Friday, we will talk about caches.</a:t>
            </a:r>
            <a:endParaRPr/>
          </a:p>
          <a:p>
            <a:pPr>
              <a:lnSpc>
                <a:spcPct val="100000"/>
              </a:lnSpc>
            </a:pPr>
            <a:endParaRPr/>
          </a:p>
          <a:p>
            <a:pPr>
              <a:lnSpc>
                <a:spcPct val="100000"/>
              </a:lnSpc>
            </a:pPr>
            <a:r>
              <a:rPr lang="en-US"/>
              <a:t>+2 = 78 min. (Y:58)</a:t>
            </a:r>
            <a:endParaRPr/>
          </a:p>
          <a:p>
            <a:pPr>
              <a:lnSpc>
                <a:spcPct val="100000"/>
              </a:lnSpc>
            </a:pPr>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4680"/>
            <a:ext cx="8229240" cy="792000"/>
          </a:xfrm>
          <a:prstGeom prst="rect">
            <a:avLst/>
          </a:prstGeom>
        </p:spPr>
        <p:txBody>
          <a:bodyPr wrap="none" lIns="0" rIns="0" tIns="0" bIns="0" anchor="ctr"/>
          <a:p>
            <a:endParaRPr/>
          </a:p>
        </p:txBody>
      </p:sp>
      <p:sp>
        <p:nvSpPr>
          <p:cNvPr id="25" name="PlaceHolder 2"/>
          <p:cNvSpPr>
            <a:spLocks noGrp="1"/>
          </p:cNvSpPr>
          <p:nvPr>
            <p:ph type="body"/>
          </p:nvPr>
        </p:nvSpPr>
        <p:spPr>
          <a:xfrm>
            <a:off x="457200" y="1143000"/>
            <a:ext cx="8229240" cy="2453040"/>
          </a:xfrm>
          <a:prstGeom prst="rect">
            <a:avLst/>
          </a:prstGeom>
        </p:spPr>
        <p:txBody>
          <a:bodyPr wrap="none" lIns="0" rIns="0" tIns="0" bIns="0"/>
          <a:p>
            <a:endParaRPr/>
          </a:p>
        </p:txBody>
      </p:sp>
      <p:sp>
        <p:nvSpPr>
          <p:cNvPr id="26" name="PlaceHolder 3"/>
          <p:cNvSpPr>
            <a:spLocks noGrp="1"/>
          </p:cNvSpPr>
          <p:nvPr>
            <p:ph type="body"/>
          </p:nvPr>
        </p:nvSpPr>
        <p:spPr>
          <a:xfrm>
            <a:off x="457200" y="3829320"/>
            <a:ext cx="8229240" cy="2453040"/>
          </a:xfrm>
          <a:prstGeom prst="rect">
            <a:avLst/>
          </a:prstGeom>
        </p:spPr>
        <p:txBody>
          <a:bodyPr wrap="none"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4680"/>
            <a:ext cx="8229240" cy="792000"/>
          </a:xfrm>
          <a:prstGeom prst="rect">
            <a:avLst/>
          </a:prstGeom>
        </p:spPr>
        <p:txBody>
          <a:bodyPr wrap="none" lIns="0" rIns="0" tIns="0" bIns="0" anchor="ctr"/>
          <a:p>
            <a:endParaRPr/>
          </a:p>
        </p:txBody>
      </p:sp>
      <p:sp>
        <p:nvSpPr>
          <p:cNvPr id="28" name="PlaceHolder 2"/>
          <p:cNvSpPr>
            <a:spLocks noGrp="1"/>
          </p:cNvSpPr>
          <p:nvPr>
            <p:ph type="body"/>
          </p:nvPr>
        </p:nvSpPr>
        <p:spPr>
          <a:xfrm>
            <a:off x="457200" y="1143000"/>
            <a:ext cx="4015800" cy="2453040"/>
          </a:xfrm>
          <a:prstGeom prst="rect">
            <a:avLst/>
          </a:prstGeom>
        </p:spPr>
        <p:txBody>
          <a:bodyPr wrap="none" lIns="0" rIns="0" tIns="0" bIns="0"/>
          <a:p>
            <a:endParaRPr/>
          </a:p>
        </p:txBody>
      </p:sp>
      <p:sp>
        <p:nvSpPr>
          <p:cNvPr id="29" name="PlaceHolder 3"/>
          <p:cNvSpPr>
            <a:spLocks noGrp="1"/>
          </p:cNvSpPr>
          <p:nvPr>
            <p:ph type="body"/>
          </p:nvPr>
        </p:nvSpPr>
        <p:spPr>
          <a:xfrm>
            <a:off x="4674240" y="1143000"/>
            <a:ext cx="4015800" cy="2453040"/>
          </a:xfrm>
          <a:prstGeom prst="rect">
            <a:avLst/>
          </a:prstGeom>
        </p:spPr>
        <p:txBody>
          <a:bodyPr wrap="none" lIns="0" rIns="0" tIns="0" bIns="0"/>
          <a:p>
            <a:endParaRPr/>
          </a:p>
        </p:txBody>
      </p:sp>
      <p:sp>
        <p:nvSpPr>
          <p:cNvPr id="30" name="PlaceHolder 4"/>
          <p:cNvSpPr>
            <a:spLocks noGrp="1"/>
          </p:cNvSpPr>
          <p:nvPr>
            <p:ph type="body"/>
          </p:nvPr>
        </p:nvSpPr>
        <p:spPr>
          <a:xfrm>
            <a:off x="4674240" y="3829320"/>
            <a:ext cx="4015800" cy="2453040"/>
          </a:xfrm>
          <a:prstGeom prst="rect">
            <a:avLst/>
          </a:prstGeom>
        </p:spPr>
        <p:txBody>
          <a:bodyPr wrap="none" lIns="0" rIns="0" tIns="0" bIns="0"/>
          <a:p>
            <a:endParaRPr/>
          </a:p>
        </p:txBody>
      </p:sp>
      <p:sp>
        <p:nvSpPr>
          <p:cNvPr id="31" name="PlaceHolder 5"/>
          <p:cNvSpPr>
            <a:spLocks noGrp="1"/>
          </p:cNvSpPr>
          <p:nvPr>
            <p:ph type="body"/>
          </p:nvPr>
        </p:nvSpPr>
        <p:spPr>
          <a:xfrm>
            <a:off x="457200" y="3829320"/>
            <a:ext cx="4015800" cy="2453040"/>
          </a:xfrm>
          <a:prstGeom prst="rect">
            <a:avLst/>
          </a:prstGeom>
        </p:spPr>
        <p:txBody>
          <a:bodyPr wrap="none"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4680"/>
            <a:ext cx="8229240" cy="792000"/>
          </a:xfrm>
          <a:prstGeom prst="rect">
            <a:avLst/>
          </a:prstGeom>
        </p:spPr>
        <p:txBody>
          <a:bodyPr wrap="none" lIns="0" rIns="0" tIns="0" bIns="0" anchor="ctr"/>
          <a:p>
            <a:endParaRPr/>
          </a:p>
        </p:txBody>
      </p:sp>
      <p:sp>
        <p:nvSpPr>
          <p:cNvPr id="33" name="PlaceHolder 2"/>
          <p:cNvSpPr>
            <a:spLocks noGrp="1"/>
          </p:cNvSpPr>
          <p:nvPr>
            <p:ph type="body"/>
          </p:nvPr>
        </p:nvSpPr>
        <p:spPr>
          <a:xfrm>
            <a:off x="457200" y="1143000"/>
            <a:ext cx="8229240" cy="5143320"/>
          </a:xfrm>
          <a:prstGeom prst="rect">
            <a:avLst/>
          </a:prstGeom>
        </p:spPr>
        <p:txBody>
          <a:bodyPr wrap="none" lIns="0" rIns="0" tIns="0" bIns="0"/>
          <a:p>
            <a:endParaRPr/>
          </a:p>
        </p:txBody>
      </p:sp>
      <p:sp>
        <p:nvSpPr>
          <p:cNvPr id="34" name="PlaceHolder 3"/>
          <p:cNvSpPr>
            <a:spLocks noGrp="1"/>
          </p:cNvSpPr>
          <p:nvPr>
            <p:ph type="body"/>
          </p:nvPr>
        </p:nvSpPr>
        <p:spPr>
          <a:xfrm>
            <a:off x="457200" y="1143000"/>
            <a:ext cx="8229240" cy="5143320"/>
          </a:xfrm>
          <a:prstGeom prst="rect">
            <a:avLst/>
          </a:prstGeom>
        </p:spPr>
        <p:txBody>
          <a:bodyPr wrap="none" lIns="0" rIns="0" tIns="0" bIns="0"/>
          <a:p>
            <a:endParaRPr/>
          </a:p>
        </p:txBody>
      </p:sp>
      <p:pic>
        <p:nvPicPr>
          <p:cNvPr id="35" name="" descr=""/>
          <p:cNvPicPr/>
          <p:nvPr/>
        </p:nvPicPr>
        <p:blipFill>
          <a:blip r:embed="rId2"/>
          <a:stretch>
            <a:fillRect/>
          </a:stretch>
        </p:blipFill>
        <p:spPr>
          <a:xfrm>
            <a:off x="1348560" y="1142640"/>
            <a:ext cx="6446160" cy="5143320"/>
          </a:xfrm>
          <a:prstGeom prst="rect">
            <a:avLst/>
          </a:prstGeom>
          <a:ln>
            <a:noFill/>
          </a:ln>
        </p:spPr>
      </p:pic>
      <p:pic>
        <p:nvPicPr>
          <p:cNvPr id="36" name="" descr=""/>
          <p:cNvPicPr/>
          <p:nvPr/>
        </p:nvPicPr>
        <p:blipFill>
          <a:blip r:embed="rId3"/>
          <a:stretch>
            <a:fillRect/>
          </a:stretch>
        </p:blipFill>
        <p:spPr>
          <a:xfrm>
            <a:off x="1348560" y="1142640"/>
            <a:ext cx="6446160" cy="51433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4680"/>
            <a:ext cx="8229240" cy="792000"/>
          </a:xfrm>
          <a:prstGeom prst="rect">
            <a:avLst/>
          </a:prstGeom>
        </p:spPr>
        <p:txBody>
          <a:bodyPr wrap="none" lIns="0" rIns="0" tIns="0" bIns="0" anchor="ctr"/>
          <a:p>
            <a:endParaRPr/>
          </a:p>
        </p:txBody>
      </p:sp>
      <p:sp>
        <p:nvSpPr>
          <p:cNvPr id="41" name="PlaceHolder 2"/>
          <p:cNvSpPr>
            <a:spLocks noGrp="1"/>
          </p:cNvSpPr>
          <p:nvPr>
            <p:ph type="subTitle"/>
          </p:nvPr>
        </p:nvSpPr>
        <p:spPr>
          <a:xfrm>
            <a:off x="457200" y="1143000"/>
            <a:ext cx="8229240" cy="5143680"/>
          </a:xfrm>
          <a:prstGeom prst="rect">
            <a:avLst/>
          </a:prstGeom>
        </p:spPr>
        <p:txBody>
          <a:bodyPr wrap="none"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4680"/>
            <a:ext cx="8229240" cy="792000"/>
          </a:xfrm>
          <a:prstGeom prst="rect">
            <a:avLst/>
          </a:prstGeom>
        </p:spPr>
        <p:txBody>
          <a:bodyPr wrap="none" lIns="0" rIns="0" tIns="0" bIns="0" anchor="ctr"/>
          <a:p>
            <a:endParaRPr/>
          </a:p>
        </p:txBody>
      </p:sp>
      <p:sp>
        <p:nvSpPr>
          <p:cNvPr id="43" name="PlaceHolder 2"/>
          <p:cNvSpPr>
            <a:spLocks noGrp="1"/>
          </p:cNvSpPr>
          <p:nvPr>
            <p:ph type="body"/>
          </p:nvPr>
        </p:nvSpPr>
        <p:spPr>
          <a:xfrm>
            <a:off x="457200" y="1143000"/>
            <a:ext cx="8229240" cy="5143320"/>
          </a:xfrm>
          <a:prstGeom prst="rect">
            <a:avLst/>
          </a:prstGeom>
        </p:spPr>
        <p:txBody>
          <a:bodyPr wrap="none"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4680"/>
            <a:ext cx="8229240" cy="792000"/>
          </a:xfrm>
          <a:prstGeom prst="rect">
            <a:avLst/>
          </a:prstGeom>
        </p:spPr>
        <p:txBody>
          <a:bodyPr wrap="none" lIns="0" rIns="0" tIns="0" bIns="0" anchor="ctr"/>
          <a:p>
            <a:endParaRPr/>
          </a:p>
        </p:txBody>
      </p:sp>
      <p:sp>
        <p:nvSpPr>
          <p:cNvPr id="45" name="PlaceHolder 2"/>
          <p:cNvSpPr>
            <a:spLocks noGrp="1"/>
          </p:cNvSpPr>
          <p:nvPr>
            <p:ph type="body"/>
          </p:nvPr>
        </p:nvSpPr>
        <p:spPr>
          <a:xfrm>
            <a:off x="457200" y="1143000"/>
            <a:ext cx="4015800" cy="5143320"/>
          </a:xfrm>
          <a:prstGeom prst="rect">
            <a:avLst/>
          </a:prstGeom>
        </p:spPr>
        <p:txBody>
          <a:bodyPr wrap="none" lIns="0" rIns="0" tIns="0" bIns="0"/>
          <a:p>
            <a:endParaRPr/>
          </a:p>
        </p:txBody>
      </p:sp>
      <p:sp>
        <p:nvSpPr>
          <p:cNvPr id="46" name="PlaceHolder 3"/>
          <p:cNvSpPr>
            <a:spLocks noGrp="1"/>
          </p:cNvSpPr>
          <p:nvPr>
            <p:ph type="body"/>
          </p:nvPr>
        </p:nvSpPr>
        <p:spPr>
          <a:xfrm>
            <a:off x="4674240" y="1143000"/>
            <a:ext cx="4015800" cy="5143320"/>
          </a:xfrm>
          <a:prstGeom prst="rect">
            <a:avLst/>
          </a:prstGeom>
        </p:spPr>
        <p:txBody>
          <a:bodyPr wrap="none"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4680"/>
            <a:ext cx="8229240" cy="792000"/>
          </a:xfrm>
          <a:prstGeom prst="rect">
            <a:avLst/>
          </a:prstGeom>
        </p:spPr>
        <p:txBody>
          <a:bodyPr wrap="none"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4680"/>
            <a:ext cx="8229240" cy="3671280"/>
          </a:xfrm>
          <a:prstGeom prst="rect">
            <a:avLst/>
          </a:prstGeom>
        </p:spPr>
        <p:txBody>
          <a:bodyPr wrap="none"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4680"/>
            <a:ext cx="8229240" cy="792000"/>
          </a:xfrm>
          <a:prstGeom prst="rect">
            <a:avLst/>
          </a:prstGeom>
        </p:spPr>
        <p:txBody>
          <a:bodyPr wrap="none" lIns="0" rIns="0" tIns="0" bIns="0" anchor="ctr"/>
          <a:p>
            <a:endParaRPr/>
          </a:p>
        </p:txBody>
      </p:sp>
      <p:sp>
        <p:nvSpPr>
          <p:cNvPr id="50" name="PlaceHolder 2"/>
          <p:cNvSpPr>
            <a:spLocks noGrp="1"/>
          </p:cNvSpPr>
          <p:nvPr>
            <p:ph type="body"/>
          </p:nvPr>
        </p:nvSpPr>
        <p:spPr>
          <a:xfrm>
            <a:off x="457200" y="1143000"/>
            <a:ext cx="4015800" cy="2453040"/>
          </a:xfrm>
          <a:prstGeom prst="rect">
            <a:avLst/>
          </a:prstGeom>
        </p:spPr>
        <p:txBody>
          <a:bodyPr wrap="none" lIns="0" rIns="0" tIns="0" bIns="0"/>
          <a:p>
            <a:endParaRPr/>
          </a:p>
        </p:txBody>
      </p:sp>
      <p:sp>
        <p:nvSpPr>
          <p:cNvPr id="51" name="PlaceHolder 3"/>
          <p:cNvSpPr>
            <a:spLocks noGrp="1"/>
          </p:cNvSpPr>
          <p:nvPr>
            <p:ph type="body"/>
          </p:nvPr>
        </p:nvSpPr>
        <p:spPr>
          <a:xfrm>
            <a:off x="457200" y="3829320"/>
            <a:ext cx="4015800" cy="2453040"/>
          </a:xfrm>
          <a:prstGeom prst="rect">
            <a:avLst/>
          </a:prstGeom>
        </p:spPr>
        <p:txBody>
          <a:bodyPr wrap="none" lIns="0" rIns="0" tIns="0" bIns="0"/>
          <a:p>
            <a:endParaRPr/>
          </a:p>
        </p:txBody>
      </p:sp>
      <p:sp>
        <p:nvSpPr>
          <p:cNvPr id="52" name="PlaceHolder 4"/>
          <p:cNvSpPr>
            <a:spLocks noGrp="1"/>
          </p:cNvSpPr>
          <p:nvPr>
            <p:ph type="body"/>
          </p:nvPr>
        </p:nvSpPr>
        <p:spPr>
          <a:xfrm>
            <a:off x="4674240" y="1143000"/>
            <a:ext cx="4015800" cy="5143320"/>
          </a:xfrm>
          <a:prstGeom prst="rect">
            <a:avLst/>
          </a:prstGeom>
        </p:spPr>
        <p:txBody>
          <a:bodyPr wrap="none"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4680"/>
            <a:ext cx="8229240" cy="792000"/>
          </a:xfrm>
          <a:prstGeom prst="rect">
            <a:avLst/>
          </a:prstGeom>
        </p:spPr>
        <p:txBody>
          <a:bodyPr wrap="none" lIns="0" rIns="0" tIns="0" bIns="0" anchor="ctr"/>
          <a:p>
            <a:endParaRPr/>
          </a:p>
        </p:txBody>
      </p:sp>
      <p:sp>
        <p:nvSpPr>
          <p:cNvPr id="4" name="PlaceHolder 2"/>
          <p:cNvSpPr>
            <a:spLocks noGrp="1"/>
          </p:cNvSpPr>
          <p:nvPr>
            <p:ph type="subTitle"/>
          </p:nvPr>
        </p:nvSpPr>
        <p:spPr>
          <a:xfrm>
            <a:off x="457200" y="1143000"/>
            <a:ext cx="8229240" cy="5143680"/>
          </a:xfrm>
          <a:prstGeom prst="rect">
            <a:avLst/>
          </a:prstGeom>
        </p:spPr>
        <p:txBody>
          <a:bodyPr wrap="none"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792000"/>
          </a:xfrm>
          <a:prstGeom prst="rect">
            <a:avLst/>
          </a:prstGeom>
        </p:spPr>
        <p:txBody>
          <a:bodyPr wrap="none" lIns="0" rIns="0" tIns="0" bIns="0" anchor="ctr"/>
          <a:p>
            <a:endParaRPr/>
          </a:p>
        </p:txBody>
      </p:sp>
      <p:sp>
        <p:nvSpPr>
          <p:cNvPr id="54" name="PlaceHolder 2"/>
          <p:cNvSpPr>
            <a:spLocks noGrp="1"/>
          </p:cNvSpPr>
          <p:nvPr>
            <p:ph type="body"/>
          </p:nvPr>
        </p:nvSpPr>
        <p:spPr>
          <a:xfrm>
            <a:off x="457200" y="1143000"/>
            <a:ext cx="4015800" cy="5143320"/>
          </a:xfrm>
          <a:prstGeom prst="rect">
            <a:avLst/>
          </a:prstGeom>
        </p:spPr>
        <p:txBody>
          <a:bodyPr wrap="none" lIns="0" rIns="0" tIns="0" bIns="0"/>
          <a:p>
            <a:endParaRPr/>
          </a:p>
        </p:txBody>
      </p:sp>
      <p:sp>
        <p:nvSpPr>
          <p:cNvPr id="55" name="PlaceHolder 3"/>
          <p:cNvSpPr>
            <a:spLocks noGrp="1"/>
          </p:cNvSpPr>
          <p:nvPr>
            <p:ph type="body"/>
          </p:nvPr>
        </p:nvSpPr>
        <p:spPr>
          <a:xfrm>
            <a:off x="4674240" y="1143000"/>
            <a:ext cx="4015800" cy="2453040"/>
          </a:xfrm>
          <a:prstGeom prst="rect">
            <a:avLst/>
          </a:prstGeom>
        </p:spPr>
        <p:txBody>
          <a:bodyPr wrap="none" lIns="0" rIns="0" tIns="0" bIns="0"/>
          <a:p>
            <a:endParaRPr/>
          </a:p>
        </p:txBody>
      </p:sp>
      <p:sp>
        <p:nvSpPr>
          <p:cNvPr id="56" name="PlaceHolder 4"/>
          <p:cNvSpPr>
            <a:spLocks noGrp="1"/>
          </p:cNvSpPr>
          <p:nvPr>
            <p:ph type="body"/>
          </p:nvPr>
        </p:nvSpPr>
        <p:spPr>
          <a:xfrm>
            <a:off x="4674240" y="3829320"/>
            <a:ext cx="4015800" cy="2453040"/>
          </a:xfrm>
          <a:prstGeom prst="rect">
            <a:avLst/>
          </a:prstGeom>
        </p:spPr>
        <p:txBody>
          <a:bodyPr wrap="none"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4680"/>
            <a:ext cx="8229240" cy="792000"/>
          </a:xfrm>
          <a:prstGeom prst="rect">
            <a:avLst/>
          </a:prstGeom>
        </p:spPr>
        <p:txBody>
          <a:bodyPr wrap="none" lIns="0" rIns="0" tIns="0" bIns="0" anchor="ctr"/>
          <a:p>
            <a:endParaRPr/>
          </a:p>
        </p:txBody>
      </p:sp>
      <p:sp>
        <p:nvSpPr>
          <p:cNvPr id="58" name="PlaceHolder 2"/>
          <p:cNvSpPr>
            <a:spLocks noGrp="1"/>
          </p:cNvSpPr>
          <p:nvPr>
            <p:ph type="body"/>
          </p:nvPr>
        </p:nvSpPr>
        <p:spPr>
          <a:xfrm>
            <a:off x="457200" y="1143000"/>
            <a:ext cx="4015800" cy="2453040"/>
          </a:xfrm>
          <a:prstGeom prst="rect">
            <a:avLst/>
          </a:prstGeom>
        </p:spPr>
        <p:txBody>
          <a:bodyPr wrap="none" lIns="0" rIns="0" tIns="0" bIns="0"/>
          <a:p>
            <a:endParaRPr/>
          </a:p>
        </p:txBody>
      </p:sp>
      <p:sp>
        <p:nvSpPr>
          <p:cNvPr id="59" name="PlaceHolder 3"/>
          <p:cNvSpPr>
            <a:spLocks noGrp="1"/>
          </p:cNvSpPr>
          <p:nvPr>
            <p:ph type="body"/>
          </p:nvPr>
        </p:nvSpPr>
        <p:spPr>
          <a:xfrm>
            <a:off x="4674240" y="1143000"/>
            <a:ext cx="4015800" cy="2453040"/>
          </a:xfrm>
          <a:prstGeom prst="rect">
            <a:avLst/>
          </a:prstGeom>
        </p:spPr>
        <p:txBody>
          <a:bodyPr wrap="none" lIns="0" rIns="0" tIns="0" bIns="0"/>
          <a:p>
            <a:endParaRPr/>
          </a:p>
        </p:txBody>
      </p:sp>
      <p:sp>
        <p:nvSpPr>
          <p:cNvPr id="60" name="PlaceHolder 4"/>
          <p:cNvSpPr>
            <a:spLocks noGrp="1"/>
          </p:cNvSpPr>
          <p:nvPr>
            <p:ph type="body"/>
          </p:nvPr>
        </p:nvSpPr>
        <p:spPr>
          <a:xfrm>
            <a:off x="457200" y="3829320"/>
            <a:ext cx="8229240" cy="2453040"/>
          </a:xfrm>
          <a:prstGeom prst="rect">
            <a:avLst/>
          </a:prstGeom>
        </p:spPr>
        <p:txBody>
          <a:bodyPr wrap="none"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4680"/>
            <a:ext cx="8229240" cy="792000"/>
          </a:xfrm>
          <a:prstGeom prst="rect">
            <a:avLst/>
          </a:prstGeom>
        </p:spPr>
        <p:txBody>
          <a:bodyPr wrap="none" lIns="0" rIns="0" tIns="0" bIns="0" anchor="ctr"/>
          <a:p>
            <a:endParaRPr/>
          </a:p>
        </p:txBody>
      </p:sp>
      <p:sp>
        <p:nvSpPr>
          <p:cNvPr id="62" name="PlaceHolder 2"/>
          <p:cNvSpPr>
            <a:spLocks noGrp="1"/>
          </p:cNvSpPr>
          <p:nvPr>
            <p:ph type="body"/>
          </p:nvPr>
        </p:nvSpPr>
        <p:spPr>
          <a:xfrm>
            <a:off x="457200" y="1143000"/>
            <a:ext cx="8229240" cy="2453040"/>
          </a:xfrm>
          <a:prstGeom prst="rect">
            <a:avLst/>
          </a:prstGeom>
        </p:spPr>
        <p:txBody>
          <a:bodyPr wrap="none" lIns="0" rIns="0" tIns="0" bIns="0"/>
          <a:p>
            <a:endParaRPr/>
          </a:p>
        </p:txBody>
      </p:sp>
      <p:sp>
        <p:nvSpPr>
          <p:cNvPr id="63" name="PlaceHolder 3"/>
          <p:cNvSpPr>
            <a:spLocks noGrp="1"/>
          </p:cNvSpPr>
          <p:nvPr>
            <p:ph type="body"/>
          </p:nvPr>
        </p:nvSpPr>
        <p:spPr>
          <a:xfrm>
            <a:off x="457200" y="3829320"/>
            <a:ext cx="8229240" cy="2453040"/>
          </a:xfrm>
          <a:prstGeom prst="rect">
            <a:avLst/>
          </a:prstGeom>
        </p:spPr>
        <p:txBody>
          <a:bodyPr wrap="none"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4680"/>
            <a:ext cx="8229240" cy="792000"/>
          </a:xfrm>
          <a:prstGeom prst="rect">
            <a:avLst/>
          </a:prstGeom>
        </p:spPr>
        <p:txBody>
          <a:bodyPr wrap="none" lIns="0" rIns="0" tIns="0" bIns="0" anchor="ctr"/>
          <a:p>
            <a:endParaRPr/>
          </a:p>
        </p:txBody>
      </p:sp>
      <p:sp>
        <p:nvSpPr>
          <p:cNvPr id="65" name="PlaceHolder 2"/>
          <p:cNvSpPr>
            <a:spLocks noGrp="1"/>
          </p:cNvSpPr>
          <p:nvPr>
            <p:ph type="body"/>
          </p:nvPr>
        </p:nvSpPr>
        <p:spPr>
          <a:xfrm>
            <a:off x="457200" y="1143000"/>
            <a:ext cx="4015800" cy="2453040"/>
          </a:xfrm>
          <a:prstGeom prst="rect">
            <a:avLst/>
          </a:prstGeom>
        </p:spPr>
        <p:txBody>
          <a:bodyPr wrap="none" lIns="0" rIns="0" tIns="0" bIns="0"/>
          <a:p>
            <a:endParaRPr/>
          </a:p>
        </p:txBody>
      </p:sp>
      <p:sp>
        <p:nvSpPr>
          <p:cNvPr id="66" name="PlaceHolder 3"/>
          <p:cNvSpPr>
            <a:spLocks noGrp="1"/>
          </p:cNvSpPr>
          <p:nvPr>
            <p:ph type="body"/>
          </p:nvPr>
        </p:nvSpPr>
        <p:spPr>
          <a:xfrm>
            <a:off x="4674240" y="1143000"/>
            <a:ext cx="4015800" cy="2453040"/>
          </a:xfrm>
          <a:prstGeom prst="rect">
            <a:avLst/>
          </a:prstGeom>
        </p:spPr>
        <p:txBody>
          <a:bodyPr wrap="none" lIns="0" rIns="0" tIns="0" bIns="0"/>
          <a:p>
            <a:endParaRPr/>
          </a:p>
        </p:txBody>
      </p:sp>
      <p:sp>
        <p:nvSpPr>
          <p:cNvPr id="67" name="PlaceHolder 4"/>
          <p:cNvSpPr>
            <a:spLocks noGrp="1"/>
          </p:cNvSpPr>
          <p:nvPr>
            <p:ph type="body"/>
          </p:nvPr>
        </p:nvSpPr>
        <p:spPr>
          <a:xfrm>
            <a:off x="4674240" y="3829320"/>
            <a:ext cx="4015800" cy="2453040"/>
          </a:xfrm>
          <a:prstGeom prst="rect">
            <a:avLst/>
          </a:prstGeom>
        </p:spPr>
        <p:txBody>
          <a:bodyPr wrap="none" lIns="0" rIns="0" tIns="0" bIns="0"/>
          <a:p>
            <a:endParaRPr/>
          </a:p>
        </p:txBody>
      </p:sp>
      <p:sp>
        <p:nvSpPr>
          <p:cNvPr id="68" name="PlaceHolder 5"/>
          <p:cNvSpPr>
            <a:spLocks noGrp="1"/>
          </p:cNvSpPr>
          <p:nvPr>
            <p:ph type="body"/>
          </p:nvPr>
        </p:nvSpPr>
        <p:spPr>
          <a:xfrm>
            <a:off x="457200" y="3829320"/>
            <a:ext cx="4015800" cy="2453040"/>
          </a:xfrm>
          <a:prstGeom prst="rect">
            <a:avLst/>
          </a:prstGeom>
        </p:spPr>
        <p:txBody>
          <a:bodyPr wrap="none"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4680"/>
            <a:ext cx="8229240" cy="792000"/>
          </a:xfrm>
          <a:prstGeom prst="rect">
            <a:avLst/>
          </a:prstGeom>
        </p:spPr>
        <p:txBody>
          <a:bodyPr wrap="none" lIns="0" rIns="0" tIns="0" bIns="0" anchor="ctr"/>
          <a:p>
            <a:endParaRPr/>
          </a:p>
        </p:txBody>
      </p:sp>
      <p:sp>
        <p:nvSpPr>
          <p:cNvPr id="70" name="PlaceHolder 2"/>
          <p:cNvSpPr>
            <a:spLocks noGrp="1"/>
          </p:cNvSpPr>
          <p:nvPr>
            <p:ph type="body"/>
          </p:nvPr>
        </p:nvSpPr>
        <p:spPr>
          <a:xfrm>
            <a:off x="457200" y="1143000"/>
            <a:ext cx="8229240" cy="5143320"/>
          </a:xfrm>
          <a:prstGeom prst="rect">
            <a:avLst/>
          </a:prstGeom>
        </p:spPr>
        <p:txBody>
          <a:bodyPr wrap="none" lIns="0" rIns="0" tIns="0" bIns="0"/>
          <a:p>
            <a:endParaRPr/>
          </a:p>
        </p:txBody>
      </p:sp>
      <p:sp>
        <p:nvSpPr>
          <p:cNvPr id="71" name="PlaceHolder 3"/>
          <p:cNvSpPr>
            <a:spLocks noGrp="1"/>
          </p:cNvSpPr>
          <p:nvPr>
            <p:ph type="body"/>
          </p:nvPr>
        </p:nvSpPr>
        <p:spPr>
          <a:xfrm>
            <a:off x="457200" y="1143000"/>
            <a:ext cx="8229240" cy="5143320"/>
          </a:xfrm>
          <a:prstGeom prst="rect">
            <a:avLst/>
          </a:prstGeom>
        </p:spPr>
        <p:txBody>
          <a:bodyPr wrap="none" lIns="0" rIns="0" tIns="0" bIns="0"/>
          <a:p>
            <a:endParaRPr/>
          </a:p>
        </p:txBody>
      </p:sp>
      <p:pic>
        <p:nvPicPr>
          <p:cNvPr id="72" name="" descr=""/>
          <p:cNvPicPr/>
          <p:nvPr/>
        </p:nvPicPr>
        <p:blipFill>
          <a:blip r:embed="rId2"/>
          <a:stretch>
            <a:fillRect/>
          </a:stretch>
        </p:blipFill>
        <p:spPr>
          <a:xfrm>
            <a:off x="1348560" y="1142640"/>
            <a:ext cx="6446160" cy="5143320"/>
          </a:xfrm>
          <a:prstGeom prst="rect">
            <a:avLst/>
          </a:prstGeom>
          <a:ln>
            <a:noFill/>
          </a:ln>
        </p:spPr>
      </p:pic>
      <p:pic>
        <p:nvPicPr>
          <p:cNvPr id="73" name="" descr=""/>
          <p:cNvPicPr/>
          <p:nvPr/>
        </p:nvPicPr>
        <p:blipFill>
          <a:blip r:embed="rId3"/>
          <a:stretch>
            <a:fillRect/>
          </a:stretch>
        </p:blipFill>
        <p:spPr>
          <a:xfrm>
            <a:off x="1348560" y="1142640"/>
            <a:ext cx="6446160" cy="514332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792000"/>
          </a:xfrm>
          <a:prstGeom prst="rect">
            <a:avLst/>
          </a:prstGeom>
        </p:spPr>
        <p:txBody>
          <a:bodyPr wrap="none" lIns="0" rIns="0" tIns="0" bIns="0" anchor="ctr"/>
          <a:p>
            <a:endParaRPr/>
          </a:p>
        </p:txBody>
      </p:sp>
      <p:sp>
        <p:nvSpPr>
          <p:cNvPr id="6" name="PlaceHolder 2"/>
          <p:cNvSpPr>
            <a:spLocks noGrp="1"/>
          </p:cNvSpPr>
          <p:nvPr>
            <p:ph type="body"/>
          </p:nvPr>
        </p:nvSpPr>
        <p:spPr>
          <a:xfrm>
            <a:off x="457200" y="1143000"/>
            <a:ext cx="8229240" cy="5143320"/>
          </a:xfrm>
          <a:prstGeom prst="rect">
            <a:avLst/>
          </a:prstGeom>
        </p:spPr>
        <p:txBody>
          <a:bodyPr wrap="none"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792000"/>
          </a:xfrm>
          <a:prstGeom prst="rect">
            <a:avLst/>
          </a:prstGeom>
        </p:spPr>
        <p:txBody>
          <a:bodyPr wrap="none" lIns="0" rIns="0" tIns="0" bIns="0" anchor="ctr"/>
          <a:p>
            <a:endParaRPr/>
          </a:p>
        </p:txBody>
      </p:sp>
      <p:sp>
        <p:nvSpPr>
          <p:cNvPr id="8" name="PlaceHolder 2"/>
          <p:cNvSpPr>
            <a:spLocks noGrp="1"/>
          </p:cNvSpPr>
          <p:nvPr>
            <p:ph type="body"/>
          </p:nvPr>
        </p:nvSpPr>
        <p:spPr>
          <a:xfrm>
            <a:off x="457200" y="1143000"/>
            <a:ext cx="4015800" cy="5143320"/>
          </a:xfrm>
          <a:prstGeom prst="rect">
            <a:avLst/>
          </a:prstGeom>
        </p:spPr>
        <p:txBody>
          <a:bodyPr wrap="none" lIns="0" rIns="0" tIns="0" bIns="0"/>
          <a:p>
            <a:endParaRPr/>
          </a:p>
        </p:txBody>
      </p:sp>
      <p:sp>
        <p:nvSpPr>
          <p:cNvPr id="9" name="PlaceHolder 3"/>
          <p:cNvSpPr>
            <a:spLocks noGrp="1"/>
          </p:cNvSpPr>
          <p:nvPr>
            <p:ph type="body"/>
          </p:nvPr>
        </p:nvSpPr>
        <p:spPr>
          <a:xfrm>
            <a:off x="4674240" y="1143000"/>
            <a:ext cx="4015800" cy="5143320"/>
          </a:xfrm>
          <a:prstGeom prst="rect">
            <a:avLst/>
          </a:prstGeom>
        </p:spPr>
        <p:txBody>
          <a:bodyPr wrap="none"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4680"/>
            <a:ext cx="8229240" cy="792000"/>
          </a:xfrm>
          <a:prstGeom prst="rect">
            <a:avLst/>
          </a:prstGeom>
        </p:spPr>
        <p:txBody>
          <a:bodyPr wrap="none"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4680"/>
            <a:ext cx="8229240" cy="3671280"/>
          </a:xfrm>
          <a:prstGeom prst="rect">
            <a:avLst/>
          </a:prstGeom>
        </p:spPr>
        <p:txBody>
          <a:bodyPr wrap="none"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792000"/>
          </a:xfrm>
          <a:prstGeom prst="rect">
            <a:avLst/>
          </a:prstGeom>
        </p:spPr>
        <p:txBody>
          <a:bodyPr wrap="none" lIns="0" rIns="0" tIns="0" bIns="0" anchor="ctr"/>
          <a:p>
            <a:endParaRPr/>
          </a:p>
        </p:txBody>
      </p:sp>
      <p:sp>
        <p:nvSpPr>
          <p:cNvPr id="13" name="PlaceHolder 2"/>
          <p:cNvSpPr>
            <a:spLocks noGrp="1"/>
          </p:cNvSpPr>
          <p:nvPr>
            <p:ph type="body"/>
          </p:nvPr>
        </p:nvSpPr>
        <p:spPr>
          <a:xfrm>
            <a:off x="457200" y="1143000"/>
            <a:ext cx="4015800" cy="2453040"/>
          </a:xfrm>
          <a:prstGeom prst="rect">
            <a:avLst/>
          </a:prstGeom>
        </p:spPr>
        <p:txBody>
          <a:bodyPr wrap="none" lIns="0" rIns="0" tIns="0" bIns="0"/>
          <a:p>
            <a:endParaRPr/>
          </a:p>
        </p:txBody>
      </p:sp>
      <p:sp>
        <p:nvSpPr>
          <p:cNvPr id="14" name="PlaceHolder 3"/>
          <p:cNvSpPr>
            <a:spLocks noGrp="1"/>
          </p:cNvSpPr>
          <p:nvPr>
            <p:ph type="body"/>
          </p:nvPr>
        </p:nvSpPr>
        <p:spPr>
          <a:xfrm>
            <a:off x="457200" y="3829320"/>
            <a:ext cx="4015800" cy="2453040"/>
          </a:xfrm>
          <a:prstGeom prst="rect">
            <a:avLst/>
          </a:prstGeom>
        </p:spPr>
        <p:txBody>
          <a:bodyPr wrap="none" lIns="0" rIns="0" tIns="0" bIns="0"/>
          <a:p>
            <a:endParaRPr/>
          </a:p>
        </p:txBody>
      </p:sp>
      <p:sp>
        <p:nvSpPr>
          <p:cNvPr id="15" name="PlaceHolder 4"/>
          <p:cNvSpPr>
            <a:spLocks noGrp="1"/>
          </p:cNvSpPr>
          <p:nvPr>
            <p:ph type="body"/>
          </p:nvPr>
        </p:nvSpPr>
        <p:spPr>
          <a:xfrm>
            <a:off x="4674240" y="1143000"/>
            <a:ext cx="4015800" cy="5143320"/>
          </a:xfrm>
          <a:prstGeom prst="rect">
            <a:avLst/>
          </a:prstGeom>
        </p:spPr>
        <p:txBody>
          <a:bodyPr wrap="none"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4680"/>
            <a:ext cx="8229240" cy="792000"/>
          </a:xfrm>
          <a:prstGeom prst="rect">
            <a:avLst/>
          </a:prstGeom>
        </p:spPr>
        <p:txBody>
          <a:bodyPr wrap="none" lIns="0" rIns="0" tIns="0" bIns="0" anchor="ctr"/>
          <a:p>
            <a:endParaRPr/>
          </a:p>
        </p:txBody>
      </p:sp>
      <p:sp>
        <p:nvSpPr>
          <p:cNvPr id="17" name="PlaceHolder 2"/>
          <p:cNvSpPr>
            <a:spLocks noGrp="1"/>
          </p:cNvSpPr>
          <p:nvPr>
            <p:ph type="body"/>
          </p:nvPr>
        </p:nvSpPr>
        <p:spPr>
          <a:xfrm>
            <a:off x="457200" y="1143000"/>
            <a:ext cx="4015800" cy="5143320"/>
          </a:xfrm>
          <a:prstGeom prst="rect">
            <a:avLst/>
          </a:prstGeom>
        </p:spPr>
        <p:txBody>
          <a:bodyPr wrap="none" lIns="0" rIns="0" tIns="0" bIns="0"/>
          <a:p>
            <a:endParaRPr/>
          </a:p>
        </p:txBody>
      </p:sp>
      <p:sp>
        <p:nvSpPr>
          <p:cNvPr id="18" name="PlaceHolder 3"/>
          <p:cNvSpPr>
            <a:spLocks noGrp="1"/>
          </p:cNvSpPr>
          <p:nvPr>
            <p:ph type="body"/>
          </p:nvPr>
        </p:nvSpPr>
        <p:spPr>
          <a:xfrm>
            <a:off x="4674240" y="1143000"/>
            <a:ext cx="4015800" cy="2453040"/>
          </a:xfrm>
          <a:prstGeom prst="rect">
            <a:avLst/>
          </a:prstGeom>
        </p:spPr>
        <p:txBody>
          <a:bodyPr wrap="none" lIns="0" rIns="0" tIns="0" bIns="0"/>
          <a:p>
            <a:endParaRPr/>
          </a:p>
        </p:txBody>
      </p:sp>
      <p:sp>
        <p:nvSpPr>
          <p:cNvPr id="19" name="PlaceHolder 4"/>
          <p:cNvSpPr>
            <a:spLocks noGrp="1"/>
          </p:cNvSpPr>
          <p:nvPr>
            <p:ph type="body"/>
          </p:nvPr>
        </p:nvSpPr>
        <p:spPr>
          <a:xfrm>
            <a:off x="4674240" y="3829320"/>
            <a:ext cx="4015800" cy="2453040"/>
          </a:xfrm>
          <a:prstGeom prst="rect">
            <a:avLst/>
          </a:prstGeom>
        </p:spPr>
        <p:txBody>
          <a:bodyPr wrap="none"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4680"/>
            <a:ext cx="8229240" cy="792000"/>
          </a:xfrm>
          <a:prstGeom prst="rect">
            <a:avLst/>
          </a:prstGeom>
        </p:spPr>
        <p:txBody>
          <a:bodyPr wrap="none" lIns="0" rIns="0" tIns="0" bIns="0" anchor="ctr"/>
          <a:p>
            <a:endParaRPr/>
          </a:p>
        </p:txBody>
      </p:sp>
      <p:sp>
        <p:nvSpPr>
          <p:cNvPr id="21" name="PlaceHolder 2"/>
          <p:cNvSpPr>
            <a:spLocks noGrp="1"/>
          </p:cNvSpPr>
          <p:nvPr>
            <p:ph type="body"/>
          </p:nvPr>
        </p:nvSpPr>
        <p:spPr>
          <a:xfrm>
            <a:off x="457200" y="1143000"/>
            <a:ext cx="4015800" cy="2453040"/>
          </a:xfrm>
          <a:prstGeom prst="rect">
            <a:avLst/>
          </a:prstGeom>
        </p:spPr>
        <p:txBody>
          <a:bodyPr wrap="none" lIns="0" rIns="0" tIns="0" bIns="0"/>
          <a:p>
            <a:endParaRPr/>
          </a:p>
        </p:txBody>
      </p:sp>
      <p:sp>
        <p:nvSpPr>
          <p:cNvPr id="22" name="PlaceHolder 3"/>
          <p:cNvSpPr>
            <a:spLocks noGrp="1"/>
          </p:cNvSpPr>
          <p:nvPr>
            <p:ph type="body"/>
          </p:nvPr>
        </p:nvSpPr>
        <p:spPr>
          <a:xfrm>
            <a:off x="4674240" y="1143000"/>
            <a:ext cx="4015800" cy="2453040"/>
          </a:xfrm>
          <a:prstGeom prst="rect">
            <a:avLst/>
          </a:prstGeom>
        </p:spPr>
        <p:txBody>
          <a:bodyPr wrap="none" lIns="0" rIns="0" tIns="0" bIns="0"/>
          <a:p>
            <a:endParaRPr/>
          </a:p>
        </p:txBody>
      </p:sp>
      <p:sp>
        <p:nvSpPr>
          <p:cNvPr id="23" name="PlaceHolder 4"/>
          <p:cNvSpPr>
            <a:spLocks noGrp="1"/>
          </p:cNvSpPr>
          <p:nvPr>
            <p:ph type="body"/>
          </p:nvPr>
        </p:nvSpPr>
        <p:spPr>
          <a:xfrm>
            <a:off x="457200" y="3829320"/>
            <a:ext cx="8229240" cy="2453040"/>
          </a:xfrm>
          <a:prstGeom prst="rect">
            <a:avLst/>
          </a:prstGeom>
        </p:spPr>
        <p:txBody>
          <a:bodyPr wrap="none"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57200" y="6324480"/>
            <a:ext cx="8229240" cy="394200"/>
          </a:xfrm>
          <a:prstGeom prst="rect">
            <a:avLst/>
          </a:prstGeom>
          <a:solidFill>
            <a:srgbClr val="ffff99"/>
          </a:solidFill>
          <a:ln w="9360">
            <a:noFill/>
          </a:ln>
        </p:spPr>
        <p:txBody>
          <a:bodyPr lIns="90000" rIns="90000" tIns="45000" bIns="45000"/>
          <a:p>
            <a:pPr>
              <a:lnSpc>
                <a:spcPct val="100000"/>
              </a:lnSpc>
            </a:pPr>
            <a:r>
              <a:rPr i="1" lang="en-US" sz="1000">
                <a:solidFill>
                  <a:srgbClr val="000000"/>
                </a:solidFill>
                <a:latin typeface="Times New Roman"/>
              </a:rPr>
              <a:t>Memory</a:t>
            </a:r>
            <a:r>
              <a:rPr i="1" lang="en-US" sz="1000">
                <a:solidFill>
                  <a:srgbClr val="000000"/>
                </a:solidFill>
                <a:latin typeface="Times New Roman"/>
              </a:rPr>
              <a:t>	</a:t>
            </a:r>
            <a:r>
              <a:rPr i="1" lang="en-US" sz="1000">
                <a:solidFill>
                  <a:srgbClr val="000000"/>
                </a:solidFill>
                <a:latin typeface="Times New Roman"/>
              </a:rPr>
              <a:t>ICS 233 – KFUPM</a:t>
            </a:r>
            <a:r>
              <a:rPr i="1" lang="en-US" sz="1000">
                <a:solidFill>
                  <a:srgbClr val="000000"/>
                </a:solidFill>
                <a:latin typeface="Times New Roman"/>
              </a:rPr>
              <a:t>	</a:t>
            </a:r>
            <a:r>
              <a:rPr i="1" lang="en-US" sz="1000">
                <a:solidFill>
                  <a:srgbClr val="000000"/>
                </a:solidFill>
                <a:latin typeface="Times New Roman"/>
              </a:rPr>
              <a:t> </a:t>
            </a:r>
            <a:r>
              <a:rPr i="1" lang="en-US" sz="1000">
                <a:solidFill>
                  <a:srgbClr val="000000"/>
                </a:solidFill>
                <a:latin typeface="Arial"/>
              </a:rPr>
              <a:t>© Muhamed Mudawar</a:t>
            </a:r>
            <a:r>
              <a:rPr lang="en-US" sz="1000">
                <a:solidFill>
                  <a:srgbClr val="000000"/>
                </a:solidFill>
                <a:latin typeface="Arial"/>
              </a:rPr>
              <a:t> </a:t>
            </a:r>
            <a:r>
              <a:rPr i="1" lang="en-US" sz="1000">
                <a:solidFill>
                  <a:srgbClr val="000000"/>
                </a:solidFill>
                <a:latin typeface="Times New Roman"/>
              </a:rPr>
              <a:t>slide </a:t>
            </a:r>
            <a:fld id="{2E3EAF3A-45EC-493B-8DDE-222D125D7F15}" type="slidenum">
              <a:rPr i="1" lang="en-US" sz="1000">
                <a:solidFill>
                  <a:srgbClr val="000000"/>
                </a:solidFill>
                <a:latin typeface="Times New Roman"/>
              </a:rPr>
              <a:t>&lt;number&gt;</a:t>
            </a:fld>
            <a:endParaRPr/>
          </a:p>
        </p:txBody>
      </p:sp>
      <p:sp>
        <p:nvSpPr>
          <p:cNvPr id="1" name="PlaceHolder 2"/>
          <p:cNvSpPr>
            <a:spLocks noGrp="1"/>
          </p:cNvSpPr>
          <p:nvPr>
            <p:ph type="title"/>
          </p:nvPr>
        </p:nvSpPr>
        <p:spPr>
          <a:xfrm>
            <a:off x="457200" y="800280"/>
            <a:ext cx="8229240" cy="2685600"/>
          </a:xfrm>
          <a:prstGeom prst="rect">
            <a:avLst/>
          </a:prstGeom>
        </p:spPr>
        <p:txBody>
          <a:bodyPr anchor="ctr"/>
          <a:p>
            <a:pPr>
              <a:lnSpc>
                <a:spcPct val="100000"/>
              </a:lnSpc>
            </a:pPr>
            <a:r>
              <a:rPr lang="en-US" sz="3600">
                <a:solidFill>
                  <a:srgbClr val="000099"/>
                </a:solidFill>
                <a:latin typeface="Comic Sans MS"/>
              </a:rPr>
              <a:t>Click to edit the title text formatClick to edit Master title style</a:t>
            </a:r>
            <a:endParaRPr/>
          </a:p>
        </p:txBody>
      </p:sp>
      <p:sp>
        <p:nvSpPr>
          <p:cNvPr id="2" name="PlaceHolder 3"/>
          <p:cNvSpPr>
            <a:spLocks noGrp="1"/>
          </p:cNvSpPr>
          <p:nvPr>
            <p:ph type="body"/>
          </p:nvPr>
        </p:nvSpPr>
        <p:spPr>
          <a:xfrm>
            <a:off x="457200" y="1604520"/>
            <a:ext cx="8229240" cy="3977280"/>
          </a:xfrm>
          <a:prstGeom prst="rect">
            <a:avLst/>
          </a:prstGeom>
        </p:spPr>
        <p:txBody>
          <a:bodyPr wrap="none" lIns="0" rIns="0" tIns="0" bIns="0"/>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7" name="CustomShape 1"/>
          <p:cNvSpPr/>
          <p:nvPr/>
        </p:nvSpPr>
        <p:spPr>
          <a:xfrm>
            <a:off x="457200" y="6324480"/>
            <a:ext cx="8229240" cy="394200"/>
          </a:xfrm>
          <a:prstGeom prst="rect">
            <a:avLst/>
          </a:prstGeom>
          <a:solidFill>
            <a:srgbClr val="ffff99"/>
          </a:solidFill>
          <a:ln w="9360">
            <a:noFill/>
          </a:ln>
        </p:spPr>
        <p:txBody>
          <a:bodyPr lIns="90000" rIns="90000" tIns="45000" bIns="45000"/>
          <a:p>
            <a:pPr>
              <a:lnSpc>
                <a:spcPct val="100000"/>
              </a:lnSpc>
            </a:pPr>
            <a:r>
              <a:rPr i="1" lang="en-US" sz="1000">
                <a:solidFill>
                  <a:srgbClr val="000000"/>
                </a:solidFill>
                <a:latin typeface="Times New Roman"/>
              </a:rPr>
              <a:t>Memory</a:t>
            </a:r>
            <a:r>
              <a:rPr i="1" lang="en-US" sz="1000">
                <a:solidFill>
                  <a:srgbClr val="000000"/>
                </a:solidFill>
                <a:latin typeface="Times New Roman"/>
              </a:rPr>
              <a:t>	</a:t>
            </a:r>
            <a:r>
              <a:rPr i="1" lang="en-US" sz="1000">
                <a:solidFill>
                  <a:srgbClr val="000000"/>
                </a:solidFill>
                <a:latin typeface="Times New Roman"/>
              </a:rPr>
              <a:t>ICS 233 – KFUPM</a:t>
            </a:r>
            <a:r>
              <a:rPr i="1" lang="en-US" sz="1000">
                <a:solidFill>
                  <a:srgbClr val="000000"/>
                </a:solidFill>
                <a:latin typeface="Times New Roman"/>
              </a:rPr>
              <a:t>	</a:t>
            </a:r>
            <a:r>
              <a:rPr i="1" lang="en-US" sz="1000">
                <a:solidFill>
                  <a:srgbClr val="000000"/>
                </a:solidFill>
                <a:latin typeface="Times New Roman"/>
              </a:rPr>
              <a:t> </a:t>
            </a:r>
            <a:r>
              <a:rPr i="1" lang="en-US" sz="1000">
                <a:solidFill>
                  <a:srgbClr val="000000"/>
                </a:solidFill>
                <a:latin typeface="Arial"/>
              </a:rPr>
              <a:t>© Muhamed Mudawar</a:t>
            </a:r>
            <a:r>
              <a:rPr lang="en-US" sz="1000">
                <a:solidFill>
                  <a:srgbClr val="000000"/>
                </a:solidFill>
                <a:latin typeface="Arial"/>
              </a:rPr>
              <a:t> </a:t>
            </a:r>
            <a:r>
              <a:rPr i="1" lang="en-US" sz="1000">
                <a:solidFill>
                  <a:srgbClr val="000000"/>
                </a:solidFill>
                <a:latin typeface="Times New Roman"/>
              </a:rPr>
              <a:t>slide </a:t>
            </a:r>
            <a:fld id="{9DDFF0D1-D4E4-450C-B670-88836B92CDA9}" type="slidenum">
              <a:rPr i="1" lang="en-US" sz="1000">
                <a:solidFill>
                  <a:srgbClr val="000000"/>
                </a:solidFill>
                <a:latin typeface="Times New Roman"/>
              </a:rPr>
              <a:t>&lt;number&gt;</a:t>
            </a:fld>
            <a:endParaRPr/>
          </a:p>
        </p:txBody>
      </p:sp>
      <p:sp>
        <p:nvSpPr>
          <p:cNvPr id="38" name="PlaceHolder 2"/>
          <p:cNvSpPr>
            <a:spLocks noGrp="1"/>
          </p:cNvSpPr>
          <p:nvPr>
            <p:ph type="title"/>
          </p:nvPr>
        </p:nvSpPr>
        <p:spPr>
          <a:xfrm>
            <a:off x="457200" y="274680"/>
            <a:ext cx="8229240" cy="791640"/>
          </a:xfrm>
          <a:prstGeom prst="rect">
            <a:avLst/>
          </a:prstGeom>
        </p:spPr>
        <p:txBody>
          <a:bodyPr anchor="ctr"/>
          <a:p>
            <a:pPr algn="ctr">
              <a:lnSpc>
                <a:spcPct val="100000"/>
              </a:lnSpc>
            </a:pPr>
            <a:r>
              <a:rPr lang="en-US" sz="3600">
                <a:solidFill>
                  <a:srgbClr val="000099"/>
                </a:solidFill>
                <a:latin typeface="Comic Sans MS"/>
              </a:rPr>
              <a:t>Click to edit the title text formatClick to edit Master title style</a:t>
            </a:r>
            <a:endParaRPr/>
          </a:p>
        </p:txBody>
      </p:sp>
      <p:sp>
        <p:nvSpPr>
          <p:cNvPr id="39" name="PlaceHolder 3"/>
          <p:cNvSpPr>
            <a:spLocks noGrp="1"/>
          </p:cNvSpPr>
          <p:nvPr>
            <p:ph type="body"/>
          </p:nvPr>
        </p:nvSpPr>
        <p:spPr>
          <a:xfrm>
            <a:off x="457200" y="1143000"/>
            <a:ext cx="8229240" cy="5143320"/>
          </a:xfrm>
          <a:prstGeom prst="rect">
            <a:avLst/>
          </a:prstGeom>
        </p:spPr>
        <p:txBody>
          <a:bodyPr/>
          <a:p>
            <a:pPr>
              <a:buSzPct val="25000"/>
              <a:buFont typeface="StarSymbol"/>
              <a:buChar char=""/>
            </a:pPr>
            <a:r>
              <a:rPr lang="en-US" sz="2400">
                <a:solidFill>
                  <a:srgbClr val="000000"/>
                </a:solidFill>
                <a:latin typeface="Arial"/>
              </a:rPr>
              <a:t>Click to edit the outline text format</a:t>
            </a:r>
            <a:endParaRPr/>
          </a:p>
          <a:p>
            <a:pPr lvl="1">
              <a:buSzPct val="25000"/>
              <a:buFont typeface="StarSymbol"/>
              <a:buChar char=""/>
            </a:pPr>
            <a:r>
              <a:rPr lang="en-US" sz="2400">
                <a:solidFill>
                  <a:srgbClr val="000000"/>
                </a:solidFill>
                <a:latin typeface="Arial"/>
              </a:rPr>
              <a:t>Second Outline Level</a:t>
            </a:r>
            <a:endParaRPr/>
          </a:p>
          <a:p>
            <a:pPr lvl="2">
              <a:buSzPct val="25000"/>
              <a:buFont typeface="StarSymbol"/>
              <a:buChar char=""/>
            </a:pPr>
            <a:r>
              <a:rPr lang="en-US" sz="2400">
                <a:solidFill>
                  <a:srgbClr val="000000"/>
                </a:solidFill>
                <a:latin typeface="Arial"/>
              </a:rPr>
              <a:t>Third Outline Level</a:t>
            </a:r>
            <a:endParaRPr/>
          </a:p>
          <a:p>
            <a:pPr lvl="3">
              <a:buSzPct val="25000"/>
              <a:buFont typeface="StarSymbol"/>
              <a:buChar char=""/>
            </a:pPr>
            <a:r>
              <a:rPr lang="en-US" sz="2400">
                <a:solidFill>
                  <a:srgbClr val="000000"/>
                </a:solidFill>
                <a:latin typeface="Arial"/>
              </a:rPr>
              <a:t>Fourth Outline Level</a:t>
            </a:r>
            <a:endParaRPr/>
          </a:p>
          <a:p>
            <a:pPr lvl="4">
              <a:buSzPct val="25000"/>
              <a:buFont typeface="StarSymbol"/>
              <a:buChar char=""/>
            </a:pPr>
            <a:r>
              <a:rPr lang="en-US" sz="2400">
                <a:solidFill>
                  <a:srgbClr val="000000"/>
                </a:solidFill>
                <a:latin typeface="Arial"/>
              </a:rPr>
              <a:t>Fifth Outline Level</a:t>
            </a:r>
            <a:endParaRPr/>
          </a:p>
          <a:p>
            <a:pPr lvl="5">
              <a:buSzPct val="25000"/>
              <a:buFont typeface="StarSymbol"/>
              <a:buChar char=""/>
            </a:pPr>
            <a:r>
              <a:rPr lang="en-US" sz="2400">
                <a:solidFill>
                  <a:srgbClr val="000000"/>
                </a:solidFill>
                <a:latin typeface="Arial"/>
              </a:rPr>
              <a:t>Sixth Outline Level</a:t>
            </a:r>
            <a:endParaRPr/>
          </a:p>
          <a:p>
            <a:pPr>
              <a:lnSpc>
                <a:spcPct val="100000"/>
              </a:lnSpc>
              <a:buFont typeface="Wingdings" charset="2"/>
              <a:buChar char=""/>
            </a:pPr>
            <a:r>
              <a:rPr lang="en-US" sz="2400">
                <a:solidFill>
                  <a:srgbClr val="000000"/>
                </a:solidFill>
                <a:latin typeface="Arial"/>
              </a:rPr>
              <a:t>Seventh Outline LevelClick to edit Master text styles</a:t>
            </a:r>
            <a:endParaRPr/>
          </a:p>
          <a:p>
            <a:pPr lvl="1">
              <a:lnSpc>
                <a:spcPct val="100000"/>
              </a:lnSpc>
              <a:buFont typeface="Wingdings" charset="2"/>
              <a:buChar char=""/>
            </a:pPr>
            <a:r>
              <a:rPr lang="en-US" sz="2000">
                <a:solidFill>
                  <a:srgbClr val="000000"/>
                </a:solidFill>
                <a:latin typeface="Arial"/>
              </a:rPr>
              <a:t>Second level</a:t>
            </a:r>
            <a:endParaRPr/>
          </a:p>
          <a:p>
            <a:pPr lvl="2">
              <a:lnSpc>
                <a:spcPct val="100000"/>
              </a:lnSpc>
              <a:buFont typeface="Wingdings" charset="2"/>
              <a:buChar char=""/>
            </a:pPr>
            <a:r>
              <a:rPr lang="en-US" sz="2400">
                <a:solidFill>
                  <a:srgbClr val="000000"/>
                </a:solidFill>
                <a:latin typeface="Arial"/>
              </a:rPr>
              <a:t>Third level</a:t>
            </a:r>
            <a:endParaRPr/>
          </a:p>
          <a:p>
            <a:pPr lvl="3">
              <a:lnSpc>
                <a:spcPct val="100000"/>
              </a:lnSpc>
              <a:buFont typeface="StarSymbol"/>
              <a:buChar char=""/>
            </a:pPr>
            <a:r>
              <a:rPr lang="en-US" sz="1600">
                <a:solidFill>
                  <a:srgbClr val="000000"/>
                </a:solidFill>
                <a:latin typeface="Arial"/>
              </a:rPr>
              <a:t>Fourth level</a:t>
            </a:r>
            <a:endParaRPr/>
          </a:p>
          <a:p>
            <a:pPr lvl="4">
              <a:lnSpc>
                <a:spcPct val="100000"/>
              </a:lnSpc>
              <a:buFont typeface="StarSymbol"/>
              <a:buChar char="»"/>
            </a:pPr>
            <a:r>
              <a:rPr lang="en-US" sz="1600">
                <a:solidFill>
                  <a:srgbClr val="000000"/>
                </a:solidFill>
                <a:latin typeface="Arial"/>
              </a:rPr>
              <a:t>Fifth level</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 name="TextShape 1"/>
          <p:cNvSpPr txBox="1"/>
          <p:nvPr/>
        </p:nvSpPr>
        <p:spPr>
          <a:xfrm>
            <a:off x="457200" y="800280"/>
            <a:ext cx="8229240" cy="2631600"/>
          </a:xfrm>
          <a:prstGeom prst="rect">
            <a:avLst/>
          </a:prstGeom>
        </p:spPr>
        <p:txBody>
          <a:bodyPr anchor="ctr"/>
          <a:p>
            <a:pPr>
              <a:lnSpc>
                <a:spcPct val="160000"/>
              </a:lnSpc>
            </a:pPr>
            <a:r>
              <a:rPr lang="en-US" sz="4400">
                <a:solidFill>
                  <a:srgbClr val="000099"/>
                </a:solidFill>
                <a:latin typeface="Comic Sans MS"/>
              </a:rPr>
              <a:t>Memory</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52" name="TextShape 1"/>
          <p:cNvSpPr txBox="1"/>
          <p:nvPr/>
        </p:nvSpPr>
        <p:spPr>
          <a:xfrm>
            <a:off x="457200" y="274680"/>
            <a:ext cx="8229240" cy="791640"/>
          </a:xfrm>
          <a:prstGeom prst="rect">
            <a:avLst/>
          </a:prstGeom>
        </p:spPr>
        <p:txBody>
          <a:bodyPr anchor="ctr"/>
          <a:p>
            <a:pPr>
              <a:lnSpc>
                <a:spcPct val="100000"/>
              </a:lnSpc>
            </a:pPr>
            <a:r>
              <a:rPr lang="en-US" sz="3600">
                <a:solidFill>
                  <a:srgbClr val="000099"/>
                </a:solidFill>
                <a:latin typeface="Comic Sans MS"/>
              </a:rPr>
              <a:t>Trends in DRAM</a:t>
            </a:r>
            <a:endParaRPr/>
          </a:p>
        </p:txBody>
      </p:sp>
      <p:sp>
        <p:nvSpPr>
          <p:cNvPr id="553" name="TextShape 2"/>
          <p:cNvSpPr txBox="1"/>
          <p:nvPr/>
        </p:nvSpPr>
        <p:spPr>
          <a:xfrm>
            <a:off x="457200" y="1106640"/>
            <a:ext cx="8229240" cy="953640"/>
          </a:xfrm>
          <a:prstGeom prst="rect">
            <a:avLst/>
          </a:prstGeom>
        </p:spPr>
        <p:txBody>
          <a:bodyPr/>
          <a:p>
            <a:pPr>
              <a:lnSpc>
                <a:spcPct val="100000"/>
              </a:lnSpc>
            </a:pPr>
            <a:r>
              <a:rPr lang="en-US" sz="2400">
                <a:solidFill>
                  <a:srgbClr val="000000"/>
                </a:solidFill>
                <a:latin typeface="Arial"/>
              </a:rPr>
              <a:t>DRAM capacity quadrupled every three years until 1996</a:t>
            </a:r>
            <a:endParaRPr/>
          </a:p>
          <a:p>
            <a:pPr>
              <a:lnSpc>
                <a:spcPct val="100000"/>
              </a:lnSpc>
            </a:pPr>
            <a:r>
              <a:rPr lang="en-US" sz="2400">
                <a:solidFill>
                  <a:srgbClr val="000000"/>
                </a:solidFill>
                <a:latin typeface="Arial"/>
              </a:rPr>
              <a:t>After 1996, DRAM capacity doubled every two years</a:t>
            </a:r>
            <a:endParaRPr/>
          </a:p>
        </p:txBody>
      </p:sp>
      <p:graphicFrame>
        <p:nvGraphicFramePr>
          <p:cNvPr id="554" name="Table 3"/>
          <p:cNvGraphicFramePr/>
          <p:nvPr/>
        </p:nvGraphicFramePr>
        <p:xfrm>
          <a:off x="503280" y="2097000"/>
          <a:ext cx="8137080" cy="4194720"/>
        </p:xfrm>
        <a:graphic>
          <a:graphicData uri="http://schemas.openxmlformats.org/drawingml/2006/table">
            <a:tbl>
              <a:tblPr/>
              <a:tblGrid>
                <a:gridCol w="1296720"/>
                <a:gridCol w="1258560"/>
                <a:gridCol w="1584000"/>
                <a:gridCol w="2089080"/>
                <a:gridCol w="1908720"/>
              </a:tblGrid>
              <a:tr h="605880">
                <a:tc>
                  <a:txBody>
                    <a:bodyPr wrap="none" lIns="90000" rIns="90000" tIns="46800" bIns="46800" anchor="ctr"/>
                    <a:p>
                      <a:pPr algn="ctr">
                        <a:lnSpc>
                          <a:spcPct val="100000"/>
                        </a:lnSpc>
                      </a:pPr>
                      <a:r>
                        <a:rPr lang="en-US">
                          <a:solidFill>
                            <a:srgbClr val="ffffff"/>
                          </a:solidFill>
                          <a:latin typeface="Arial"/>
                        </a:rPr>
                        <a:t>Year introduced</a:t>
                      </a:r>
                      <a:endParaRPr/>
                    </a:p>
                  </a:txBody>
                  <a:tcPr/>
                </a:tc>
                <a:tc>
                  <a:txBody>
                    <a:bodyPr wrap="none" lIns="90000" rIns="90000" tIns="46800" bIns="46800" anchor="ctr"/>
                    <a:p>
                      <a:pPr algn="ctr">
                        <a:lnSpc>
                          <a:spcPct val="100000"/>
                        </a:lnSpc>
                      </a:pPr>
                      <a:r>
                        <a:rPr lang="en-US">
                          <a:solidFill>
                            <a:srgbClr val="ffffff"/>
                          </a:solidFill>
                          <a:latin typeface="Arial"/>
                        </a:rPr>
                        <a:t>Capacity</a:t>
                      </a:r>
                      <a:endParaRPr/>
                    </a:p>
                  </a:txBody>
                  <a:tcPr/>
                </a:tc>
                <a:tc>
                  <a:txBody>
                    <a:bodyPr wrap="none" lIns="90000" rIns="90000" tIns="46800" bIns="46800" anchor="ctr"/>
                    <a:p>
                      <a:pPr algn="ctr">
                        <a:lnSpc>
                          <a:spcPct val="100000"/>
                        </a:lnSpc>
                      </a:pPr>
                      <a:r>
                        <a:rPr lang="en-US">
                          <a:solidFill>
                            <a:srgbClr val="ffffff"/>
                          </a:solidFill>
                          <a:latin typeface="Arial"/>
                        </a:rPr>
                        <a:t>Cost per MB</a:t>
                      </a:r>
                      <a:endParaRPr/>
                    </a:p>
                  </a:txBody>
                  <a:tcPr/>
                </a:tc>
                <a:tc>
                  <a:txBody>
                    <a:bodyPr wrap="none" lIns="90000" rIns="90000" tIns="46800" bIns="46800" anchor="ctr"/>
                    <a:p>
                      <a:pPr algn="ctr">
                        <a:lnSpc>
                          <a:spcPct val="100000"/>
                        </a:lnSpc>
                      </a:pPr>
                      <a:r>
                        <a:rPr lang="en-US">
                          <a:solidFill>
                            <a:srgbClr val="ffffff"/>
                          </a:solidFill>
                          <a:latin typeface="Arial"/>
                        </a:rPr>
                        <a:t>Total access time to a new row</a:t>
                      </a:r>
                      <a:endParaRPr/>
                    </a:p>
                  </a:txBody>
                  <a:tcPr/>
                </a:tc>
                <a:tc>
                  <a:txBody>
                    <a:bodyPr wrap="none" lIns="90000" rIns="90000" tIns="46800" bIns="46800" anchor="ctr"/>
                    <a:p>
                      <a:pPr algn="ctr">
                        <a:lnSpc>
                          <a:spcPct val="100000"/>
                        </a:lnSpc>
                      </a:pPr>
                      <a:r>
                        <a:rPr lang="en-US">
                          <a:solidFill>
                            <a:srgbClr val="ffffff"/>
                          </a:solidFill>
                          <a:latin typeface="Arial"/>
                        </a:rPr>
                        <a:t>Column access to existing row</a:t>
                      </a:r>
                      <a:endParaRPr/>
                    </a:p>
                  </a:txBody>
                  <a:tcPr/>
                </a:tc>
              </a:tr>
              <a:tr h="577800">
                <a:tc>
                  <a:txBody>
                    <a:bodyPr wrap="none"/>
                    <a:p>
                      <a:pPr algn="ctr">
                        <a:lnSpc>
                          <a:spcPct val="90000"/>
                        </a:lnSpc>
                      </a:pPr>
                      <a:r>
                        <a:rPr lang="en-US">
                          <a:solidFill>
                            <a:srgbClr val="000000"/>
                          </a:solidFill>
                          <a:latin typeface="Arial"/>
                        </a:rPr>
                        <a:t>1980</a:t>
                      </a:r>
                      <a:endParaRPr/>
                    </a:p>
                  </a:txBody>
                  <a:tcPr/>
                </a:tc>
                <a:tc>
                  <a:txBody>
                    <a:bodyPr wrap="none"/>
                    <a:p>
                      <a:pPr>
                        <a:lnSpc>
                          <a:spcPct val="90000"/>
                        </a:lnSpc>
                      </a:pPr>
                      <a:r>
                        <a:rPr lang="en-US">
                          <a:solidFill>
                            <a:srgbClr val="000000"/>
                          </a:solidFill>
                          <a:latin typeface="Arial"/>
                        </a:rPr>
                        <a:t>	</a:t>
                      </a:r>
                      <a:r>
                        <a:rPr lang="en-US">
                          <a:solidFill>
                            <a:srgbClr val="000000"/>
                          </a:solidFill>
                          <a:latin typeface="Arial"/>
                        </a:rPr>
                        <a:t>64</a:t>
                      </a:r>
                      <a:r>
                        <a:rPr lang="en-US">
                          <a:solidFill>
                            <a:srgbClr val="000000"/>
                          </a:solidFill>
                          <a:latin typeface="Arial"/>
                        </a:rPr>
                        <a:t>	</a:t>
                      </a:r>
                      <a:r>
                        <a:rPr lang="en-US">
                          <a:solidFill>
                            <a:srgbClr val="000000"/>
                          </a:solidFill>
                          <a:latin typeface="Arial"/>
                        </a:rPr>
                        <a:t>Kbit</a:t>
                      </a:r>
                      <a:endParaRPr/>
                    </a:p>
                  </a:txBody>
                  <a:tcPr/>
                </a:tc>
                <a:tc>
                  <a:txBody>
                    <a:bodyPr wrap="none" lIns="0" rIns="360000" tIns="46800" bIns="46800"/>
                    <a:p>
                      <a:pPr algn="r">
                        <a:lnSpc>
                          <a:spcPct val="90000"/>
                        </a:lnSpc>
                      </a:pPr>
                      <a:r>
                        <a:rPr lang="en-US">
                          <a:solidFill>
                            <a:srgbClr val="000000"/>
                          </a:solidFill>
                          <a:latin typeface="Arial"/>
                        </a:rPr>
                        <a:t>$1500.00</a:t>
                      </a:r>
                      <a:endParaRPr/>
                    </a:p>
                  </a:txBody>
                  <a:tcPr/>
                </a:tc>
                <a:tc>
                  <a:txBody>
                    <a:bodyPr wrap="none" lIns="90000" rIns="720000" tIns="46800" bIns="46800"/>
                    <a:p>
                      <a:pPr algn="r">
                        <a:lnSpc>
                          <a:spcPct val="90000"/>
                        </a:lnSpc>
                      </a:pPr>
                      <a:r>
                        <a:rPr lang="en-US">
                          <a:solidFill>
                            <a:srgbClr val="000000"/>
                          </a:solidFill>
                          <a:latin typeface="Arial"/>
                        </a:rPr>
                        <a:t>250 ns</a:t>
                      </a:r>
                      <a:endParaRPr/>
                    </a:p>
                  </a:txBody>
                  <a:tcPr/>
                </a:tc>
                <a:tc>
                  <a:txBody>
                    <a:bodyPr wrap="none" lIns="90000" rIns="630000" tIns="46800" bIns="46800"/>
                    <a:p>
                      <a:pPr algn="r">
                        <a:lnSpc>
                          <a:spcPct val="90000"/>
                        </a:lnSpc>
                      </a:pPr>
                      <a:r>
                        <a:rPr lang="en-US">
                          <a:solidFill>
                            <a:srgbClr val="000000"/>
                          </a:solidFill>
                          <a:latin typeface="Arial"/>
                        </a:rPr>
                        <a:t>150 ns</a:t>
                      </a:r>
                      <a:endParaRPr/>
                    </a:p>
                  </a:txBody>
                  <a:tcPr/>
                </a:tc>
              </a:tr>
              <a:tr h="577800">
                <a:tc>
                  <a:txBody>
                    <a:bodyPr wrap="none"/>
                    <a:p>
                      <a:pPr algn="ctr">
                        <a:lnSpc>
                          <a:spcPct val="90000"/>
                        </a:lnSpc>
                      </a:pPr>
                      <a:r>
                        <a:rPr lang="en-US">
                          <a:solidFill>
                            <a:srgbClr val="000000"/>
                          </a:solidFill>
                          <a:latin typeface="Arial"/>
                        </a:rPr>
                        <a:t>1983</a:t>
                      </a:r>
                      <a:endParaRPr/>
                    </a:p>
                  </a:txBody>
                  <a:tcPr/>
                </a:tc>
                <a:tc>
                  <a:txBody>
                    <a:bodyPr wrap="none"/>
                    <a:p>
                      <a:pPr>
                        <a:lnSpc>
                          <a:spcPct val="90000"/>
                        </a:lnSpc>
                      </a:pPr>
                      <a:r>
                        <a:rPr lang="en-US">
                          <a:solidFill>
                            <a:srgbClr val="000000"/>
                          </a:solidFill>
                          <a:latin typeface="Arial"/>
                        </a:rPr>
                        <a:t>	</a:t>
                      </a:r>
                      <a:r>
                        <a:rPr lang="en-US">
                          <a:solidFill>
                            <a:srgbClr val="000000"/>
                          </a:solidFill>
                          <a:latin typeface="Arial"/>
                        </a:rPr>
                        <a:t>256</a:t>
                      </a:r>
                      <a:r>
                        <a:rPr lang="en-US">
                          <a:solidFill>
                            <a:srgbClr val="000000"/>
                          </a:solidFill>
                          <a:latin typeface="Arial"/>
                        </a:rPr>
                        <a:t>	</a:t>
                      </a:r>
                      <a:r>
                        <a:rPr lang="en-US">
                          <a:solidFill>
                            <a:srgbClr val="000000"/>
                          </a:solidFill>
                          <a:latin typeface="Arial"/>
                        </a:rPr>
                        <a:t>Kbit</a:t>
                      </a:r>
                      <a:endParaRPr/>
                    </a:p>
                  </a:txBody>
                  <a:tcPr/>
                </a:tc>
                <a:tc>
                  <a:txBody>
                    <a:bodyPr wrap="none" lIns="0" rIns="360000" tIns="46800" bIns="46800"/>
                    <a:p>
                      <a:pPr algn="r">
                        <a:lnSpc>
                          <a:spcPct val="90000"/>
                        </a:lnSpc>
                      </a:pPr>
                      <a:r>
                        <a:rPr lang="en-US">
                          <a:solidFill>
                            <a:srgbClr val="000000"/>
                          </a:solidFill>
                          <a:latin typeface="Arial"/>
                        </a:rPr>
                        <a:t>$500.00</a:t>
                      </a:r>
                      <a:endParaRPr/>
                    </a:p>
                  </a:txBody>
                  <a:tcPr/>
                </a:tc>
                <a:tc>
                  <a:txBody>
                    <a:bodyPr wrap="none" lIns="90000" rIns="720000" tIns="46800" bIns="46800"/>
                    <a:p>
                      <a:pPr algn="r">
                        <a:lnSpc>
                          <a:spcPct val="90000"/>
                        </a:lnSpc>
                      </a:pPr>
                      <a:r>
                        <a:rPr lang="en-US">
                          <a:solidFill>
                            <a:srgbClr val="000000"/>
                          </a:solidFill>
                          <a:latin typeface="Arial"/>
                        </a:rPr>
                        <a:t>185 ns</a:t>
                      </a:r>
                      <a:endParaRPr/>
                    </a:p>
                  </a:txBody>
                  <a:tcPr/>
                </a:tc>
                <a:tc>
                  <a:txBody>
                    <a:bodyPr wrap="none" lIns="90000" rIns="630000" tIns="46800" bIns="46800"/>
                    <a:p>
                      <a:pPr algn="r">
                        <a:lnSpc>
                          <a:spcPct val="90000"/>
                        </a:lnSpc>
                      </a:pPr>
                      <a:r>
                        <a:rPr lang="en-US">
                          <a:solidFill>
                            <a:srgbClr val="000000"/>
                          </a:solidFill>
                          <a:latin typeface="Arial"/>
                        </a:rPr>
                        <a:t>100 ns</a:t>
                      </a:r>
                      <a:endParaRPr/>
                    </a:p>
                  </a:txBody>
                  <a:tcPr/>
                </a:tc>
              </a:tr>
              <a:tr h="577800">
                <a:tc>
                  <a:txBody>
                    <a:bodyPr wrap="none"/>
                    <a:p>
                      <a:pPr algn="ctr">
                        <a:lnSpc>
                          <a:spcPct val="90000"/>
                        </a:lnSpc>
                      </a:pPr>
                      <a:r>
                        <a:rPr lang="en-US">
                          <a:solidFill>
                            <a:srgbClr val="000000"/>
                          </a:solidFill>
                          <a:latin typeface="Arial"/>
                        </a:rPr>
                        <a:t>1985</a:t>
                      </a:r>
                      <a:endParaRPr/>
                    </a:p>
                  </a:txBody>
                  <a:tcPr/>
                </a:tc>
                <a:tc>
                  <a:txBody>
                    <a:bodyPr wrap="none"/>
                    <a:p>
                      <a:pPr>
                        <a:lnSpc>
                          <a:spcPct val="90000"/>
                        </a:lnSpc>
                      </a:pPr>
                      <a:r>
                        <a:rPr lang="en-US">
                          <a:solidFill>
                            <a:srgbClr val="000000"/>
                          </a:solidFill>
                          <a:latin typeface="Arial"/>
                        </a:rPr>
                        <a:t>	</a:t>
                      </a:r>
                      <a:r>
                        <a:rPr lang="en-US">
                          <a:solidFill>
                            <a:srgbClr val="000000"/>
                          </a:solidFill>
                          <a:latin typeface="Arial"/>
                        </a:rPr>
                        <a:t>1</a:t>
                      </a:r>
                      <a:r>
                        <a:rPr lang="en-US">
                          <a:solidFill>
                            <a:srgbClr val="000000"/>
                          </a:solidFill>
                          <a:latin typeface="Arial"/>
                        </a:rPr>
                        <a:t>	</a:t>
                      </a:r>
                      <a:r>
                        <a:rPr lang="en-US">
                          <a:solidFill>
                            <a:srgbClr val="000000"/>
                          </a:solidFill>
                          <a:latin typeface="Arial"/>
                        </a:rPr>
                        <a:t>Mbit</a:t>
                      </a:r>
                      <a:endParaRPr/>
                    </a:p>
                  </a:txBody>
                  <a:tcPr/>
                </a:tc>
                <a:tc>
                  <a:txBody>
                    <a:bodyPr wrap="none" lIns="0" rIns="360000" tIns="46800" bIns="46800"/>
                    <a:p>
                      <a:pPr algn="r">
                        <a:lnSpc>
                          <a:spcPct val="90000"/>
                        </a:lnSpc>
                      </a:pPr>
                      <a:r>
                        <a:rPr lang="en-US">
                          <a:solidFill>
                            <a:srgbClr val="000000"/>
                          </a:solidFill>
                          <a:latin typeface="Arial"/>
                        </a:rPr>
                        <a:t>$200.00</a:t>
                      </a:r>
                      <a:endParaRPr/>
                    </a:p>
                  </a:txBody>
                  <a:tcPr/>
                </a:tc>
                <a:tc>
                  <a:txBody>
                    <a:bodyPr wrap="none" lIns="90000" rIns="720000" tIns="46800" bIns="46800"/>
                    <a:p>
                      <a:pPr algn="r">
                        <a:lnSpc>
                          <a:spcPct val="90000"/>
                        </a:lnSpc>
                      </a:pPr>
                      <a:r>
                        <a:rPr lang="en-US">
                          <a:solidFill>
                            <a:srgbClr val="000000"/>
                          </a:solidFill>
                          <a:latin typeface="Arial"/>
                        </a:rPr>
                        <a:t>135 ns</a:t>
                      </a:r>
                      <a:endParaRPr/>
                    </a:p>
                  </a:txBody>
                  <a:tcPr/>
                </a:tc>
                <a:tc>
                  <a:txBody>
                    <a:bodyPr wrap="none" lIns="90000" rIns="630000" tIns="46800" bIns="46800"/>
                    <a:p>
                      <a:pPr algn="r">
                        <a:lnSpc>
                          <a:spcPct val="90000"/>
                        </a:lnSpc>
                      </a:pPr>
                      <a:r>
                        <a:rPr lang="en-US">
                          <a:solidFill>
                            <a:srgbClr val="000000"/>
                          </a:solidFill>
                          <a:latin typeface="Arial"/>
                        </a:rPr>
                        <a:t>40 ns</a:t>
                      </a:r>
                      <a:endParaRPr/>
                    </a:p>
                  </a:txBody>
                  <a:tcPr/>
                </a:tc>
              </a:tr>
              <a:tr h="577800">
                <a:tc>
                  <a:txBody>
                    <a:bodyPr wrap="none"/>
                    <a:p>
                      <a:pPr algn="ctr">
                        <a:lnSpc>
                          <a:spcPct val="90000"/>
                        </a:lnSpc>
                      </a:pPr>
                      <a:r>
                        <a:rPr lang="en-US">
                          <a:solidFill>
                            <a:srgbClr val="000000"/>
                          </a:solidFill>
                          <a:latin typeface="Arial"/>
                        </a:rPr>
                        <a:t>1989</a:t>
                      </a:r>
                      <a:endParaRPr/>
                    </a:p>
                  </a:txBody>
                  <a:tcPr/>
                </a:tc>
                <a:tc>
                  <a:txBody>
                    <a:bodyPr wrap="none"/>
                    <a:p>
                      <a:pPr>
                        <a:lnSpc>
                          <a:spcPct val="90000"/>
                        </a:lnSpc>
                      </a:pPr>
                      <a:r>
                        <a:rPr lang="en-US">
                          <a:solidFill>
                            <a:srgbClr val="000000"/>
                          </a:solidFill>
                          <a:latin typeface="Arial"/>
                        </a:rPr>
                        <a:t>	</a:t>
                      </a:r>
                      <a:r>
                        <a:rPr lang="en-US">
                          <a:solidFill>
                            <a:srgbClr val="000000"/>
                          </a:solidFill>
                          <a:latin typeface="Arial"/>
                        </a:rPr>
                        <a:t>4</a:t>
                      </a:r>
                      <a:r>
                        <a:rPr lang="en-US">
                          <a:solidFill>
                            <a:srgbClr val="000000"/>
                          </a:solidFill>
                          <a:latin typeface="Arial"/>
                        </a:rPr>
                        <a:t>	</a:t>
                      </a:r>
                      <a:r>
                        <a:rPr lang="en-US">
                          <a:solidFill>
                            <a:srgbClr val="000000"/>
                          </a:solidFill>
                          <a:latin typeface="Arial"/>
                        </a:rPr>
                        <a:t>Mbit</a:t>
                      </a:r>
                      <a:endParaRPr/>
                    </a:p>
                  </a:txBody>
                  <a:tcPr/>
                </a:tc>
                <a:tc>
                  <a:txBody>
                    <a:bodyPr wrap="none" lIns="0" rIns="360000" tIns="46800" bIns="46800"/>
                    <a:p>
                      <a:pPr algn="r">
                        <a:lnSpc>
                          <a:spcPct val="90000"/>
                        </a:lnSpc>
                      </a:pPr>
                      <a:r>
                        <a:rPr lang="en-US">
                          <a:solidFill>
                            <a:srgbClr val="000000"/>
                          </a:solidFill>
                          <a:latin typeface="Arial"/>
                        </a:rPr>
                        <a:t>$50.00</a:t>
                      </a:r>
                      <a:endParaRPr/>
                    </a:p>
                  </a:txBody>
                  <a:tcPr/>
                </a:tc>
                <a:tc>
                  <a:txBody>
                    <a:bodyPr wrap="none" lIns="90000" rIns="720000" tIns="46800" bIns="46800"/>
                    <a:p>
                      <a:pPr algn="r">
                        <a:lnSpc>
                          <a:spcPct val="90000"/>
                        </a:lnSpc>
                      </a:pPr>
                      <a:r>
                        <a:rPr lang="en-US">
                          <a:solidFill>
                            <a:srgbClr val="000000"/>
                          </a:solidFill>
                          <a:latin typeface="Arial"/>
                        </a:rPr>
                        <a:t>110 ns</a:t>
                      </a:r>
                      <a:endParaRPr/>
                    </a:p>
                  </a:txBody>
                  <a:tcPr/>
                </a:tc>
                <a:tc>
                  <a:txBody>
                    <a:bodyPr wrap="none" lIns="90000" rIns="630000" tIns="46800" bIns="46800"/>
                    <a:p>
                      <a:pPr algn="r">
                        <a:lnSpc>
                          <a:spcPct val="90000"/>
                        </a:lnSpc>
                      </a:pPr>
                      <a:r>
                        <a:rPr lang="en-US">
                          <a:solidFill>
                            <a:srgbClr val="000000"/>
                          </a:solidFill>
                          <a:latin typeface="Arial"/>
                        </a:rPr>
                        <a:t>40 ns</a:t>
                      </a:r>
                      <a:endParaRPr/>
                    </a:p>
                  </a:txBody>
                  <a:tcPr/>
                </a:tc>
              </a:tr>
              <a:tr h="577800">
                <a:tc>
                  <a:txBody>
                    <a:bodyPr wrap="none"/>
                    <a:p>
                      <a:pPr algn="ctr">
                        <a:lnSpc>
                          <a:spcPct val="90000"/>
                        </a:lnSpc>
                      </a:pPr>
                      <a:r>
                        <a:rPr lang="en-US">
                          <a:solidFill>
                            <a:srgbClr val="000000"/>
                          </a:solidFill>
                          <a:latin typeface="Arial"/>
                        </a:rPr>
                        <a:t>1992</a:t>
                      </a:r>
                      <a:endParaRPr/>
                    </a:p>
                  </a:txBody>
                  <a:tcPr/>
                </a:tc>
                <a:tc>
                  <a:txBody>
                    <a:bodyPr wrap="none"/>
                    <a:p>
                      <a:pPr>
                        <a:lnSpc>
                          <a:spcPct val="90000"/>
                        </a:lnSpc>
                      </a:pPr>
                      <a:r>
                        <a:rPr lang="en-US">
                          <a:solidFill>
                            <a:srgbClr val="000000"/>
                          </a:solidFill>
                          <a:latin typeface="Arial"/>
                        </a:rPr>
                        <a:t>	</a:t>
                      </a:r>
                      <a:r>
                        <a:rPr lang="en-US">
                          <a:solidFill>
                            <a:srgbClr val="000000"/>
                          </a:solidFill>
                          <a:latin typeface="Arial"/>
                        </a:rPr>
                        <a:t>16</a:t>
                      </a:r>
                      <a:r>
                        <a:rPr lang="en-US">
                          <a:solidFill>
                            <a:srgbClr val="000000"/>
                          </a:solidFill>
                          <a:latin typeface="Arial"/>
                        </a:rPr>
                        <a:t>	</a:t>
                      </a:r>
                      <a:r>
                        <a:rPr lang="en-US">
                          <a:solidFill>
                            <a:srgbClr val="000000"/>
                          </a:solidFill>
                          <a:latin typeface="Arial"/>
                        </a:rPr>
                        <a:t>Mbit</a:t>
                      </a:r>
                      <a:endParaRPr/>
                    </a:p>
                  </a:txBody>
                  <a:tcPr/>
                </a:tc>
                <a:tc>
                  <a:txBody>
                    <a:bodyPr wrap="none" lIns="0" rIns="360000" tIns="46800" bIns="46800"/>
                    <a:p>
                      <a:pPr algn="r">
                        <a:lnSpc>
                          <a:spcPct val="90000"/>
                        </a:lnSpc>
                      </a:pPr>
                      <a:r>
                        <a:rPr lang="en-US">
                          <a:solidFill>
                            <a:srgbClr val="000000"/>
                          </a:solidFill>
                          <a:latin typeface="Arial"/>
                        </a:rPr>
                        <a:t>$15.00</a:t>
                      </a:r>
                      <a:endParaRPr/>
                    </a:p>
                  </a:txBody>
                  <a:tcPr/>
                </a:tc>
                <a:tc>
                  <a:txBody>
                    <a:bodyPr wrap="none" lIns="90000" rIns="720000" tIns="46800" bIns="46800"/>
                    <a:p>
                      <a:pPr algn="r">
                        <a:lnSpc>
                          <a:spcPct val="90000"/>
                        </a:lnSpc>
                      </a:pPr>
                      <a:r>
                        <a:rPr lang="en-US">
                          <a:solidFill>
                            <a:srgbClr val="000000"/>
                          </a:solidFill>
                          <a:latin typeface="Arial"/>
                        </a:rPr>
                        <a:t>90 ns</a:t>
                      </a:r>
                      <a:endParaRPr/>
                    </a:p>
                  </a:txBody>
                  <a:tcPr/>
                </a:tc>
                <a:tc>
                  <a:txBody>
                    <a:bodyPr wrap="none" lIns="90000" rIns="630000" tIns="46800" bIns="46800"/>
                    <a:p>
                      <a:pPr algn="r">
                        <a:lnSpc>
                          <a:spcPct val="90000"/>
                        </a:lnSpc>
                      </a:pPr>
                      <a:r>
                        <a:rPr lang="en-US">
                          <a:solidFill>
                            <a:srgbClr val="000000"/>
                          </a:solidFill>
                          <a:latin typeface="Arial"/>
                        </a:rPr>
                        <a:t>30 ns</a:t>
                      </a:r>
                      <a:endParaRPr/>
                    </a:p>
                  </a:txBody>
                  <a:tcPr/>
                </a:tc>
              </a:tr>
              <a:tr h="577800">
                <a:tc>
                  <a:txBody>
                    <a:bodyPr wrap="none"/>
                    <a:p>
                      <a:pPr algn="ctr">
                        <a:lnSpc>
                          <a:spcPct val="90000"/>
                        </a:lnSpc>
                      </a:pPr>
                      <a:r>
                        <a:rPr lang="en-US">
                          <a:solidFill>
                            <a:srgbClr val="000000"/>
                          </a:solidFill>
                          <a:latin typeface="Arial"/>
                        </a:rPr>
                        <a:t>1996</a:t>
                      </a:r>
                      <a:endParaRPr/>
                    </a:p>
                  </a:txBody>
                  <a:tcPr/>
                </a:tc>
                <a:tc>
                  <a:txBody>
                    <a:bodyPr wrap="none"/>
                    <a:p>
                      <a:pPr>
                        <a:lnSpc>
                          <a:spcPct val="90000"/>
                        </a:lnSpc>
                      </a:pPr>
                      <a:r>
                        <a:rPr lang="en-US">
                          <a:solidFill>
                            <a:srgbClr val="000000"/>
                          </a:solidFill>
                          <a:latin typeface="Arial"/>
                        </a:rPr>
                        <a:t>	</a:t>
                      </a:r>
                      <a:r>
                        <a:rPr lang="en-US">
                          <a:solidFill>
                            <a:srgbClr val="000000"/>
                          </a:solidFill>
                          <a:latin typeface="Arial"/>
                        </a:rPr>
                        <a:t>64</a:t>
                      </a:r>
                      <a:r>
                        <a:rPr lang="en-US">
                          <a:solidFill>
                            <a:srgbClr val="000000"/>
                          </a:solidFill>
                          <a:latin typeface="Arial"/>
                        </a:rPr>
                        <a:t>	</a:t>
                      </a:r>
                      <a:r>
                        <a:rPr lang="en-US">
                          <a:solidFill>
                            <a:srgbClr val="000000"/>
                          </a:solidFill>
                          <a:latin typeface="Arial"/>
                        </a:rPr>
                        <a:t>Mbit</a:t>
                      </a:r>
                      <a:endParaRPr/>
                    </a:p>
                  </a:txBody>
                  <a:tcPr/>
                </a:tc>
                <a:tc>
                  <a:txBody>
                    <a:bodyPr wrap="none" lIns="0" rIns="360000" tIns="46800" bIns="46800"/>
                    <a:p>
                      <a:pPr algn="r">
                        <a:lnSpc>
                          <a:spcPct val="90000"/>
                        </a:lnSpc>
                      </a:pPr>
                      <a:r>
                        <a:rPr lang="en-US">
                          <a:solidFill>
                            <a:srgbClr val="000000"/>
                          </a:solidFill>
                          <a:latin typeface="Arial"/>
                        </a:rPr>
                        <a:t>$10.00</a:t>
                      </a:r>
                      <a:endParaRPr/>
                    </a:p>
                  </a:txBody>
                  <a:tcPr/>
                </a:tc>
                <a:tc>
                  <a:txBody>
                    <a:bodyPr wrap="none" lIns="90000" rIns="720000" tIns="46800" bIns="46800"/>
                    <a:p>
                      <a:pPr algn="r">
                        <a:lnSpc>
                          <a:spcPct val="90000"/>
                        </a:lnSpc>
                      </a:pPr>
                      <a:r>
                        <a:rPr lang="en-US">
                          <a:solidFill>
                            <a:srgbClr val="000000"/>
                          </a:solidFill>
                          <a:latin typeface="Arial"/>
                        </a:rPr>
                        <a:t>60 ns</a:t>
                      </a:r>
                      <a:endParaRPr/>
                    </a:p>
                  </a:txBody>
                  <a:tcPr/>
                </a:tc>
                <a:tc>
                  <a:txBody>
                    <a:bodyPr wrap="none" lIns="90000" rIns="630000" tIns="46800" bIns="46800"/>
                    <a:p>
                      <a:pPr algn="r">
                        <a:lnSpc>
                          <a:spcPct val="90000"/>
                        </a:lnSpc>
                      </a:pPr>
                      <a:r>
                        <a:rPr lang="en-US">
                          <a:solidFill>
                            <a:srgbClr val="000000"/>
                          </a:solidFill>
                          <a:latin typeface="Arial"/>
                        </a:rPr>
                        <a:t>12 ns</a:t>
                      </a:r>
                      <a:endParaRPr/>
                    </a:p>
                  </a:txBody>
                  <a:tcPr/>
                </a:tc>
              </a:tr>
              <a:tr h="577800">
                <a:tc>
                  <a:txBody>
                    <a:bodyPr wrap="none"/>
                    <a:p>
                      <a:pPr algn="ctr">
                        <a:lnSpc>
                          <a:spcPct val="90000"/>
                        </a:lnSpc>
                      </a:pPr>
                      <a:r>
                        <a:rPr lang="en-US">
                          <a:solidFill>
                            <a:srgbClr val="000000"/>
                          </a:solidFill>
                          <a:latin typeface="Arial"/>
                        </a:rPr>
                        <a:t>1998</a:t>
                      </a:r>
                      <a:endParaRPr/>
                    </a:p>
                  </a:txBody>
                  <a:tcPr/>
                </a:tc>
                <a:tc>
                  <a:txBody>
                    <a:bodyPr wrap="none"/>
                    <a:p>
                      <a:pPr>
                        <a:lnSpc>
                          <a:spcPct val="90000"/>
                        </a:lnSpc>
                      </a:pPr>
                      <a:r>
                        <a:rPr lang="en-US">
                          <a:solidFill>
                            <a:srgbClr val="000000"/>
                          </a:solidFill>
                          <a:latin typeface="Arial"/>
                        </a:rPr>
                        <a:t>	</a:t>
                      </a:r>
                      <a:r>
                        <a:rPr lang="en-US">
                          <a:solidFill>
                            <a:srgbClr val="000000"/>
                          </a:solidFill>
                          <a:latin typeface="Arial"/>
                        </a:rPr>
                        <a:t>128</a:t>
                      </a:r>
                      <a:r>
                        <a:rPr lang="en-US">
                          <a:solidFill>
                            <a:srgbClr val="000000"/>
                          </a:solidFill>
                          <a:latin typeface="Arial"/>
                        </a:rPr>
                        <a:t>	</a:t>
                      </a:r>
                      <a:r>
                        <a:rPr lang="en-US">
                          <a:solidFill>
                            <a:srgbClr val="000000"/>
                          </a:solidFill>
                          <a:latin typeface="Arial"/>
                        </a:rPr>
                        <a:t>Mbit</a:t>
                      </a:r>
                      <a:endParaRPr/>
                    </a:p>
                  </a:txBody>
                  <a:tcPr/>
                </a:tc>
                <a:tc>
                  <a:txBody>
                    <a:bodyPr wrap="none" lIns="0" rIns="360000" tIns="46800" bIns="46800"/>
                    <a:p>
                      <a:pPr algn="r">
                        <a:lnSpc>
                          <a:spcPct val="90000"/>
                        </a:lnSpc>
                      </a:pPr>
                      <a:r>
                        <a:rPr lang="en-US">
                          <a:solidFill>
                            <a:srgbClr val="000000"/>
                          </a:solidFill>
                          <a:latin typeface="Arial"/>
                        </a:rPr>
                        <a:t>$4.00</a:t>
                      </a:r>
                      <a:endParaRPr/>
                    </a:p>
                  </a:txBody>
                  <a:tcPr/>
                </a:tc>
                <a:tc>
                  <a:txBody>
                    <a:bodyPr wrap="none" lIns="90000" rIns="720000" tIns="46800" bIns="46800"/>
                    <a:p>
                      <a:pPr algn="r">
                        <a:lnSpc>
                          <a:spcPct val="90000"/>
                        </a:lnSpc>
                      </a:pPr>
                      <a:r>
                        <a:rPr lang="en-US">
                          <a:solidFill>
                            <a:srgbClr val="000000"/>
                          </a:solidFill>
                          <a:latin typeface="Arial"/>
                        </a:rPr>
                        <a:t>60 ns</a:t>
                      </a:r>
                      <a:endParaRPr/>
                    </a:p>
                  </a:txBody>
                  <a:tcPr/>
                </a:tc>
                <a:tc>
                  <a:txBody>
                    <a:bodyPr wrap="none" lIns="90000" rIns="630000" tIns="46800" bIns="46800"/>
                    <a:p>
                      <a:pPr algn="r">
                        <a:lnSpc>
                          <a:spcPct val="90000"/>
                        </a:lnSpc>
                      </a:pPr>
                      <a:r>
                        <a:rPr lang="en-US">
                          <a:solidFill>
                            <a:srgbClr val="000000"/>
                          </a:solidFill>
                          <a:latin typeface="Arial"/>
                        </a:rPr>
                        <a:t>10 ns</a:t>
                      </a:r>
                      <a:endParaRPr/>
                    </a:p>
                  </a:txBody>
                  <a:tcPr/>
                </a:tc>
              </a:tr>
              <a:tr h="577800">
                <a:tc>
                  <a:txBody>
                    <a:bodyPr wrap="none"/>
                    <a:p>
                      <a:pPr algn="ctr">
                        <a:lnSpc>
                          <a:spcPct val="90000"/>
                        </a:lnSpc>
                      </a:pPr>
                      <a:r>
                        <a:rPr lang="en-US">
                          <a:solidFill>
                            <a:srgbClr val="000000"/>
                          </a:solidFill>
                          <a:latin typeface="Arial"/>
                        </a:rPr>
                        <a:t>2000</a:t>
                      </a:r>
                      <a:endParaRPr/>
                    </a:p>
                  </a:txBody>
                  <a:tcPr/>
                </a:tc>
                <a:tc>
                  <a:txBody>
                    <a:bodyPr wrap="none"/>
                    <a:p>
                      <a:pPr>
                        <a:lnSpc>
                          <a:spcPct val="90000"/>
                        </a:lnSpc>
                      </a:pPr>
                      <a:r>
                        <a:rPr lang="en-US">
                          <a:solidFill>
                            <a:srgbClr val="000000"/>
                          </a:solidFill>
                          <a:latin typeface="Arial"/>
                        </a:rPr>
                        <a:t>	</a:t>
                      </a:r>
                      <a:r>
                        <a:rPr lang="en-US">
                          <a:solidFill>
                            <a:srgbClr val="000000"/>
                          </a:solidFill>
                          <a:latin typeface="Arial"/>
                        </a:rPr>
                        <a:t>256</a:t>
                      </a:r>
                      <a:r>
                        <a:rPr lang="en-US">
                          <a:solidFill>
                            <a:srgbClr val="000000"/>
                          </a:solidFill>
                          <a:latin typeface="Arial"/>
                        </a:rPr>
                        <a:t>	</a:t>
                      </a:r>
                      <a:r>
                        <a:rPr lang="en-US">
                          <a:solidFill>
                            <a:srgbClr val="000000"/>
                          </a:solidFill>
                          <a:latin typeface="Arial"/>
                        </a:rPr>
                        <a:t>Mbit</a:t>
                      </a:r>
                      <a:endParaRPr/>
                    </a:p>
                  </a:txBody>
                  <a:tcPr/>
                </a:tc>
                <a:tc>
                  <a:txBody>
                    <a:bodyPr wrap="none" lIns="0" rIns="360000" tIns="46800" bIns="46800"/>
                    <a:p>
                      <a:pPr algn="r">
                        <a:lnSpc>
                          <a:spcPct val="90000"/>
                        </a:lnSpc>
                      </a:pPr>
                      <a:r>
                        <a:rPr lang="en-US">
                          <a:solidFill>
                            <a:srgbClr val="000000"/>
                          </a:solidFill>
                          <a:latin typeface="Arial"/>
                        </a:rPr>
                        <a:t>$1.00</a:t>
                      </a:r>
                      <a:endParaRPr/>
                    </a:p>
                  </a:txBody>
                  <a:tcPr/>
                </a:tc>
                <a:tc>
                  <a:txBody>
                    <a:bodyPr wrap="none" lIns="90000" rIns="720000" tIns="46800" bIns="46800"/>
                    <a:p>
                      <a:pPr algn="r">
                        <a:lnSpc>
                          <a:spcPct val="90000"/>
                        </a:lnSpc>
                      </a:pPr>
                      <a:r>
                        <a:rPr lang="en-US">
                          <a:solidFill>
                            <a:srgbClr val="000000"/>
                          </a:solidFill>
                          <a:latin typeface="Arial"/>
                        </a:rPr>
                        <a:t>55 ns</a:t>
                      </a:r>
                      <a:endParaRPr/>
                    </a:p>
                  </a:txBody>
                  <a:tcPr/>
                </a:tc>
                <a:tc>
                  <a:txBody>
                    <a:bodyPr wrap="none" lIns="90000" rIns="630000" tIns="46800" bIns="46800"/>
                    <a:p>
                      <a:pPr algn="r">
                        <a:lnSpc>
                          <a:spcPct val="90000"/>
                        </a:lnSpc>
                      </a:pPr>
                      <a:r>
                        <a:rPr lang="en-US">
                          <a:solidFill>
                            <a:srgbClr val="000000"/>
                          </a:solidFill>
                          <a:latin typeface="Arial"/>
                        </a:rPr>
                        <a:t>7 ns</a:t>
                      </a:r>
                      <a:endParaRPr/>
                    </a:p>
                  </a:txBody>
                  <a:tcPr/>
                </a:tc>
              </a:tr>
              <a:tr h="577800">
                <a:tc>
                  <a:txBody>
                    <a:bodyPr wrap="none"/>
                    <a:p>
                      <a:pPr algn="ctr">
                        <a:lnSpc>
                          <a:spcPct val="90000"/>
                        </a:lnSpc>
                      </a:pPr>
                      <a:r>
                        <a:rPr lang="en-US">
                          <a:solidFill>
                            <a:srgbClr val="000000"/>
                          </a:solidFill>
                          <a:latin typeface="Arial"/>
                        </a:rPr>
                        <a:t>2002</a:t>
                      </a:r>
                      <a:endParaRPr/>
                    </a:p>
                  </a:txBody>
                  <a:tcPr/>
                </a:tc>
                <a:tc>
                  <a:txBody>
                    <a:bodyPr wrap="none"/>
                    <a:p>
                      <a:pPr>
                        <a:lnSpc>
                          <a:spcPct val="90000"/>
                        </a:lnSpc>
                      </a:pPr>
                      <a:r>
                        <a:rPr lang="en-US">
                          <a:solidFill>
                            <a:srgbClr val="000000"/>
                          </a:solidFill>
                          <a:latin typeface="Arial"/>
                        </a:rPr>
                        <a:t>	</a:t>
                      </a:r>
                      <a:r>
                        <a:rPr lang="en-US">
                          <a:solidFill>
                            <a:srgbClr val="000000"/>
                          </a:solidFill>
                          <a:latin typeface="Arial"/>
                        </a:rPr>
                        <a:t>512</a:t>
                      </a:r>
                      <a:r>
                        <a:rPr lang="en-US">
                          <a:solidFill>
                            <a:srgbClr val="000000"/>
                          </a:solidFill>
                          <a:latin typeface="Arial"/>
                        </a:rPr>
                        <a:t>	</a:t>
                      </a:r>
                      <a:r>
                        <a:rPr lang="en-US">
                          <a:solidFill>
                            <a:srgbClr val="000000"/>
                          </a:solidFill>
                          <a:latin typeface="Arial"/>
                        </a:rPr>
                        <a:t>Mbit</a:t>
                      </a:r>
                      <a:endParaRPr/>
                    </a:p>
                  </a:txBody>
                  <a:tcPr/>
                </a:tc>
                <a:tc>
                  <a:txBody>
                    <a:bodyPr wrap="none" lIns="0" rIns="360000" tIns="46800" bIns="46800"/>
                    <a:p>
                      <a:pPr algn="r">
                        <a:lnSpc>
                          <a:spcPct val="90000"/>
                        </a:lnSpc>
                      </a:pPr>
                      <a:r>
                        <a:rPr lang="en-US">
                          <a:solidFill>
                            <a:srgbClr val="000000"/>
                          </a:solidFill>
                          <a:latin typeface="Arial"/>
                        </a:rPr>
                        <a:t>$0.25</a:t>
                      </a:r>
                      <a:endParaRPr/>
                    </a:p>
                  </a:txBody>
                  <a:tcPr/>
                </a:tc>
                <a:tc>
                  <a:txBody>
                    <a:bodyPr wrap="none" lIns="90000" rIns="720000" tIns="46800" bIns="46800"/>
                    <a:p>
                      <a:pPr algn="r">
                        <a:lnSpc>
                          <a:spcPct val="90000"/>
                        </a:lnSpc>
                      </a:pPr>
                      <a:r>
                        <a:rPr lang="en-US">
                          <a:solidFill>
                            <a:srgbClr val="000000"/>
                          </a:solidFill>
                          <a:latin typeface="Arial"/>
                        </a:rPr>
                        <a:t>50 ns</a:t>
                      </a:r>
                      <a:endParaRPr/>
                    </a:p>
                  </a:txBody>
                  <a:tcPr/>
                </a:tc>
                <a:tc>
                  <a:txBody>
                    <a:bodyPr wrap="none" lIns="90000" rIns="630000" tIns="46800" bIns="46800"/>
                    <a:p>
                      <a:pPr algn="r">
                        <a:lnSpc>
                          <a:spcPct val="90000"/>
                        </a:lnSpc>
                      </a:pPr>
                      <a:r>
                        <a:rPr lang="en-US">
                          <a:solidFill>
                            <a:srgbClr val="000000"/>
                          </a:solidFill>
                          <a:latin typeface="Arial"/>
                        </a:rPr>
                        <a:t>5 ns</a:t>
                      </a:r>
                      <a:endParaRPr/>
                    </a:p>
                  </a:txBody>
                  <a:tcPr/>
                </a:tc>
              </a:tr>
              <a:tr h="577800">
                <a:tc>
                  <a:txBody>
                    <a:bodyPr wrap="none"/>
                    <a:p>
                      <a:pPr algn="ctr">
                        <a:lnSpc>
                          <a:spcPct val="90000"/>
                        </a:lnSpc>
                      </a:pPr>
                      <a:r>
                        <a:rPr lang="en-US">
                          <a:solidFill>
                            <a:srgbClr val="000000"/>
                          </a:solidFill>
                          <a:latin typeface="Arial"/>
                        </a:rPr>
                        <a:t>2004</a:t>
                      </a:r>
                      <a:endParaRPr/>
                    </a:p>
                  </a:txBody>
                  <a:tcPr/>
                </a:tc>
                <a:tc>
                  <a:txBody>
                    <a:bodyPr wrap="none"/>
                    <a:p>
                      <a:pPr>
                        <a:lnSpc>
                          <a:spcPct val="90000"/>
                        </a:lnSpc>
                      </a:pPr>
                      <a:r>
                        <a:rPr lang="en-US">
                          <a:solidFill>
                            <a:srgbClr val="000000"/>
                          </a:solidFill>
                          <a:latin typeface="Arial"/>
                        </a:rPr>
                        <a:t>	</a:t>
                      </a:r>
                      <a:r>
                        <a:rPr lang="en-US">
                          <a:solidFill>
                            <a:srgbClr val="000000"/>
                          </a:solidFill>
                          <a:latin typeface="Arial"/>
                        </a:rPr>
                        <a:t>1024</a:t>
                      </a:r>
                      <a:r>
                        <a:rPr lang="en-US">
                          <a:solidFill>
                            <a:srgbClr val="000000"/>
                          </a:solidFill>
                          <a:latin typeface="Arial"/>
                        </a:rPr>
                        <a:t>	</a:t>
                      </a:r>
                      <a:r>
                        <a:rPr lang="en-US">
                          <a:solidFill>
                            <a:srgbClr val="000000"/>
                          </a:solidFill>
                          <a:latin typeface="Arial"/>
                        </a:rPr>
                        <a:t>Mbit</a:t>
                      </a:r>
                      <a:endParaRPr/>
                    </a:p>
                  </a:txBody>
                  <a:tcPr/>
                </a:tc>
                <a:tc>
                  <a:txBody>
                    <a:bodyPr wrap="none" lIns="0" rIns="360000" tIns="46800" bIns="46800"/>
                    <a:p>
                      <a:pPr algn="r">
                        <a:lnSpc>
                          <a:spcPct val="90000"/>
                        </a:lnSpc>
                      </a:pPr>
                      <a:r>
                        <a:rPr lang="en-US">
                          <a:solidFill>
                            <a:srgbClr val="000000"/>
                          </a:solidFill>
                          <a:latin typeface="Arial"/>
                        </a:rPr>
                        <a:t>$0.10</a:t>
                      </a:r>
                      <a:endParaRPr/>
                    </a:p>
                  </a:txBody>
                  <a:tcPr/>
                </a:tc>
                <a:tc>
                  <a:txBody>
                    <a:bodyPr wrap="none" lIns="90000" rIns="720000" tIns="46800" bIns="46800"/>
                    <a:p>
                      <a:pPr algn="r">
                        <a:lnSpc>
                          <a:spcPct val="90000"/>
                        </a:lnSpc>
                      </a:pPr>
                      <a:r>
                        <a:rPr lang="en-US">
                          <a:solidFill>
                            <a:srgbClr val="000000"/>
                          </a:solidFill>
                          <a:latin typeface="Arial"/>
                        </a:rPr>
                        <a:t>45 ns</a:t>
                      </a:r>
                      <a:endParaRPr/>
                    </a:p>
                  </a:txBody>
                  <a:tcPr/>
                </a:tc>
                <a:tc>
                  <a:txBody>
                    <a:bodyPr wrap="none" lIns="90000" rIns="630000" tIns="46800" bIns="46800"/>
                    <a:p>
                      <a:pPr algn="r">
                        <a:lnSpc>
                          <a:spcPct val="90000"/>
                        </a:lnSpc>
                      </a:pPr>
                      <a:r>
                        <a:rPr lang="en-US">
                          <a:solidFill>
                            <a:srgbClr val="000000"/>
                          </a:solidFill>
                          <a:latin typeface="Arial"/>
                        </a:rPr>
                        <a:t>3 ns</a:t>
                      </a:r>
                      <a:endParaRPr/>
                    </a:p>
                  </a:txBody>
                  <a:tcPr/>
                </a:tc>
              </a:tr>
            </a:tbl>
          </a:graphicData>
        </a:graphic>
      </p:graphicFrame>
    </p:spTree>
  </p:cSld>
  <p:timing>
    <p:tnLst>
      <p:par>
        <p:cTn id="36" dur="indefinite" restart="never" nodeType="tmRoot">
          <p:childTnLst>
            <p:seq>
              <p:cTn id="37"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55" name="TextShape 1"/>
          <p:cNvSpPr txBox="1"/>
          <p:nvPr/>
        </p:nvSpPr>
        <p:spPr>
          <a:xfrm>
            <a:off x="457200" y="274680"/>
            <a:ext cx="8229240" cy="791640"/>
          </a:xfrm>
          <a:prstGeom prst="rect">
            <a:avLst/>
          </a:prstGeom>
        </p:spPr>
        <p:txBody>
          <a:bodyPr anchor="ctr"/>
          <a:p>
            <a:pPr>
              <a:lnSpc>
                <a:spcPct val="100000"/>
              </a:lnSpc>
            </a:pPr>
            <a:r>
              <a:rPr lang="en-US" sz="3600">
                <a:solidFill>
                  <a:srgbClr val="000099"/>
                </a:solidFill>
                <a:latin typeface="Comic Sans MS"/>
              </a:rPr>
              <a:t>Expanding the Data Bus Width</a:t>
            </a:r>
            <a:endParaRPr/>
          </a:p>
        </p:txBody>
      </p:sp>
      <p:sp>
        <p:nvSpPr>
          <p:cNvPr id="556" name="TextShape 2"/>
          <p:cNvSpPr txBox="1"/>
          <p:nvPr/>
        </p:nvSpPr>
        <p:spPr>
          <a:xfrm>
            <a:off x="457200" y="1133640"/>
            <a:ext cx="8229240" cy="2250720"/>
          </a:xfrm>
          <a:prstGeom prst="rect">
            <a:avLst/>
          </a:prstGeom>
        </p:spPr>
        <p:txBody>
          <a:bodyPr/>
          <a:p>
            <a:pPr>
              <a:lnSpc>
                <a:spcPct val="100000"/>
              </a:lnSpc>
              <a:buFont typeface="Wingdings" charset="2"/>
              <a:buChar char=""/>
            </a:pPr>
            <a:r>
              <a:rPr lang="en-US" sz="2400">
                <a:solidFill>
                  <a:srgbClr val="000000"/>
                </a:solidFill>
                <a:latin typeface="Arial"/>
              </a:rPr>
              <a:t>Memory chips typically have a narrow data bus</a:t>
            </a:r>
            <a:endParaRPr/>
          </a:p>
          <a:p>
            <a:pPr>
              <a:lnSpc>
                <a:spcPct val="100000"/>
              </a:lnSpc>
              <a:buFont typeface="Wingdings" charset="2"/>
              <a:buChar char=""/>
            </a:pPr>
            <a:r>
              <a:rPr lang="en-US" sz="2400">
                <a:solidFill>
                  <a:srgbClr val="000000"/>
                </a:solidFill>
                <a:latin typeface="Arial"/>
              </a:rPr>
              <a:t>We can expand the data bus width by a factor of </a:t>
            </a:r>
            <a:r>
              <a:rPr i="1" lang="en-US" sz="2400">
                <a:solidFill>
                  <a:srgbClr val="000000"/>
                </a:solidFill>
                <a:latin typeface="Arial"/>
              </a:rPr>
              <a:t>p</a:t>
            </a:r>
            <a:endParaRPr/>
          </a:p>
          <a:p>
            <a:pPr lvl="1">
              <a:lnSpc>
                <a:spcPct val="100000"/>
              </a:lnSpc>
              <a:buFont typeface="Wingdings" charset="2"/>
              <a:buChar char=""/>
            </a:pPr>
            <a:r>
              <a:rPr lang="en-US" sz="2000">
                <a:solidFill>
                  <a:srgbClr val="000000"/>
                </a:solidFill>
                <a:latin typeface="Arial"/>
              </a:rPr>
              <a:t>Use </a:t>
            </a:r>
            <a:r>
              <a:rPr i="1" lang="en-US" sz="2000">
                <a:solidFill>
                  <a:srgbClr val="000000"/>
                </a:solidFill>
                <a:latin typeface="Arial"/>
              </a:rPr>
              <a:t>p</a:t>
            </a:r>
            <a:r>
              <a:rPr lang="en-US" sz="2000">
                <a:solidFill>
                  <a:srgbClr val="000000"/>
                </a:solidFill>
                <a:latin typeface="Arial"/>
              </a:rPr>
              <a:t> RAM chips and feed the same address to all chips</a:t>
            </a:r>
            <a:endParaRPr/>
          </a:p>
          <a:p>
            <a:pPr lvl="1">
              <a:lnSpc>
                <a:spcPct val="100000"/>
              </a:lnSpc>
              <a:buFont typeface="Wingdings" charset="2"/>
              <a:buChar char=""/>
            </a:pPr>
            <a:r>
              <a:rPr lang="en-US" sz="2000">
                <a:solidFill>
                  <a:srgbClr val="000000"/>
                </a:solidFill>
                <a:latin typeface="Arial"/>
              </a:rPr>
              <a:t>Use the same Chip Select and Read/Write control signals</a:t>
            </a:r>
            <a:endParaRPr/>
          </a:p>
        </p:txBody>
      </p:sp>
      <p:sp>
        <p:nvSpPr>
          <p:cNvPr id="557" name="CustomShape 3"/>
          <p:cNvSpPr/>
          <p:nvPr/>
        </p:nvSpPr>
        <p:spPr>
          <a:xfrm>
            <a:off x="1511280" y="4148280"/>
            <a:ext cx="1260000" cy="1215720"/>
          </a:xfrm>
          <a:prstGeom prst="rect">
            <a:avLst/>
          </a:prstGeom>
          <a:solidFill>
            <a:srgbClr val="ffffff"/>
          </a:solidFill>
          <a:ln w="9360">
            <a:solidFill>
              <a:srgbClr val="000000"/>
            </a:solidFill>
            <a:miter/>
          </a:ln>
        </p:spPr>
      </p:sp>
      <p:sp>
        <p:nvSpPr>
          <p:cNvPr id="558" name="CustomShape 4"/>
          <p:cNvSpPr/>
          <p:nvPr/>
        </p:nvSpPr>
        <p:spPr>
          <a:xfrm>
            <a:off x="1555920" y="4194000"/>
            <a:ext cx="404280" cy="225000"/>
          </a:xfrm>
          <a:prstGeom prst="rect">
            <a:avLst/>
          </a:prstGeom>
          <a:noFill/>
          <a:ln w="9360">
            <a:noFill/>
          </a:ln>
        </p:spPr>
        <p:txBody>
          <a:bodyPr lIns="0" rIns="0" tIns="0" bIns="0" anchor="ctr"/>
          <a:p>
            <a:pPr algn="ctr">
              <a:lnSpc>
                <a:spcPct val="100000"/>
              </a:lnSpc>
            </a:pPr>
            <a:r>
              <a:rPr lang="en-US" sz="1600">
                <a:solidFill>
                  <a:srgbClr val="000000"/>
                </a:solidFill>
                <a:latin typeface="Arial"/>
              </a:rPr>
              <a:t>CS</a:t>
            </a:r>
            <a:endParaRPr/>
          </a:p>
        </p:txBody>
      </p:sp>
      <p:sp>
        <p:nvSpPr>
          <p:cNvPr id="559" name="CustomShape 5"/>
          <p:cNvSpPr/>
          <p:nvPr/>
        </p:nvSpPr>
        <p:spPr>
          <a:xfrm>
            <a:off x="2320920" y="4194000"/>
            <a:ext cx="404280" cy="225000"/>
          </a:xfrm>
          <a:prstGeom prst="rect">
            <a:avLst/>
          </a:prstGeom>
          <a:noFill/>
          <a:ln w="9360">
            <a:noFill/>
          </a:ln>
        </p:spPr>
        <p:txBody>
          <a:bodyPr lIns="0" rIns="0" tIns="0" bIns="0" anchor="ctr"/>
          <a:p>
            <a:pPr algn="ctr">
              <a:lnSpc>
                <a:spcPct val="100000"/>
              </a:lnSpc>
            </a:pPr>
            <a:r>
              <a:rPr lang="en-US" sz="1600">
                <a:solidFill>
                  <a:srgbClr val="000000"/>
                </a:solidFill>
                <a:latin typeface="Arial"/>
              </a:rPr>
              <a:t>R/W</a:t>
            </a:r>
            <a:endParaRPr/>
          </a:p>
        </p:txBody>
      </p:sp>
      <p:sp>
        <p:nvSpPr>
          <p:cNvPr id="560" name="Line 6"/>
          <p:cNvSpPr/>
          <p:nvPr/>
        </p:nvSpPr>
        <p:spPr>
          <a:xfrm>
            <a:off x="2530440" y="4194000"/>
            <a:ext cx="180720" cy="0"/>
          </a:xfrm>
          <a:prstGeom prst="line">
            <a:avLst/>
          </a:prstGeom>
          <a:ln w="9360">
            <a:solidFill>
              <a:srgbClr val="000000"/>
            </a:solidFill>
            <a:round/>
          </a:ln>
        </p:spPr>
      </p:sp>
      <p:sp>
        <p:nvSpPr>
          <p:cNvPr id="561" name="CustomShape 7"/>
          <p:cNvSpPr/>
          <p:nvPr/>
        </p:nvSpPr>
        <p:spPr>
          <a:xfrm>
            <a:off x="1511280" y="4643280"/>
            <a:ext cx="899640" cy="225000"/>
          </a:xfrm>
          <a:prstGeom prst="rect">
            <a:avLst/>
          </a:prstGeom>
          <a:noFill/>
          <a:ln w="9360">
            <a:noFill/>
          </a:ln>
        </p:spPr>
        <p:txBody>
          <a:bodyPr lIns="0" rIns="0" tIns="0" bIns="0" anchor="ctr"/>
          <a:p>
            <a:pPr algn="ctr">
              <a:lnSpc>
                <a:spcPct val="100000"/>
              </a:lnSpc>
            </a:pPr>
            <a:r>
              <a:rPr lang="en-US" sz="1600">
                <a:solidFill>
                  <a:srgbClr val="000000"/>
                </a:solidFill>
                <a:latin typeface="Arial"/>
              </a:rPr>
              <a:t>Address</a:t>
            </a:r>
            <a:endParaRPr/>
          </a:p>
        </p:txBody>
      </p:sp>
      <p:sp>
        <p:nvSpPr>
          <p:cNvPr id="562" name="CustomShape 8"/>
          <p:cNvSpPr/>
          <p:nvPr/>
        </p:nvSpPr>
        <p:spPr>
          <a:xfrm>
            <a:off x="1690560" y="5094360"/>
            <a:ext cx="899640" cy="225000"/>
          </a:xfrm>
          <a:prstGeom prst="rect">
            <a:avLst/>
          </a:prstGeom>
          <a:noFill/>
          <a:ln w="9360">
            <a:noFill/>
          </a:ln>
        </p:spPr>
        <p:txBody>
          <a:bodyPr lIns="0" rIns="0" tIns="0" bIns="0" anchor="ctr"/>
          <a:p>
            <a:pPr algn="ctr">
              <a:lnSpc>
                <a:spcPct val="100000"/>
              </a:lnSpc>
            </a:pPr>
            <a:r>
              <a:rPr lang="en-US" sz="1600">
                <a:solidFill>
                  <a:srgbClr val="000000"/>
                </a:solidFill>
                <a:latin typeface="Arial"/>
              </a:rPr>
              <a:t>Data</a:t>
            </a:r>
            <a:endParaRPr/>
          </a:p>
        </p:txBody>
      </p:sp>
      <p:sp>
        <p:nvSpPr>
          <p:cNvPr id="563" name="CustomShape 9"/>
          <p:cNvSpPr/>
          <p:nvPr/>
        </p:nvSpPr>
        <p:spPr>
          <a:xfrm>
            <a:off x="3760920" y="4148280"/>
            <a:ext cx="1260000" cy="1215720"/>
          </a:xfrm>
          <a:prstGeom prst="rect">
            <a:avLst/>
          </a:prstGeom>
          <a:solidFill>
            <a:srgbClr val="ffffff"/>
          </a:solidFill>
          <a:ln w="9360">
            <a:solidFill>
              <a:srgbClr val="000000"/>
            </a:solidFill>
            <a:miter/>
          </a:ln>
        </p:spPr>
      </p:sp>
      <p:sp>
        <p:nvSpPr>
          <p:cNvPr id="564" name="CustomShape 10"/>
          <p:cNvSpPr/>
          <p:nvPr/>
        </p:nvSpPr>
        <p:spPr>
          <a:xfrm>
            <a:off x="3805200" y="4194000"/>
            <a:ext cx="404280" cy="225000"/>
          </a:xfrm>
          <a:prstGeom prst="rect">
            <a:avLst/>
          </a:prstGeom>
          <a:noFill/>
          <a:ln w="9360">
            <a:noFill/>
          </a:ln>
        </p:spPr>
        <p:txBody>
          <a:bodyPr lIns="0" rIns="0" tIns="0" bIns="0" anchor="ctr"/>
          <a:p>
            <a:pPr algn="ctr">
              <a:lnSpc>
                <a:spcPct val="100000"/>
              </a:lnSpc>
            </a:pPr>
            <a:r>
              <a:rPr lang="en-US" sz="1600">
                <a:solidFill>
                  <a:srgbClr val="000000"/>
                </a:solidFill>
                <a:latin typeface="Arial"/>
              </a:rPr>
              <a:t>CS</a:t>
            </a:r>
            <a:endParaRPr/>
          </a:p>
        </p:txBody>
      </p:sp>
      <p:sp>
        <p:nvSpPr>
          <p:cNvPr id="565" name="CustomShape 11"/>
          <p:cNvSpPr/>
          <p:nvPr/>
        </p:nvSpPr>
        <p:spPr>
          <a:xfrm>
            <a:off x="4570560" y="4194000"/>
            <a:ext cx="404280" cy="225000"/>
          </a:xfrm>
          <a:prstGeom prst="rect">
            <a:avLst/>
          </a:prstGeom>
          <a:noFill/>
          <a:ln w="9360">
            <a:noFill/>
          </a:ln>
        </p:spPr>
        <p:txBody>
          <a:bodyPr lIns="0" rIns="0" tIns="0" bIns="0" anchor="ctr"/>
          <a:p>
            <a:pPr algn="ctr">
              <a:lnSpc>
                <a:spcPct val="100000"/>
              </a:lnSpc>
            </a:pPr>
            <a:r>
              <a:rPr lang="en-US" sz="1600">
                <a:solidFill>
                  <a:srgbClr val="000000"/>
                </a:solidFill>
                <a:latin typeface="Arial"/>
              </a:rPr>
              <a:t>R/W</a:t>
            </a:r>
            <a:endParaRPr/>
          </a:p>
        </p:txBody>
      </p:sp>
      <p:sp>
        <p:nvSpPr>
          <p:cNvPr id="566" name="Line 12"/>
          <p:cNvSpPr/>
          <p:nvPr/>
        </p:nvSpPr>
        <p:spPr>
          <a:xfrm>
            <a:off x="4779720" y="4194000"/>
            <a:ext cx="181080" cy="0"/>
          </a:xfrm>
          <a:prstGeom prst="line">
            <a:avLst/>
          </a:prstGeom>
          <a:ln w="9360">
            <a:solidFill>
              <a:srgbClr val="000000"/>
            </a:solidFill>
            <a:round/>
          </a:ln>
        </p:spPr>
      </p:sp>
      <p:sp>
        <p:nvSpPr>
          <p:cNvPr id="567" name="CustomShape 13"/>
          <p:cNvSpPr/>
          <p:nvPr/>
        </p:nvSpPr>
        <p:spPr>
          <a:xfrm>
            <a:off x="3760920" y="4643280"/>
            <a:ext cx="899640" cy="225000"/>
          </a:xfrm>
          <a:prstGeom prst="rect">
            <a:avLst/>
          </a:prstGeom>
          <a:noFill/>
          <a:ln w="9360">
            <a:noFill/>
          </a:ln>
        </p:spPr>
        <p:txBody>
          <a:bodyPr lIns="0" rIns="0" tIns="0" bIns="0" anchor="ctr"/>
          <a:p>
            <a:pPr algn="ctr">
              <a:lnSpc>
                <a:spcPct val="100000"/>
              </a:lnSpc>
            </a:pPr>
            <a:r>
              <a:rPr lang="en-US" sz="1600">
                <a:solidFill>
                  <a:srgbClr val="000000"/>
                </a:solidFill>
                <a:latin typeface="Arial"/>
              </a:rPr>
              <a:t>Address</a:t>
            </a:r>
            <a:endParaRPr/>
          </a:p>
        </p:txBody>
      </p:sp>
      <p:sp>
        <p:nvSpPr>
          <p:cNvPr id="568" name="CustomShape 14"/>
          <p:cNvSpPr/>
          <p:nvPr/>
        </p:nvSpPr>
        <p:spPr>
          <a:xfrm>
            <a:off x="3940200" y="5094360"/>
            <a:ext cx="899640" cy="225000"/>
          </a:xfrm>
          <a:prstGeom prst="rect">
            <a:avLst/>
          </a:prstGeom>
          <a:noFill/>
          <a:ln w="9360">
            <a:noFill/>
          </a:ln>
        </p:spPr>
        <p:txBody>
          <a:bodyPr lIns="0" rIns="0" tIns="0" bIns="0" anchor="ctr"/>
          <a:p>
            <a:pPr algn="ctr">
              <a:lnSpc>
                <a:spcPct val="100000"/>
              </a:lnSpc>
            </a:pPr>
            <a:r>
              <a:rPr lang="en-US" sz="1600">
                <a:solidFill>
                  <a:srgbClr val="000000"/>
                </a:solidFill>
                <a:latin typeface="Arial"/>
              </a:rPr>
              <a:t>Data</a:t>
            </a:r>
            <a:endParaRPr/>
          </a:p>
        </p:txBody>
      </p:sp>
      <p:sp>
        <p:nvSpPr>
          <p:cNvPr id="569" name="CustomShape 15"/>
          <p:cNvSpPr/>
          <p:nvPr/>
        </p:nvSpPr>
        <p:spPr>
          <a:xfrm>
            <a:off x="7272360" y="4148280"/>
            <a:ext cx="1260000" cy="1215720"/>
          </a:xfrm>
          <a:prstGeom prst="rect">
            <a:avLst/>
          </a:prstGeom>
          <a:solidFill>
            <a:srgbClr val="ffffff"/>
          </a:solidFill>
          <a:ln w="9360">
            <a:solidFill>
              <a:srgbClr val="000000"/>
            </a:solidFill>
            <a:miter/>
          </a:ln>
        </p:spPr>
      </p:sp>
      <p:sp>
        <p:nvSpPr>
          <p:cNvPr id="570" name="CustomShape 16"/>
          <p:cNvSpPr/>
          <p:nvPr/>
        </p:nvSpPr>
        <p:spPr>
          <a:xfrm>
            <a:off x="7316640" y="4194000"/>
            <a:ext cx="404280" cy="225000"/>
          </a:xfrm>
          <a:prstGeom prst="rect">
            <a:avLst/>
          </a:prstGeom>
          <a:noFill/>
          <a:ln w="9360">
            <a:noFill/>
          </a:ln>
        </p:spPr>
        <p:txBody>
          <a:bodyPr lIns="0" rIns="0" tIns="0" bIns="0" anchor="ctr"/>
          <a:p>
            <a:pPr algn="ctr">
              <a:lnSpc>
                <a:spcPct val="100000"/>
              </a:lnSpc>
            </a:pPr>
            <a:r>
              <a:rPr lang="en-US" sz="1600">
                <a:solidFill>
                  <a:srgbClr val="000000"/>
                </a:solidFill>
                <a:latin typeface="Arial"/>
              </a:rPr>
              <a:t>CS</a:t>
            </a:r>
            <a:endParaRPr/>
          </a:p>
        </p:txBody>
      </p:sp>
      <p:sp>
        <p:nvSpPr>
          <p:cNvPr id="571" name="CustomShape 17"/>
          <p:cNvSpPr/>
          <p:nvPr/>
        </p:nvSpPr>
        <p:spPr>
          <a:xfrm>
            <a:off x="8082000" y="4194000"/>
            <a:ext cx="404280" cy="225000"/>
          </a:xfrm>
          <a:prstGeom prst="rect">
            <a:avLst/>
          </a:prstGeom>
          <a:noFill/>
          <a:ln w="9360">
            <a:noFill/>
          </a:ln>
        </p:spPr>
        <p:txBody>
          <a:bodyPr lIns="0" rIns="0" tIns="0" bIns="0" anchor="ctr"/>
          <a:p>
            <a:pPr algn="ctr">
              <a:lnSpc>
                <a:spcPct val="100000"/>
              </a:lnSpc>
            </a:pPr>
            <a:r>
              <a:rPr lang="en-US" sz="1600">
                <a:solidFill>
                  <a:srgbClr val="000000"/>
                </a:solidFill>
                <a:latin typeface="Arial"/>
              </a:rPr>
              <a:t>R/W</a:t>
            </a:r>
            <a:endParaRPr/>
          </a:p>
        </p:txBody>
      </p:sp>
      <p:sp>
        <p:nvSpPr>
          <p:cNvPr id="572" name="Line 18"/>
          <p:cNvSpPr/>
          <p:nvPr/>
        </p:nvSpPr>
        <p:spPr>
          <a:xfrm>
            <a:off x="8291160" y="4194000"/>
            <a:ext cx="181080" cy="0"/>
          </a:xfrm>
          <a:prstGeom prst="line">
            <a:avLst/>
          </a:prstGeom>
          <a:ln w="9360">
            <a:solidFill>
              <a:srgbClr val="000000"/>
            </a:solidFill>
            <a:round/>
          </a:ln>
        </p:spPr>
      </p:sp>
      <p:sp>
        <p:nvSpPr>
          <p:cNvPr id="573" name="CustomShape 19"/>
          <p:cNvSpPr/>
          <p:nvPr/>
        </p:nvSpPr>
        <p:spPr>
          <a:xfrm>
            <a:off x="7272360" y="4643280"/>
            <a:ext cx="899640" cy="225000"/>
          </a:xfrm>
          <a:prstGeom prst="rect">
            <a:avLst/>
          </a:prstGeom>
          <a:noFill/>
          <a:ln w="9360">
            <a:noFill/>
          </a:ln>
        </p:spPr>
        <p:txBody>
          <a:bodyPr lIns="0" rIns="0" tIns="0" bIns="0" anchor="ctr"/>
          <a:p>
            <a:pPr algn="ctr">
              <a:lnSpc>
                <a:spcPct val="100000"/>
              </a:lnSpc>
            </a:pPr>
            <a:r>
              <a:rPr lang="en-US" sz="1600">
                <a:solidFill>
                  <a:srgbClr val="000000"/>
                </a:solidFill>
                <a:latin typeface="Arial"/>
              </a:rPr>
              <a:t>Address</a:t>
            </a:r>
            <a:endParaRPr/>
          </a:p>
        </p:txBody>
      </p:sp>
      <p:sp>
        <p:nvSpPr>
          <p:cNvPr id="574" name="CustomShape 20"/>
          <p:cNvSpPr/>
          <p:nvPr/>
        </p:nvSpPr>
        <p:spPr>
          <a:xfrm>
            <a:off x="7451640" y="5094360"/>
            <a:ext cx="899640" cy="225000"/>
          </a:xfrm>
          <a:prstGeom prst="rect">
            <a:avLst/>
          </a:prstGeom>
          <a:noFill/>
          <a:ln w="9360">
            <a:noFill/>
          </a:ln>
        </p:spPr>
        <p:txBody>
          <a:bodyPr lIns="0" rIns="0" tIns="0" bIns="0" anchor="ctr"/>
          <a:p>
            <a:pPr algn="ctr">
              <a:lnSpc>
                <a:spcPct val="100000"/>
              </a:lnSpc>
            </a:pPr>
            <a:r>
              <a:rPr lang="en-US" sz="1600">
                <a:solidFill>
                  <a:srgbClr val="000000"/>
                </a:solidFill>
                <a:latin typeface="Arial"/>
              </a:rPr>
              <a:t>Data</a:t>
            </a:r>
            <a:endParaRPr/>
          </a:p>
        </p:txBody>
      </p:sp>
      <p:sp>
        <p:nvSpPr>
          <p:cNvPr id="575" name="CustomShape 21"/>
          <p:cNvSpPr/>
          <p:nvPr/>
        </p:nvSpPr>
        <p:spPr>
          <a:xfrm>
            <a:off x="927000" y="3924360"/>
            <a:ext cx="6345000" cy="853560"/>
          </a:xfrm>
          <a:prstGeom prst="rect">
            <a:avLst/>
          </a:prstGeom>
          <a:noFill/>
          <a:ln w="38160">
            <a:solidFill>
              <a:srgbClr val="000000"/>
            </a:solidFill>
            <a:round/>
            <a:tailEnd len="med" type="triangle" w="med"/>
          </a:ln>
        </p:spPr>
      </p:sp>
      <p:sp>
        <p:nvSpPr>
          <p:cNvPr id="576" name="CustomShape 22"/>
          <p:cNvSpPr/>
          <p:nvPr/>
        </p:nvSpPr>
        <p:spPr>
          <a:xfrm>
            <a:off x="3402000" y="3924360"/>
            <a:ext cx="360000" cy="853560"/>
          </a:xfrm>
          <a:prstGeom prst="rect">
            <a:avLst/>
          </a:prstGeom>
          <a:noFill/>
          <a:ln w="38160">
            <a:solidFill>
              <a:srgbClr val="000000"/>
            </a:solidFill>
            <a:round/>
            <a:headEnd len="med" type="triangle" w="med"/>
            <a:tailEnd len="sm" type="oval" w="sm"/>
          </a:ln>
        </p:spPr>
      </p:sp>
      <p:sp>
        <p:nvSpPr>
          <p:cNvPr id="577" name="CustomShape 23"/>
          <p:cNvSpPr/>
          <p:nvPr/>
        </p:nvSpPr>
        <p:spPr>
          <a:xfrm>
            <a:off x="1152360" y="3924360"/>
            <a:ext cx="360000" cy="853560"/>
          </a:xfrm>
          <a:prstGeom prst="rect">
            <a:avLst/>
          </a:prstGeom>
          <a:noFill/>
          <a:ln w="38160">
            <a:solidFill>
              <a:srgbClr val="000000"/>
            </a:solidFill>
            <a:round/>
            <a:headEnd len="med" type="triangle" w="med"/>
            <a:tailEnd len="sm" type="oval" w="sm"/>
          </a:ln>
        </p:spPr>
      </p:sp>
      <p:sp>
        <p:nvSpPr>
          <p:cNvPr id="578" name="CustomShape 24"/>
          <p:cNvSpPr/>
          <p:nvPr/>
        </p:nvSpPr>
        <p:spPr>
          <a:xfrm>
            <a:off x="927000" y="3473280"/>
            <a:ext cx="7335360" cy="674280"/>
          </a:xfrm>
          <a:prstGeom prst="rect">
            <a:avLst/>
          </a:prstGeom>
          <a:noFill/>
          <a:ln w="9360">
            <a:solidFill>
              <a:srgbClr val="000000"/>
            </a:solidFill>
            <a:round/>
            <a:tailEnd len="med" type="triangle" w="med"/>
          </a:ln>
        </p:spPr>
      </p:sp>
      <p:sp>
        <p:nvSpPr>
          <p:cNvPr id="579" name="CustomShape 25"/>
          <p:cNvSpPr/>
          <p:nvPr/>
        </p:nvSpPr>
        <p:spPr>
          <a:xfrm>
            <a:off x="927000" y="3699000"/>
            <a:ext cx="6570360" cy="448920"/>
          </a:xfrm>
          <a:prstGeom prst="rect">
            <a:avLst/>
          </a:prstGeom>
          <a:noFill/>
          <a:ln w="9360">
            <a:solidFill>
              <a:srgbClr val="000000"/>
            </a:solidFill>
            <a:round/>
            <a:tailEnd len="med" type="triangle" w="med"/>
          </a:ln>
        </p:spPr>
      </p:sp>
      <p:sp>
        <p:nvSpPr>
          <p:cNvPr id="580" name="Line 26"/>
          <p:cNvSpPr/>
          <p:nvPr/>
        </p:nvSpPr>
        <p:spPr>
          <a:xfrm>
            <a:off x="1782720" y="3698640"/>
            <a:ext cx="0" cy="449280"/>
          </a:xfrm>
          <a:prstGeom prst="line">
            <a:avLst/>
          </a:prstGeom>
          <a:ln w="9360">
            <a:solidFill>
              <a:srgbClr val="000000"/>
            </a:solidFill>
            <a:round/>
            <a:headEnd len="sm" type="oval" w="sm"/>
            <a:tailEnd len="med" type="triangle" w="med"/>
          </a:ln>
        </p:spPr>
      </p:sp>
      <p:sp>
        <p:nvSpPr>
          <p:cNvPr id="581" name="Line 27"/>
          <p:cNvSpPr/>
          <p:nvPr/>
        </p:nvSpPr>
        <p:spPr>
          <a:xfrm>
            <a:off x="2501640" y="3473280"/>
            <a:ext cx="0" cy="674640"/>
          </a:xfrm>
          <a:prstGeom prst="line">
            <a:avLst/>
          </a:prstGeom>
          <a:ln w="9360">
            <a:solidFill>
              <a:srgbClr val="000000"/>
            </a:solidFill>
            <a:round/>
            <a:headEnd len="sm" type="oval" w="sm"/>
            <a:tailEnd len="med" type="triangle" w="med"/>
          </a:ln>
        </p:spPr>
      </p:sp>
      <p:sp>
        <p:nvSpPr>
          <p:cNvPr id="582" name="Line 28"/>
          <p:cNvSpPr/>
          <p:nvPr/>
        </p:nvSpPr>
        <p:spPr>
          <a:xfrm>
            <a:off x="4033800" y="3698640"/>
            <a:ext cx="0" cy="449280"/>
          </a:xfrm>
          <a:prstGeom prst="line">
            <a:avLst/>
          </a:prstGeom>
          <a:ln w="9360">
            <a:solidFill>
              <a:srgbClr val="000000"/>
            </a:solidFill>
            <a:round/>
            <a:headEnd len="sm" type="oval" w="sm"/>
            <a:tailEnd len="med" type="triangle" w="med"/>
          </a:ln>
        </p:spPr>
      </p:sp>
      <p:sp>
        <p:nvSpPr>
          <p:cNvPr id="583" name="Line 29"/>
          <p:cNvSpPr/>
          <p:nvPr/>
        </p:nvSpPr>
        <p:spPr>
          <a:xfrm>
            <a:off x="4752720" y="3473280"/>
            <a:ext cx="0" cy="674640"/>
          </a:xfrm>
          <a:prstGeom prst="line">
            <a:avLst/>
          </a:prstGeom>
          <a:ln w="9360">
            <a:solidFill>
              <a:srgbClr val="000000"/>
            </a:solidFill>
            <a:round/>
            <a:headEnd len="sm" type="oval" w="sm"/>
            <a:tailEnd len="med" type="triangle" w="med"/>
          </a:ln>
        </p:spPr>
      </p:sp>
      <p:sp>
        <p:nvSpPr>
          <p:cNvPr id="584" name="CustomShape 30"/>
          <p:cNvSpPr/>
          <p:nvPr/>
        </p:nvSpPr>
        <p:spPr>
          <a:xfrm>
            <a:off x="2141640" y="5364000"/>
            <a:ext cx="2160360" cy="404280"/>
          </a:xfrm>
          <a:prstGeom prst="rect">
            <a:avLst/>
          </a:prstGeom>
          <a:noFill/>
          <a:ln w="28440">
            <a:solidFill>
              <a:srgbClr val="000000"/>
            </a:solidFill>
            <a:round/>
            <a:headEnd len="med" type="triangle" w="med"/>
            <a:tailEnd len="med" type="triangle" w="med"/>
          </a:ln>
        </p:spPr>
      </p:sp>
      <p:sp>
        <p:nvSpPr>
          <p:cNvPr id="585" name="Line 31"/>
          <p:cNvSpPr/>
          <p:nvPr/>
        </p:nvSpPr>
        <p:spPr>
          <a:xfrm>
            <a:off x="4437000" y="5364000"/>
            <a:ext cx="0" cy="404640"/>
          </a:xfrm>
          <a:prstGeom prst="line">
            <a:avLst/>
          </a:prstGeom>
          <a:ln w="28440">
            <a:solidFill>
              <a:srgbClr val="000000"/>
            </a:solidFill>
            <a:round/>
            <a:headEnd len="med" type="triangle" w="med"/>
            <a:tailEnd len="med" type="triangle" w="med"/>
          </a:ln>
        </p:spPr>
      </p:sp>
      <p:sp>
        <p:nvSpPr>
          <p:cNvPr id="586" name="CustomShape 32"/>
          <p:cNvSpPr/>
          <p:nvPr/>
        </p:nvSpPr>
        <p:spPr>
          <a:xfrm flipH="1">
            <a:off x="4797360" y="5364000"/>
            <a:ext cx="3149280" cy="404280"/>
          </a:xfrm>
          <a:prstGeom prst="rect">
            <a:avLst/>
          </a:prstGeom>
          <a:noFill/>
          <a:ln w="28440">
            <a:solidFill>
              <a:srgbClr val="000000"/>
            </a:solidFill>
            <a:round/>
            <a:headEnd len="med" type="triangle" w="med"/>
            <a:tailEnd len="med" type="triangle" w="med"/>
          </a:ln>
        </p:spPr>
      </p:sp>
      <p:sp>
        <p:nvSpPr>
          <p:cNvPr id="587" name="CustomShape 33"/>
          <p:cNvSpPr/>
          <p:nvPr/>
        </p:nvSpPr>
        <p:spPr>
          <a:xfrm>
            <a:off x="5383080" y="4508640"/>
            <a:ext cx="1213920" cy="360000"/>
          </a:xfrm>
          <a:prstGeom prst="rect">
            <a:avLst/>
          </a:prstGeom>
          <a:noFill/>
          <a:ln w="9360">
            <a:noFill/>
          </a:ln>
        </p:spPr>
        <p:txBody>
          <a:bodyPr lIns="0" rIns="0" tIns="0" bIns="0" anchor="ctr"/>
          <a:p>
            <a:pPr algn="ctr">
              <a:lnSpc>
                <a:spcPct val="100000"/>
              </a:lnSpc>
            </a:pPr>
            <a:r>
              <a:rPr b="1" lang="en-US" sz="2400">
                <a:solidFill>
                  <a:srgbClr val="000000"/>
                </a:solidFill>
                <a:latin typeface="Arial"/>
              </a:rPr>
              <a:t>. . .</a:t>
            </a:r>
            <a:endParaRPr/>
          </a:p>
        </p:txBody>
      </p:sp>
      <p:sp>
        <p:nvSpPr>
          <p:cNvPr id="588" name="CustomShape 34"/>
          <p:cNvSpPr/>
          <p:nvPr/>
        </p:nvSpPr>
        <p:spPr>
          <a:xfrm>
            <a:off x="3403440" y="5948280"/>
            <a:ext cx="2249280" cy="225000"/>
          </a:xfrm>
          <a:prstGeom prst="rect">
            <a:avLst/>
          </a:prstGeom>
          <a:noFill/>
          <a:ln w="9360">
            <a:noFill/>
          </a:ln>
        </p:spPr>
        <p:txBody>
          <a:bodyPr lIns="0" rIns="0" tIns="0" bIns="0" anchor="ctr"/>
          <a:p>
            <a:pPr algn="ctr">
              <a:lnSpc>
                <a:spcPct val="100000"/>
              </a:lnSpc>
            </a:pPr>
            <a:r>
              <a:rPr lang="en-US" sz="1600">
                <a:solidFill>
                  <a:srgbClr val="000000"/>
                </a:solidFill>
                <a:latin typeface="Arial"/>
              </a:rPr>
              <a:t>Data width = </a:t>
            </a:r>
            <a:r>
              <a:rPr i="1" lang="en-US" sz="1600">
                <a:solidFill>
                  <a:srgbClr val="000000"/>
                </a:solidFill>
                <a:latin typeface="Arial"/>
              </a:rPr>
              <a:t>m</a:t>
            </a:r>
            <a:r>
              <a:rPr lang="en-US" sz="1600">
                <a:solidFill>
                  <a:srgbClr val="000000"/>
                </a:solidFill>
                <a:latin typeface="Arial"/>
              </a:rPr>
              <a:t> × </a:t>
            </a:r>
            <a:r>
              <a:rPr i="1" lang="en-US" sz="1600">
                <a:solidFill>
                  <a:srgbClr val="000000"/>
                </a:solidFill>
                <a:latin typeface="Arial"/>
              </a:rPr>
              <a:t>p</a:t>
            </a:r>
            <a:r>
              <a:rPr lang="en-US" sz="1600">
                <a:solidFill>
                  <a:srgbClr val="000000"/>
                </a:solidFill>
                <a:latin typeface="Arial"/>
              </a:rPr>
              <a:t> bits</a:t>
            </a:r>
            <a:endParaRPr/>
          </a:p>
        </p:txBody>
      </p:sp>
      <p:sp>
        <p:nvSpPr>
          <p:cNvPr id="589" name="CustomShape 35"/>
          <p:cNvSpPr/>
          <p:nvPr/>
        </p:nvSpPr>
        <p:spPr>
          <a:xfrm rot="5400000">
            <a:off x="4481640" y="5499000"/>
            <a:ext cx="134640" cy="676080"/>
          </a:xfrm>
          <a:prstGeom prst="rightBrace">
            <a:avLst>
              <a:gd name="adj1" fmla="val 41765"/>
              <a:gd name="adj2" fmla="val 50000"/>
            </a:avLst>
          </a:prstGeom>
          <a:noFill/>
          <a:ln w="19080">
            <a:solidFill>
              <a:srgbClr val="000000"/>
            </a:solidFill>
            <a:round/>
          </a:ln>
        </p:spPr>
      </p:sp>
      <p:sp>
        <p:nvSpPr>
          <p:cNvPr id="590" name="CustomShape 36"/>
          <p:cNvSpPr/>
          <p:nvPr/>
        </p:nvSpPr>
        <p:spPr>
          <a:xfrm>
            <a:off x="4392720" y="5408640"/>
            <a:ext cx="448920" cy="271080"/>
          </a:xfrm>
          <a:prstGeom prst="rect">
            <a:avLst/>
          </a:prstGeom>
          <a:noFill/>
          <a:ln w="9360">
            <a:noFill/>
          </a:ln>
        </p:spPr>
        <p:txBody>
          <a:bodyPr lIns="0" rIns="0" tIns="0" bIns="0" anchor="ctr"/>
          <a:p>
            <a:pPr algn="ctr">
              <a:lnSpc>
                <a:spcPct val="100000"/>
              </a:lnSpc>
            </a:pPr>
            <a:r>
              <a:rPr b="1" lang="en-US" sz="1400">
                <a:solidFill>
                  <a:srgbClr val="000000"/>
                </a:solidFill>
                <a:latin typeface="Arial"/>
              </a:rPr>
              <a:t>. .</a:t>
            </a:r>
            <a:endParaRPr/>
          </a:p>
        </p:txBody>
      </p:sp>
      <p:sp>
        <p:nvSpPr>
          <p:cNvPr id="591" name="Line 37"/>
          <p:cNvSpPr/>
          <p:nvPr/>
        </p:nvSpPr>
        <p:spPr>
          <a:xfrm flipH="1">
            <a:off x="3132000" y="5543280"/>
            <a:ext cx="44280" cy="90720"/>
          </a:xfrm>
          <a:prstGeom prst="line">
            <a:avLst/>
          </a:prstGeom>
          <a:ln w="19080">
            <a:solidFill>
              <a:srgbClr val="000000"/>
            </a:solidFill>
            <a:round/>
          </a:ln>
        </p:spPr>
      </p:sp>
      <p:sp>
        <p:nvSpPr>
          <p:cNvPr id="592" name="CustomShape 38"/>
          <p:cNvSpPr/>
          <p:nvPr/>
        </p:nvSpPr>
        <p:spPr>
          <a:xfrm>
            <a:off x="2997360" y="5273640"/>
            <a:ext cx="313920" cy="225000"/>
          </a:xfrm>
          <a:prstGeom prst="rect">
            <a:avLst/>
          </a:prstGeom>
          <a:noFill/>
          <a:ln w="9360">
            <a:noFill/>
          </a:ln>
        </p:spPr>
        <p:txBody>
          <a:bodyPr lIns="0" rIns="0" tIns="0" bIns="0" anchor="ctr"/>
          <a:p>
            <a:pPr algn="ctr">
              <a:lnSpc>
                <a:spcPct val="100000"/>
              </a:lnSpc>
            </a:pPr>
            <a:r>
              <a:rPr i="1" lang="en-US" sz="1600">
                <a:solidFill>
                  <a:srgbClr val="000000"/>
                </a:solidFill>
                <a:latin typeface="Arial"/>
              </a:rPr>
              <a:t>m</a:t>
            </a:r>
            <a:endParaRPr/>
          </a:p>
        </p:txBody>
      </p:sp>
      <p:sp>
        <p:nvSpPr>
          <p:cNvPr id="593" name="Line 39"/>
          <p:cNvSpPr/>
          <p:nvPr/>
        </p:nvSpPr>
        <p:spPr>
          <a:xfrm flipH="1">
            <a:off x="5607000" y="5543280"/>
            <a:ext cx="44280" cy="90720"/>
          </a:xfrm>
          <a:prstGeom prst="line">
            <a:avLst/>
          </a:prstGeom>
          <a:ln w="19080">
            <a:solidFill>
              <a:srgbClr val="000000"/>
            </a:solidFill>
            <a:round/>
          </a:ln>
        </p:spPr>
      </p:sp>
      <p:sp>
        <p:nvSpPr>
          <p:cNvPr id="594" name="CustomShape 40"/>
          <p:cNvSpPr/>
          <p:nvPr/>
        </p:nvSpPr>
        <p:spPr>
          <a:xfrm>
            <a:off x="5472000" y="5273640"/>
            <a:ext cx="313920" cy="225000"/>
          </a:xfrm>
          <a:prstGeom prst="rect">
            <a:avLst/>
          </a:prstGeom>
          <a:noFill/>
          <a:ln w="9360">
            <a:noFill/>
          </a:ln>
        </p:spPr>
        <p:txBody>
          <a:bodyPr lIns="0" rIns="0" tIns="0" bIns="0" anchor="ctr"/>
          <a:p>
            <a:pPr algn="ctr">
              <a:lnSpc>
                <a:spcPct val="100000"/>
              </a:lnSpc>
            </a:pPr>
            <a:r>
              <a:rPr i="1" lang="en-US" sz="1600">
                <a:solidFill>
                  <a:srgbClr val="000000"/>
                </a:solidFill>
                <a:latin typeface="Arial"/>
              </a:rPr>
              <a:t>m</a:t>
            </a:r>
            <a:endParaRPr/>
          </a:p>
        </p:txBody>
      </p:sp>
    </p:spTree>
  </p:cSld>
  <p:timing>
    <p:tnLst>
      <p:par>
        <p:cTn id="38" dur="indefinite" restart="never" nodeType="tmRoot">
          <p:childTnLst>
            <p:seq>
              <p:cTn id="39"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95" name="TextShape 1"/>
          <p:cNvSpPr txBox="1"/>
          <p:nvPr/>
        </p:nvSpPr>
        <p:spPr>
          <a:xfrm>
            <a:off x="457200" y="274680"/>
            <a:ext cx="8229240" cy="791640"/>
          </a:xfrm>
          <a:prstGeom prst="rect">
            <a:avLst/>
          </a:prstGeom>
        </p:spPr>
        <p:txBody>
          <a:bodyPr anchor="ctr"/>
          <a:p>
            <a:pPr>
              <a:lnSpc>
                <a:spcPct val="100000"/>
              </a:lnSpc>
            </a:pPr>
            <a:r>
              <a:rPr lang="en-US" sz="3600">
                <a:solidFill>
                  <a:srgbClr val="000099"/>
                </a:solidFill>
                <a:latin typeface="Comic Sans MS"/>
              </a:rPr>
              <a:t>Increasing Memory Capacity by 2</a:t>
            </a:r>
            <a:r>
              <a:rPr i="1" lang="en-US" sz="3600" baseline="30000">
                <a:solidFill>
                  <a:srgbClr val="000099"/>
                </a:solidFill>
                <a:latin typeface="Comic Sans MS"/>
              </a:rPr>
              <a:t>k</a:t>
            </a:r>
            <a:endParaRPr/>
          </a:p>
        </p:txBody>
      </p:sp>
      <p:sp>
        <p:nvSpPr>
          <p:cNvPr id="596" name="TextShape 2"/>
          <p:cNvSpPr txBox="1"/>
          <p:nvPr/>
        </p:nvSpPr>
        <p:spPr>
          <a:xfrm>
            <a:off x="457200" y="1143000"/>
            <a:ext cx="8229240" cy="1520640"/>
          </a:xfrm>
          <a:prstGeom prst="rect">
            <a:avLst/>
          </a:prstGeom>
        </p:spPr>
        <p:txBody>
          <a:bodyPr lIns="0" rIns="0"/>
          <a:p>
            <a:pPr>
              <a:lnSpc>
                <a:spcPct val="100000"/>
              </a:lnSpc>
              <a:buFont typeface="Wingdings" charset="2"/>
              <a:buChar char=""/>
            </a:pPr>
            <a:r>
              <a:rPr lang="en-US" sz="2400">
                <a:solidFill>
                  <a:srgbClr val="000000"/>
                </a:solidFill>
                <a:latin typeface="Arial"/>
              </a:rPr>
              <a:t>A </a:t>
            </a:r>
            <a:r>
              <a:rPr i="1" lang="en-US" sz="2400">
                <a:solidFill>
                  <a:srgbClr val="000000"/>
                </a:solidFill>
                <a:latin typeface="Arial"/>
              </a:rPr>
              <a:t>k</a:t>
            </a:r>
            <a:r>
              <a:rPr lang="en-US" sz="2400">
                <a:solidFill>
                  <a:srgbClr val="000000"/>
                </a:solidFill>
                <a:latin typeface="Arial"/>
              </a:rPr>
              <a:t> to 2</a:t>
            </a:r>
            <a:r>
              <a:rPr i="1" lang="en-US" sz="2400" baseline="30000">
                <a:solidFill>
                  <a:srgbClr val="000000"/>
                </a:solidFill>
                <a:latin typeface="Arial"/>
              </a:rPr>
              <a:t>k</a:t>
            </a:r>
            <a:r>
              <a:rPr lang="en-US" sz="2400" baseline="30000">
                <a:solidFill>
                  <a:srgbClr val="000000"/>
                </a:solidFill>
                <a:latin typeface="Arial"/>
              </a:rPr>
              <a:t> decoder is used to select one of the 2</a:t>
            </a:r>
            <a:r>
              <a:rPr i="1" lang="en-US" sz="2400" baseline="30000">
                <a:solidFill>
                  <a:srgbClr val="000000"/>
                </a:solidFill>
                <a:latin typeface="Arial"/>
              </a:rPr>
              <a:t>k</a:t>
            </a:r>
            <a:r>
              <a:rPr lang="en-US" sz="2400" baseline="30000">
                <a:solidFill>
                  <a:srgbClr val="000000"/>
                </a:solidFill>
                <a:latin typeface="Arial"/>
              </a:rPr>
              <a:t> chips</a:t>
            </a:r>
            <a:endParaRPr/>
          </a:p>
          <a:p>
            <a:pPr lvl="1">
              <a:lnSpc>
                <a:spcPct val="100000"/>
              </a:lnSpc>
              <a:buFont typeface="Wingdings" charset="2"/>
              <a:buChar char=""/>
            </a:pPr>
            <a:r>
              <a:rPr lang="en-US" sz="2000" baseline="30000">
                <a:solidFill>
                  <a:srgbClr val="000000"/>
                </a:solidFill>
                <a:latin typeface="Arial"/>
              </a:rPr>
              <a:t>Upper </a:t>
            </a:r>
            <a:r>
              <a:rPr i="1" lang="en-US" sz="2000" baseline="30000">
                <a:solidFill>
                  <a:srgbClr val="000000"/>
                </a:solidFill>
                <a:latin typeface="Arial"/>
              </a:rPr>
              <a:t>n</a:t>
            </a:r>
            <a:r>
              <a:rPr lang="en-US" sz="2000" baseline="30000">
                <a:solidFill>
                  <a:srgbClr val="000000"/>
                </a:solidFill>
                <a:latin typeface="Arial"/>
              </a:rPr>
              <a:t> bits of address is fed to all memory chips</a:t>
            </a:r>
            <a:endParaRPr/>
          </a:p>
          <a:p>
            <a:pPr lvl="1">
              <a:lnSpc>
                <a:spcPct val="100000"/>
              </a:lnSpc>
              <a:buFont typeface="Wingdings" charset="2"/>
              <a:buChar char=""/>
            </a:pPr>
            <a:r>
              <a:rPr lang="en-US" sz="2000" baseline="30000">
                <a:solidFill>
                  <a:srgbClr val="000000"/>
                </a:solidFill>
                <a:latin typeface="Arial"/>
              </a:rPr>
              <a:t>Lower </a:t>
            </a:r>
            <a:r>
              <a:rPr i="1" lang="en-US" sz="2000" baseline="30000">
                <a:solidFill>
                  <a:srgbClr val="000000"/>
                </a:solidFill>
                <a:latin typeface="Arial"/>
              </a:rPr>
              <a:t>k</a:t>
            </a:r>
            <a:r>
              <a:rPr lang="en-US" sz="2000" baseline="30000">
                <a:solidFill>
                  <a:srgbClr val="000000"/>
                </a:solidFill>
                <a:latin typeface="Arial"/>
              </a:rPr>
              <a:t> bits of address are decoded to select one of the 2</a:t>
            </a:r>
            <a:r>
              <a:rPr i="1" lang="en-US" sz="2000" baseline="30000">
                <a:solidFill>
                  <a:srgbClr val="000000"/>
                </a:solidFill>
                <a:latin typeface="Arial"/>
              </a:rPr>
              <a:t>k</a:t>
            </a:r>
            <a:r>
              <a:rPr lang="en-US" sz="2000" baseline="30000">
                <a:solidFill>
                  <a:srgbClr val="000000"/>
                </a:solidFill>
                <a:latin typeface="Arial"/>
              </a:rPr>
              <a:t> chips</a:t>
            </a:r>
            <a:endParaRPr/>
          </a:p>
        </p:txBody>
      </p:sp>
      <p:sp>
        <p:nvSpPr>
          <p:cNvPr id="597" name="CustomShape 3"/>
          <p:cNvSpPr/>
          <p:nvPr/>
        </p:nvSpPr>
        <p:spPr>
          <a:xfrm>
            <a:off x="1600200" y="4373640"/>
            <a:ext cx="1260000" cy="1215720"/>
          </a:xfrm>
          <a:prstGeom prst="rect">
            <a:avLst/>
          </a:prstGeom>
          <a:solidFill>
            <a:srgbClr val="ffffff"/>
          </a:solidFill>
          <a:ln w="9360">
            <a:solidFill>
              <a:srgbClr val="000000"/>
            </a:solidFill>
            <a:miter/>
          </a:ln>
        </p:spPr>
      </p:sp>
      <p:sp>
        <p:nvSpPr>
          <p:cNvPr id="598" name="CustomShape 4"/>
          <p:cNvSpPr/>
          <p:nvPr/>
        </p:nvSpPr>
        <p:spPr>
          <a:xfrm>
            <a:off x="1644480" y="4419720"/>
            <a:ext cx="404280" cy="225000"/>
          </a:xfrm>
          <a:prstGeom prst="rect">
            <a:avLst/>
          </a:prstGeom>
          <a:noFill/>
          <a:ln w="9360">
            <a:noFill/>
          </a:ln>
        </p:spPr>
        <p:txBody>
          <a:bodyPr lIns="0" rIns="0" tIns="0" bIns="0" anchor="ctr"/>
          <a:p>
            <a:pPr algn="ctr">
              <a:lnSpc>
                <a:spcPct val="100000"/>
              </a:lnSpc>
            </a:pPr>
            <a:r>
              <a:rPr lang="en-US" sz="1600">
                <a:solidFill>
                  <a:srgbClr val="000000"/>
                </a:solidFill>
                <a:latin typeface="Arial"/>
              </a:rPr>
              <a:t>CS</a:t>
            </a:r>
            <a:endParaRPr/>
          </a:p>
        </p:txBody>
      </p:sp>
      <p:sp>
        <p:nvSpPr>
          <p:cNvPr id="599" name="CustomShape 5"/>
          <p:cNvSpPr/>
          <p:nvPr/>
        </p:nvSpPr>
        <p:spPr>
          <a:xfrm>
            <a:off x="2409840" y="4419720"/>
            <a:ext cx="404280" cy="225000"/>
          </a:xfrm>
          <a:prstGeom prst="rect">
            <a:avLst/>
          </a:prstGeom>
          <a:noFill/>
          <a:ln w="9360">
            <a:noFill/>
          </a:ln>
        </p:spPr>
        <p:txBody>
          <a:bodyPr lIns="0" rIns="0" tIns="0" bIns="0" anchor="ctr"/>
          <a:p>
            <a:pPr algn="ctr">
              <a:lnSpc>
                <a:spcPct val="100000"/>
              </a:lnSpc>
            </a:pPr>
            <a:r>
              <a:rPr lang="en-US" sz="1600">
                <a:solidFill>
                  <a:srgbClr val="000000"/>
                </a:solidFill>
                <a:latin typeface="Arial"/>
              </a:rPr>
              <a:t>R/W</a:t>
            </a:r>
            <a:endParaRPr/>
          </a:p>
        </p:txBody>
      </p:sp>
      <p:sp>
        <p:nvSpPr>
          <p:cNvPr id="600" name="Line 6"/>
          <p:cNvSpPr/>
          <p:nvPr/>
        </p:nvSpPr>
        <p:spPr>
          <a:xfrm>
            <a:off x="2619360" y="4419360"/>
            <a:ext cx="180720" cy="0"/>
          </a:xfrm>
          <a:prstGeom prst="line">
            <a:avLst/>
          </a:prstGeom>
          <a:ln w="9360">
            <a:solidFill>
              <a:srgbClr val="000000"/>
            </a:solidFill>
            <a:round/>
          </a:ln>
        </p:spPr>
      </p:sp>
      <p:sp>
        <p:nvSpPr>
          <p:cNvPr id="601" name="CustomShape 7"/>
          <p:cNvSpPr/>
          <p:nvPr/>
        </p:nvSpPr>
        <p:spPr>
          <a:xfrm>
            <a:off x="1600200" y="4869000"/>
            <a:ext cx="899640" cy="225000"/>
          </a:xfrm>
          <a:prstGeom prst="rect">
            <a:avLst/>
          </a:prstGeom>
          <a:noFill/>
          <a:ln w="9360">
            <a:noFill/>
          </a:ln>
        </p:spPr>
        <p:txBody>
          <a:bodyPr lIns="0" rIns="0" tIns="0" bIns="0" anchor="ctr"/>
          <a:p>
            <a:pPr algn="ctr">
              <a:lnSpc>
                <a:spcPct val="100000"/>
              </a:lnSpc>
            </a:pPr>
            <a:r>
              <a:rPr lang="en-US" sz="1600">
                <a:solidFill>
                  <a:srgbClr val="000000"/>
                </a:solidFill>
                <a:latin typeface="Arial"/>
              </a:rPr>
              <a:t>Address</a:t>
            </a:r>
            <a:endParaRPr/>
          </a:p>
        </p:txBody>
      </p:sp>
      <p:sp>
        <p:nvSpPr>
          <p:cNvPr id="602" name="CustomShape 8"/>
          <p:cNvSpPr/>
          <p:nvPr/>
        </p:nvSpPr>
        <p:spPr>
          <a:xfrm>
            <a:off x="1779480" y="5319720"/>
            <a:ext cx="899640" cy="225000"/>
          </a:xfrm>
          <a:prstGeom prst="rect">
            <a:avLst/>
          </a:prstGeom>
          <a:noFill/>
          <a:ln w="9360">
            <a:noFill/>
          </a:ln>
        </p:spPr>
        <p:txBody>
          <a:bodyPr lIns="0" rIns="0" tIns="0" bIns="0" anchor="ctr"/>
          <a:p>
            <a:pPr algn="ctr">
              <a:lnSpc>
                <a:spcPct val="100000"/>
              </a:lnSpc>
            </a:pPr>
            <a:r>
              <a:rPr lang="en-US" sz="1600">
                <a:solidFill>
                  <a:srgbClr val="000000"/>
                </a:solidFill>
                <a:latin typeface="Arial"/>
              </a:rPr>
              <a:t>Data</a:t>
            </a:r>
            <a:endParaRPr/>
          </a:p>
        </p:txBody>
      </p:sp>
      <p:sp>
        <p:nvSpPr>
          <p:cNvPr id="603" name="CustomShape 9"/>
          <p:cNvSpPr/>
          <p:nvPr/>
        </p:nvSpPr>
        <p:spPr>
          <a:xfrm>
            <a:off x="3849840" y="4373640"/>
            <a:ext cx="1260000" cy="1215720"/>
          </a:xfrm>
          <a:prstGeom prst="rect">
            <a:avLst/>
          </a:prstGeom>
          <a:solidFill>
            <a:srgbClr val="ffffff"/>
          </a:solidFill>
          <a:ln w="9360">
            <a:solidFill>
              <a:srgbClr val="000000"/>
            </a:solidFill>
            <a:miter/>
          </a:ln>
        </p:spPr>
      </p:sp>
      <p:sp>
        <p:nvSpPr>
          <p:cNvPr id="604" name="CustomShape 10"/>
          <p:cNvSpPr/>
          <p:nvPr/>
        </p:nvSpPr>
        <p:spPr>
          <a:xfrm>
            <a:off x="3894120" y="4419720"/>
            <a:ext cx="404280" cy="225000"/>
          </a:xfrm>
          <a:prstGeom prst="rect">
            <a:avLst/>
          </a:prstGeom>
          <a:noFill/>
          <a:ln w="9360">
            <a:noFill/>
          </a:ln>
        </p:spPr>
        <p:txBody>
          <a:bodyPr lIns="0" rIns="0" tIns="0" bIns="0" anchor="ctr"/>
          <a:p>
            <a:pPr algn="ctr">
              <a:lnSpc>
                <a:spcPct val="100000"/>
              </a:lnSpc>
            </a:pPr>
            <a:r>
              <a:rPr lang="en-US" sz="1600">
                <a:solidFill>
                  <a:srgbClr val="000000"/>
                </a:solidFill>
                <a:latin typeface="Arial"/>
              </a:rPr>
              <a:t>CS</a:t>
            </a:r>
            <a:endParaRPr/>
          </a:p>
        </p:txBody>
      </p:sp>
      <p:sp>
        <p:nvSpPr>
          <p:cNvPr id="605" name="CustomShape 11"/>
          <p:cNvSpPr/>
          <p:nvPr/>
        </p:nvSpPr>
        <p:spPr>
          <a:xfrm>
            <a:off x="4659480" y="4419720"/>
            <a:ext cx="404280" cy="225000"/>
          </a:xfrm>
          <a:prstGeom prst="rect">
            <a:avLst/>
          </a:prstGeom>
          <a:noFill/>
          <a:ln w="9360">
            <a:noFill/>
          </a:ln>
        </p:spPr>
        <p:txBody>
          <a:bodyPr lIns="0" rIns="0" tIns="0" bIns="0" anchor="ctr"/>
          <a:p>
            <a:pPr algn="ctr">
              <a:lnSpc>
                <a:spcPct val="100000"/>
              </a:lnSpc>
            </a:pPr>
            <a:r>
              <a:rPr lang="en-US" sz="1600">
                <a:solidFill>
                  <a:srgbClr val="000000"/>
                </a:solidFill>
                <a:latin typeface="Arial"/>
              </a:rPr>
              <a:t>R/W</a:t>
            </a:r>
            <a:endParaRPr/>
          </a:p>
        </p:txBody>
      </p:sp>
      <p:sp>
        <p:nvSpPr>
          <p:cNvPr id="606" name="Line 12"/>
          <p:cNvSpPr/>
          <p:nvPr/>
        </p:nvSpPr>
        <p:spPr>
          <a:xfrm>
            <a:off x="4868640" y="4419360"/>
            <a:ext cx="181080" cy="0"/>
          </a:xfrm>
          <a:prstGeom prst="line">
            <a:avLst/>
          </a:prstGeom>
          <a:ln w="9360">
            <a:solidFill>
              <a:srgbClr val="000000"/>
            </a:solidFill>
            <a:round/>
          </a:ln>
        </p:spPr>
      </p:sp>
      <p:sp>
        <p:nvSpPr>
          <p:cNvPr id="607" name="CustomShape 13"/>
          <p:cNvSpPr/>
          <p:nvPr/>
        </p:nvSpPr>
        <p:spPr>
          <a:xfrm>
            <a:off x="3849840" y="4869000"/>
            <a:ext cx="899640" cy="225000"/>
          </a:xfrm>
          <a:prstGeom prst="rect">
            <a:avLst/>
          </a:prstGeom>
          <a:noFill/>
          <a:ln w="9360">
            <a:noFill/>
          </a:ln>
        </p:spPr>
        <p:txBody>
          <a:bodyPr lIns="0" rIns="0" tIns="0" bIns="0" anchor="ctr"/>
          <a:p>
            <a:pPr algn="ctr">
              <a:lnSpc>
                <a:spcPct val="100000"/>
              </a:lnSpc>
            </a:pPr>
            <a:r>
              <a:rPr lang="en-US" sz="1600">
                <a:solidFill>
                  <a:srgbClr val="000000"/>
                </a:solidFill>
                <a:latin typeface="Arial"/>
              </a:rPr>
              <a:t>Address</a:t>
            </a:r>
            <a:endParaRPr/>
          </a:p>
        </p:txBody>
      </p:sp>
      <p:sp>
        <p:nvSpPr>
          <p:cNvPr id="608" name="CustomShape 14"/>
          <p:cNvSpPr/>
          <p:nvPr/>
        </p:nvSpPr>
        <p:spPr>
          <a:xfrm>
            <a:off x="4029120" y="5319720"/>
            <a:ext cx="899640" cy="225000"/>
          </a:xfrm>
          <a:prstGeom prst="rect">
            <a:avLst/>
          </a:prstGeom>
          <a:noFill/>
          <a:ln w="9360">
            <a:noFill/>
          </a:ln>
        </p:spPr>
        <p:txBody>
          <a:bodyPr lIns="0" rIns="0" tIns="0" bIns="0" anchor="ctr"/>
          <a:p>
            <a:pPr algn="ctr">
              <a:lnSpc>
                <a:spcPct val="100000"/>
              </a:lnSpc>
            </a:pPr>
            <a:r>
              <a:rPr lang="en-US" sz="1600">
                <a:solidFill>
                  <a:srgbClr val="000000"/>
                </a:solidFill>
                <a:latin typeface="Arial"/>
              </a:rPr>
              <a:t>Data</a:t>
            </a:r>
            <a:endParaRPr/>
          </a:p>
        </p:txBody>
      </p:sp>
      <p:sp>
        <p:nvSpPr>
          <p:cNvPr id="609" name="CustomShape 15"/>
          <p:cNvSpPr/>
          <p:nvPr/>
        </p:nvSpPr>
        <p:spPr>
          <a:xfrm>
            <a:off x="7361280" y="4373640"/>
            <a:ext cx="1260000" cy="1215720"/>
          </a:xfrm>
          <a:prstGeom prst="rect">
            <a:avLst/>
          </a:prstGeom>
          <a:solidFill>
            <a:srgbClr val="ffffff"/>
          </a:solidFill>
          <a:ln w="9360">
            <a:solidFill>
              <a:srgbClr val="000000"/>
            </a:solidFill>
            <a:miter/>
          </a:ln>
        </p:spPr>
      </p:sp>
      <p:sp>
        <p:nvSpPr>
          <p:cNvPr id="610" name="CustomShape 16"/>
          <p:cNvSpPr/>
          <p:nvPr/>
        </p:nvSpPr>
        <p:spPr>
          <a:xfrm>
            <a:off x="7405560" y="4419720"/>
            <a:ext cx="404280" cy="225000"/>
          </a:xfrm>
          <a:prstGeom prst="rect">
            <a:avLst/>
          </a:prstGeom>
          <a:noFill/>
          <a:ln w="9360">
            <a:noFill/>
          </a:ln>
        </p:spPr>
        <p:txBody>
          <a:bodyPr lIns="0" rIns="0" tIns="0" bIns="0" anchor="ctr"/>
          <a:p>
            <a:pPr algn="ctr">
              <a:lnSpc>
                <a:spcPct val="100000"/>
              </a:lnSpc>
            </a:pPr>
            <a:r>
              <a:rPr lang="en-US" sz="1600">
                <a:solidFill>
                  <a:srgbClr val="000000"/>
                </a:solidFill>
                <a:latin typeface="Arial"/>
              </a:rPr>
              <a:t>CS</a:t>
            </a:r>
            <a:endParaRPr/>
          </a:p>
        </p:txBody>
      </p:sp>
      <p:sp>
        <p:nvSpPr>
          <p:cNvPr id="611" name="CustomShape 17"/>
          <p:cNvSpPr/>
          <p:nvPr/>
        </p:nvSpPr>
        <p:spPr>
          <a:xfrm>
            <a:off x="8170920" y="4419720"/>
            <a:ext cx="404280" cy="225000"/>
          </a:xfrm>
          <a:prstGeom prst="rect">
            <a:avLst/>
          </a:prstGeom>
          <a:noFill/>
          <a:ln w="9360">
            <a:noFill/>
          </a:ln>
        </p:spPr>
        <p:txBody>
          <a:bodyPr lIns="0" rIns="0" tIns="0" bIns="0" anchor="ctr"/>
          <a:p>
            <a:pPr algn="ctr">
              <a:lnSpc>
                <a:spcPct val="100000"/>
              </a:lnSpc>
            </a:pPr>
            <a:r>
              <a:rPr lang="en-US" sz="1600">
                <a:solidFill>
                  <a:srgbClr val="000000"/>
                </a:solidFill>
                <a:latin typeface="Arial"/>
              </a:rPr>
              <a:t>R/W</a:t>
            </a:r>
            <a:endParaRPr/>
          </a:p>
        </p:txBody>
      </p:sp>
      <p:sp>
        <p:nvSpPr>
          <p:cNvPr id="612" name="Line 18"/>
          <p:cNvSpPr/>
          <p:nvPr/>
        </p:nvSpPr>
        <p:spPr>
          <a:xfrm>
            <a:off x="8380080" y="4419360"/>
            <a:ext cx="181080" cy="0"/>
          </a:xfrm>
          <a:prstGeom prst="line">
            <a:avLst/>
          </a:prstGeom>
          <a:ln w="9360">
            <a:solidFill>
              <a:srgbClr val="000000"/>
            </a:solidFill>
            <a:round/>
          </a:ln>
        </p:spPr>
      </p:sp>
      <p:sp>
        <p:nvSpPr>
          <p:cNvPr id="613" name="CustomShape 19"/>
          <p:cNvSpPr/>
          <p:nvPr/>
        </p:nvSpPr>
        <p:spPr>
          <a:xfrm>
            <a:off x="7361280" y="4869000"/>
            <a:ext cx="899640" cy="225000"/>
          </a:xfrm>
          <a:prstGeom prst="rect">
            <a:avLst/>
          </a:prstGeom>
          <a:noFill/>
          <a:ln w="9360">
            <a:noFill/>
          </a:ln>
        </p:spPr>
        <p:txBody>
          <a:bodyPr lIns="0" rIns="0" tIns="0" bIns="0" anchor="ctr"/>
          <a:p>
            <a:pPr algn="ctr">
              <a:lnSpc>
                <a:spcPct val="100000"/>
              </a:lnSpc>
            </a:pPr>
            <a:r>
              <a:rPr lang="en-US" sz="1600">
                <a:solidFill>
                  <a:srgbClr val="000000"/>
                </a:solidFill>
                <a:latin typeface="Arial"/>
              </a:rPr>
              <a:t>Address</a:t>
            </a:r>
            <a:endParaRPr/>
          </a:p>
        </p:txBody>
      </p:sp>
      <p:sp>
        <p:nvSpPr>
          <p:cNvPr id="614" name="CustomShape 20"/>
          <p:cNvSpPr/>
          <p:nvPr/>
        </p:nvSpPr>
        <p:spPr>
          <a:xfrm>
            <a:off x="7540560" y="5319720"/>
            <a:ext cx="899640" cy="225000"/>
          </a:xfrm>
          <a:prstGeom prst="rect">
            <a:avLst/>
          </a:prstGeom>
          <a:noFill/>
          <a:ln w="9360">
            <a:noFill/>
          </a:ln>
        </p:spPr>
        <p:txBody>
          <a:bodyPr lIns="0" rIns="0" tIns="0" bIns="0" anchor="ctr"/>
          <a:p>
            <a:pPr algn="ctr">
              <a:lnSpc>
                <a:spcPct val="100000"/>
              </a:lnSpc>
            </a:pPr>
            <a:r>
              <a:rPr lang="en-US" sz="1600">
                <a:solidFill>
                  <a:srgbClr val="000000"/>
                </a:solidFill>
                <a:latin typeface="Arial"/>
              </a:rPr>
              <a:t>Data</a:t>
            </a:r>
            <a:endParaRPr/>
          </a:p>
        </p:txBody>
      </p:sp>
      <p:sp>
        <p:nvSpPr>
          <p:cNvPr id="615" name="CustomShape 21"/>
          <p:cNvSpPr/>
          <p:nvPr/>
        </p:nvSpPr>
        <p:spPr>
          <a:xfrm>
            <a:off x="1239840" y="4149720"/>
            <a:ext cx="6121080" cy="853560"/>
          </a:xfrm>
          <a:prstGeom prst="rect">
            <a:avLst/>
          </a:prstGeom>
          <a:noFill/>
          <a:ln w="38160">
            <a:solidFill>
              <a:srgbClr val="000000"/>
            </a:solidFill>
            <a:round/>
            <a:headEnd len="sm" type="oval" w="sm"/>
            <a:tailEnd len="med" type="triangle" w="med"/>
          </a:ln>
        </p:spPr>
      </p:sp>
      <p:sp>
        <p:nvSpPr>
          <p:cNvPr id="616" name="CustomShape 22"/>
          <p:cNvSpPr/>
          <p:nvPr/>
        </p:nvSpPr>
        <p:spPr>
          <a:xfrm>
            <a:off x="3490920" y="4149720"/>
            <a:ext cx="360000" cy="853560"/>
          </a:xfrm>
          <a:prstGeom prst="rect">
            <a:avLst/>
          </a:prstGeom>
          <a:noFill/>
          <a:ln w="38160">
            <a:solidFill>
              <a:srgbClr val="000000"/>
            </a:solidFill>
            <a:round/>
            <a:headEnd len="med" type="triangle" w="med"/>
            <a:tailEnd len="sm" type="oval" w="sm"/>
          </a:ln>
        </p:spPr>
      </p:sp>
      <p:sp>
        <p:nvSpPr>
          <p:cNvPr id="617" name="CustomShape 23"/>
          <p:cNvSpPr/>
          <p:nvPr/>
        </p:nvSpPr>
        <p:spPr>
          <a:xfrm>
            <a:off x="1241280" y="3068640"/>
            <a:ext cx="360000" cy="1934640"/>
          </a:xfrm>
          <a:prstGeom prst="rect">
            <a:avLst/>
          </a:prstGeom>
          <a:noFill/>
          <a:ln w="38160">
            <a:solidFill>
              <a:srgbClr val="000000"/>
            </a:solidFill>
            <a:round/>
            <a:headEnd len="med" type="triangle" w="med"/>
            <a:tailEnd len="sm" type="oval" w="sm"/>
          </a:ln>
        </p:spPr>
      </p:sp>
      <p:sp>
        <p:nvSpPr>
          <p:cNvPr id="618" name="CustomShape 24"/>
          <p:cNvSpPr/>
          <p:nvPr/>
        </p:nvSpPr>
        <p:spPr>
          <a:xfrm>
            <a:off x="790560" y="3968640"/>
            <a:ext cx="7561080" cy="404280"/>
          </a:xfrm>
          <a:prstGeom prst="rect">
            <a:avLst/>
          </a:prstGeom>
          <a:noFill/>
          <a:ln w="9360">
            <a:solidFill>
              <a:srgbClr val="000000"/>
            </a:solidFill>
            <a:round/>
            <a:tailEnd len="med" type="triangle" w="med"/>
          </a:ln>
        </p:spPr>
      </p:sp>
      <p:sp>
        <p:nvSpPr>
          <p:cNvPr id="619" name="Line 25"/>
          <p:cNvSpPr/>
          <p:nvPr/>
        </p:nvSpPr>
        <p:spPr>
          <a:xfrm>
            <a:off x="1869840" y="3474720"/>
            <a:ext cx="0" cy="900360"/>
          </a:xfrm>
          <a:prstGeom prst="line">
            <a:avLst/>
          </a:prstGeom>
          <a:ln w="9360">
            <a:solidFill>
              <a:srgbClr val="000000"/>
            </a:solidFill>
            <a:round/>
            <a:tailEnd len="med" type="triangle" w="med"/>
          </a:ln>
        </p:spPr>
      </p:sp>
      <p:sp>
        <p:nvSpPr>
          <p:cNvPr id="620" name="Line 26"/>
          <p:cNvSpPr/>
          <p:nvPr/>
        </p:nvSpPr>
        <p:spPr>
          <a:xfrm>
            <a:off x="2590560" y="3968640"/>
            <a:ext cx="0" cy="404640"/>
          </a:xfrm>
          <a:prstGeom prst="line">
            <a:avLst/>
          </a:prstGeom>
          <a:ln w="9360">
            <a:solidFill>
              <a:srgbClr val="000000"/>
            </a:solidFill>
            <a:round/>
            <a:headEnd len="sm" type="oval" w="sm"/>
            <a:tailEnd len="med" type="triangle" w="med"/>
          </a:ln>
        </p:spPr>
      </p:sp>
      <p:sp>
        <p:nvSpPr>
          <p:cNvPr id="621" name="Line 27"/>
          <p:cNvSpPr/>
          <p:nvPr/>
        </p:nvSpPr>
        <p:spPr>
          <a:xfrm>
            <a:off x="4840200" y="3968640"/>
            <a:ext cx="0" cy="404640"/>
          </a:xfrm>
          <a:prstGeom prst="line">
            <a:avLst/>
          </a:prstGeom>
          <a:ln w="9360">
            <a:solidFill>
              <a:srgbClr val="000000"/>
            </a:solidFill>
            <a:round/>
            <a:headEnd len="sm" type="oval" w="sm"/>
            <a:tailEnd len="med" type="triangle" w="med"/>
          </a:ln>
        </p:spPr>
      </p:sp>
      <p:sp>
        <p:nvSpPr>
          <p:cNvPr id="622" name="Line 28"/>
          <p:cNvSpPr/>
          <p:nvPr/>
        </p:nvSpPr>
        <p:spPr>
          <a:xfrm>
            <a:off x="4525920" y="5589360"/>
            <a:ext cx="0" cy="314280"/>
          </a:xfrm>
          <a:prstGeom prst="line">
            <a:avLst/>
          </a:prstGeom>
          <a:ln w="28440">
            <a:solidFill>
              <a:srgbClr val="000000"/>
            </a:solidFill>
            <a:round/>
            <a:headEnd len="med" type="triangle" w="med"/>
            <a:tailEnd len="med" type="oval" w="med"/>
          </a:ln>
        </p:spPr>
      </p:sp>
      <p:sp>
        <p:nvSpPr>
          <p:cNvPr id="623" name="CustomShape 29"/>
          <p:cNvSpPr/>
          <p:nvPr/>
        </p:nvSpPr>
        <p:spPr>
          <a:xfrm>
            <a:off x="5472000" y="4734000"/>
            <a:ext cx="1213920" cy="360000"/>
          </a:xfrm>
          <a:prstGeom prst="rect">
            <a:avLst/>
          </a:prstGeom>
          <a:noFill/>
          <a:ln w="9360">
            <a:noFill/>
          </a:ln>
        </p:spPr>
        <p:txBody>
          <a:bodyPr lIns="0" rIns="0" tIns="0" bIns="0" anchor="ctr"/>
          <a:p>
            <a:pPr algn="ctr">
              <a:lnSpc>
                <a:spcPct val="100000"/>
              </a:lnSpc>
            </a:pPr>
            <a:r>
              <a:rPr b="1" lang="en-US" sz="2400">
                <a:solidFill>
                  <a:srgbClr val="000000"/>
                </a:solidFill>
                <a:latin typeface="Arial"/>
              </a:rPr>
              <a:t>. . .</a:t>
            </a:r>
            <a:endParaRPr/>
          </a:p>
        </p:txBody>
      </p:sp>
      <p:sp>
        <p:nvSpPr>
          <p:cNvPr id="624" name="CustomShape 30"/>
          <p:cNvSpPr/>
          <p:nvPr/>
        </p:nvSpPr>
        <p:spPr>
          <a:xfrm>
            <a:off x="5067360" y="5632560"/>
            <a:ext cx="2249280" cy="271080"/>
          </a:xfrm>
          <a:prstGeom prst="rect">
            <a:avLst/>
          </a:prstGeom>
          <a:noFill/>
          <a:ln w="9360">
            <a:noFill/>
          </a:ln>
        </p:spPr>
        <p:txBody>
          <a:bodyPr lIns="0" rIns="0" tIns="0" bIns="0" anchor="ctr"/>
          <a:p>
            <a:pPr algn="ctr">
              <a:lnSpc>
                <a:spcPct val="100000"/>
              </a:lnSpc>
            </a:pPr>
            <a:r>
              <a:rPr lang="en-US" sz="1600">
                <a:solidFill>
                  <a:srgbClr val="000000"/>
                </a:solidFill>
                <a:latin typeface="Arial"/>
              </a:rPr>
              <a:t>Data width = </a:t>
            </a:r>
            <a:r>
              <a:rPr i="1" lang="en-US" sz="1600">
                <a:solidFill>
                  <a:srgbClr val="000000"/>
                </a:solidFill>
                <a:latin typeface="Arial"/>
              </a:rPr>
              <a:t>m</a:t>
            </a:r>
            <a:r>
              <a:rPr lang="en-US" sz="1600">
                <a:solidFill>
                  <a:srgbClr val="000000"/>
                </a:solidFill>
                <a:latin typeface="Arial"/>
              </a:rPr>
              <a:t> bits</a:t>
            </a:r>
            <a:endParaRPr/>
          </a:p>
        </p:txBody>
      </p:sp>
      <p:sp>
        <p:nvSpPr>
          <p:cNvPr id="625" name="Line 31"/>
          <p:cNvSpPr/>
          <p:nvPr/>
        </p:nvSpPr>
        <p:spPr>
          <a:xfrm flipV="1">
            <a:off x="2186640" y="5747400"/>
            <a:ext cx="90360" cy="44280"/>
          </a:xfrm>
          <a:prstGeom prst="line">
            <a:avLst/>
          </a:prstGeom>
          <a:ln w="19080">
            <a:solidFill>
              <a:srgbClr val="000000"/>
            </a:solidFill>
            <a:round/>
          </a:ln>
        </p:spPr>
      </p:sp>
      <p:sp>
        <p:nvSpPr>
          <p:cNvPr id="626" name="CustomShape 32"/>
          <p:cNvSpPr/>
          <p:nvPr/>
        </p:nvSpPr>
        <p:spPr>
          <a:xfrm>
            <a:off x="2274840" y="5634000"/>
            <a:ext cx="225000" cy="225000"/>
          </a:xfrm>
          <a:prstGeom prst="rect">
            <a:avLst/>
          </a:prstGeom>
          <a:noFill/>
          <a:ln w="9360">
            <a:noFill/>
          </a:ln>
        </p:spPr>
        <p:txBody>
          <a:bodyPr lIns="0" rIns="0" tIns="0" bIns="0" anchor="ctr"/>
          <a:p>
            <a:pPr algn="ctr">
              <a:lnSpc>
                <a:spcPct val="100000"/>
              </a:lnSpc>
            </a:pPr>
            <a:r>
              <a:rPr i="1" lang="en-US" sz="1600">
                <a:solidFill>
                  <a:srgbClr val="000000"/>
                </a:solidFill>
                <a:latin typeface="Arial"/>
              </a:rPr>
              <a:t>m</a:t>
            </a:r>
            <a:endParaRPr/>
          </a:p>
        </p:txBody>
      </p:sp>
      <p:sp>
        <p:nvSpPr>
          <p:cNvPr id="627" name="CustomShape 33"/>
          <p:cNvSpPr/>
          <p:nvPr/>
        </p:nvSpPr>
        <p:spPr>
          <a:xfrm>
            <a:off x="2230560" y="5589720"/>
            <a:ext cx="2295000" cy="630000"/>
          </a:xfrm>
          <a:prstGeom prst="rect">
            <a:avLst/>
          </a:prstGeom>
          <a:noFill/>
          <a:ln w="28440">
            <a:solidFill>
              <a:srgbClr val="000000"/>
            </a:solidFill>
            <a:round/>
            <a:headEnd len="med" type="triangle" w="med"/>
            <a:tailEnd len="med" type="triangle" w="med"/>
          </a:ln>
        </p:spPr>
      </p:sp>
      <p:sp>
        <p:nvSpPr>
          <p:cNvPr id="628" name="CustomShape 34"/>
          <p:cNvSpPr/>
          <p:nvPr/>
        </p:nvSpPr>
        <p:spPr>
          <a:xfrm>
            <a:off x="4525920" y="5589720"/>
            <a:ext cx="3509640" cy="313920"/>
          </a:xfrm>
          <a:prstGeom prst="rect">
            <a:avLst/>
          </a:prstGeom>
          <a:noFill/>
          <a:ln w="28440">
            <a:solidFill>
              <a:srgbClr val="000000"/>
            </a:solidFill>
            <a:round/>
            <a:tailEnd len="med" type="triangle" w="med"/>
          </a:ln>
        </p:spPr>
      </p:sp>
      <p:sp>
        <p:nvSpPr>
          <p:cNvPr id="629" name="Line 35"/>
          <p:cNvSpPr/>
          <p:nvPr/>
        </p:nvSpPr>
        <p:spPr>
          <a:xfrm flipV="1">
            <a:off x="4482000" y="5747400"/>
            <a:ext cx="90720" cy="44280"/>
          </a:xfrm>
          <a:prstGeom prst="line">
            <a:avLst/>
          </a:prstGeom>
          <a:ln w="19080">
            <a:solidFill>
              <a:srgbClr val="000000"/>
            </a:solidFill>
            <a:round/>
          </a:ln>
        </p:spPr>
      </p:sp>
      <p:sp>
        <p:nvSpPr>
          <p:cNvPr id="630" name="CustomShape 36"/>
          <p:cNvSpPr/>
          <p:nvPr/>
        </p:nvSpPr>
        <p:spPr>
          <a:xfrm>
            <a:off x="4570560" y="5634000"/>
            <a:ext cx="225000" cy="225000"/>
          </a:xfrm>
          <a:prstGeom prst="rect">
            <a:avLst/>
          </a:prstGeom>
          <a:noFill/>
          <a:ln w="9360">
            <a:noFill/>
          </a:ln>
        </p:spPr>
        <p:txBody>
          <a:bodyPr lIns="0" rIns="0" tIns="0" bIns="0" anchor="ctr"/>
          <a:p>
            <a:pPr algn="ctr">
              <a:lnSpc>
                <a:spcPct val="100000"/>
              </a:lnSpc>
            </a:pPr>
            <a:r>
              <a:rPr i="1" lang="en-US" sz="1600">
                <a:solidFill>
                  <a:srgbClr val="000000"/>
                </a:solidFill>
                <a:latin typeface="Arial"/>
              </a:rPr>
              <a:t>m</a:t>
            </a:r>
            <a:endParaRPr/>
          </a:p>
        </p:txBody>
      </p:sp>
      <p:sp>
        <p:nvSpPr>
          <p:cNvPr id="631" name="Line 37"/>
          <p:cNvSpPr/>
          <p:nvPr/>
        </p:nvSpPr>
        <p:spPr>
          <a:xfrm flipV="1">
            <a:off x="7992000" y="5747400"/>
            <a:ext cx="90720" cy="44280"/>
          </a:xfrm>
          <a:prstGeom prst="line">
            <a:avLst/>
          </a:prstGeom>
          <a:ln w="19080">
            <a:solidFill>
              <a:srgbClr val="000000"/>
            </a:solidFill>
            <a:round/>
          </a:ln>
        </p:spPr>
      </p:sp>
      <p:sp>
        <p:nvSpPr>
          <p:cNvPr id="632" name="CustomShape 38"/>
          <p:cNvSpPr/>
          <p:nvPr/>
        </p:nvSpPr>
        <p:spPr>
          <a:xfrm>
            <a:off x="8080200" y="5634000"/>
            <a:ext cx="225000" cy="225000"/>
          </a:xfrm>
          <a:prstGeom prst="rect">
            <a:avLst/>
          </a:prstGeom>
          <a:noFill/>
          <a:ln w="9360">
            <a:noFill/>
          </a:ln>
        </p:spPr>
        <p:txBody>
          <a:bodyPr lIns="0" rIns="0" tIns="0" bIns="0" anchor="ctr"/>
          <a:p>
            <a:pPr algn="ctr">
              <a:lnSpc>
                <a:spcPct val="100000"/>
              </a:lnSpc>
            </a:pPr>
            <a:r>
              <a:rPr i="1" lang="en-US" sz="1600">
                <a:solidFill>
                  <a:srgbClr val="000000"/>
                </a:solidFill>
                <a:latin typeface="Arial"/>
              </a:rPr>
              <a:t>m</a:t>
            </a:r>
            <a:endParaRPr/>
          </a:p>
        </p:txBody>
      </p:sp>
      <p:sp>
        <p:nvSpPr>
          <p:cNvPr id="633" name="Line 39"/>
          <p:cNvSpPr/>
          <p:nvPr/>
        </p:nvSpPr>
        <p:spPr>
          <a:xfrm flipV="1">
            <a:off x="4482000" y="6017400"/>
            <a:ext cx="90720" cy="44280"/>
          </a:xfrm>
          <a:prstGeom prst="line">
            <a:avLst/>
          </a:prstGeom>
          <a:ln w="19080">
            <a:solidFill>
              <a:srgbClr val="000000"/>
            </a:solidFill>
            <a:round/>
          </a:ln>
        </p:spPr>
      </p:sp>
      <p:sp>
        <p:nvSpPr>
          <p:cNvPr id="634" name="CustomShape 40"/>
          <p:cNvSpPr/>
          <p:nvPr/>
        </p:nvSpPr>
        <p:spPr>
          <a:xfrm>
            <a:off x="4570560" y="5904000"/>
            <a:ext cx="225000" cy="225000"/>
          </a:xfrm>
          <a:prstGeom prst="rect">
            <a:avLst/>
          </a:prstGeom>
          <a:noFill/>
          <a:ln w="9360">
            <a:noFill/>
          </a:ln>
        </p:spPr>
        <p:txBody>
          <a:bodyPr lIns="0" rIns="0" tIns="0" bIns="0" anchor="ctr"/>
          <a:p>
            <a:pPr algn="ctr">
              <a:lnSpc>
                <a:spcPct val="100000"/>
              </a:lnSpc>
            </a:pPr>
            <a:r>
              <a:rPr i="1" lang="en-US" sz="1600">
                <a:solidFill>
                  <a:srgbClr val="000000"/>
                </a:solidFill>
                <a:latin typeface="Arial"/>
              </a:rPr>
              <a:t>m</a:t>
            </a:r>
            <a:endParaRPr/>
          </a:p>
        </p:txBody>
      </p:sp>
      <p:sp>
        <p:nvSpPr>
          <p:cNvPr id="635" name="CustomShape 41"/>
          <p:cNvSpPr/>
          <p:nvPr/>
        </p:nvSpPr>
        <p:spPr>
          <a:xfrm>
            <a:off x="1601640" y="2798640"/>
            <a:ext cx="1258560" cy="674280"/>
          </a:xfrm>
          <a:prstGeom prst="rect">
            <a:avLst/>
          </a:prstGeom>
          <a:noFill/>
          <a:ln w="9360">
            <a:solidFill>
              <a:srgbClr val="000000"/>
            </a:solidFill>
            <a:miter/>
          </a:ln>
        </p:spPr>
        <p:txBody>
          <a:bodyPr lIns="0" rIns="0" tIns="0" bIns="0" anchor="ctr"/>
          <a:p>
            <a:pPr algn="ctr">
              <a:lnSpc>
                <a:spcPct val="110000"/>
              </a:lnSpc>
            </a:pPr>
            <a:r>
              <a:rPr i="1" lang="en-US">
                <a:solidFill>
                  <a:srgbClr val="000000"/>
                </a:solidFill>
                <a:latin typeface="Arial"/>
              </a:rPr>
              <a:t>k</a:t>
            </a:r>
            <a:r>
              <a:rPr lang="en-US">
                <a:solidFill>
                  <a:srgbClr val="000000"/>
                </a:solidFill>
                <a:latin typeface="Arial"/>
              </a:rPr>
              <a:t> to 2</a:t>
            </a:r>
            <a:r>
              <a:rPr i="1" lang="en-US" baseline="30000">
                <a:solidFill>
                  <a:srgbClr val="000000"/>
                </a:solidFill>
                <a:latin typeface="Arial"/>
              </a:rPr>
              <a:t>k</a:t>
            </a:r>
            <a:endParaRPr/>
          </a:p>
          <a:p>
            <a:pPr algn="ctr">
              <a:lnSpc>
                <a:spcPct val="110000"/>
              </a:lnSpc>
            </a:pPr>
            <a:r>
              <a:rPr lang="en-US" baseline="30000">
                <a:solidFill>
                  <a:srgbClr val="000000"/>
                </a:solidFill>
                <a:latin typeface="Arial"/>
              </a:rPr>
              <a:t>decoder</a:t>
            </a:r>
            <a:endParaRPr/>
          </a:p>
        </p:txBody>
      </p:sp>
      <p:sp>
        <p:nvSpPr>
          <p:cNvPr id="636" name="Line 42"/>
          <p:cNvSpPr/>
          <p:nvPr/>
        </p:nvSpPr>
        <p:spPr>
          <a:xfrm>
            <a:off x="1239480" y="3068280"/>
            <a:ext cx="360720" cy="0"/>
          </a:xfrm>
          <a:prstGeom prst="line">
            <a:avLst/>
          </a:prstGeom>
          <a:ln w="19080">
            <a:solidFill>
              <a:srgbClr val="000000"/>
            </a:solidFill>
            <a:round/>
            <a:tailEnd len="med" type="triangle" w="med"/>
          </a:ln>
        </p:spPr>
      </p:sp>
      <p:sp>
        <p:nvSpPr>
          <p:cNvPr id="637" name="Line 43"/>
          <p:cNvSpPr/>
          <p:nvPr/>
        </p:nvSpPr>
        <p:spPr>
          <a:xfrm>
            <a:off x="790560" y="3068280"/>
            <a:ext cx="448920" cy="0"/>
          </a:xfrm>
          <a:prstGeom prst="line">
            <a:avLst/>
          </a:prstGeom>
          <a:ln w="38160">
            <a:solidFill>
              <a:srgbClr val="000000"/>
            </a:solidFill>
            <a:round/>
          </a:ln>
        </p:spPr>
      </p:sp>
      <p:sp>
        <p:nvSpPr>
          <p:cNvPr id="638" name="CustomShape 44"/>
          <p:cNvSpPr/>
          <p:nvPr/>
        </p:nvSpPr>
        <p:spPr>
          <a:xfrm>
            <a:off x="969840" y="3249720"/>
            <a:ext cx="225000" cy="225000"/>
          </a:xfrm>
          <a:prstGeom prst="rect">
            <a:avLst/>
          </a:prstGeom>
          <a:noFill/>
          <a:ln w="9360">
            <a:noFill/>
          </a:ln>
        </p:spPr>
        <p:txBody>
          <a:bodyPr lIns="0" rIns="0" tIns="0" bIns="0" anchor="ctr"/>
          <a:p>
            <a:pPr algn="ctr">
              <a:lnSpc>
                <a:spcPct val="100000"/>
              </a:lnSpc>
            </a:pPr>
            <a:r>
              <a:rPr i="1" lang="en-US" sz="1600">
                <a:solidFill>
                  <a:srgbClr val="000000"/>
                </a:solidFill>
                <a:latin typeface="Arial"/>
              </a:rPr>
              <a:t>n</a:t>
            </a:r>
            <a:endParaRPr/>
          </a:p>
        </p:txBody>
      </p:sp>
      <p:sp>
        <p:nvSpPr>
          <p:cNvPr id="639" name="Line 45"/>
          <p:cNvSpPr/>
          <p:nvPr/>
        </p:nvSpPr>
        <p:spPr>
          <a:xfrm flipV="1">
            <a:off x="970560" y="3024720"/>
            <a:ext cx="88920" cy="90720"/>
          </a:xfrm>
          <a:prstGeom prst="line">
            <a:avLst/>
          </a:prstGeom>
          <a:ln w="19080">
            <a:solidFill>
              <a:srgbClr val="000000"/>
            </a:solidFill>
            <a:round/>
          </a:ln>
        </p:spPr>
      </p:sp>
      <p:sp>
        <p:nvSpPr>
          <p:cNvPr id="640" name="Line 46"/>
          <p:cNvSpPr/>
          <p:nvPr/>
        </p:nvSpPr>
        <p:spPr>
          <a:xfrm flipV="1">
            <a:off x="1194480" y="3339000"/>
            <a:ext cx="88920" cy="90720"/>
          </a:xfrm>
          <a:prstGeom prst="line">
            <a:avLst/>
          </a:prstGeom>
          <a:ln w="19080">
            <a:solidFill>
              <a:srgbClr val="000000"/>
            </a:solidFill>
            <a:round/>
          </a:ln>
        </p:spPr>
      </p:sp>
      <p:sp>
        <p:nvSpPr>
          <p:cNvPr id="641" name="CustomShape 47"/>
          <p:cNvSpPr/>
          <p:nvPr/>
        </p:nvSpPr>
        <p:spPr>
          <a:xfrm>
            <a:off x="835200" y="2754360"/>
            <a:ext cx="360000" cy="225000"/>
          </a:xfrm>
          <a:prstGeom prst="rect">
            <a:avLst/>
          </a:prstGeom>
          <a:noFill/>
          <a:ln w="9360">
            <a:noFill/>
          </a:ln>
        </p:spPr>
        <p:txBody>
          <a:bodyPr lIns="0" rIns="0" tIns="0" bIns="0" anchor="ctr"/>
          <a:p>
            <a:pPr algn="ctr">
              <a:lnSpc>
                <a:spcPct val="100000"/>
              </a:lnSpc>
            </a:pPr>
            <a:r>
              <a:rPr i="1" lang="en-US" sz="1600">
                <a:solidFill>
                  <a:srgbClr val="000000"/>
                </a:solidFill>
                <a:latin typeface="Arial"/>
              </a:rPr>
              <a:t>n</a:t>
            </a:r>
            <a:r>
              <a:rPr lang="en-US" sz="1600">
                <a:solidFill>
                  <a:srgbClr val="000000"/>
                </a:solidFill>
                <a:latin typeface="Arial"/>
              </a:rPr>
              <a:t>+</a:t>
            </a:r>
            <a:r>
              <a:rPr i="1" lang="en-US" sz="1600">
                <a:solidFill>
                  <a:srgbClr val="000000"/>
                </a:solidFill>
                <a:latin typeface="Arial"/>
              </a:rPr>
              <a:t>k</a:t>
            </a:r>
            <a:endParaRPr/>
          </a:p>
        </p:txBody>
      </p:sp>
      <p:sp>
        <p:nvSpPr>
          <p:cNvPr id="642" name="CustomShape 48"/>
          <p:cNvSpPr/>
          <p:nvPr/>
        </p:nvSpPr>
        <p:spPr>
          <a:xfrm>
            <a:off x="2050920" y="3473280"/>
            <a:ext cx="2069640" cy="899640"/>
          </a:xfrm>
          <a:prstGeom prst="rect">
            <a:avLst/>
          </a:prstGeom>
          <a:noFill/>
          <a:ln w="9360">
            <a:solidFill>
              <a:srgbClr val="000000"/>
            </a:solidFill>
            <a:round/>
            <a:headEnd len="med" type="triangle" w="med"/>
          </a:ln>
        </p:spPr>
      </p:sp>
      <p:sp>
        <p:nvSpPr>
          <p:cNvPr id="643" name="CustomShape 49"/>
          <p:cNvSpPr/>
          <p:nvPr/>
        </p:nvSpPr>
        <p:spPr>
          <a:xfrm>
            <a:off x="2635200" y="3473280"/>
            <a:ext cx="4951080" cy="899640"/>
          </a:xfrm>
          <a:prstGeom prst="rect">
            <a:avLst/>
          </a:prstGeom>
          <a:noFill/>
          <a:ln w="9360">
            <a:solidFill>
              <a:srgbClr val="000000"/>
            </a:solidFill>
            <a:round/>
            <a:headEnd len="med" type="triangle" w="med"/>
          </a:ln>
        </p:spPr>
      </p:sp>
      <p:sp>
        <p:nvSpPr>
          <p:cNvPr id="644" name="CustomShape 50"/>
          <p:cNvSpPr/>
          <p:nvPr/>
        </p:nvSpPr>
        <p:spPr>
          <a:xfrm>
            <a:off x="2050920" y="3384720"/>
            <a:ext cx="583920" cy="269640"/>
          </a:xfrm>
          <a:prstGeom prst="rect">
            <a:avLst/>
          </a:prstGeom>
          <a:noFill/>
          <a:ln w="9360">
            <a:noFill/>
          </a:ln>
        </p:spPr>
        <p:txBody>
          <a:bodyPr lIns="0" rIns="0" tIns="0" bIns="0" anchor="ctr"/>
          <a:p>
            <a:pPr algn="ctr">
              <a:lnSpc>
                <a:spcPct val="100000"/>
              </a:lnSpc>
            </a:pPr>
            <a:r>
              <a:rPr b="1" lang="en-US" sz="1600">
                <a:solidFill>
                  <a:srgbClr val="000000"/>
                </a:solidFill>
                <a:latin typeface="Arial"/>
              </a:rPr>
              <a:t>. . .</a:t>
            </a:r>
            <a:endParaRPr/>
          </a:p>
        </p:txBody>
      </p:sp>
      <p:sp>
        <p:nvSpPr>
          <p:cNvPr id="645" name="CustomShape 51"/>
          <p:cNvSpPr/>
          <p:nvPr/>
        </p:nvSpPr>
        <p:spPr>
          <a:xfrm>
            <a:off x="1285920" y="2754360"/>
            <a:ext cx="225000" cy="225000"/>
          </a:xfrm>
          <a:prstGeom prst="rect">
            <a:avLst/>
          </a:prstGeom>
          <a:noFill/>
          <a:ln w="9360">
            <a:noFill/>
          </a:ln>
        </p:spPr>
        <p:txBody>
          <a:bodyPr lIns="0" rIns="0" tIns="0" bIns="0" anchor="ctr"/>
          <a:p>
            <a:pPr algn="ctr">
              <a:lnSpc>
                <a:spcPct val="100000"/>
              </a:lnSpc>
            </a:pPr>
            <a:r>
              <a:rPr i="1" lang="en-US" sz="1600">
                <a:solidFill>
                  <a:srgbClr val="000000"/>
                </a:solidFill>
                <a:latin typeface="Arial"/>
              </a:rPr>
              <a:t>k</a:t>
            </a:r>
            <a:endParaRPr/>
          </a:p>
        </p:txBody>
      </p:sp>
      <p:sp>
        <p:nvSpPr>
          <p:cNvPr id="646" name="Line 52"/>
          <p:cNvSpPr/>
          <p:nvPr/>
        </p:nvSpPr>
        <p:spPr>
          <a:xfrm flipV="1">
            <a:off x="1373760" y="3023280"/>
            <a:ext cx="88920" cy="90360"/>
          </a:xfrm>
          <a:prstGeom prst="line">
            <a:avLst/>
          </a:prstGeom>
          <a:ln w="19080">
            <a:solidFill>
              <a:srgbClr val="000000"/>
            </a:solidFill>
            <a:round/>
          </a:ln>
        </p:spPr>
      </p:sp>
      <p:sp>
        <p:nvSpPr>
          <p:cNvPr id="647" name="CustomShape 53"/>
          <p:cNvSpPr/>
          <p:nvPr/>
        </p:nvSpPr>
        <p:spPr>
          <a:xfrm rot="16200000">
            <a:off x="138240" y="2958120"/>
            <a:ext cx="899640" cy="225000"/>
          </a:xfrm>
          <a:prstGeom prst="rect">
            <a:avLst/>
          </a:prstGeom>
          <a:noFill/>
          <a:ln w="9360">
            <a:noFill/>
          </a:ln>
        </p:spPr>
        <p:txBody>
          <a:bodyPr lIns="0" rIns="0" tIns="0" bIns="0" anchor="ctr"/>
          <a:p>
            <a:pPr algn="ctr">
              <a:lnSpc>
                <a:spcPct val="100000"/>
              </a:lnSpc>
            </a:pPr>
            <a:r>
              <a:rPr lang="en-US" sz="1600">
                <a:solidFill>
                  <a:srgbClr val="000000"/>
                </a:solidFill>
                <a:latin typeface="Arial"/>
              </a:rPr>
              <a:t>Address</a:t>
            </a:r>
            <a:endParaRPr/>
          </a:p>
        </p:txBody>
      </p:sp>
      <p:sp>
        <p:nvSpPr>
          <p:cNvPr id="648" name="CustomShape 54"/>
          <p:cNvSpPr/>
          <p:nvPr/>
        </p:nvSpPr>
        <p:spPr>
          <a:xfrm>
            <a:off x="2592360" y="2619360"/>
            <a:ext cx="6119280" cy="1034640"/>
          </a:xfrm>
          <a:prstGeom prst="rect">
            <a:avLst/>
          </a:prstGeom>
          <a:noFill/>
          <a:ln w="9360">
            <a:noFill/>
          </a:ln>
        </p:spPr>
        <p:txBody>
          <a:bodyPr lIns="0" rIns="0" tIns="45000" bIns="45000"/>
          <a:p>
            <a:pPr lvl="1">
              <a:lnSpc>
                <a:spcPct val="100000"/>
              </a:lnSpc>
              <a:buFont typeface="Wingdings" charset="2"/>
              <a:buChar char=""/>
            </a:pPr>
            <a:r>
              <a:rPr lang="en-US" sz="2000">
                <a:solidFill>
                  <a:srgbClr val="000000"/>
                </a:solidFill>
                <a:latin typeface="Arial"/>
              </a:rPr>
              <a:t>Data bus of all chips are wired together</a:t>
            </a:r>
            <a:endParaRPr/>
          </a:p>
          <a:p>
            <a:pPr lvl="1">
              <a:lnSpc>
                <a:spcPct val="100000"/>
              </a:lnSpc>
              <a:buFont typeface="Wingdings" charset="2"/>
              <a:buChar char=""/>
            </a:pPr>
            <a:r>
              <a:rPr lang="en-US" sz="2000">
                <a:solidFill>
                  <a:srgbClr val="000000"/>
                </a:solidFill>
                <a:latin typeface="Arial"/>
              </a:rPr>
              <a:t>Only the selected chip will read/write the data</a:t>
            </a:r>
            <a:endParaRPr/>
          </a:p>
        </p:txBody>
      </p:sp>
    </p:spTree>
  </p:cSld>
  <p:timing>
    <p:tnLst>
      <p:par>
        <p:cTn id="40" dur="indefinite" restart="never" nodeType="tmRoot">
          <p:childTnLst>
            <p:seq>
              <p:cTn id="41"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49" name="TextShape 1"/>
          <p:cNvSpPr txBox="1"/>
          <p:nvPr/>
        </p:nvSpPr>
        <p:spPr>
          <a:xfrm>
            <a:off x="457200" y="274680"/>
            <a:ext cx="8229240" cy="791640"/>
          </a:xfrm>
          <a:prstGeom prst="rect">
            <a:avLst/>
          </a:prstGeom>
        </p:spPr>
        <p:txBody>
          <a:bodyPr anchor="ctr"/>
          <a:p>
            <a:pPr>
              <a:lnSpc>
                <a:spcPct val="100000"/>
              </a:lnSpc>
            </a:pPr>
            <a:r>
              <a:rPr lang="en-US" sz="3600">
                <a:solidFill>
                  <a:srgbClr val="000099"/>
                </a:solidFill>
                <a:latin typeface="Comic Sans MS"/>
              </a:rPr>
              <a:t>Next . . .</a:t>
            </a:r>
            <a:endParaRPr/>
          </a:p>
        </p:txBody>
      </p:sp>
      <p:sp>
        <p:nvSpPr>
          <p:cNvPr id="650" name="TextShape 2"/>
          <p:cNvSpPr txBox="1"/>
          <p:nvPr/>
        </p:nvSpPr>
        <p:spPr>
          <a:xfrm>
            <a:off x="792000" y="1233360"/>
            <a:ext cx="7667280" cy="4500360"/>
          </a:xfrm>
          <a:prstGeom prst="rect">
            <a:avLst/>
          </a:prstGeom>
        </p:spPr>
        <p:txBody>
          <a:bodyPr/>
          <a:p>
            <a:pPr>
              <a:lnSpc>
                <a:spcPct val="100000"/>
              </a:lnSpc>
              <a:buFont typeface="Wingdings" charset="2"/>
              <a:buChar char=""/>
            </a:pPr>
            <a:r>
              <a:rPr lang="en-US" sz="2400">
                <a:solidFill>
                  <a:srgbClr val="000000"/>
                </a:solidFill>
                <a:latin typeface="Arial"/>
              </a:rPr>
              <a:t>Random Access Memory and its Structure</a:t>
            </a:r>
            <a:endParaRPr/>
          </a:p>
          <a:p>
            <a:pPr>
              <a:lnSpc>
                <a:spcPct val="100000"/>
              </a:lnSpc>
              <a:buFont typeface="Wingdings" charset="2"/>
              <a:buChar char=""/>
            </a:pPr>
            <a:r>
              <a:rPr lang="en-US" sz="2400">
                <a:solidFill>
                  <a:srgbClr val="ff0000"/>
                </a:solidFill>
                <a:latin typeface="Arial"/>
              </a:rPr>
              <a:t>Memory Hierarchy and the need for Cache Memory</a:t>
            </a:r>
            <a:endParaRPr/>
          </a:p>
          <a:p>
            <a:pPr>
              <a:lnSpc>
                <a:spcPct val="100000"/>
              </a:lnSpc>
              <a:buFont typeface="Wingdings" charset="2"/>
              <a:buChar char=""/>
            </a:pPr>
            <a:r>
              <a:rPr lang="en-US" sz="2400">
                <a:solidFill>
                  <a:srgbClr val="000000"/>
                </a:solidFill>
                <a:latin typeface="Arial"/>
              </a:rPr>
              <a:t>The Basics of Caches</a:t>
            </a:r>
            <a:endParaRPr/>
          </a:p>
          <a:p>
            <a:pPr>
              <a:lnSpc>
                <a:spcPct val="100000"/>
              </a:lnSpc>
              <a:buFont typeface="Wingdings" charset="2"/>
              <a:buChar char=""/>
            </a:pPr>
            <a:r>
              <a:rPr lang="en-US" sz="2400">
                <a:solidFill>
                  <a:srgbClr val="000000"/>
                </a:solidFill>
                <a:latin typeface="Arial"/>
              </a:rPr>
              <a:t>Cache Performance and Memory Stall Cycles</a:t>
            </a:r>
            <a:endParaRPr/>
          </a:p>
          <a:p>
            <a:pPr>
              <a:lnSpc>
                <a:spcPct val="100000"/>
              </a:lnSpc>
              <a:buFont typeface="Wingdings" charset="2"/>
              <a:buChar char=""/>
            </a:pPr>
            <a:r>
              <a:rPr lang="en-US" sz="2400">
                <a:solidFill>
                  <a:srgbClr val="000000"/>
                </a:solidFill>
                <a:latin typeface="Arial"/>
              </a:rPr>
              <a:t>Improving Cache Performance</a:t>
            </a:r>
            <a:endParaRPr/>
          </a:p>
          <a:p>
            <a:pPr>
              <a:lnSpc>
                <a:spcPct val="100000"/>
              </a:lnSpc>
              <a:buFont typeface="Wingdings" charset="2"/>
              <a:buChar char=""/>
            </a:pPr>
            <a:r>
              <a:rPr lang="en-US" sz="2400">
                <a:solidFill>
                  <a:srgbClr val="000000"/>
                </a:solidFill>
                <a:latin typeface="Arial"/>
              </a:rPr>
              <a:t>Multilevel Caches</a:t>
            </a:r>
            <a:endParaRPr/>
          </a:p>
        </p:txBody>
      </p:sp>
    </p:spTree>
  </p:cSld>
  <p:timing>
    <p:tnLst>
      <p:par>
        <p:cTn id="42" dur="indefinite" restart="never" nodeType="tmRoot">
          <p:childTnLst>
            <p:seq>
              <p:cTn id="43"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51" name="TextShape 1"/>
          <p:cNvSpPr txBox="1"/>
          <p:nvPr/>
        </p:nvSpPr>
        <p:spPr>
          <a:xfrm>
            <a:off x="457200" y="274680"/>
            <a:ext cx="8229240" cy="791640"/>
          </a:xfrm>
          <a:prstGeom prst="rect">
            <a:avLst/>
          </a:prstGeom>
        </p:spPr>
        <p:txBody>
          <a:bodyPr anchor="ctr"/>
          <a:p>
            <a:pPr>
              <a:lnSpc>
                <a:spcPct val="100000"/>
              </a:lnSpc>
            </a:pPr>
            <a:r>
              <a:rPr lang="en-US" sz="3600">
                <a:solidFill>
                  <a:srgbClr val="000099"/>
                </a:solidFill>
                <a:latin typeface="Comic Sans MS"/>
              </a:rPr>
              <a:t>Processor-Memory Performance Gap</a:t>
            </a:r>
            <a:endParaRPr/>
          </a:p>
        </p:txBody>
      </p:sp>
      <p:sp>
        <p:nvSpPr>
          <p:cNvPr id="652" name="TextShape 2"/>
          <p:cNvSpPr txBox="1"/>
          <p:nvPr/>
        </p:nvSpPr>
        <p:spPr>
          <a:xfrm>
            <a:off x="457200" y="5143680"/>
            <a:ext cx="8078400" cy="926640"/>
          </a:xfrm>
          <a:prstGeom prst="rect">
            <a:avLst/>
          </a:prstGeom>
        </p:spPr>
        <p:txBody>
          <a:bodyPr/>
          <a:p>
            <a:pPr>
              <a:lnSpc>
                <a:spcPct val="100000"/>
              </a:lnSpc>
              <a:buFont typeface="Wingdings" charset="2"/>
              <a:buChar char=""/>
            </a:pPr>
            <a:r>
              <a:rPr lang="en-US" sz="2400">
                <a:solidFill>
                  <a:srgbClr val="000000"/>
                </a:solidFill>
                <a:latin typeface="Arial"/>
              </a:rPr>
              <a:t>1980 – No cache in microprocessor</a:t>
            </a:r>
            <a:endParaRPr/>
          </a:p>
          <a:p>
            <a:pPr>
              <a:lnSpc>
                <a:spcPct val="100000"/>
              </a:lnSpc>
              <a:buFont typeface="Wingdings" charset="2"/>
              <a:buChar char=""/>
            </a:pPr>
            <a:r>
              <a:rPr lang="en-US" sz="2400">
                <a:solidFill>
                  <a:srgbClr val="000000"/>
                </a:solidFill>
                <a:latin typeface="Arial"/>
              </a:rPr>
              <a:t>1995 – Two-level cache on microprocessor</a:t>
            </a:r>
            <a:endParaRPr/>
          </a:p>
        </p:txBody>
      </p:sp>
      <p:sp>
        <p:nvSpPr>
          <p:cNvPr id="653" name="CustomShape 3"/>
          <p:cNvSpPr/>
          <p:nvPr/>
        </p:nvSpPr>
        <p:spPr>
          <a:xfrm>
            <a:off x="5381640" y="1179360"/>
            <a:ext cx="2385720" cy="363240"/>
          </a:xfrm>
          <a:prstGeom prst="rect">
            <a:avLst/>
          </a:prstGeom>
          <a:noFill/>
          <a:ln w="12600">
            <a:noFill/>
          </a:ln>
        </p:spPr>
        <p:txBody>
          <a:bodyPr lIns="90360" rIns="90360" tIns="44280" bIns="44280"/>
          <a:p>
            <a:pPr algn="ctr">
              <a:lnSpc>
                <a:spcPct val="100000"/>
              </a:lnSpc>
            </a:pPr>
            <a:r>
              <a:rPr lang="en-US">
                <a:solidFill>
                  <a:srgbClr val="000000"/>
                </a:solidFill>
                <a:latin typeface="Arial"/>
              </a:rPr>
              <a:t>CPU: 55% per year</a:t>
            </a:r>
            <a:endParaRPr/>
          </a:p>
        </p:txBody>
      </p:sp>
      <p:sp>
        <p:nvSpPr>
          <p:cNvPr id="654" name="CustomShape 4"/>
          <p:cNvSpPr/>
          <p:nvPr/>
        </p:nvSpPr>
        <p:spPr>
          <a:xfrm>
            <a:off x="5967360" y="3965400"/>
            <a:ext cx="2249280" cy="363240"/>
          </a:xfrm>
          <a:prstGeom prst="rect">
            <a:avLst/>
          </a:prstGeom>
          <a:noFill/>
          <a:ln w="12600">
            <a:noFill/>
          </a:ln>
        </p:spPr>
        <p:txBody>
          <a:bodyPr lIns="90360" rIns="90360" tIns="44280" bIns="44280"/>
          <a:p>
            <a:pPr>
              <a:lnSpc>
                <a:spcPct val="100000"/>
              </a:lnSpc>
            </a:pPr>
            <a:r>
              <a:rPr lang="en-US">
                <a:solidFill>
                  <a:srgbClr val="000000"/>
                </a:solidFill>
                <a:latin typeface="Arial"/>
              </a:rPr>
              <a:t>DRAM: 7% per year</a:t>
            </a:r>
            <a:endParaRPr/>
          </a:p>
        </p:txBody>
      </p:sp>
      <p:sp>
        <p:nvSpPr>
          <p:cNvPr id="655" name="Line 5"/>
          <p:cNvSpPr/>
          <p:nvPr/>
        </p:nvSpPr>
        <p:spPr>
          <a:xfrm>
            <a:off x="6437160" y="1552320"/>
            <a:ext cx="12600" cy="0"/>
          </a:xfrm>
          <a:prstGeom prst="line">
            <a:avLst/>
          </a:prstGeom>
          <a:ln w="12600">
            <a:solidFill>
              <a:srgbClr val="000000"/>
            </a:solidFill>
            <a:round/>
          </a:ln>
        </p:spPr>
      </p:sp>
      <p:sp>
        <p:nvSpPr>
          <p:cNvPr id="656" name="Line 6"/>
          <p:cNvSpPr/>
          <p:nvPr/>
        </p:nvSpPr>
        <p:spPr>
          <a:xfrm flipV="1">
            <a:off x="1514160" y="1539720"/>
            <a:ext cx="0" cy="2921040"/>
          </a:xfrm>
          <a:prstGeom prst="line">
            <a:avLst/>
          </a:prstGeom>
          <a:ln w="12600">
            <a:solidFill>
              <a:srgbClr val="000000"/>
            </a:solidFill>
            <a:round/>
          </a:ln>
        </p:spPr>
      </p:sp>
      <p:sp>
        <p:nvSpPr>
          <p:cNvPr id="657" name="Line 7"/>
          <p:cNvSpPr/>
          <p:nvPr/>
        </p:nvSpPr>
        <p:spPr>
          <a:xfrm>
            <a:off x="1477800" y="4460760"/>
            <a:ext cx="58680" cy="0"/>
          </a:xfrm>
          <a:prstGeom prst="line">
            <a:avLst/>
          </a:prstGeom>
          <a:ln w="12600">
            <a:solidFill>
              <a:srgbClr val="000000"/>
            </a:solidFill>
            <a:round/>
          </a:ln>
        </p:spPr>
      </p:sp>
      <p:sp>
        <p:nvSpPr>
          <p:cNvPr id="658" name="Line 8"/>
          <p:cNvSpPr/>
          <p:nvPr/>
        </p:nvSpPr>
        <p:spPr>
          <a:xfrm>
            <a:off x="1514160" y="4460760"/>
            <a:ext cx="4946760" cy="0"/>
          </a:xfrm>
          <a:prstGeom prst="line">
            <a:avLst/>
          </a:prstGeom>
          <a:ln w="12600">
            <a:solidFill>
              <a:srgbClr val="000000"/>
            </a:solidFill>
            <a:round/>
          </a:ln>
        </p:spPr>
      </p:sp>
      <p:sp>
        <p:nvSpPr>
          <p:cNvPr id="659" name="Line 9"/>
          <p:cNvSpPr/>
          <p:nvPr/>
        </p:nvSpPr>
        <p:spPr>
          <a:xfrm flipV="1">
            <a:off x="1514160" y="4400280"/>
            <a:ext cx="0" cy="108000"/>
          </a:xfrm>
          <a:prstGeom prst="line">
            <a:avLst/>
          </a:prstGeom>
          <a:ln w="12600">
            <a:solidFill>
              <a:srgbClr val="000000"/>
            </a:solidFill>
            <a:round/>
          </a:ln>
        </p:spPr>
      </p:sp>
      <p:sp>
        <p:nvSpPr>
          <p:cNvPr id="660" name="Line 10"/>
          <p:cNvSpPr/>
          <p:nvPr/>
        </p:nvSpPr>
        <p:spPr>
          <a:xfrm flipV="1">
            <a:off x="1760400" y="4400280"/>
            <a:ext cx="0" cy="108000"/>
          </a:xfrm>
          <a:prstGeom prst="line">
            <a:avLst/>
          </a:prstGeom>
          <a:ln w="12600">
            <a:solidFill>
              <a:srgbClr val="000000"/>
            </a:solidFill>
            <a:round/>
          </a:ln>
        </p:spPr>
      </p:sp>
      <p:sp>
        <p:nvSpPr>
          <p:cNvPr id="661" name="Line 11"/>
          <p:cNvSpPr/>
          <p:nvPr/>
        </p:nvSpPr>
        <p:spPr>
          <a:xfrm flipV="1">
            <a:off x="2017440" y="4400280"/>
            <a:ext cx="0" cy="108000"/>
          </a:xfrm>
          <a:prstGeom prst="line">
            <a:avLst/>
          </a:prstGeom>
          <a:ln w="12600">
            <a:solidFill>
              <a:srgbClr val="000000"/>
            </a:solidFill>
            <a:round/>
          </a:ln>
        </p:spPr>
      </p:sp>
      <p:sp>
        <p:nvSpPr>
          <p:cNvPr id="662" name="Line 12"/>
          <p:cNvSpPr/>
          <p:nvPr/>
        </p:nvSpPr>
        <p:spPr>
          <a:xfrm flipV="1">
            <a:off x="2263680" y="4400280"/>
            <a:ext cx="0" cy="108000"/>
          </a:xfrm>
          <a:prstGeom prst="line">
            <a:avLst/>
          </a:prstGeom>
          <a:ln w="12600">
            <a:solidFill>
              <a:srgbClr val="000000"/>
            </a:solidFill>
            <a:round/>
          </a:ln>
        </p:spPr>
      </p:sp>
      <p:sp>
        <p:nvSpPr>
          <p:cNvPr id="663" name="Line 13"/>
          <p:cNvSpPr/>
          <p:nvPr/>
        </p:nvSpPr>
        <p:spPr>
          <a:xfrm flipV="1">
            <a:off x="2509560" y="4400280"/>
            <a:ext cx="0" cy="108000"/>
          </a:xfrm>
          <a:prstGeom prst="line">
            <a:avLst/>
          </a:prstGeom>
          <a:ln w="12600">
            <a:solidFill>
              <a:srgbClr val="000000"/>
            </a:solidFill>
            <a:round/>
          </a:ln>
        </p:spPr>
      </p:sp>
      <p:sp>
        <p:nvSpPr>
          <p:cNvPr id="664" name="Line 14"/>
          <p:cNvSpPr/>
          <p:nvPr/>
        </p:nvSpPr>
        <p:spPr>
          <a:xfrm flipV="1">
            <a:off x="2755800" y="4400280"/>
            <a:ext cx="0" cy="108000"/>
          </a:xfrm>
          <a:prstGeom prst="line">
            <a:avLst/>
          </a:prstGeom>
          <a:ln w="12600">
            <a:solidFill>
              <a:srgbClr val="000000"/>
            </a:solidFill>
            <a:round/>
          </a:ln>
        </p:spPr>
      </p:sp>
      <p:sp>
        <p:nvSpPr>
          <p:cNvPr id="665" name="Line 15"/>
          <p:cNvSpPr/>
          <p:nvPr/>
        </p:nvSpPr>
        <p:spPr>
          <a:xfrm flipV="1">
            <a:off x="3001680" y="4400280"/>
            <a:ext cx="0" cy="108000"/>
          </a:xfrm>
          <a:prstGeom prst="line">
            <a:avLst/>
          </a:prstGeom>
          <a:ln w="12600">
            <a:solidFill>
              <a:srgbClr val="000000"/>
            </a:solidFill>
            <a:round/>
          </a:ln>
        </p:spPr>
      </p:sp>
      <p:sp>
        <p:nvSpPr>
          <p:cNvPr id="666" name="Line 16"/>
          <p:cNvSpPr/>
          <p:nvPr/>
        </p:nvSpPr>
        <p:spPr>
          <a:xfrm flipV="1">
            <a:off x="3247920" y="4400280"/>
            <a:ext cx="0" cy="108000"/>
          </a:xfrm>
          <a:prstGeom prst="line">
            <a:avLst/>
          </a:prstGeom>
          <a:ln w="12600">
            <a:solidFill>
              <a:srgbClr val="000000"/>
            </a:solidFill>
            <a:round/>
          </a:ln>
        </p:spPr>
      </p:sp>
      <p:sp>
        <p:nvSpPr>
          <p:cNvPr id="667" name="Line 17"/>
          <p:cNvSpPr/>
          <p:nvPr/>
        </p:nvSpPr>
        <p:spPr>
          <a:xfrm flipV="1">
            <a:off x="3495600" y="4400280"/>
            <a:ext cx="0" cy="108000"/>
          </a:xfrm>
          <a:prstGeom prst="line">
            <a:avLst/>
          </a:prstGeom>
          <a:ln w="12600">
            <a:solidFill>
              <a:srgbClr val="000000"/>
            </a:solidFill>
            <a:round/>
          </a:ln>
        </p:spPr>
      </p:sp>
      <p:sp>
        <p:nvSpPr>
          <p:cNvPr id="668" name="Line 18"/>
          <p:cNvSpPr/>
          <p:nvPr/>
        </p:nvSpPr>
        <p:spPr>
          <a:xfrm flipV="1">
            <a:off x="3752640" y="4400280"/>
            <a:ext cx="0" cy="108000"/>
          </a:xfrm>
          <a:prstGeom prst="line">
            <a:avLst/>
          </a:prstGeom>
          <a:ln w="12600">
            <a:solidFill>
              <a:srgbClr val="000000"/>
            </a:solidFill>
            <a:round/>
          </a:ln>
        </p:spPr>
      </p:sp>
      <p:sp>
        <p:nvSpPr>
          <p:cNvPr id="669" name="Line 19"/>
          <p:cNvSpPr/>
          <p:nvPr/>
        </p:nvSpPr>
        <p:spPr>
          <a:xfrm flipV="1">
            <a:off x="3998880" y="4400280"/>
            <a:ext cx="0" cy="108000"/>
          </a:xfrm>
          <a:prstGeom prst="line">
            <a:avLst/>
          </a:prstGeom>
          <a:ln w="12600">
            <a:solidFill>
              <a:srgbClr val="000000"/>
            </a:solidFill>
            <a:round/>
          </a:ln>
        </p:spPr>
      </p:sp>
      <p:sp>
        <p:nvSpPr>
          <p:cNvPr id="670" name="Line 20"/>
          <p:cNvSpPr/>
          <p:nvPr/>
        </p:nvSpPr>
        <p:spPr>
          <a:xfrm flipV="1">
            <a:off x="4244760" y="4400280"/>
            <a:ext cx="0" cy="108000"/>
          </a:xfrm>
          <a:prstGeom prst="line">
            <a:avLst/>
          </a:prstGeom>
          <a:ln w="12600">
            <a:solidFill>
              <a:srgbClr val="000000"/>
            </a:solidFill>
            <a:round/>
          </a:ln>
        </p:spPr>
      </p:sp>
      <p:sp>
        <p:nvSpPr>
          <p:cNvPr id="671" name="Line 21"/>
          <p:cNvSpPr/>
          <p:nvPr/>
        </p:nvSpPr>
        <p:spPr>
          <a:xfrm flipV="1">
            <a:off x="4491000" y="4400280"/>
            <a:ext cx="0" cy="108000"/>
          </a:xfrm>
          <a:prstGeom prst="line">
            <a:avLst/>
          </a:prstGeom>
          <a:ln w="12600">
            <a:solidFill>
              <a:srgbClr val="000000"/>
            </a:solidFill>
            <a:round/>
          </a:ln>
        </p:spPr>
      </p:sp>
      <p:sp>
        <p:nvSpPr>
          <p:cNvPr id="672" name="Line 22"/>
          <p:cNvSpPr/>
          <p:nvPr/>
        </p:nvSpPr>
        <p:spPr>
          <a:xfrm flipV="1">
            <a:off x="4736880" y="4400280"/>
            <a:ext cx="0" cy="108000"/>
          </a:xfrm>
          <a:prstGeom prst="line">
            <a:avLst/>
          </a:prstGeom>
          <a:ln w="12600">
            <a:solidFill>
              <a:srgbClr val="000000"/>
            </a:solidFill>
            <a:round/>
          </a:ln>
        </p:spPr>
      </p:sp>
      <p:sp>
        <p:nvSpPr>
          <p:cNvPr id="673" name="Line 23"/>
          <p:cNvSpPr/>
          <p:nvPr/>
        </p:nvSpPr>
        <p:spPr>
          <a:xfrm flipV="1">
            <a:off x="4983120" y="4400280"/>
            <a:ext cx="0" cy="108000"/>
          </a:xfrm>
          <a:prstGeom prst="line">
            <a:avLst/>
          </a:prstGeom>
          <a:ln w="12600">
            <a:solidFill>
              <a:srgbClr val="000000"/>
            </a:solidFill>
            <a:round/>
          </a:ln>
        </p:spPr>
      </p:sp>
      <p:sp>
        <p:nvSpPr>
          <p:cNvPr id="674" name="Line 24"/>
          <p:cNvSpPr/>
          <p:nvPr/>
        </p:nvSpPr>
        <p:spPr>
          <a:xfrm flipV="1">
            <a:off x="5230800" y="4400280"/>
            <a:ext cx="0" cy="108000"/>
          </a:xfrm>
          <a:prstGeom prst="line">
            <a:avLst/>
          </a:prstGeom>
          <a:ln w="12600">
            <a:solidFill>
              <a:srgbClr val="000000"/>
            </a:solidFill>
            <a:round/>
          </a:ln>
        </p:spPr>
      </p:sp>
      <p:sp>
        <p:nvSpPr>
          <p:cNvPr id="675" name="Line 25"/>
          <p:cNvSpPr/>
          <p:nvPr/>
        </p:nvSpPr>
        <p:spPr>
          <a:xfrm flipV="1">
            <a:off x="5487840" y="4400280"/>
            <a:ext cx="0" cy="108000"/>
          </a:xfrm>
          <a:prstGeom prst="line">
            <a:avLst/>
          </a:prstGeom>
          <a:ln w="12600">
            <a:solidFill>
              <a:srgbClr val="000000"/>
            </a:solidFill>
            <a:round/>
          </a:ln>
        </p:spPr>
      </p:sp>
      <p:sp>
        <p:nvSpPr>
          <p:cNvPr id="676" name="Line 26"/>
          <p:cNvSpPr/>
          <p:nvPr/>
        </p:nvSpPr>
        <p:spPr>
          <a:xfrm flipV="1">
            <a:off x="5733720" y="4400280"/>
            <a:ext cx="0" cy="108000"/>
          </a:xfrm>
          <a:prstGeom prst="line">
            <a:avLst/>
          </a:prstGeom>
          <a:ln w="12600">
            <a:solidFill>
              <a:srgbClr val="000000"/>
            </a:solidFill>
            <a:round/>
          </a:ln>
        </p:spPr>
      </p:sp>
      <p:sp>
        <p:nvSpPr>
          <p:cNvPr id="677" name="Line 27"/>
          <p:cNvSpPr/>
          <p:nvPr/>
        </p:nvSpPr>
        <p:spPr>
          <a:xfrm flipV="1">
            <a:off x="5979960" y="4400280"/>
            <a:ext cx="0" cy="108000"/>
          </a:xfrm>
          <a:prstGeom prst="line">
            <a:avLst/>
          </a:prstGeom>
          <a:ln w="12600">
            <a:solidFill>
              <a:srgbClr val="000000"/>
            </a:solidFill>
            <a:round/>
          </a:ln>
        </p:spPr>
      </p:sp>
      <p:sp>
        <p:nvSpPr>
          <p:cNvPr id="678" name="Line 28"/>
          <p:cNvSpPr/>
          <p:nvPr/>
        </p:nvSpPr>
        <p:spPr>
          <a:xfrm flipV="1">
            <a:off x="6225840" y="4400280"/>
            <a:ext cx="0" cy="108000"/>
          </a:xfrm>
          <a:prstGeom prst="line">
            <a:avLst/>
          </a:prstGeom>
          <a:ln w="12600">
            <a:solidFill>
              <a:srgbClr val="000000"/>
            </a:solidFill>
            <a:round/>
          </a:ln>
        </p:spPr>
      </p:sp>
      <p:sp>
        <p:nvSpPr>
          <p:cNvPr id="679" name="Line 29"/>
          <p:cNvSpPr/>
          <p:nvPr/>
        </p:nvSpPr>
        <p:spPr>
          <a:xfrm flipV="1">
            <a:off x="6472080" y="4400280"/>
            <a:ext cx="0" cy="108000"/>
          </a:xfrm>
          <a:prstGeom prst="line">
            <a:avLst/>
          </a:prstGeom>
          <a:ln w="12600">
            <a:solidFill>
              <a:srgbClr val="000000"/>
            </a:solidFill>
            <a:round/>
          </a:ln>
        </p:spPr>
      </p:sp>
      <p:sp>
        <p:nvSpPr>
          <p:cNvPr id="680" name="CustomShape 30"/>
          <p:cNvSpPr/>
          <p:nvPr/>
        </p:nvSpPr>
        <p:spPr>
          <a:xfrm>
            <a:off x="1508040" y="1571760"/>
            <a:ext cx="4960440" cy="2883960"/>
          </a:xfrm>
          <a:prstGeom prst="rect">
            <a:avLst/>
          </a:prstGeom>
          <a:noFill/>
          <a:ln w="12600">
            <a:solidFill>
              <a:srgbClr val="000000"/>
            </a:solidFill>
            <a:round/>
          </a:ln>
        </p:spPr>
      </p:sp>
      <p:sp>
        <p:nvSpPr>
          <p:cNvPr id="681" name="CustomShape 31"/>
          <p:cNvSpPr/>
          <p:nvPr/>
        </p:nvSpPr>
        <p:spPr>
          <a:xfrm>
            <a:off x="1508040" y="3882960"/>
            <a:ext cx="4960440" cy="572760"/>
          </a:xfrm>
          <a:prstGeom prst="rect">
            <a:avLst/>
          </a:prstGeom>
          <a:noFill/>
          <a:ln w="12600">
            <a:solidFill>
              <a:srgbClr val="000000"/>
            </a:solidFill>
            <a:round/>
          </a:ln>
        </p:spPr>
      </p:sp>
      <p:sp>
        <p:nvSpPr>
          <p:cNvPr id="682" name="CustomShape 32"/>
          <p:cNvSpPr/>
          <p:nvPr/>
        </p:nvSpPr>
        <p:spPr>
          <a:xfrm>
            <a:off x="1477800" y="4414680"/>
            <a:ext cx="47160" cy="66240"/>
          </a:xfrm>
          <a:prstGeom prst="rect">
            <a:avLst/>
          </a:prstGeom>
          <a:solidFill>
            <a:srgbClr val="dd0806"/>
          </a:solidFill>
          <a:ln w="12600">
            <a:solidFill>
              <a:srgbClr val="000000"/>
            </a:solidFill>
            <a:miter/>
          </a:ln>
        </p:spPr>
      </p:sp>
      <p:sp>
        <p:nvSpPr>
          <p:cNvPr id="683" name="CustomShape 33"/>
          <p:cNvSpPr/>
          <p:nvPr/>
        </p:nvSpPr>
        <p:spPr>
          <a:xfrm>
            <a:off x="1724040" y="4313160"/>
            <a:ext cx="47160" cy="66240"/>
          </a:xfrm>
          <a:prstGeom prst="rect">
            <a:avLst/>
          </a:prstGeom>
          <a:solidFill>
            <a:srgbClr val="dd0806"/>
          </a:solidFill>
          <a:ln w="12600">
            <a:solidFill>
              <a:srgbClr val="000000"/>
            </a:solidFill>
            <a:miter/>
          </a:ln>
        </p:spPr>
      </p:sp>
      <p:sp>
        <p:nvSpPr>
          <p:cNvPr id="684" name="CustomShape 34"/>
          <p:cNvSpPr/>
          <p:nvPr/>
        </p:nvSpPr>
        <p:spPr>
          <a:xfrm>
            <a:off x="1982880" y="4232160"/>
            <a:ext cx="45720" cy="50400"/>
          </a:xfrm>
          <a:prstGeom prst="rect">
            <a:avLst/>
          </a:prstGeom>
          <a:solidFill>
            <a:srgbClr val="dd0806"/>
          </a:solidFill>
          <a:ln w="12600">
            <a:solidFill>
              <a:srgbClr val="000000"/>
            </a:solidFill>
            <a:miter/>
          </a:ln>
        </p:spPr>
      </p:sp>
      <p:sp>
        <p:nvSpPr>
          <p:cNvPr id="685" name="CustomShape 35"/>
          <p:cNvSpPr/>
          <p:nvPr/>
        </p:nvSpPr>
        <p:spPr>
          <a:xfrm>
            <a:off x="2228760" y="4143240"/>
            <a:ext cx="47160" cy="50400"/>
          </a:xfrm>
          <a:prstGeom prst="rect">
            <a:avLst/>
          </a:prstGeom>
          <a:solidFill>
            <a:srgbClr val="dd0806"/>
          </a:solidFill>
          <a:ln w="12600">
            <a:solidFill>
              <a:srgbClr val="000000"/>
            </a:solidFill>
            <a:miter/>
          </a:ln>
        </p:spPr>
      </p:sp>
      <p:sp>
        <p:nvSpPr>
          <p:cNvPr id="686" name="CustomShape 36"/>
          <p:cNvSpPr/>
          <p:nvPr/>
        </p:nvSpPr>
        <p:spPr>
          <a:xfrm>
            <a:off x="2475000" y="4041720"/>
            <a:ext cx="47160" cy="50400"/>
          </a:xfrm>
          <a:prstGeom prst="rect">
            <a:avLst/>
          </a:prstGeom>
          <a:solidFill>
            <a:srgbClr val="dd0806"/>
          </a:solidFill>
          <a:ln w="12600">
            <a:solidFill>
              <a:srgbClr val="000000"/>
            </a:solidFill>
            <a:miter/>
          </a:ln>
        </p:spPr>
      </p:sp>
      <p:sp>
        <p:nvSpPr>
          <p:cNvPr id="687" name="CustomShape 37"/>
          <p:cNvSpPr/>
          <p:nvPr/>
        </p:nvSpPr>
        <p:spPr>
          <a:xfrm>
            <a:off x="2720880" y="3952800"/>
            <a:ext cx="47160" cy="50400"/>
          </a:xfrm>
          <a:prstGeom prst="rect">
            <a:avLst/>
          </a:prstGeom>
          <a:solidFill>
            <a:srgbClr val="dd0806"/>
          </a:solidFill>
          <a:ln w="12600">
            <a:solidFill>
              <a:srgbClr val="000000"/>
            </a:solidFill>
            <a:miter/>
          </a:ln>
        </p:spPr>
      </p:sp>
      <p:sp>
        <p:nvSpPr>
          <p:cNvPr id="688" name="CustomShape 38"/>
          <p:cNvSpPr/>
          <p:nvPr/>
        </p:nvSpPr>
        <p:spPr>
          <a:xfrm>
            <a:off x="2967120" y="3851280"/>
            <a:ext cx="47160" cy="50400"/>
          </a:xfrm>
          <a:prstGeom prst="rect">
            <a:avLst/>
          </a:prstGeom>
          <a:solidFill>
            <a:srgbClr val="dd0806"/>
          </a:solidFill>
          <a:ln w="12600">
            <a:solidFill>
              <a:srgbClr val="000000"/>
            </a:solidFill>
            <a:miter/>
          </a:ln>
        </p:spPr>
      </p:sp>
      <p:sp>
        <p:nvSpPr>
          <p:cNvPr id="689" name="CustomShape 39"/>
          <p:cNvSpPr/>
          <p:nvPr/>
        </p:nvSpPr>
        <p:spPr>
          <a:xfrm>
            <a:off x="3213000" y="3762360"/>
            <a:ext cx="47160" cy="50400"/>
          </a:xfrm>
          <a:prstGeom prst="rect">
            <a:avLst/>
          </a:prstGeom>
          <a:solidFill>
            <a:srgbClr val="dd0806"/>
          </a:solidFill>
          <a:ln w="12600">
            <a:solidFill>
              <a:srgbClr val="000000"/>
            </a:solidFill>
            <a:miter/>
          </a:ln>
        </p:spPr>
      </p:sp>
      <p:sp>
        <p:nvSpPr>
          <p:cNvPr id="690" name="CustomShape 40"/>
          <p:cNvSpPr/>
          <p:nvPr/>
        </p:nvSpPr>
        <p:spPr>
          <a:xfrm>
            <a:off x="3459240" y="3597120"/>
            <a:ext cx="47160" cy="50400"/>
          </a:xfrm>
          <a:prstGeom prst="rect">
            <a:avLst/>
          </a:prstGeom>
          <a:solidFill>
            <a:srgbClr val="dd0806"/>
          </a:solidFill>
          <a:ln w="12600">
            <a:solidFill>
              <a:srgbClr val="000000"/>
            </a:solidFill>
            <a:miter/>
          </a:ln>
        </p:spPr>
      </p:sp>
      <p:sp>
        <p:nvSpPr>
          <p:cNvPr id="691" name="CustomShape 41"/>
          <p:cNvSpPr/>
          <p:nvPr/>
        </p:nvSpPr>
        <p:spPr>
          <a:xfrm>
            <a:off x="3718080" y="3419640"/>
            <a:ext cx="45720" cy="50400"/>
          </a:xfrm>
          <a:prstGeom prst="rect">
            <a:avLst/>
          </a:prstGeom>
          <a:solidFill>
            <a:srgbClr val="dd0806"/>
          </a:solidFill>
          <a:ln w="12600">
            <a:solidFill>
              <a:srgbClr val="000000"/>
            </a:solidFill>
            <a:miter/>
          </a:ln>
        </p:spPr>
      </p:sp>
      <p:sp>
        <p:nvSpPr>
          <p:cNvPr id="692" name="CustomShape 42"/>
          <p:cNvSpPr/>
          <p:nvPr/>
        </p:nvSpPr>
        <p:spPr>
          <a:xfrm>
            <a:off x="3963960" y="3254400"/>
            <a:ext cx="45720" cy="50400"/>
          </a:xfrm>
          <a:prstGeom prst="rect">
            <a:avLst/>
          </a:prstGeom>
          <a:solidFill>
            <a:srgbClr val="dd0806"/>
          </a:solidFill>
          <a:ln w="12600">
            <a:solidFill>
              <a:srgbClr val="000000"/>
            </a:solidFill>
            <a:miter/>
          </a:ln>
        </p:spPr>
      </p:sp>
      <p:sp>
        <p:nvSpPr>
          <p:cNvPr id="693" name="CustomShape 43"/>
          <p:cNvSpPr/>
          <p:nvPr/>
        </p:nvSpPr>
        <p:spPr>
          <a:xfrm>
            <a:off x="4210200" y="3076560"/>
            <a:ext cx="47160" cy="50400"/>
          </a:xfrm>
          <a:prstGeom prst="rect">
            <a:avLst/>
          </a:prstGeom>
          <a:solidFill>
            <a:srgbClr val="dd0806"/>
          </a:solidFill>
          <a:ln w="12600">
            <a:solidFill>
              <a:srgbClr val="000000"/>
            </a:solidFill>
            <a:miter/>
          </a:ln>
        </p:spPr>
      </p:sp>
      <p:sp>
        <p:nvSpPr>
          <p:cNvPr id="694" name="CustomShape 44"/>
          <p:cNvSpPr/>
          <p:nvPr/>
        </p:nvSpPr>
        <p:spPr>
          <a:xfrm>
            <a:off x="4456080" y="2911320"/>
            <a:ext cx="47160" cy="50400"/>
          </a:xfrm>
          <a:prstGeom prst="rect">
            <a:avLst/>
          </a:prstGeom>
          <a:solidFill>
            <a:srgbClr val="dd0806"/>
          </a:solidFill>
          <a:ln w="12600">
            <a:solidFill>
              <a:srgbClr val="000000"/>
            </a:solidFill>
            <a:miter/>
          </a:ln>
        </p:spPr>
      </p:sp>
      <p:sp>
        <p:nvSpPr>
          <p:cNvPr id="695" name="CustomShape 45"/>
          <p:cNvSpPr/>
          <p:nvPr/>
        </p:nvSpPr>
        <p:spPr>
          <a:xfrm>
            <a:off x="4702320" y="2733840"/>
            <a:ext cx="47160" cy="50400"/>
          </a:xfrm>
          <a:prstGeom prst="rect">
            <a:avLst/>
          </a:prstGeom>
          <a:solidFill>
            <a:srgbClr val="dd0806"/>
          </a:solidFill>
          <a:ln w="12600">
            <a:solidFill>
              <a:srgbClr val="000000"/>
            </a:solidFill>
            <a:miter/>
          </a:ln>
        </p:spPr>
      </p:sp>
      <p:sp>
        <p:nvSpPr>
          <p:cNvPr id="696" name="CustomShape 46"/>
          <p:cNvSpPr/>
          <p:nvPr/>
        </p:nvSpPr>
        <p:spPr>
          <a:xfrm>
            <a:off x="4948200" y="2568600"/>
            <a:ext cx="47160" cy="50400"/>
          </a:xfrm>
          <a:prstGeom prst="rect">
            <a:avLst/>
          </a:prstGeom>
          <a:solidFill>
            <a:srgbClr val="dd0806"/>
          </a:solidFill>
          <a:ln w="12600">
            <a:solidFill>
              <a:srgbClr val="000000"/>
            </a:solidFill>
            <a:miter/>
          </a:ln>
        </p:spPr>
      </p:sp>
      <p:sp>
        <p:nvSpPr>
          <p:cNvPr id="697" name="CustomShape 47"/>
          <p:cNvSpPr/>
          <p:nvPr/>
        </p:nvSpPr>
        <p:spPr>
          <a:xfrm>
            <a:off x="5194440" y="2390760"/>
            <a:ext cx="47160" cy="50400"/>
          </a:xfrm>
          <a:prstGeom prst="rect">
            <a:avLst/>
          </a:prstGeom>
          <a:solidFill>
            <a:srgbClr val="dd0806"/>
          </a:solidFill>
          <a:ln w="12600">
            <a:solidFill>
              <a:srgbClr val="000000"/>
            </a:solidFill>
            <a:miter/>
          </a:ln>
        </p:spPr>
      </p:sp>
      <p:sp>
        <p:nvSpPr>
          <p:cNvPr id="698" name="CustomShape 48"/>
          <p:cNvSpPr/>
          <p:nvPr/>
        </p:nvSpPr>
        <p:spPr>
          <a:xfrm>
            <a:off x="5452920" y="2225520"/>
            <a:ext cx="45720" cy="50400"/>
          </a:xfrm>
          <a:prstGeom prst="rect">
            <a:avLst/>
          </a:prstGeom>
          <a:solidFill>
            <a:srgbClr val="dd0806"/>
          </a:solidFill>
          <a:ln w="12600">
            <a:solidFill>
              <a:srgbClr val="000000"/>
            </a:solidFill>
            <a:miter/>
          </a:ln>
        </p:spPr>
      </p:sp>
      <p:sp>
        <p:nvSpPr>
          <p:cNvPr id="699" name="CustomShape 49"/>
          <p:cNvSpPr/>
          <p:nvPr/>
        </p:nvSpPr>
        <p:spPr>
          <a:xfrm>
            <a:off x="5699160" y="2060640"/>
            <a:ext cx="45720" cy="50400"/>
          </a:xfrm>
          <a:prstGeom prst="rect">
            <a:avLst/>
          </a:prstGeom>
          <a:solidFill>
            <a:srgbClr val="dd0806"/>
          </a:solidFill>
          <a:ln w="12600">
            <a:solidFill>
              <a:srgbClr val="000000"/>
            </a:solidFill>
            <a:miter/>
          </a:ln>
        </p:spPr>
      </p:sp>
      <p:sp>
        <p:nvSpPr>
          <p:cNvPr id="700" name="CustomShape 50"/>
          <p:cNvSpPr/>
          <p:nvPr/>
        </p:nvSpPr>
        <p:spPr>
          <a:xfrm>
            <a:off x="5945040" y="1882800"/>
            <a:ext cx="47160" cy="50400"/>
          </a:xfrm>
          <a:prstGeom prst="rect">
            <a:avLst/>
          </a:prstGeom>
          <a:solidFill>
            <a:srgbClr val="dd0806"/>
          </a:solidFill>
          <a:ln w="12600">
            <a:solidFill>
              <a:srgbClr val="000000"/>
            </a:solidFill>
            <a:miter/>
          </a:ln>
        </p:spPr>
      </p:sp>
      <p:sp>
        <p:nvSpPr>
          <p:cNvPr id="701" name="CustomShape 51"/>
          <p:cNvSpPr/>
          <p:nvPr/>
        </p:nvSpPr>
        <p:spPr>
          <a:xfrm>
            <a:off x="6191280" y="1717560"/>
            <a:ext cx="47160" cy="50400"/>
          </a:xfrm>
          <a:prstGeom prst="rect">
            <a:avLst/>
          </a:prstGeom>
          <a:solidFill>
            <a:srgbClr val="dd0806"/>
          </a:solidFill>
          <a:ln w="12600">
            <a:solidFill>
              <a:srgbClr val="000000"/>
            </a:solidFill>
            <a:miter/>
          </a:ln>
        </p:spPr>
      </p:sp>
      <p:sp>
        <p:nvSpPr>
          <p:cNvPr id="702" name="CustomShape 52"/>
          <p:cNvSpPr/>
          <p:nvPr/>
        </p:nvSpPr>
        <p:spPr>
          <a:xfrm>
            <a:off x="6437160" y="1539720"/>
            <a:ext cx="47160" cy="50400"/>
          </a:xfrm>
          <a:prstGeom prst="rect">
            <a:avLst/>
          </a:prstGeom>
          <a:solidFill>
            <a:srgbClr val="dd0806"/>
          </a:solidFill>
          <a:ln w="12600">
            <a:solidFill>
              <a:srgbClr val="000000"/>
            </a:solidFill>
            <a:miter/>
          </a:ln>
        </p:spPr>
      </p:sp>
      <p:sp>
        <p:nvSpPr>
          <p:cNvPr id="703" name="CustomShape 53"/>
          <p:cNvSpPr/>
          <p:nvPr/>
        </p:nvSpPr>
        <p:spPr>
          <a:xfrm>
            <a:off x="1477800" y="4414680"/>
            <a:ext cx="47160" cy="66240"/>
          </a:xfrm>
          <a:prstGeom prst="rect">
            <a:avLst/>
          </a:prstGeom>
          <a:solidFill>
            <a:srgbClr val="008011"/>
          </a:solidFill>
          <a:ln w="12600">
            <a:solidFill>
              <a:srgbClr val="000000"/>
            </a:solidFill>
            <a:miter/>
          </a:ln>
        </p:spPr>
      </p:sp>
      <p:sp>
        <p:nvSpPr>
          <p:cNvPr id="704" name="CustomShape 54"/>
          <p:cNvSpPr/>
          <p:nvPr/>
        </p:nvSpPr>
        <p:spPr>
          <a:xfrm>
            <a:off x="1724040" y="4389480"/>
            <a:ext cx="47160" cy="66240"/>
          </a:xfrm>
          <a:prstGeom prst="rect">
            <a:avLst/>
          </a:prstGeom>
          <a:solidFill>
            <a:srgbClr val="008011"/>
          </a:solidFill>
          <a:ln w="12600">
            <a:solidFill>
              <a:srgbClr val="000000"/>
            </a:solidFill>
            <a:miter/>
          </a:ln>
        </p:spPr>
      </p:sp>
      <p:sp>
        <p:nvSpPr>
          <p:cNvPr id="705" name="CustomShape 55"/>
          <p:cNvSpPr/>
          <p:nvPr/>
        </p:nvSpPr>
        <p:spPr>
          <a:xfrm>
            <a:off x="1982880" y="4351320"/>
            <a:ext cx="45720" cy="66240"/>
          </a:xfrm>
          <a:prstGeom prst="rect">
            <a:avLst/>
          </a:prstGeom>
          <a:solidFill>
            <a:srgbClr val="008011"/>
          </a:solidFill>
          <a:ln w="12600">
            <a:solidFill>
              <a:srgbClr val="000000"/>
            </a:solidFill>
            <a:miter/>
          </a:ln>
        </p:spPr>
      </p:sp>
      <p:sp>
        <p:nvSpPr>
          <p:cNvPr id="706" name="CustomShape 56"/>
          <p:cNvSpPr/>
          <p:nvPr/>
        </p:nvSpPr>
        <p:spPr>
          <a:xfrm>
            <a:off x="2228760" y="4325760"/>
            <a:ext cx="47160" cy="66240"/>
          </a:xfrm>
          <a:prstGeom prst="rect">
            <a:avLst/>
          </a:prstGeom>
          <a:solidFill>
            <a:srgbClr val="008011"/>
          </a:solidFill>
          <a:ln w="12600">
            <a:solidFill>
              <a:srgbClr val="000000"/>
            </a:solidFill>
            <a:miter/>
          </a:ln>
        </p:spPr>
      </p:sp>
      <p:sp>
        <p:nvSpPr>
          <p:cNvPr id="707" name="CustomShape 57"/>
          <p:cNvSpPr/>
          <p:nvPr/>
        </p:nvSpPr>
        <p:spPr>
          <a:xfrm>
            <a:off x="2475000" y="4300560"/>
            <a:ext cx="47160" cy="66240"/>
          </a:xfrm>
          <a:prstGeom prst="rect">
            <a:avLst/>
          </a:prstGeom>
          <a:solidFill>
            <a:srgbClr val="008011"/>
          </a:solidFill>
          <a:ln w="12600">
            <a:solidFill>
              <a:srgbClr val="000000"/>
            </a:solidFill>
            <a:miter/>
          </a:ln>
        </p:spPr>
      </p:sp>
      <p:sp>
        <p:nvSpPr>
          <p:cNvPr id="708" name="CustomShape 58"/>
          <p:cNvSpPr/>
          <p:nvPr/>
        </p:nvSpPr>
        <p:spPr>
          <a:xfrm>
            <a:off x="2720880" y="4275000"/>
            <a:ext cx="47160" cy="66240"/>
          </a:xfrm>
          <a:prstGeom prst="rect">
            <a:avLst/>
          </a:prstGeom>
          <a:solidFill>
            <a:srgbClr val="008011"/>
          </a:solidFill>
          <a:ln w="12600">
            <a:solidFill>
              <a:srgbClr val="000000"/>
            </a:solidFill>
            <a:miter/>
          </a:ln>
        </p:spPr>
      </p:sp>
      <p:sp>
        <p:nvSpPr>
          <p:cNvPr id="709" name="CustomShape 59"/>
          <p:cNvSpPr/>
          <p:nvPr/>
        </p:nvSpPr>
        <p:spPr>
          <a:xfrm>
            <a:off x="2967120" y="4237200"/>
            <a:ext cx="47160" cy="66240"/>
          </a:xfrm>
          <a:prstGeom prst="rect">
            <a:avLst/>
          </a:prstGeom>
          <a:solidFill>
            <a:srgbClr val="008011"/>
          </a:solidFill>
          <a:ln w="12600">
            <a:solidFill>
              <a:srgbClr val="000000"/>
            </a:solidFill>
            <a:miter/>
          </a:ln>
        </p:spPr>
      </p:sp>
      <p:sp>
        <p:nvSpPr>
          <p:cNvPr id="710" name="CustomShape 60"/>
          <p:cNvSpPr/>
          <p:nvPr/>
        </p:nvSpPr>
        <p:spPr>
          <a:xfrm>
            <a:off x="3213000" y="4219560"/>
            <a:ext cx="47160" cy="50400"/>
          </a:xfrm>
          <a:prstGeom prst="rect">
            <a:avLst/>
          </a:prstGeom>
          <a:solidFill>
            <a:srgbClr val="008011"/>
          </a:solidFill>
          <a:ln w="12600">
            <a:solidFill>
              <a:srgbClr val="000000"/>
            </a:solidFill>
            <a:miter/>
          </a:ln>
        </p:spPr>
      </p:sp>
      <p:sp>
        <p:nvSpPr>
          <p:cNvPr id="711" name="CustomShape 61"/>
          <p:cNvSpPr/>
          <p:nvPr/>
        </p:nvSpPr>
        <p:spPr>
          <a:xfrm>
            <a:off x="3459240" y="4194000"/>
            <a:ext cx="47160" cy="50400"/>
          </a:xfrm>
          <a:prstGeom prst="rect">
            <a:avLst/>
          </a:prstGeom>
          <a:solidFill>
            <a:srgbClr val="008011"/>
          </a:solidFill>
          <a:ln w="12600">
            <a:solidFill>
              <a:srgbClr val="000000"/>
            </a:solidFill>
            <a:miter/>
          </a:ln>
        </p:spPr>
      </p:sp>
      <p:sp>
        <p:nvSpPr>
          <p:cNvPr id="712" name="CustomShape 62"/>
          <p:cNvSpPr/>
          <p:nvPr/>
        </p:nvSpPr>
        <p:spPr>
          <a:xfrm>
            <a:off x="3718080" y="4168800"/>
            <a:ext cx="45720" cy="50400"/>
          </a:xfrm>
          <a:prstGeom prst="rect">
            <a:avLst/>
          </a:prstGeom>
          <a:solidFill>
            <a:srgbClr val="008011"/>
          </a:solidFill>
          <a:ln w="12600">
            <a:solidFill>
              <a:srgbClr val="000000"/>
            </a:solidFill>
            <a:miter/>
          </a:ln>
        </p:spPr>
      </p:sp>
      <p:sp>
        <p:nvSpPr>
          <p:cNvPr id="713" name="CustomShape 63"/>
          <p:cNvSpPr/>
          <p:nvPr/>
        </p:nvSpPr>
        <p:spPr>
          <a:xfrm>
            <a:off x="3963960" y="4130640"/>
            <a:ext cx="45720" cy="50400"/>
          </a:xfrm>
          <a:prstGeom prst="rect">
            <a:avLst/>
          </a:prstGeom>
          <a:solidFill>
            <a:srgbClr val="008011"/>
          </a:solidFill>
          <a:ln w="12600">
            <a:solidFill>
              <a:srgbClr val="000000"/>
            </a:solidFill>
            <a:miter/>
          </a:ln>
        </p:spPr>
      </p:sp>
      <p:sp>
        <p:nvSpPr>
          <p:cNvPr id="714" name="CustomShape 64"/>
          <p:cNvSpPr/>
          <p:nvPr/>
        </p:nvSpPr>
        <p:spPr>
          <a:xfrm>
            <a:off x="4210200" y="4105440"/>
            <a:ext cx="47160" cy="50400"/>
          </a:xfrm>
          <a:prstGeom prst="rect">
            <a:avLst/>
          </a:prstGeom>
          <a:solidFill>
            <a:srgbClr val="008011"/>
          </a:solidFill>
          <a:ln w="12600">
            <a:solidFill>
              <a:srgbClr val="000000"/>
            </a:solidFill>
            <a:miter/>
          </a:ln>
        </p:spPr>
      </p:sp>
      <p:sp>
        <p:nvSpPr>
          <p:cNvPr id="715" name="CustomShape 65"/>
          <p:cNvSpPr/>
          <p:nvPr/>
        </p:nvSpPr>
        <p:spPr>
          <a:xfrm>
            <a:off x="4456080" y="4079880"/>
            <a:ext cx="47160" cy="50400"/>
          </a:xfrm>
          <a:prstGeom prst="rect">
            <a:avLst/>
          </a:prstGeom>
          <a:solidFill>
            <a:srgbClr val="008011"/>
          </a:solidFill>
          <a:ln w="12600">
            <a:solidFill>
              <a:srgbClr val="000000"/>
            </a:solidFill>
            <a:miter/>
          </a:ln>
        </p:spPr>
      </p:sp>
      <p:sp>
        <p:nvSpPr>
          <p:cNvPr id="716" name="CustomShape 66"/>
          <p:cNvSpPr/>
          <p:nvPr/>
        </p:nvSpPr>
        <p:spPr>
          <a:xfrm>
            <a:off x="4702320" y="4054320"/>
            <a:ext cx="47160" cy="50400"/>
          </a:xfrm>
          <a:prstGeom prst="rect">
            <a:avLst/>
          </a:prstGeom>
          <a:solidFill>
            <a:srgbClr val="008011"/>
          </a:solidFill>
          <a:ln w="12600">
            <a:solidFill>
              <a:srgbClr val="000000"/>
            </a:solidFill>
            <a:miter/>
          </a:ln>
        </p:spPr>
      </p:sp>
      <p:sp>
        <p:nvSpPr>
          <p:cNvPr id="717" name="CustomShape 67"/>
          <p:cNvSpPr/>
          <p:nvPr/>
        </p:nvSpPr>
        <p:spPr>
          <a:xfrm>
            <a:off x="4948200" y="4016520"/>
            <a:ext cx="47160" cy="50400"/>
          </a:xfrm>
          <a:prstGeom prst="rect">
            <a:avLst/>
          </a:prstGeom>
          <a:solidFill>
            <a:srgbClr val="008011"/>
          </a:solidFill>
          <a:ln w="12600">
            <a:solidFill>
              <a:srgbClr val="000000"/>
            </a:solidFill>
            <a:miter/>
          </a:ln>
        </p:spPr>
      </p:sp>
      <p:sp>
        <p:nvSpPr>
          <p:cNvPr id="718" name="CustomShape 68"/>
          <p:cNvSpPr/>
          <p:nvPr/>
        </p:nvSpPr>
        <p:spPr>
          <a:xfrm>
            <a:off x="5194440" y="3990960"/>
            <a:ext cx="47160" cy="50400"/>
          </a:xfrm>
          <a:prstGeom prst="rect">
            <a:avLst/>
          </a:prstGeom>
          <a:solidFill>
            <a:srgbClr val="008011"/>
          </a:solidFill>
          <a:ln w="12600">
            <a:solidFill>
              <a:srgbClr val="000000"/>
            </a:solidFill>
            <a:miter/>
          </a:ln>
        </p:spPr>
      </p:sp>
      <p:sp>
        <p:nvSpPr>
          <p:cNvPr id="719" name="CustomShape 69"/>
          <p:cNvSpPr/>
          <p:nvPr/>
        </p:nvSpPr>
        <p:spPr>
          <a:xfrm>
            <a:off x="5452920" y="3965400"/>
            <a:ext cx="45720" cy="50400"/>
          </a:xfrm>
          <a:prstGeom prst="rect">
            <a:avLst/>
          </a:prstGeom>
          <a:solidFill>
            <a:srgbClr val="008011"/>
          </a:solidFill>
          <a:ln w="12600">
            <a:solidFill>
              <a:srgbClr val="000000"/>
            </a:solidFill>
            <a:miter/>
          </a:ln>
        </p:spPr>
      </p:sp>
      <p:sp>
        <p:nvSpPr>
          <p:cNvPr id="720" name="CustomShape 70"/>
          <p:cNvSpPr/>
          <p:nvPr/>
        </p:nvSpPr>
        <p:spPr>
          <a:xfrm>
            <a:off x="5699160" y="3940200"/>
            <a:ext cx="45720" cy="50400"/>
          </a:xfrm>
          <a:prstGeom prst="rect">
            <a:avLst/>
          </a:prstGeom>
          <a:solidFill>
            <a:srgbClr val="008011"/>
          </a:solidFill>
          <a:ln w="12600">
            <a:solidFill>
              <a:srgbClr val="000000"/>
            </a:solidFill>
            <a:miter/>
          </a:ln>
        </p:spPr>
      </p:sp>
      <p:sp>
        <p:nvSpPr>
          <p:cNvPr id="721" name="CustomShape 71"/>
          <p:cNvSpPr/>
          <p:nvPr/>
        </p:nvSpPr>
        <p:spPr>
          <a:xfrm>
            <a:off x="5945040" y="3902040"/>
            <a:ext cx="47160" cy="50400"/>
          </a:xfrm>
          <a:prstGeom prst="rect">
            <a:avLst/>
          </a:prstGeom>
          <a:solidFill>
            <a:srgbClr val="008011"/>
          </a:solidFill>
          <a:ln w="12600">
            <a:solidFill>
              <a:srgbClr val="000000"/>
            </a:solidFill>
            <a:miter/>
          </a:ln>
        </p:spPr>
      </p:sp>
      <p:sp>
        <p:nvSpPr>
          <p:cNvPr id="722" name="CustomShape 72"/>
          <p:cNvSpPr/>
          <p:nvPr/>
        </p:nvSpPr>
        <p:spPr>
          <a:xfrm>
            <a:off x="6191280" y="3876840"/>
            <a:ext cx="47160" cy="50400"/>
          </a:xfrm>
          <a:prstGeom prst="rect">
            <a:avLst/>
          </a:prstGeom>
          <a:solidFill>
            <a:srgbClr val="008011"/>
          </a:solidFill>
          <a:ln w="12600">
            <a:solidFill>
              <a:srgbClr val="000000"/>
            </a:solidFill>
            <a:miter/>
          </a:ln>
        </p:spPr>
      </p:sp>
      <p:sp>
        <p:nvSpPr>
          <p:cNvPr id="723" name="CustomShape 73"/>
          <p:cNvSpPr/>
          <p:nvPr/>
        </p:nvSpPr>
        <p:spPr>
          <a:xfrm>
            <a:off x="6437160" y="3851280"/>
            <a:ext cx="47160" cy="50400"/>
          </a:xfrm>
          <a:prstGeom prst="rect">
            <a:avLst/>
          </a:prstGeom>
          <a:solidFill>
            <a:srgbClr val="008011"/>
          </a:solidFill>
          <a:ln w="12600">
            <a:solidFill>
              <a:srgbClr val="000000"/>
            </a:solidFill>
            <a:miter/>
          </a:ln>
        </p:spPr>
      </p:sp>
      <p:sp>
        <p:nvSpPr>
          <p:cNvPr id="724" name="CustomShape 74"/>
          <p:cNvSpPr/>
          <p:nvPr/>
        </p:nvSpPr>
        <p:spPr>
          <a:xfrm>
            <a:off x="1159920" y="4197240"/>
            <a:ext cx="325080" cy="363240"/>
          </a:xfrm>
          <a:prstGeom prst="rect">
            <a:avLst/>
          </a:prstGeom>
          <a:noFill/>
          <a:ln w="12600">
            <a:noFill/>
          </a:ln>
        </p:spPr>
        <p:txBody>
          <a:bodyPr wrap="none" lIns="90360" rIns="90360" tIns="44280" bIns="44280"/>
          <a:p>
            <a:pPr algn="r">
              <a:lnSpc>
                <a:spcPct val="100000"/>
              </a:lnSpc>
            </a:pPr>
            <a:r>
              <a:rPr lang="en-US">
                <a:solidFill>
                  <a:srgbClr val="000000"/>
                </a:solidFill>
                <a:latin typeface="Geneva"/>
              </a:rPr>
              <a:t>1</a:t>
            </a:r>
            <a:endParaRPr/>
          </a:p>
        </p:txBody>
      </p:sp>
      <p:sp>
        <p:nvSpPr>
          <p:cNvPr id="725" name="CustomShape 75"/>
          <p:cNvSpPr/>
          <p:nvPr/>
        </p:nvSpPr>
        <p:spPr>
          <a:xfrm>
            <a:off x="999360" y="3263760"/>
            <a:ext cx="503280" cy="393480"/>
          </a:xfrm>
          <a:prstGeom prst="rect">
            <a:avLst/>
          </a:prstGeom>
          <a:noFill/>
          <a:ln w="12600">
            <a:noFill/>
          </a:ln>
        </p:spPr>
        <p:txBody>
          <a:bodyPr wrap="none" lIns="90360" rIns="90360" tIns="44280" bIns="44280"/>
          <a:p>
            <a:pPr algn="r">
              <a:lnSpc>
                <a:spcPct val="100000"/>
              </a:lnSpc>
            </a:pPr>
            <a:r>
              <a:rPr lang="en-US" sz="2000">
                <a:solidFill>
                  <a:srgbClr val="000000"/>
                </a:solidFill>
                <a:latin typeface="Geneva"/>
              </a:rPr>
              <a:t>10</a:t>
            </a:r>
            <a:endParaRPr/>
          </a:p>
        </p:txBody>
      </p:sp>
      <p:sp>
        <p:nvSpPr>
          <p:cNvPr id="726" name="CustomShape 76"/>
          <p:cNvSpPr/>
          <p:nvPr/>
        </p:nvSpPr>
        <p:spPr>
          <a:xfrm>
            <a:off x="850680" y="2349360"/>
            <a:ext cx="664920" cy="393480"/>
          </a:xfrm>
          <a:prstGeom prst="rect">
            <a:avLst/>
          </a:prstGeom>
          <a:noFill/>
          <a:ln w="12600">
            <a:noFill/>
          </a:ln>
        </p:spPr>
        <p:txBody>
          <a:bodyPr wrap="none" lIns="90360" rIns="90360" tIns="44280" bIns="44280"/>
          <a:p>
            <a:pPr algn="r">
              <a:lnSpc>
                <a:spcPct val="100000"/>
              </a:lnSpc>
            </a:pPr>
            <a:r>
              <a:rPr lang="en-US" sz="2000">
                <a:solidFill>
                  <a:srgbClr val="000000"/>
                </a:solidFill>
                <a:latin typeface="Geneva"/>
              </a:rPr>
              <a:t>100</a:t>
            </a:r>
            <a:endParaRPr/>
          </a:p>
        </p:txBody>
      </p:sp>
      <p:sp>
        <p:nvSpPr>
          <p:cNvPr id="727" name="CustomShape 77"/>
          <p:cNvSpPr/>
          <p:nvPr/>
        </p:nvSpPr>
        <p:spPr>
          <a:xfrm>
            <a:off x="675720" y="1434960"/>
            <a:ext cx="826560" cy="393480"/>
          </a:xfrm>
          <a:prstGeom prst="rect">
            <a:avLst/>
          </a:prstGeom>
          <a:noFill/>
          <a:ln w="12600">
            <a:noFill/>
          </a:ln>
        </p:spPr>
        <p:txBody>
          <a:bodyPr wrap="none" lIns="90360" rIns="90360" tIns="44280" bIns="44280"/>
          <a:p>
            <a:pPr algn="r">
              <a:lnSpc>
                <a:spcPct val="100000"/>
              </a:lnSpc>
            </a:pPr>
            <a:r>
              <a:rPr lang="en-US" sz="2000">
                <a:solidFill>
                  <a:srgbClr val="000000"/>
                </a:solidFill>
                <a:latin typeface="Geneva"/>
              </a:rPr>
              <a:t>1000</a:t>
            </a:r>
            <a:endParaRPr/>
          </a:p>
        </p:txBody>
      </p:sp>
      <p:sp>
        <p:nvSpPr>
          <p:cNvPr id="728" name="CustomShape 78"/>
          <p:cNvSpPr/>
          <p:nvPr/>
        </p:nvSpPr>
        <p:spPr>
          <a:xfrm rot="16200000">
            <a:off x="1233000" y="4521960"/>
            <a:ext cx="796680" cy="332280"/>
          </a:xfrm>
          <a:prstGeom prst="rect">
            <a:avLst/>
          </a:prstGeom>
          <a:noFill/>
          <a:ln w="12600">
            <a:noFill/>
          </a:ln>
        </p:spPr>
        <p:txBody>
          <a:bodyPr lIns="90360" rIns="90360" tIns="44280" bIns="44280"/>
          <a:p>
            <a:pPr>
              <a:lnSpc>
                <a:spcPct val="100000"/>
              </a:lnSpc>
            </a:pPr>
            <a:r>
              <a:rPr lang="en-US" sz="1600">
                <a:solidFill>
                  <a:srgbClr val="000000"/>
                </a:solidFill>
                <a:latin typeface="Geneva"/>
              </a:rPr>
              <a:t>1980</a:t>
            </a:r>
            <a:endParaRPr/>
          </a:p>
        </p:txBody>
      </p:sp>
      <p:sp>
        <p:nvSpPr>
          <p:cNvPr id="729" name="CustomShape 79"/>
          <p:cNvSpPr/>
          <p:nvPr/>
        </p:nvSpPr>
        <p:spPr>
          <a:xfrm rot="16200000">
            <a:off x="1480680" y="4518720"/>
            <a:ext cx="796680" cy="332280"/>
          </a:xfrm>
          <a:prstGeom prst="rect">
            <a:avLst/>
          </a:prstGeom>
          <a:noFill/>
          <a:ln w="12600">
            <a:noFill/>
          </a:ln>
        </p:spPr>
        <p:txBody>
          <a:bodyPr lIns="90360" rIns="90360" tIns="44280" bIns="44280"/>
          <a:p>
            <a:pPr>
              <a:lnSpc>
                <a:spcPct val="100000"/>
              </a:lnSpc>
            </a:pPr>
            <a:r>
              <a:rPr lang="en-US" sz="1600">
                <a:solidFill>
                  <a:srgbClr val="000000"/>
                </a:solidFill>
                <a:latin typeface="Geneva"/>
              </a:rPr>
              <a:t>1981</a:t>
            </a:r>
            <a:endParaRPr/>
          </a:p>
        </p:txBody>
      </p:sp>
      <p:sp>
        <p:nvSpPr>
          <p:cNvPr id="730" name="CustomShape 80"/>
          <p:cNvSpPr/>
          <p:nvPr/>
        </p:nvSpPr>
        <p:spPr>
          <a:xfrm rot="16200000">
            <a:off x="1974600" y="4518720"/>
            <a:ext cx="796680" cy="332280"/>
          </a:xfrm>
          <a:prstGeom prst="rect">
            <a:avLst/>
          </a:prstGeom>
          <a:noFill/>
          <a:ln w="12600">
            <a:noFill/>
          </a:ln>
        </p:spPr>
        <p:txBody>
          <a:bodyPr lIns="90360" rIns="90360" tIns="44280" bIns="44280"/>
          <a:p>
            <a:pPr>
              <a:lnSpc>
                <a:spcPct val="100000"/>
              </a:lnSpc>
            </a:pPr>
            <a:r>
              <a:rPr lang="en-US" sz="1600">
                <a:solidFill>
                  <a:srgbClr val="000000"/>
                </a:solidFill>
                <a:latin typeface="Geneva"/>
              </a:rPr>
              <a:t>1983</a:t>
            </a:r>
            <a:endParaRPr/>
          </a:p>
        </p:txBody>
      </p:sp>
      <p:sp>
        <p:nvSpPr>
          <p:cNvPr id="731" name="CustomShape 81"/>
          <p:cNvSpPr/>
          <p:nvPr/>
        </p:nvSpPr>
        <p:spPr>
          <a:xfrm rot="16200000">
            <a:off x="2220480" y="4518720"/>
            <a:ext cx="796680" cy="332280"/>
          </a:xfrm>
          <a:prstGeom prst="rect">
            <a:avLst/>
          </a:prstGeom>
          <a:noFill/>
          <a:ln w="12600">
            <a:noFill/>
          </a:ln>
        </p:spPr>
        <p:txBody>
          <a:bodyPr lIns="90360" rIns="90360" tIns="44280" bIns="44280"/>
          <a:p>
            <a:pPr>
              <a:lnSpc>
                <a:spcPct val="100000"/>
              </a:lnSpc>
            </a:pPr>
            <a:r>
              <a:rPr lang="en-US" sz="1600">
                <a:solidFill>
                  <a:srgbClr val="000000"/>
                </a:solidFill>
                <a:latin typeface="Geneva"/>
              </a:rPr>
              <a:t>1984</a:t>
            </a:r>
            <a:endParaRPr/>
          </a:p>
        </p:txBody>
      </p:sp>
      <p:sp>
        <p:nvSpPr>
          <p:cNvPr id="732" name="CustomShape 82"/>
          <p:cNvSpPr/>
          <p:nvPr/>
        </p:nvSpPr>
        <p:spPr>
          <a:xfrm rot="16200000">
            <a:off x="2466720" y="4518720"/>
            <a:ext cx="796680" cy="332280"/>
          </a:xfrm>
          <a:prstGeom prst="rect">
            <a:avLst/>
          </a:prstGeom>
          <a:noFill/>
          <a:ln w="12600">
            <a:noFill/>
          </a:ln>
        </p:spPr>
        <p:txBody>
          <a:bodyPr lIns="90360" rIns="90360" tIns="44280" bIns="44280"/>
          <a:p>
            <a:pPr>
              <a:lnSpc>
                <a:spcPct val="100000"/>
              </a:lnSpc>
            </a:pPr>
            <a:r>
              <a:rPr lang="en-US" sz="1600">
                <a:solidFill>
                  <a:srgbClr val="000000"/>
                </a:solidFill>
                <a:latin typeface="Geneva"/>
              </a:rPr>
              <a:t>1985</a:t>
            </a:r>
            <a:endParaRPr/>
          </a:p>
        </p:txBody>
      </p:sp>
      <p:sp>
        <p:nvSpPr>
          <p:cNvPr id="733" name="CustomShape 83"/>
          <p:cNvSpPr/>
          <p:nvPr/>
        </p:nvSpPr>
        <p:spPr>
          <a:xfrm rot="16200000">
            <a:off x="2725200" y="4518720"/>
            <a:ext cx="796680" cy="332280"/>
          </a:xfrm>
          <a:prstGeom prst="rect">
            <a:avLst/>
          </a:prstGeom>
          <a:noFill/>
          <a:ln w="12600">
            <a:noFill/>
          </a:ln>
        </p:spPr>
        <p:txBody>
          <a:bodyPr lIns="90360" rIns="90360" tIns="44280" bIns="44280"/>
          <a:p>
            <a:pPr>
              <a:lnSpc>
                <a:spcPct val="100000"/>
              </a:lnSpc>
            </a:pPr>
            <a:r>
              <a:rPr lang="en-US" sz="1600">
                <a:solidFill>
                  <a:srgbClr val="000000"/>
                </a:solidFill>
                <a:latin typeface="Geneva"/>
              </a:rPr>
              <a:t>1986</a:t>
            </a:r>
            <a:endParaRPr/>
          </a:p>
        </p:txBody>
      </p:sp>
      <p:sp>
        <p:nvSpPr>
          <p:cNvPr id="734" name="CustomShape 84"/>
          <p:cNvSpPr/>
          <p:nvPr/>
        </p:nvSpPr>
        <p:spPr>
          <a:xfrm rot="16200000">
            <a:off x="2971440" y="4518720"/>
            <a:ext cx="796680" cy="332280"/>
          </a:xfrm>
          <a:prstGeom prst="rect">
            <a:avLst/>
          </a:prstGeom>
          <a:noFill/>
          <a:ln w="12600">
            <a:noFill/>
          </a:ln>
        </p:spPr>
        <p:txBody>
          <a:bodyPr lIns="90360" rIns="90360" tIns="44280" bIns="44280"/>
          <a:p>
            <a:pPr>
              <a:lnSpc>
                <a:spcPct val="100000"/>
              </a:lnSpc>
            </a:pPr>
            <a:r>
              <a:rPr lang="en-US" sz="1600">
                <a:solidFill>
                  <a:srgbClr val="000000"/>
                </a:solidFill>
                <a:latin typeface="Geneva"/>
              </a:rPr>
              <a:t>1987</a:t>
            </a:r>
            <a:endParaRPr/>
          </a:p>
        </p:txBody>
      </p:sp>
      <p:sp>
        <p:nvSpPr>
          <p:cNvPr id="735" name="CustomShape 85"/>
          <p:cNvSpPr/>
          <p:nvPr/>
        </p:nvSpPr>
        <p:spPr>
          <a:xfrm rot="16200000">
            <a:off x="3217320" y="4518720"/>
            <a:ext cx="796680" cy="332280"/>
          </a:xfrm>
          <a:prstGeom prst="rect">
            <a:avLst/>
          </a:prstGeom>
          <a:noFill/>
          <a:ln w="12600">
            <a:noFill/>
          </a:ln>
        </p:spPr>
        <p:txBody>
          <a:bodyPr lIns="90360" rIns="90360" tIns="44280" bIns="44280"/>
          <a:p>
            <a:pPr>
              <a:lnSpc>
                <a:spcPct val="100000"/>
              </a:lnSpc>
            </a:pPr>
            <a:r>
              <a:rPr lang="en-US" sz="1600">
                <a:solidFill>
                  <a:srgbClr val="000000"/>
                </a:solidFill>
                <a:latin typeface="Geneva"/>
              </a:rPr>
              <a:t>1988</a:t>
            </a:r>
            <a:endParaRPr/>
          </a:p>
        </p:txBody>
      </p:sp>
      <p:sp>
        <p:nvSpPr>
          <p:cNvPr id="736" name="CustomShape 86"/>
          <p:cNvSpPr/>
          <p:nvPr/>
        </p:nvSpPr>
        <p:spPr>
          <a:xfrm rot="16200000">
            <a:off x="3463560" y="4518720"/>
            <a:ext cx="796680" cy="332280"/>
          </a:xfrm>
          <a:prstGeom prst="rect">
            <a:avLst/>
          </a:prstGeom>
          <a:noFill/>
          <a:ln w="12600">
            <a:noFill/>
          </a:ln>
        </p:spPr>
        <p:txBody>
          <a:bodyPr lIns="90360" rIns="90360" tIns="44280" bIns="44280"/>
          <a:p>
            <a:pPr>
              <a:lnSpc>
                <a:spcPct val="100000"/>
              </a:lnSpc>
            </a:pPr>
            <a:r>
              <a:rPr lang="en-US" sz="1600">
                <a:solidFill>
                  <a:srgbClr val="000000"/>
                </a:solidFill>
                <a:latin typeface="Geneva"/>
              </a:rPr>
              <a:t>1989</a:t>
            </a:r>
            <a:endParaRPr/>
          </a:p>
        </p:txBody>
      </p:sp>
      <p:sp>
        <p:nvSpPr>
          <p:cNvPr id="737" name="CustomShape 87"/>
          <p:cNvSpPr/>
          <p:nvPr/>
        </p:nvSpPr>
        <p:spPr>
          <a:xfrm rot="16200000">
            <a:off x="3709440" y="4518720"/>
            <a:ext cx="796680" cy="332280"/>
          </a:xfrm>
          <a:prstGeom prst="rect">
            <a:avLst/>
          </a:prstGeom>
          <a:noFill/>
          <a:ln w="12600">
            <a:noFill/>
          </a:ln>
        </p:spPr>
        <p:txBody>
          <a:bodyPr lIns="90360" rIns="90360" tIns="44280" bIns="44280"/>
          <a:p>
            <a:pPr>
              <a:lnSpc>
                <a:spcPct val="100000"/>
              </a:lnSpc>
            </a:pPr>
            <a:r>
              <a:rPr lang="en-US" sz="1600">
                <a:solidFill>
                  <a:srgbClr val="000000"/>
                </a:solidFill>
                <a:latin typeface="Geneva"/>
              </a:rPr>
              <a:t>1990</a:t>
            </a:r>
            <a:endParaRPr/>
          </a:p>
        </p:txBody>
      </p:sp>
      <p:sp>
        <p:nvSpPr>
          <p:cNvPr id="738" name="CustomShape 88"/>
          <p:cNvSpPr/>
          <p:nvPr/>
        </p:nvSpPr>
        <p:spPr>
          <a:xfrm rot="16200000">
            <a:off x="3955680" y="4518720"/>
            <a:ext cx="796680" cy="332280"/>
          </a:xfrm>
          <a:prstGeom prst="rect">
            <a:avLst/>
          </a:prstGeom>
          <a:noFill/>
          <a:ln w="12600">
            <a:noFill/>
          </a:ln>
        </p:spPr>
        <p:txBody>
          <a:bodyPr lIns="90360" rIns="90360" tIns="44280" bIns="44280"/>
          <a:p>
            <a:pPr>
              <a:lnSpc>
                <a:spcPct val="100000"/>
              </a:lnSpc>
            </a:pPr>
            <a:r>
              <a:rPr lang="en-US" sz="1600">
                <a:solidFill>
                  <a:srgbClr val="000000"/>
                </a:solidFill>
                <a:latin typeface="Geneva"/>
              </a:rPr>
              <a:t>1991</a:t>
            </a:r>
            <a:endParaRPr/>
          </a:p>
        </p:txBody>
      </p:sp>
      <p:sp>
        <p:nvSpPr>
          <p:cNvPr id="739" name="CustomShape 89"/>
          <p:cNvSpPr/>
          <p:nvPr/>
        </p:nvSpPr>
        <p:spPr>
          <a:xfrm rot="16200000">
            <a:off x="4214520" y="4518720"/>
            <a:ext cx="796680" cy="332280"/>
          </a:xfrm>
          <a:prstGeom prst="rect">
            <a:avLst/>
          </a:prstGeom>
          <a:noFill/>
          <a:ln w="12600">
            <a:noFill/>
          </a:ln>
        </p:spPr>
        <p:txBody>
          <a:bodyPr lIns="90360" rIns="90360" tIns="44280" bIns="44280"/>
          <a:p>
            <a:pPr>
              <a:lnSpc>
                <a:spcPct val="100000"/>
              </a:lnSpc>
            </a:pPr>
            <a:r>
              <a:rPr lang="en-US" sz="1600">
                <a:solidFill>
                  <a:srgbClr val="000000"/>
                </a:solidFill>
                <a:latin typeface="Geneva"/>
              </a:rPr>
              <a:t>1992</a:t>
            </a:r>
            <a:endParaRPr/>
          </a:p>
        </p:txBody>
      </p:sp>
      <p:sp>
        <p:nvSpPr>
          <p:cNvPr id="740" name="CustomShape 90"/>
          <p:cNvSpPr/>
          <p:nvPr/>
        </p:nvSpPr>
        <p:spPr>
          <a:xfrm rot="16200000">
            <a:off x="4460400" y="4518720"/>
            <a:ext cx="796680" cy="332280"/>
          </a:xfrm>
          <a:prstGeom prst="rect">
            <a:avLst/>
          </a:prstGeom>
          <a:noFill/>
          <a:ln w="12600">
            <a:noFill/>
          </a:ln>
        </p:spPr>
        <p:txBody>
          <a:bodyPr lIns="90360" rIns="90360" tIns="44280" bIns="44280"/>
          <a:p>
            <a:pPr>
              <a:lnSpc>
                <a:spcPct val="100000"/>
              </a:lnSpc>
            </a:pPr>
            <a:r>
              <a:rPr lang="en-US" sz="1600">
                <a:solidFill>
                  <a:srgbClr val="000000"/>
                </a:solidFill>
                <a:latin typeface="Geneva"/>
              </a:rPr>
              <a:t>1993</a:t>
            </a:r>
            <a:endParaRPr/>
          </a:p>
        </p:txBody>
      </p:sp>
      <p:sp>
        <p:nvSpPr>
          <p:cNvPr id="741" name="CustomShape 91"/>
          <p:cNvSpPr/>
          <p:nvPr/>
        </p:nvSpPr>
        <p:spPr>
          <a:xfrm rot="16200000">
            <a:off x="4706640" y="4518720"/>
            <a:ext cx="796680" cy="332280"/>
          </a:xfrm>
          <a:prstGeom prst="rect">
            <a:avLst/>
          </a:prstGeom>
          <a:noFill/>
          <a:ln w="12600">
            <a:noFill/>
          </a:ln>
        </p:spPr>
        <p:txBody>
          <a:bodyPr lIns="90360" rIns="90360" tIns="44280" bIns="44280"/>
          <a:p>
            <a:pPr>
              <a:lnSpc>
                <a:spcPct val="100000"/>
              </a:lnSpc>
            </a:pPr>
            <a:r>
              <a:rPr lang="en-US" sz="1600">
                <a:solidFill>
                  <a:srgbClr val="000000"/>
                </a:solidFill>
                <a:latin typeface="Geneva"/>
              </a:rPr>
              <a:t>1994</a:t>
            </a:r>
            <a:endParaRPr/>
          </a:p>
        </p:txBody>
      </p:sp>
      <p:sp>
        <p:nvSpPr>
          <p:cNvPr id="742" name="CustomShape 92"/>
          <p:cNvSpPr/>
          <p:nvPr/>
        </p:nvSpPr>
        <p:spPr>
          <a:xfrm rot="16200000">
            <a:off x="4952520" y="4518720"/>
            <a:ext cx="796680" cy="332280"/>
          </a:xfrm>
          <a:prstGeom prst="rect">
            <a:avLst/>
          </a:prstGeom>
          <a:noFill/>
          <a:ln w="12600">
            <a:noFill/>
          </a:ln>
        </p:spPr>
        <p:txBody>
          <a:bodyPr lIns="90360" rIns="90360" tIns="44280" bIns="44280"/>
          <a:p>
            <a:pPr>
              <a:lnSpc>
                <a:spcPct val="100000"/>
              </a:lnSpc>
            </a:pPr>
            <a:r>
              <a:rPr lang="en-US" sz="1600">
                <a:solidFill>
                  <a:srgbClr val="000000"/>
                </a:solidFill>
                <a:latin typeface="Geneva"/>
              </a:rPr>
              <a:t>1995</a:t>
            </a:r>
            <a:endParaRPr/>
          </a:p>
        </p:txBody>
      </p:sp>
      <p:sp>
        <p:nvSpPr>
          <p:cNvPr id="743" name="CustomShape 93"/>
          <p:cNvSpPr/>
          <p:nvPr/>
        </p:nvSpPr>
        <p:spPr>
          <a:xfrm rot="16200000">
            <a:off x="5198760" y="4518720"/>
            <a:ext cx="796680" cy="332280"/>
          </a:xfrm>
          <a:prstGeom prst="rect">
            <a:avLst/>
          </a:prstGeom>
          <a:noFill/>
          <a:ln w="12600">
            <a:noFill/>
          </a:ln>
        </p:spPr>
        <p:txBody>
          <a:bodyPr lIns="90360" rIns="90360" tIns="44280" bIns="44280"/>
          <a:p>
            <a:pPr>
              <a:lnSpc>
                <a:spcPct val="100000"/>
              </a:lnSpc>
            </a:pPr>
            <a:r>
              <a:rPr lang="en-US" sz="1600">
                <a:solidFill>
                  <a:srgbClr val="000000"/>
                </a:solidFill>
                <a:latin typeface="Geneva"/>
              </a:rPr>
              <a:t>1996</a:t>
            </a:r>
            <a:endParaRPr/>
          </a:p>
        </p:txBody>
      </p:sp>
      <p:sp>
        <p:nvSpPr>
          <p:cNvPr id="744" name="CustomShape 94"/>
          <p:cNvSpPr/>
          <p:nvPr/>
        </p:nvSpPr>
        <p:spPr>
          <a:xfrm rot="16200000">
            <a:off x="5444640" y="4518720"/>
            <a:ext cx="796680" cy="332280"/>
          </a:xfrm>
          <a:prstGeom prst="rect">
            <a:avLst/>
          </a:prstGeom>
          <a:noFill/>
          <a:ln w="12600">
            <a:noFill/>
          </a:ln>
        </p:spPr>
        <p:txBody>
          <a:bodyPr lIns="90360" rIns="90360" tIns="44280" bIns="44280"/>
          <a:p>
            <a:pPr>
              <a:lnSpc>
                <a:spcPct val="100000"/>
              </a:lnSpc>
            </a:pPr>
            <a:r>
              <a:rPr lang="en-US" sz="1600">
                <a:solidFill>
                  <a:srgbClr val="000000"/>
                </a:solidFill>
                <a:latin typeface="Geneva"/>
              </a:rPr>
              <a:t>1997</a:t>
            </a:r>
            <a:endParaRPr/>
          </a:p>
        </p:txBody>
      </p:sp>
      <p:sp>
        <p:nvSpPr>
          <p:cNvPr id="745" name="CustomShape 95"/>
          <p:cNvSpPr/>
          <p:nvPr/>
        </p:nvSpPr>
        <p:spPr>
          <a:xfrm rot="16200000">
            <a:off x="5690880" y="4520160"/>
            <a:ext cx="796680" cy="332280"/>
          </a:xfrm>
          <a:prstGeom prst="rect">
            <a:avLst/>
          </a:prstGeom>
          <a:noFill/>
          <a:ln w="12600">
            <a:noFill/>
          </a:ln>
        </p:spPr>
        <p:txBody>
          <a:bodyPr lIns="90360" rIns="90360" tIns="44280" bIns="44280"/>
          <a:p>
            <a:pPr>
              <a:lnSpc>
                <a:spcPct val="100000"/>
              </a:lnSpc>
            </a:pPr>
            <a:r>
              <a:rPr lang="en-US" sz="1600">
                <a:solidFill>
                  <a:srgbClr val="000000"/>
                </a:solidFill>
                <a:latin typeface="Geneva"/>
              </a:rPr>
              <a:t>1998</a:t>
            </a:r>
            <a:endParaRPr/>
          </a:p>
        </p:txBody>
      </p:sp>
      <p:sp>
        <p:nvSpPr>
          <p:cNvPr id="746" name="CustomShape 96"/>
          <p:cNvSpPr/>
          <p:nvPr/>
        </p:nvSpPr>
        <p:spPr>
          <a:xfrm rot="16200000">
            <a:off x="5951160" y="4520160"/>
            <a:ext cx="796680" cy="332280"/>
          </a:xfrm>
          <a:prstGeom prst="rect">
            <a:avLst/>
          </a:prstGeom>
          <a:noFill/>
          <a:ln w="12600">
            <a:noFill/>
          </a:ln>
        </p:spPr>
        <p:txBody>
          <a:bodyPr lIns="90360" rIns="90360" tIns="44280" bIns="44280"/>
          <a:p>
            <a:pPr>
              <a:lnSpc>
                <a:spcPct val="100000"/>
              </a:lnSpc>
            </a:pPr>
            <a:r>
              <a:rPr lang="en-US" sz="1600">
                <a:solidFill>
                  <a:srgbClr val="000000"/>
                </a:solidFill>
                <a:latin typeface="Geneva"/>
              </a:rPr>
              <a:t>1999</a:t>
            </a:r>
            <a:endParaRPr/>
          </a:p>
        </p:txBody>
      </p:sp>
      <p:sp>
        <p:nvSpPr>
          <p:cNvPr id="747" name="CustomShape 97"/>
          <p:cNvSpPr/>
          <p:nvPr/>
        </p:nvSpPr>
        <p:spPr>
          <a:xfrm rot="16200000">
            <a:off x="6195600" y="4521960"/>
            <a:ext cx="796680" cy="332280"/>
          </a:xfrm>
          <a:prstGeom prst="rect">
            <a:avLst/>
          </a:prstGeom>
          <a:noFill/>
          <a:ln w="12600">
            <a:noFill/>
          </a:ln>
        </p:spPr>
        <p:txBody>
          <a:bodyPr lIns="90360" rIns="90360" tIns="44280" bIns="44280"/>
          <a:p>
            <a:pPr>
              <a:lnSpc>
                <a:spcPct val="100000"/>
              </a:lnSpc>
            </a:pPr>
            <a:r>
              <a:rPr lang="en-US" sz="1600">
                <a:solidFill>
                  <a:srgbClr val="000000"/>
                </a:solidFill>
                <a:latin typeface="Geneva"/>
              </a:rPr>
              <a:t>2000</a:t>
            </a:r>
            <a:endParaRPr/>
          </a:p>
        </p:txBody>
      </p:sp>
      <p:sp>
        <p:nvSpPr>
          <p:cNvPr id="748" name="CustomShape 98"/>
          <p:cNvSpPr/>
          <p:nvPr/>
        </p:nvSpPr>
        <p:spPr>
          <a:xfrm rot="16200000">
            <a:off x="1763280" y="4518720"/>
            <a:ext cx="796680" cy="332280"/>
          </a:xfrm>
          <a:prstGeom prst="rect">
            <a:avLst/>
          </a:prstGeom>
          <a:noFill/>
          <a:ln w="12600">
            <a:noFill/>
          </a:ln>
        </p:spPr>
        <p:txBody>
          <a:bodyPr lIns="90360" rIns="90360" tIns="44280" bIns="44280"/>
          <a:p>
            <a:pPr>
              <a:lnSpc>
                <a:spcPct val="100000"/>
              </a:lnSpc>
            </a:pPr>
            <a:r>
              <a:rPr lang="en-US" sz="1600">
                <a:solidFill>
                  <a:srgbClr val="000000"/>
                </a:solidFill>
                <a:latin typeface="Geneva"/>
              </a:rPr>
              <a:t>1982</a:t>
            </a:r>
            <a:endParaRPr/>
          </a:p>
        </p:txBody>
      </p:sp>
      <p:sp>
        <p:nvSpPr>
          <p:cNvPr id="749" name="Line 99"/>
          <p:cNvSpPr/>
          <p:nvPr/>
        </p:nvSpPr>
        <p:spPr>
          <a:xfrm>
            <a:off x="5767200" y="2133360"/>
            <a:ext cx="0" cy="1803600"/>
          </a:xfrm>
          <a:prstGeom prst="line">
            <a:avLst/>
          </a:prstGeom>
          <a:ln w="25560">
            <a:solidFill>
              <a:srgbClr val="cc0000"/>
            </a:solidFill>
            <a:round/>
            <a:headEnd len="med" type="triangle" w="med"/>
            <a:tailEnd len="med" type="triangle" w="med"/>
          </a:ln>
        </p:spPr>
      </p:sp>
      <p:sp>
        <p:nvSpPr>
          <p:cNvPr id="750" name="CustomShape 100"/>
          <p:cNvSpPr/>
          <p:nvPr/>
        </p:nvSpPr>
        <p:spPr>
          <a:xfrm>
            <a:off x="5878080" y="2529000"/>
            <a:ext cx="2362680" cy="911880"/>
          </a:xfrm>
          <a:prstGeom prst="rect">
            <a:avLst/>
          </a:prstGeom>
          <a:noFill/>
          <a:ln w="12600">
            <a:noFill/>
          </a:ln>
        </p:spPr>
        <p:txBody>
          <a:bodyPr wrap="none" lIns="90360" rIns="90360" tIns="44280" bIns="44280"/>
          <a:p>
            <a:pPr>
              <a:lnSpc>
                <a:spcPct val="100000"/>
              </a:lnSpc>
            </a:pPr>
            <a:r>
              <a:rPr lang="en-US">
                <a:solidFill>
                  <a:srgbClr val="000000"/>
                </a:solidFill>
                <a:latin typeface="Arial"/>
              </a:rPr>
              <a:t>Processor-Memory</a:t>
            </a:r>
            <a:endParaRPr/>
          </a:p>
          <a:p>
            <a:pPr>
              <a:lnSpc>
                <a:spcPct val="100000"/>
              </a:lnSpc>
            </a:pPr>
            <a:r>
              <a:rPr lang="en-US">
                <a:solidFill>
                  <a:srgbClr val="000000"/>
                </a:solidFill>
                <a:latin typeface="Arial"/>
              </a:rPr>
              <a:t>Performance Gap:</a:t>
            </a:r>
            <a:r>
              <a:rPr lang="en-US">
                <a:solidFill>
                  <a:srgbClr val="000000"/>
                </a:solidFill>
                <a:latin typeface="Arial"/>
              </a:rPr>
              <a:t>
</a:t>
            </a:r>
            <a:r>
              <a:rPr lang="en-US">
                <a:solidFill>
                  <a:srgbClr val="000000"/>
                </a:solidFill>
                <a:latin typeface="Arial"/>
              </a:rPr>
              <a:t>(grows 50% per year)</a:t>
            </a:r>
            <a:endParaRPr/>
          </a:p>
        </p:txBody>
      </p:sp>
      <p:sp>
        <p:nvSpPr>
          <p:cNvPr id="751" name="CustomShape 101"/>
          <p:cNvSpPr/>
          <p:nvPr/>
        </p:nvSpPr>
        <p:spPr>
          <a:xfrm rot="16200000">
            <a:off x="-240840" y="2794320"/>
            <a:ext cx="1926360" cy="453600"/>
          </a:xfrm>
          <a:prstGeom prst="rect">
            <a:avLst/>
          </a:prstGeom>
          <a:noFill/>
          <a:ln w="12600">
            <a:noFill/>
          </a:ln>
        </p:spPr>
        <p:txBody>
          <a:bodyPr wrap="none" lIns="90360" rIns="90360" tIns="44280" bIns="44280"/>
          <a:p>
            <a:pPr>
              <a:lnSpc>
                <a:spcPct val="100000"/>
              </a:lnSpc>
            </a:pPr>
            <a:r>
              <a:rPr lang="en-US" sz="2400">
                <a:solidFill>
                  <a:srgbClr val="000000"/>
                </a:solidFill>
                <a:latin typeface="Arial"/>
              </a:rPr>
              <a:t>Performance</a:t>
            </a:r>
            <a:endParaRPr/>
          </a:p>
        </p:txBody>
      </p:sp>
      <p:sp>
        <p:nvSpPr>
          <p:cNvPr id="752" name="CustomShape 102"/>
          <p:cNvSpPr/>
          <p:nvPr/>
        </p:nvSpPr>
        <p:spPr>
          <a:xfrm>
            <a:off x="4087440" y="1628640"/>
            <a:ext cx="1789560" cy="393480"/>
          </a:xfrm>
          <a:prstGeom prst="rect">
            <a:avLst/>
          </a:prstGeom>
          <a:noFill/>
          <a:ln w="12600">
            <a:noFill/>
          </a:ln>
        </p:spPr>
        <p:txBody>
          <a:bodyPr wrap="none" lIns="90360" rIns="90360" tIns="44280" bIns="44280"/>
          <a:p>
            <a:pPr>
              <a:lnSpc>
                <a:spcPct val="100000"/>
              </a:lnSpc>
            </a:pPr>
            <a:r>
              <a:rPr lang="en-US" sz="2000">
                <a:solidFill>
                  <a:srgbClr val="cc0000"/>
                </a:solidFill>
                <a:latin typeface="Arial"/>
              </a:rPr>
              <a:t>“</a:t>
            </a:r>
            <a:r>
              <a:rPr lang="en-US" sz="2000">
                <a:solidFill>
                  <a:srgbClr val="cc0000"/>
                </a:solidFill>
                <a:latin typeface="Arial"/>
              </a:rPr>
              <a:t>Moore’s Law”</a:t>
            </a:r>
            <a:endParaRPr/>
          </a:p>
        </p:txBody>
      </p:sp>
      <p:sp>
        <p:nvSpPr>
          <p:cNvPr id="753" name="Line 103"/>
          <p:cNvSpPr/>
          <p:nvPr/>
        </p:nvSpPr>
        <p:spPr>
          <a:xfrm>
            <a:off x="1511280" y="1584000"/>
            <a:ext cx="4860720" cy="0"/>
          </a:xfrm>
          <a:prstGeom prst="line">
            <a:avLst/>
          </a:prstGeom>
          <a:ln cap="rnd" w="9360">
            <a:solidFill>
              <a:srgbClr val="000000"/>
            </a:solidFill>
            <a:custDash>
              <a:ds d="140000" sp="105000"/>
            </a:custDash>
            <a:round/>
          </a:ln>
        </p:spPr>
      </p:sp>
      <p:sp>
        <p:nvSpPr>
          <p:cNvPr id="754" name="Line 104"/>
          <p:cNvSpPr/>
          <p:nvPr/>
        </p:nvSpPr>
        <p:spPr>
          <a:xfrm>
            <a:off x="1511280" y="2528640"/>
            <a:ext cx="4860720" cy="0"/>
          </a:xfrm>
          <a:prstGeom prst="line">
            <a:avLst/>
          </a:prstGeom>
          <a:ln cap="rnd" w="9360">
            <a:solidFill>
              <a:srgbClr val="000000"/>
            </a:solidFill>
            <a:custDash>
              <a:ds d="140000" sp="105000"/>
            </a:custDash>
            <a:round/>
          </a:ln>
        </p:spPr>
      </p:sp>
      <p:sp>
        <p:nvSpPr>
          <p:cNvPr id="755" name="Line 105"/>
          <p:cNvSpPr/>
          <p:nvPr/>
        </p:nvSpPr>
        <p:spPr>
          <a:xfrm>
            <a:off x="1511280" y="3473280"/>
            <a:ext cx="4860720" cy="0"/>
          </a:xfrm>
          <a:prstGeom prst="line">
            <a:avLst/>
          </a:prstGeom>
          <a:ln cap="rnd" w="9360">
            <a:solidFill>
              <a:srgbClr val="000000"/>
            </a:solidFill>
            <a:custDash>
              <a:ds d="140000" sp="105000"/>
            </a:custDash>
            <a:round/>
          </a:ln>
        </p:spPr>
      </p:sp>
    </p:spTree>
  </p:cSld>
  <p:timing>
    <p:tnLst>
      <p:par>
        <p:cTn id="44" dur="indefinite" restart="never" nodeType="tmRoot">
          <p:childTnLst>
            <p:seq>
              <p:cTn id="45"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56" name="TextShape 1"/>
          <p:cNvSpPr txBox="1"/>
          <p:nvPr/>
        </p:nvSpPr>
        <p:spPr>
          <a:xfrm>
            <a:off x="457200" y="274680"/>
            <a:ext cx="8229240" cy="791640"/>
          </a:xfrm>
          <a:prstGeom prst="rect">
            <a:avLst/>
          </a:prstGeom>
        </p:spPr>
        <p:txBody>
          <a:bodyPr anchor="ctr"/>
          <a:p>
            <a:pPr>
              <a:lnSpc>
                <a:spcPct val="100000"/>
              </a:lnSpc>
            </a:pPr>
            <a:r>
              <a:rPr lang="en-US" sz="3600">
                <a:solidFill>
                  <a:srgbClr val="000099"/>
                </a:solidFill>
                <a:latin typeface="Comic Sans MS"/>
              </a:rPr>
              <a:t>The Need for a Memory Hierarchy</a:t>
            </a:r>
            <a:endParaRPr/>
          </a:p>
        </p:txBody>
      </p:sp>
      <p:sp>
        <p:nvSpPr>
          <p:cNvPr id="757" name="TextShape 2"/>
          <p:cNvSpPr txBox="1"/>
          <p:nvPr/>
        </p:nvSpPr>
        <p:spPr>
          <a:xfrm>
            <a:off x="457200" y="1143000"/>
            <a:ext cx="8229240" cy="5165280"/>
          </a:xfrm>
          <a:prstGeom prst="rect">
            <a:avLst/>
          </a:prstGeom>
        </p:spPr>
        <p:txBody>
          <a:bodyPr/>
          <a:p>
            <a:pPr>
              <a:lnSpc>
                <a:spcPct val="100000"/>
              </a:lnSpc>
              <a:buFont typeface="Wingdings" charset="2"/>
              <a:buChar char=""/>
            </a:pPr>
            <a:r>
              <a:rPr lang="en-US" sz="2400">
                <a:solidFill>
                  <a:srgbClr val="000000"/>
                </a:solidFill>
                <a:latin typeface="Arial"/>
              </a:rPr>
              <a:t>Widening speed gap between CPU and main memory</a:t>
            </a:r>
            <a:endParaRPr/>
          </a:p>
          <a:p>
            <a:pPr lvl="1">
              <a:lnSpc>
                <a:spcPct val="100000"/>
              </a:lnSpc>
              <a:buFont typeface="Wingdings" charset="2"/>
              <a:buChar char=""/>
            </a:pPr>
            <a:r>
              <a:rPr lang="en-US" sz="2000">
                <a:solidFill>
                  <a:srgbClr val="000000"/>
                </a:solidFill>
                <a:latin typeface="Arial"/>
              </a:rPr>
              <a:t>Processor operation takes less than 1 ns</a:t>
            </a:r>
            <a:endParaRPr/>
          </a:p>
          <a:p>
            <a:pPr lvl="1">
              <a:lnSpc>
                <a:spcPct val="100000"/>
              </a:lnSpc>
              <a:buFont typeface="Wingdings" charset="2"/>
              <a:buChar char=""/>
            </a:pPr>
            <a:r>
              <a:rPr lang="en-US" sz="2000">
                <a:solidFill>
                  <a:srgbClr val="000000"/>
                </a:solidFill>
                <a:latin typeface="Arial"/>
              </a:rPr>
              <a:t>Main memory requires more than 50 ns to access</a:t>
            </a:r>
            <a:endParaRPr/>
          </a:p>
          <a:p>
            <a:pPr>
              <a:lnSpc>
                <a:spcPct val="100000"/>
              </a:lnSpc>
              <a:buFont typeface="Wingdings" charset="2"/>
              <a:buChar char=""/>
            </a:pPr>
            <a:r>
              <a:rPr lang="en-US" sz="2400">
                <a:solidFill>
                  <a:srgbClr val="000000"/>
                </a:solidFill>
                <a:latin typeface="Arial"/>
              </a:rPr>
              <a:t>Each instruction involves at least one memory access</a:t>
            </a:r>
            <a:endParaRPr/>
          </a:p>
          <a:p>
            <a:pPr lvl="1">
              <a:lnSpc>
                <a:spcPct val="100000"/>
              </a:lnSpc>
              <a:buFont typeface="Wingdings" charset="2"/>
              <a:buChar char=""/>
            </a:pPr>
            <a:r>
              <a:rPr lang="en-US" sz="2000">
                <a:solidFill>
                  <a:srgbClr val="000000"/>
                </a:solidFill>
                <a:latin typeface="Arial"/>
              </a:rPr>
              <a:t>One memory access to fetch the instruction</a:t>
            </a:r>
            <a:endParaRPr/>
          </a:p>
          <a:p>
            <a:pPr lvl="1">
              <a:lnSpc>
                <a:spcPct val="100000"/>
              </a:lnSpc>
              <a:buFont typeface="Wingdings" charset="2"/>
              <a:buChar char=""/>
            </a:pPr>
            <a:r>
              <a:rPr lang="en-US" sz="2000">
                <a:solidFill>
                  <a:srgbClr val="000000"/>
                </a:solidFill>
                <a:latin typeface="Arial"/>
              </a:rPr>
              <a:t>A second memory access for load and store instructions</a:t>
            </a:r>
            <a:endParaRPr/>
          </a:p>
          <a:p>
            <a:pPr>
              <a:lnSpc>
                <a:spcPct val="100000"/>
              </a:lnSpc>
              <a:buFont typeface="Wingdings" charset="2"/>
              <a:buChar char=""/>
            </a:pPr>
            <a:r>
              <a:rPr lang="en-US" sz="2400">
                <a:solidFill>
                  <a:srgbClr val="000000"/>
                </a:solidFill>
                <a:latin typeface="Arial"/>
              </a:rPr>
              <a:t>Memory bandwidth limits the instruction execution rate</a:t>
            </a:r>
            <a:endParaRPr/>
          </a:p>
          <a:p>
            <a:pPr>
              <a:lnSpc>
                <a:spcPct val="100000"/>
              </a:lnSpc>
              <a:buFont typeface="Wingdings" charset="2"/>
              <a:buChar char=""/>
            </a:pPr>
            <a:r>
              <a:rPr lang="en-US" sz="2400">
                <a:solidFill>
                  <a:srgbClr val="000000"/>
                </a:solidFill>
                <a:latin typeface="Arial"/>
              </a:rPr>
              <a:t>Cache memory can help bridge the CPU-memory gap</a:t>
            </a:r>
            <a:endParaRPr/>
          </a:p>
          <a:p>
            <a:pPr>
              <a:lnSpc>
                <a:spcPct val="100000"/>
              </a:lnSpc>
              <a:buFont typeface="Wingdings" charset="2"/>
              <a:buChar char=""/>
            </a:pPr>
            <a:r>
              <a:rPr lang="en-US" sz="2400">
                <a:solidFill>
                  <a:srgbClr val="000000"/>
                </a:solidFill>
                <a:latin typeface="Arial"/>
              </a:rPr>
              <a:t>Cache memory is small in size but fast</a:t>
            </a:r>
            <a:endParaRPr/>
          </a:p>
        </p:txBody>
      </p:sp>
    </p:spTree>
  </p:cSld>
  <p:timing>
    <p:tnLst>
      <p:par>
        <p:cTn id="46" dur="indefinite" restart="never" nodeType="tmRoot">
          <p:childTnLst>
            <p:seq>
              <p:cTn id="47"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58" name="TextShape 1"/>
          <p:cNvSpPr txBox="1"/>
          <p:nvPr/>
        </p:nvSpPr>
        <p:spPr>
          <a:xfrm>
            <a:off x="457200" y="274680"/>
            <a:ext cx="8229240" cy="791640"/>
          </a:xfrm>
          <a:prstGeom prst="rect">
            <a:avLst/>
          </a:prstGeom>
        </p:spPr>
        <p:txBody>
          <a:bodyPr anchor="ctr"/>
          <a:p>
            <a:pPr>
              <a:lnSpc>
                <a:spcPct val="100000"/>
              </a:lnSpc>
            </a:pPr>
            <a:r>
              <a:rPr lang="en-US" sz="3600">
                <a:solidFill>
                  <a:srgbClr val="000099"/>
                </a:solidFill>
                <a:latin typeface="Comic Sans MS"/>
              </a:rPr>
              <a:t>Typical Memory Hierarchy</a:t>
            </a:r>
            <a:endParaRPr/>
          </a:p>
        </p:txBody>
      </p:sp>
      <p:sp>
        <p:nvSpPr>
          <p:cNvPr id="759" name="TextShape 2"/>
          <p:cNvSpPr txBox="1"/>
          <p:nvPr/>
        </p:nvSpPr>
        <p:spPr>
          <a:xfrm>
            <a:off x="457200" y="1143000"/>
            <a:ext cx="8229240" cy="5143320"/>
          </a:xfrm>
          <a:prstGeom prst="rect">
            <a:avLst/>
          </a:prstGeom>
        </p:spPr>
        <p:txBody>
          <a:bodyPr/>
          <a:p>
            <a:pPr>
              <a:lnSpc>
                <a:spcPct val="100000"/>
              </a:lnSpc>
              <a:buFont typeface="Wingdings" charset="2"/>
              <a:buChar char=""/>
            </a:pPr>
            <a:r>
              <a:rPr lang="en-US" sz="2400">
                <a:solidFill>
                  <a:srgbClr val="000000"/>
                </a:solidFill>
                <a:latin typeface="Arial"/>
              </a:rPr>
              <a:t>Registers are at the top of the hierarchy</a:t>
            </a:r>
            <a:endParaRPr/>
          </a:p>
          <a:p>
            <a:pPr lvl="1">
              <a:lnSpc>
                <a:spcPct val="100000"/>
              </a:lnSpc>
              <a:buFont typeface="Wingdings" charset="2"/>
              <a:buChar char=""/>
            </a:pPr>
            <a:r>
              <a:rPr lang="en-US" sz="2000">
                <a:solidFill>
                  <a:srgbClr val="000000"/>
                </a:solidFill>
                <a:latin typeface="Arial"/>
              </a:rPr>
              <a:t>Typical size &lt; 1 KB</a:t>
            </a:r>
            <a:endParaRPr/>
          </a:p>
          <a:p>
            <a:pPr lvl="1">
              <a:lnSpc>
                <a:spcPct val="100000"/>
              </a:lnSpc>
              <a:buFont typeface="Wingdings" charset="2"/>
              <a:buChar char=""/>
            </a:pPr>
            <a:r>
              <a:rPr lang="en-US" sz="2000">
                <a:solidFill>
                  <a:srgbClr val="000000"/>
                </a:solidFill>
                <a:latin typeface="Arial"/>
              </a:rPr>
              <a:t>Access time &lt; 0.5 ns</a:t>
            </a:r>
            <a:endParaRPr/>
          </a:p>
          <a:p>
            <a:pPr>
              <a:lnSpc>
                <a:spcPct val="100000"/>
              </a:lnSpc>
              <a:buFont typeface="Wingdings" charset="2"/>
              <a:buChar char=""/>
            </a:pPr>
            <a:r>
              <a:rPr lang="en-US" sz="2400">
                <a:solidFill>
                  <a:srgbClr val="000000"/>
                </a:solidFill>
                <a:latin typeface="Arial"/>
              </a:rPr>
              <a:t>Level 1 Cache (8 – 64 KB)</a:t>
            </a:r>
            <a:endParaRPr/>
          </a:p>
          <a:p>
            <a:pPr lvl="1">
              <a:lnSpc>
                <a:spcPct val="100000"/>
              </a:lnSpc>
              <a:buFont typeface="Wingdings" charset="2"/>
              <a:buChar char=""/>
            </a:pPr>
            <a:r>
              <a:rPr lang="en-US" sz="2000">
                <a:solidFill>
                  <a:srgbClr val="000000"/>
                </a:solidFill>
                <a:latin typeface="Arial"/>
              </a:rPr>
              <a:t>Access time: 0.5 – 1 ns</a:t>
            </a:r>
            <a:endParaRPr/>
          </a:p>
          <a:p>
            <a:pPr>
              <a:lnSpc>
                <a:spcPct val="100000"/>
              </a:lnSpc>
              <a:buFont typeface="Wingdings" charset="2"/>
              <a:buChar char=""/>
            </a:pPr>
            <a:r>
              <a:rPr lang="en-US" sz="2400">
                <a:solidFill>
                  <a:srgbClr val="000000"/>
                </a:solidFill>
                <a:latin typeface="Arial"/>
              </a:rPr>
              <a:t>L2 Cache (512KB – 8MB)</a:t>
            </a:r>
            <a:endParaRPr/>
          </a:p>
          <a:p>
            <a:pPr lvl="1">
              <a:lnSpc>
                <a:spcPct val="100000"/>
              </a:lnSpc>
              <a:buFont typeface="Wingdings" charset="2"/>
              <a:buChar char=""/>
            </a:pPr>
            <a:r>
              <a:rPr lang="en-US" sz="2000">
                <a:solidFill>
                  <a:srgbClr val="000000"/>
                </a:solidFill>
                <a:latin typeface="Arial"/>
              </a:rPr>
              <a:t>Access time: 2 – 10 ns</a:t>
            </a:r>
            <a:endParaRPr/>
          </a:p>
          <a:p>
            <a:pPr>
              <a:lnSpc>
                <a:spcPct val="100000"/>
              </a:lnSpc>
              <a:buFont typeface="Wingdings" charset="2"/>
              <a:buChar char=""/>
            </a:pPr>
            <a:r>
              <a:rPr lang="en-US" sz="2400">
                <a:solidFill>
                  <a:srgbClr val="000000"/>
                </a:solidFill>
                <a:latin typeface="Arial"/>
              </a:rPr>
              <a:t>Main Memory (1 – 2 GB)</a:t>
            </a:r>
            <a:endParaRPr/>
          </a:p>
          <a:p>
            <a:pPr lvl="1">
              <a:lnSpc>
                <a:spcPct val="100000"/>
              </a:lnSpc>
              <a:buFont typeface="Wingdings" charset="2"/>
              <a:buChar char=""/>
            </a:pPr>
            <a:r>
              <a:rPr lang="en-US" sz="2000">
                <a:solidFill>
                  <a:srgbClr val="000000"/>
                </a:solidFill>
                <a:latin typeface="Arial"/>
              </a:rPr>
              <a:t>Access time: 50 – 70 ns</a:t>
            </a:r>
            <a:endParaRPr/>
          </a:p>
          <a:p>
            <a:pPr>
              <a:lnSpc>
                <a:spcPct val="100000"/>
              </a:lnSpc>
              <a:buFont typeface="Wingdings" charset="2"/>
              <a:buChar char=""/>
            </a:pPr>
            <a:r>
              <a:rPr lang="en-US" sz="2400">
                <a:solidFill>
                  <a:srgbClr val="000000"/>
                </a:solidFill>
                <a:latin typeface="Arial"/>
              </a:rPr>
              <a:t>Disk Storage (&gt; 200 GB)</a:t>
            </a:r>
            <a:endParaRPr/>
          </a:p>
          <a:p>
            <a:pPr lvl="1">
              <a:lnSpc>
                <a:spcPct val="100000"/>
              </a:lnSpc>
              <a:buFont typeface="Wingdings" charset="2"/>
              <a:buChar char=""/>
            </a:pPr>
            <a:r>
              <a:rPr lang="en-US" sz="2000">
                <a:solidFill>
                  <a:srgbClr val="000000"/>
                </a:solidFill>
                <a:latin typeface="Arial"/>
              </a:rPr>
              <a:t>Access time: milliseconds</a:t>
            </a:r>
            <a:endParaRPr/>
          </a:p>
        </p:txBody>
      </p:sp>
      <p:sp>
        <p:nvSpPr>
          <p:cNvPr id="760" name="CustomShape 3"/>
          <p:cNvSpPr/>
          <p:nvPr/>
        </p:nvSpPr>
        <p:spPr>
          <a:xfrm>
            <a:off x="5380200" y="2590920"/>
            <a:ext cx="2391840" cy="380520"/>
          </a:xfrm>
          <a:prstGeom prst="rect">
            <a:avLst/>
          </a:prstGeom>
          <a:solidFill>
            <a:srgbClr val="ffffff"/>
          </a:solidFill>
          <a:ln w="12600">
            <a:noFill/>
          </a:ln>
        </p:spPr>
        <p:txBody>
          <a:bodyPr lIns="0" rIns="0" tIns="0" bIns="0" anchor="ctr"/>
          <a:p>
            <a:pPr algn="ctr">
              <a:lnSpc>
                <a:spcPct val="100000"/>
              </a:lnSpc>
            </a:pPr>
            <a:r>
              <a:rPr b="1" lang="en-US" sz="1600">
                <a:solidFill>
                  <a:srgbClr val="000000"/>
                </a:solidFill>
                <a:latin typeface="Arial"/>
              </a:rPr>
              <a:t>Microprocessor</a:t>
            </a:r>
            <a:endParaRPr/>
          </a:p>
        </p:txBody>
      </p:sp>
      <p:sp>
        <p:nvSpPr>
          <p:cNvPr id="761" name="CustomShape 4"/>
          <p:cNvSpPr/>
          <p:nvPr/>
        </p:nvSpPr>
        <p:spPr>
          <a:xfrm>
            <a:off x="5310360" y="2971800"/>
            <a:ext cx="2531880" cy="1447560"/>
          </a:xfrm>
          <a:prstGeom prst="roundRect">
            <a:avLst>
              <a:gd name="adj" fmla="val 7144"/>
            </a:avLst>
          </a:prstGeom>
          <a:solidFill>
            <a:srgbClr val="bbe0e3"/>
          </a:solidFill>
          <a:ln w="12600">
            <a:solidFill>
              <a:srgbClr val="000000"/>
            </a:solidFill>
            <a:round/>
          </a:ln>
        </p:spPr>
      </p:sp>
      <p:sp>
        <p:nvSpPr>
          <p:cNvPr id="762" name="CustomShape 5"/>
          <p:cNvSpPr/>
          <p:nvPr/>
        </p:nvSpPr>
        <p:spPr>
          <a:xfrm>
            <a:off x="6083280" y="3048120"/>
            <a:ext cx="985320" cy="380520"/>
          </a:xfrm>
          <a:prstGeom prst="rect">
            <a:avLst/>
          </a:prstGeom>
          <a:solidFill>
            <a:srgbClr val="ffffff"/>
          </a:solidFill>
          <a:ln w="12600">
            <a:solidFill>
              <a:srgbClr val="000000"/>
            </a:solidFill>
            <a:miter/>
          </a:ln>
        </p:spPr>
        <p:txBody>
          <a:bodyPr lIns="0" rIns="0" tIns="0" bIns="0" anchor="ctr"/>
          <a:p>
            <a:pPr algn="ctr">
              <a:lnSpc>
                <a:spcPct val="100000"/>
              </a:lnSpc>
            </a:pPr>
            <a:r>
              <a:rPr b="1" lang="en-US" sz="1600">
                <a:solidFill>
                  <a:srgbClr val="000000"/>
                </a:solidFill>
                <a:latin typeface="Arial"/>
              </a:rPr>
              <a:t>Registers</a:t>
            </a:r>
            <a:endParaRPr/>
          </a:p>
        </p:txBody>
      </p:sp>
      <p:sp>
        <p:nvSpPr>
          <p:cNvPr id="763" name="CustomShape 6"/>
          <p:cNvSpPr/>
          <p:nvPr/>
        </p:nvSpPr>
        <p:spPr>
          <a:xfrm>
            <a:off x="5872320" y="3505320"/>
            <a:ext cx="1407600" cy="380520"/>
          </a:xfrm>
          <a:prstGeom prst="rect">
            <a:avLst/>
          </a:prstGeom>
          <a:solidFill>
            <a:srgbClr val="ffffff"/>
          </a:solidFill>
          <a:ln w="12600">
            <a:solidFill>
              <a:srgbClr val="000000"/>
            </a:solidFill>
            <a:miter/>
          </a:ln>
        </p:spPr>
        <p:txBody>
          <a:bodyPr lIns="0" rIns="0" tIns="0" bIns="0" anchor="ctr"/>
          <a:p>
            <a:pPr algn="ctr">
              <a:lnSpc>
                <a:spcPct val="100000"/>
              </a:lnSpc>
            </a:pPr>
            <a:r>
              <a:rPr b="1" lang="en-US" sz="1600">
                <a:solidFill>
                  <a:srgbClr val="000000"/>
                </a:solidFill>
                <a:latin typeface="Arial"/>
              </a:rPr>
              <a:t>L1 Cache</a:t>
            </a:r>
            <a:endParaRPr/>
          </a:p>
        </p:txBody>
      </p:sp>
      <p:sp>
        <p:nvSpPr>
          <p:cNvPr id="764" name="CustomShape 7"/>
          <p:cNvSpPr/>
          <p:nvPr/>
        </p:nvSpPr>
        <p:spPr>
          <a:xfrm>
            <a:off x="5380200" y="3962520"/>
            <a:ext cx="2391840" cy="380520"/>
          </a:xfrm>
          <a:prstGeom prst="rect">
            <a:avLst/>
          </a:prstGeom>
          <a:solidFill>
            <a:srgbClr val="ffffff"/>
          </a:solidFill>
          <a:ln w="12600">
            <a:solidFill>
              <a:srgbClr val="000000"/>
            </a:solidFill>
            <a:miter/>
          </a:ln>
        </p:spPr>
        <p:txBody>
          <a:bodyPr lIns="0" rIns="0" tIns="0" bIns="0" anchor="ctr"/>
          <a:p>
            <a:pPr algn="ctr">
              <a:lnSpc>
                <a:spcPct val="100000"/>
              </a:lnSpc>
            </a:pPr>
            <a:r>
              <a:rPr b="1" lang="en-US" sz="1600">
                <a:solidFill>
                  <a:srgbClr val="000000"/>
                </a:solidFill>
                <a:latin typeface="Arial"/>
              </a:rPr>
              <a:t>L2 Cache</a:t>
            </a:r>
            <a:endParaRPr/>
          </a:p>
        </p:txBody>
      </p:sp>
      <p:sp>
        <p:nvSpPr>
          <p:cNvPr id="765" name="CustomShape 8"/>
          <p:cNvSpPr/>
          <p:nvPr/>
        </p:nvSpPr>
        <p:spPr>
          <a:xfrm>
            <a:off x="5029200" y="4876920"/>
            <a:ext cx="3093840" cy="380520"/>
          </a:xfrm>
          <a:prstGeom prst="rect">
            <a:avLst/>
          </a:prstGeom>
          <a:solidFill>
            <a:srgbClr val="ffffff"/>
          </a:solidFill>
          <a:ln w="12600">
            <a:solidFill>
              <a:srgbClr val="000000"/>
            </a:solidFill>
            <a:miter/>
          </a:ln>
        </p:spPr>
        <p:txBody>
          <a:bodyPr lIns="0" rIns="0" tIns="0" bIns="0" anchor="ctr"/>
          <a:p>
            <a:pPr algn="ctr">
              <a:lnSpc>
                <a:spcPct val="100000"/>
              </a:lnSpc>
            </a:pPr>
            <a:r>
              <a:rPr b="1" lang="en-US" sz="1600">
                <a:solidFill>
                  <a:srgbClr val="000000"/>
                </a:solidFill>
                <a:latin typeface="Arial"/>
              </a:rPr>
              <a:t>Memory</a:t>
            </a:r>
            <a:endParaRPr/>
          </a:p>
        </p:txBody>
      </p:sp>
      <p:sp>
        <p:nvSpPr>
          <p:cNvPr id="766" name="CustomShape 9"/>
          <p:cNvSpPr/>
          <p:nvPr/>
        </p:nvSpPr>
        <p:spPr>
          <a:xfrm>
            <a:off x="4606920" y="5715000"/>
            <a:ext cx="3938400" cy="380520"/>
          </a:xfrm>
          <a:prstGeom prst="rect">
            <a:avLst/>
          </a:prstGeom>
          <a:solidFill>
            <a:srgbClr val="ffffff"/>
          </a:solidFill>
          <a:ln w="12600">
            <a:solidFill>
              <a:srgbClr val="000000"/>
            </a:solidFill>
            <a:miter/>
          </a:ln>
        </p:spPr>
        <p:txBody>
          <a:bodyPr lIns="0" rIns="0" tIns="0" bIns="0" anchor="ctr"/>
          <a:p>
            <a:pPr algn="ctr">
              <a:lnSpc>
                <a:spcPct val="100000"/>
              </a:lnSpc>
            </a:pPr>
            <a:r>
              <a:rPr b="1" lang="en-US" sz="1600">
                <a:solidFill>
                  <a:srgbClr val="000000"/>
                </a:solidFill>
                <a:latin typeface="Arial"/>
              </a:rPr>
              <a:t>Disk, Tape, etc</a:t>
            </a:r>
            <a:endParaRPr/>
          </a:p>
        </p:txBody>
      </p:sp>
      <p:sp>
        <p:nvSpPr>
          <p:cNvPr id="767" name="Line 10"/>
          <p:cNvSpPr/>
          <p:nvPr/>
        </p:nvSpPr>
        <p:spPr>
          <a:xfrm>
            <a:off x="6576840" y="4419360"/>
            <a:ext cx="0" cy="457200"/>
          </a:xfrm>
          <a:prstGeom prst="line">
            <a:avLst/>
          </a:prstGeom>
          <a:ln w="28440">
            <a:solidFill>
              <a:srgbClr val="000000"/>
            </a:solidFill>
            <a:round/>
          </a:ln>
        </p:spPr>
      </p:sp>
      <p:sp>
        <p:nvSpPr>
          <p:cNvPr id="768" name="CustomShape 11"/>
          <p:cNvSpPr/>
          <p:nvPr/>
        </p:nvSpPr>
        <p:spPr>
          <a:xfrm>
            <a:off x="6716880" y="4495680"/>
            <a:ext cx="1341000" cy="380520"/>
          </a:xfrm>
          <a:prstGeom prst="rect">
            <a:avLst/>
          </a:prstGeom>
          <a:noFill/>
          <a:ln w="12600">
            <a:noFill/>
          </a:ln>
        </p:spPr>
        <p:txBody>
          <a:bodyPr lIns="0" rIns="0" tIns="0" bIns="0" anchor="ctr"/>
          <a:p>
            <a:pPr>
              <a:lnSpc>
                <a:spcPct val="100000"/>
              </a:lnSpc>
            </a:pPr>
            <a:r>
              <a:rPr b="1" lang="en-US" sz="1600">
                <a:solidFill>
                  <a:srgbClr val="000000"/>
                </a:solidFill>
                <a:latin typeface="Arial"/>
              </a:rPr>
              <a:t>Memory Bus</a:t>
            </a:r>
            <a:endParaRPr/>
          </a:p>
        </p:txBody>
      </p:sp>
      <p:sp>
        <p:nvSpPr>
          <p:cNvPr id="769" name="Line 12"/>
          <p:cNvSpPr/>
          <p:nvPr/>
        </p:nvSpPr>
        <p:spPr>
          <a:xfrm>
            <a:off x="6576840" y="5257800"/>
            <a:ext cx="0" cy="457200"/>
          </a:xfrm>
          <a:prstGeom prst="line">
            <a:avLst/>
          </a:prstGeom>
          <a:ln w="28440">
            <a:solidFill>
              <a:srgbClr val="000000"/>
            </a:solidFill>
            <a:round/>
          </a:ln>
        </p:spPr>
      </p:sp>
      <p:sp>
        <p:nvSpPr>
          <p:cNvPr id="770" name="CustomShape 13"/>
          <p:cNvSpPr/>
          <p:nvPr/>
        </p:nvSpPr>
        <p:spPr>
          <a:xfrm>
            <a:off x="6716880" y="5334120"/>
            <a:ext cx="1195200" cy="380520"/>
          </a:xfrm>
          <a:prstGeom prst="rect">
            <a:avLst/>
          </a:prstGeom>
          <a:noFill/>
          <a:ln w="12600">
            <a:noFill/>
          </a:ln>
        </p:spPr>
        <p:txBody>
          <a:bodyPr lIns="0" rIns="0" tIns="0" bIns="0" anchor="ctr"/>
          <a:p>
            <a:pPr>
              <a:lnSpc>
                <a:spcPct val="100000"/>
              </a:lnSpc>
            </a:pPr>
            <a:r>
              <a:rPr b="1" lang="en-US" sz="1600">
                <a:solidFill>
                  <a:srgbClr val="000000"/>
                </a:solidFill>
                <a:latin typeface="Arial"/>
              </a:rPr>
              <a:t>I/O Bus</a:t>
            </a:r>
            <a:endParaRPr/>
          </a:p>
        </p:txBody>
      </p:sp>
      <p:sp>
        <p:nvSpPr>
          <p:cNvPr id="771" name="CustomShape 14"/>
          <p:cNvSpPr/>
          <p:nvPr/>
        </p:nvSpPr>
        <p:spPr>
          <a:xfrm>
            <a:off x="4748040" y="3657600"/>
            <a:ext cx="210600" cy="1904760"/>
          </a:xfrm>
          <a:prstGeom prst="upArrow">
            <a:avLst>
              <a:gd name="adj1" fmla="val 50000"/>
              <a:gd name="adj2" fmla="val 95238"/>
            </a:avLst>
          </a:prstGeom>
          <a:solidFill>
            <a:srgbClr val="cc0000"/>
          </a:solidFill>
          <a:ln w="12600">
            <a:solidFill>
              <a:srgbClr val="000000"/>
            </a:solidFill>
            <a:miter/>
          </a:ln>
        </p:spPr>
      </p:sp>
      <p:sp>
        <p:nvSpPr>
          <p:cNvPr id="772" name="CustomShape 15"/>
          <p:cNvSpPr/>
          <p:nvPr/>
        </p:nvSpPr>
        <p:spPr>
          <a:xfrm rot="16200000">
            <a:off x="3718440" y="4403880"/>
            <a:ext cx="1828440" cy="333720"/>
          </a:xfrm>
          <a:prstGeom prst="rect">
            <a:avLst/>
          </a:prstGeom>
          <a:noFill/>
          <a:ln w="12600">
            <a:noFill/>
          </a:ln>
        </p:spPr>
        <p:txBody>
          <a:bodyPr lIns="90000" rIns="90000" tIns="45000" bIns="45000"/>
          <a:p>
            <a:pPr algn="ctr">
              <a:lnSpc>
                <a:spcPct val="100000"/>
              </a:lnSpc>
            </a:pPr>
            <a:r>
              <a:rPr b="1" lang="en-US" sz="1600">
                <a:solidFill>
                  <a:srgbClr val="cc0000"/>
                </a:solidFill>
                <a:latin typeface="Arial"/>
              </a:rPr>
              <a:t>Faster</a:t>
            </a:r>
            <a:endParaRPr/>
          </a:p>
        </p:txBody>
      </p:sp>
      <p:sp>
        <p:nvSpPr>
          <p:cNvPr id="773" name="CustomShape 16"/>
          <p:cNvSpPr/>
          <p:nvPr/>
        </p:nvSpPr>
        <p:spPr>
          <a:xfrm flipV="1">
            <a:off x="8194680" y="3656880"/>
            <a:ext cx="210600" cy="1904760"/>
          </a:xfrm>
          <a:prstGeom prst="upArrow">
            <a:avLst>
              <a:gd name="adj1" fmla="val 50000"/>
              <a:gd name="adj2" fmla="val 95238"/>
            </a:avLst>
          </a:prstGeom>
          <a:solidFill>
            <a:srgbClr val="cc0000"/>
          </a:solidFill>
          <a:ln w="12600">
            <a:solidFill>
              <a:srgbClr val="000000"/>
            </a:solidFill>
            <a:miter/>
          </a:ln>
        </p:spPr>
      </p:sp>
      <p:sp>
        <p:nvSpPr>
          <p:cNvPr id="774" name="CustomShape 17"/>
          <p:cNvSpPr/>
          <p:nvPr/>
        </p:nvSpPr>
        <p:spPr>
          <a:xfrm rot="16200000">
            <a:off x="7628400" y="4405320"/>
            <a:ext cx="1828440" cy="333720"/>
          </a:xfrm>
          <a:prstGeom prst="rect">
            <a:avLst/>
          </a:prstGeom>
          <a:noFill/>
          <a:ln w="12600">
            <a:noFill/>
          </a:ln>
        </p:spPr>
        <p:txBody>
          <a:bodyPr lIns="90000" rIns="90000" tIns="45000" bIns="45000"/>
          <a:p>
            <a:pPr algn="ctr">
              <a:lnSpc>
                <a:spcPct val="100000"/>
              </a:lnSpc>
            </a:pPr>
            <a:r>
              <a:rPr b="1" lang="en-US" sz="1600">
                <a:solidFill>
                  <a:srgbClr val="cc0000"/>
                </a:solidFill>
                <a:latin typeface="Arial"/>
              </a:rPr>
              <a:t>Bigger</a:t>
            </a:r>
            <a:endParaRPr/>
          </a:p>
        </p:txBody>
      </p:sp>
    </p:spTree>
  </p:cSld>
  <p:timing>
    <p:tnLst>
      <p:par>
        <p:cTn id="48" dur="indefinite" restart="never" nodeType="tmRoot">
          <p:childTnLst>
            <p:seq>
              <p:cTn id="49"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75" name="TextShape 1"/>
          <p:cNvSpPr txBox="1"/>
          <p:nvPr/>
        </p:nvSpPr>
        <p:spPr>
          <a:xfrm>
            <a:off x="457200" y="274680"/>
            <a:ext cx="8229240" cy="791640"/>
          </a:xfrm>
          <a:prstGeom prst="rect">
            <a:avLst/>
          </a:prstGeom>
        </p:spPr>
        <p:txBody>
          <a:bodyPr anchor="ctr"/>
          <a:p>
            <a:pPr>
              <a:lnSpc>
                <a:spcPct val="100000"/>
              </a:lnSpc>
            </a:pPr>
            <a:r>
              <a:rPr lang="en-US" sz="3600">
                <a:solidFill>
                  <a:srgbClr val="000099"/>
                </a:solidFill>
                <a:latin typeface="Comic Sans MS"/>
              </a:rPr>
              <a:t>Principle of Locality of Reference</a:t>
            </a:r>
            <a:endParaRPr/>
          </a:p>
        </p:txBody>
      </p:sp>
      <p:sp>
        <p:nvSpPr>
          <p:cNvPr id="776" name="TextShape 2"/>
          <p:cNvSpPr txBox="1"/>
          <p:nvPr/>
        </p:nvSpPr>
        <p:spPr>
          <a:xfrm>
            <a:off x="457200" y="1143000"/>
            <a:ext cx="8229240" cy="5143320"/>
          </a:xfrm>
          <a:prstGeom prst="rect">
            <a:avLst/>
          </a:prstGeom>
        </p:spPr>
        <p:txBody>
          <a:bodyPr/>
          <a:p>
            <a:pPr>
              <a:lnSpc>
                <a:spcPct val="100000"/>
              </a:lnSpc>
              <a:buFont typeface="Wingdings" charset="2"/>
              <a:buChar char=""/>
            </a:pPr>
            <a:r>
              <a:rPr lang="en-US" sz="2400">
                <a:solidFill>
                  <a:srgbClr val="000000"/>
                </a:solidFill>
                <a:latin typeface="Arial"/>
              </a:rPr>
              <a:t>Programs access </a:t>
            </a:r>
            <a:r>
              <a:rPr lang="en-US" sz="2400">
                <a:solidFill>
                  <a:srgbClr val="ff0000"/>
                </a:solidFill>
                <a:latin typeface="Arial"/>
              </a:rPr>
              <a:t>small portion</a:t>
            </a:r>
            <a:r>
              <a:rPr lang="en-US" sz="2400">
                <a:solidFill>
                  <a:srgbClr val="000000"/>
                </a:solidFill>
                <a:latin typeface="Arial"/>
              </a:rPr>
              <a:t> of their address space</a:t>
            </a:r>
            <a:endParaRPr/>
          </a:p>
          <a:p>
            <a:pPr lvl="1">
              <a:lnSpc>
                <a:spcPct val="100000"/>
              </a:lnSpc>
              <a:buFont typeface="Wingdings" charset="2"/>
              <a:buChar char=""/>
            </a:pPr>
            <a:r>
              <a:rPr lang="en-US" sz="2000">
                <a:solidFill>
                  <a:srgbClr val="000000"/>
                </a:solidFill>
                <a:latin typeface="Arial"/>
              </a:rPr>
              <a:t>At any time, only a small set of instructions &amp; data is needed</a:t>
            </a:r>
            <a:endParaRPr/>
          </a:p>
          <a:p>
            <a:pPr>
              <a:lnSpc>
                <a:spcPct val="100000"/>
              </a:lnSpc>
              <a:buFont typeface="Wingdings" charset="2"/>
              <a:buChar char=""/>
            </a:pPr>
            <a:r>
              <a:rPr lang="en-US" sz="2400">
                <a:solidFill>
                  <a:srgbClr val="ff0000"/>
                </a:solidFill>
                <a:latin typeface="Arial"/>
              </a:rPr>
              <a:t>Temporal Locality</a:t>
            </a:r>
            <a:r>
              <a:rPr lang="en-US" sz="2400">
                <a:solidFill>
                  <a:srgbClr val="000000"/>
                </a:solidFill>
                <a:latin typeface="Arial"/>
              </a:rPr>
              <a:t> (in time)</a:t>
            </a:r>
            <a:endParaRPr/>
          </a:p>
          <a:p>
            <a:pPr lvl="1">
              <a:lnSpc>
                <a:spcPct val="100000"/>
              </a:lnSpc>
              <a:buFont typeface="Wingdings" charset="2"/>
              <a:buChar char=""/>
            </a:pPr>
            <a:r>
              <a:rPr lang="en-US" sz="2000">
                <a:solidFill>
                  <a:srgbClr val="000000"/>
                </a:solidFill>
                <a:latin typeface="Arial"/>
              </a:rPr>
              <a:t>If an item is accessed, probably it will be accessed again soon</a:t>
            </a:r>
            <a:endParaRPr/>
          </a:p>
          <a:p>
            <a:pPr lvl="1">
              <a:lnSpc>
                <a:spcPct val="100000"/>
              </a:lnSpc>
              <a:buFont typeface="Wingdings" charset="2"/>
              <a:buChar char=""/>
            </a:pPr>
            <a:r>
              <a:rPr lang="en-US" sz="2000">
                <a:solidFill>
                  <a:srgbClr val="000000"/>
                </a:solidFill>
                <a:latin typeface="Arial"/>
              </a:rPr>
              <a:t>Same loop instructions are fetched each iteration</a:t>
            </a:r>
            <a:endParaRPr/>
          </a:p>
          <a:p>
            <a:pPr lvl="1">
              <a:lnSpc>
                <a:spcPct val="100000"/>
              </a:lnSpc>
              <a:buFont typeface="Wingdings" charset="2"/>
              <a:buChar char=""/>
            </a:pPr>
            <a:r>
              <a:rPr lang="en-US" sz="2000">
                <a:solidFill>
                  <a:srgbClr val="000000"/>
                </a:solidFill>
                <a:latin typeface="Arial"/>
              </a:rPr>
              <a:t>Same procedure may be called and executed many times</a:t>
            </a:r>
            <a:endParaRPr/>
          </a:p>
          <a:p>
            <a:pPr>
              <a:lnSpc>
                <a:spcPct val="100000"/>
              </a:lnSpc>
              <a:buFont typeface="Wingdings" charset="2"/>
              <a:buChar char=""/>
            </a:pPr>
            <a:r>
              <a:rPr lang="en-US" sz="2400">
                <a:solidFill>
                  <a:srgbClr val="ff0000"/>
                </a:solidFill>
                <a:latin typeface="Arial"/>
              </a:rPr>
              <a:t>Spatial Locality</a:t>
            </a:r>
            <a:r>
              <a:rPr lang="en-US" sz="2400">
                <a:solidFill>
                  <a:srgbClr val="000000"/>
                </a:solidFill>
                <a:latin typeface="Arial"/>
              </a:rPr>
              <a:t> (in space)</a:t>
            </a:r>
            <a:endParaRPr/>
          </a:p>
          <a:p>
            <a:pPr lvl="1">
              <a:lnSpc>
                <a:spcPct val="100000"/>
              </a:lnSpc>
              <a:buFont typeface="Wingdings" charset="2"/>
              <a:buChar char=""/>
            </a:pPr>
            <a:r>
              <a:rPr lang="en-US" sz="2000">
                <a:solidFill>
                  <a:srgbClr val="000000"/>
                </a:solidFill>
                <a:latin typeface="Arial"/>
              </a:rPr>
              <a:t>Tendency to access contiguous instructions/data in memory</a:t>
            </a:r>
            <a:endParaRPr/>
          </a:p>
          <a:p>
            <a:pPr lvl="1">
              <a:lnSpc>
                <a:spcPct val="100000"/>
              </a:lnSpc>
              <a:buFont typeface="Wingdings" charset="2"/>
              <a:buChar char=""/>
            </a:pPr>
            <a:r>
              <a:rPr lang="en-US" sz="2000">
                <a:solidFill>
                  <a:srgbClr val="000000"/>
                </a:solidFill>
                <a:latin typeface="Arial"/>
              </a:rPr>
              <a:t>Sequential execution of Instructions</a:t>
            </a:r>
            <a:endParaRPr/>
          </a:p>
          <a:p>
            <a:pPr lvl="1">
              <a:lnSpc>
                <a:spcPct val="100000"/>
              </a:lnSpc>
              <a:buFont typeface="Wingdings" charset="2"/>
              <a:buChar char=""/>
            </a:pPr>
            <a:r>
              <a:rPr lang="en-US" sz="2000">
                <a:solidFill>
                  <a:srgbClr val="000000"/>
                </a:solidFill>
                <a:latin typeface="Arial"/>
              </a:rPr>
              <a:t>Traversing arrays element by element</a:t>
            </a:r>
            <a:endParaRPr/>
          </a:p>
        </p:txBody>
      </p:sp>
    </p:spTree>
  </p:cSld>
  <p:timing>
    <p:tnLst>
      <p:par>
        <p:cTn id="50" dur="indefinite" restart="never" nodeType="tmRoot">
          <p:childTnLst>
            <p:seq>
              <p:cTn id="51"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77" name="TextShape 1"/>
          <p:cNvSpPr txBox="1"/>
          <p:nvPr/>
        </p:nvSpPr>
        <p:spPr>
          <a:xfrm>
            <a:off x="457200" y="274680"/>
            <a:ext cx="8229240" cy="791640"/>
          </a:xfrm>
          <a:prstGeom prst="rect">
            <a:avLst/>
          </a:prstGeom>
        </p:spPr>
        <p:txBody>
          <a:bodyPr anchor="ctr"/>
          <a:p>
            <a:pPr>
              <a:lnSpc>
                <a:spcPct val="100000"/>
              </a:lnSpc>
            </a:pPr>
            <a:r>
              <a:rPr lang="en-US" sz="3600">
                <a:solidFill>
                  <a:srgbClr val="000099"/>
                </a:solidFill>
                <a:latin typeface="Comic Sans MS"/>
              </a:rPr>
              <a:t>What is a Cache Memory ?</a:t>
            </a:r>
            <a:endParaRPr/>
          </a:p>
        </p:txBody>
      </p:sp>
      <p:sp>
        <p:nvSpPr>
          <p:cNvPr id="778" name="TextShape 2"/>
          <p:cNvSpPr txBox="1"/>
          <p:nvPr/>
        </p:nvSpPr>
        <p:spPr>
          <a:xfrm>
            <a:off x="457200" y="1143000"/>
            <a:ext cx="8210160" cy="5143320"/>
          </a:xfrm>
          <a:prstGeom prst="rect">
            <a:avLst/>
          </a:prstGeom>
        </p:spPr>
        <p:txBody>
          <a:bodyPr lIns="0" rIns="0"/>
          <a:p>
            <a:pPr>
              <a:lnSpc>
                <a:spcPct val="100000"/>
              </a:lnSpc>
              <a:buFont typeface="Wingdings" charset="2"/>
              <a:buChar char=""/>
            </a:pPr>
            <a:r>
              <a:rPr lang="en-US" sz="2400">
                <a:solidFill>
                  <a:srgbClr val="000000"/>
                </a:solidFill>
                <a:latin typeface="Arial"/>
              </a:rPr>
              <a:t>Small and fast (SRAM) memory technology</a:t>
            </a:r>
            <a:endParaRPr/>
          </a:p>
          <a:p>
            <a:pPr lvl="1">
              <a:lnSpc>
                <a:spcPct val="100000"/>
              </a:lnSpc>
              <a:buFont typeface="Wingdings" charset="2"/>
              <a:buChar char=""/>
            </a:pPr>
            <a:r>
              <a:rPr lang="en-US" sz="2000">
                <a:solidFill>
                  <a:srgbClr val="000000"/>
                </a:solidFill>
                <a:latin typeface="Arial"/>
              </a:rPr>
              <a:t>Stores the subset of instructions &amp; data currently being accessed</a:t>
            </a:r>
            <a:endParaRPr/>
          </a:p>
          <a:p>
            <a:pPr>
              <a:lnSpc>
                <a:spcPct val="100000"/>
              </a:lnSpc>
              <a:buFont typeface="Wingdings" charset="2"/>
              <a:buChar char=""/>
            </a:pPr>
            <a:r>
              <a:rPr lang="en-US" sz="2400">
                <a:solidFill>
                  <a:srgbClr val="000000"/>
                </a:solidFill>
                <a:latin typeface="Arial"/>
              </a:rPr>
              <a:t>Used to reduce average access time to memory</a:t>
            </a:r>
            <a:endParaRPr/>
          </a:p>
          <a:p>
            <a:pPr>
              <a:lnSpc>
                <a:spcPct val="100000"/>
              </a:lnSpc>
              <a:buFont typeface="Wingdings" charset="2"/>
              <a:buChar char=""/>
            </a:pPr>
            <a:r>
              <a:rPr lang="en-US" sz="2400">
                <a:solidFill>
                  <a:srgbClr val="000000"/>
                </a:solidFill>
                <a:latin typeface="Arial"/>
              </a:rPr>
              <a:t>Caches exploit </a:t>
            </a:r>
            <a:r>
              <a:rPr lang="en-US" sz="2400">
                <a:solidFill>
                  <a:srgbClr val="ff0000"/>
                </a:solidFill>
                <a:latin typeface="Arial"/>
              </a:rPr>
              <a:t>temporal locality</a:t>
            </a:r>
            <a:r>
              <a:rPr lang="en-US" sz="2400">
                <a:solidFill>
                  <a:srgbClr val="000000"/>
                </a:solidFill>
                <a:latin typeface="Arial"/>
              </a:rPr>
              <a:t> by …</a:t>
            </a:r>
            <a:endParaRPr/>
          </a:p>
          <a:p>
            <a:pPr lvl="1">
              <a:lnSpc>
                <a:spcPct val="100000"/>
              </a:lnSpc>
              <a:buFont typeface="Wingdings" charset="2"/>
              <a:buChar char=""/>
            </a:pPr>
            <a:r>
              <a:rPr lang="en-US" sz="2000">
                <a:solidFill>
                  <a:srgbClr val="000000"/>
                </a:solidFill>
                <a:latin typeface="Arial"/>
              </a:rPr>
              <a:t>Keeping recently accessed data closer to the processor</a:t>
            </a:r>
            <a:endParaRPr/>
          </a:p>
          <a:p>
            <a:pPr>
              <a:lnSpc>
                <a:spcPct val="100000"/>
              </a:lnSpc>
              <a:buFont typeface="Wingdings" charset="2"/>
              <a:buChar char=""/>
            </a:pPr>
            <a:r>
              <a:rPr lang="en-US" sz="2400">
                <a:solidFill>
                  <a:srgbClr val="000000"/>
                </a:solidFill>
                <a:latin typeface="Arial"/>
              </a:rPr>
              <a:t>Caches exploit </a:t>
            </a:r>
            <a:r>
              <a:rPr lang="en-US" sz="2400">
                <a:solidFill>
                  <a:srgbClr val="ff0000"/>
                </a:solidFill>
                <a:latin typeface="Arial"/>
              </a:rPr>
              <a:t>spatial locality</a:t>
            </a:r>
            <a:r>
              <a:rPr lang="en-US" sz="2400">
                <a:solidFill>
                  <a:srgbClr val="000000"/>
                </a:solidFill>
                <a:latin typeface="Arial"/>
              </a:rPr>
              <a:t> by …</a:t>
            </a:r>
            <a:endParaRPr/>
          </a:p>
          <a:p>
            <a:pPr lvl="1">
              <a:lnSpc>
                <a:spcPct val="100000"/>
              </a:lnSpc>
              <a:buFont typeface="Wingdings" charset="2"/>
              <a:buChar char=""/>
            </a:pPr>
            <a:r>
              <a:rPr lang="en-US" sz="2000">
                <a:solidFill>
                  <a:srgbClr val="000000"/>
                </a:solidFill>
                <a:latin typeface="Arial"/>
              </a:rPr>
              <a:t>Moving blocks consisting of multiple contiguous words</a:t>
            </a:r>
            <a:endParaRPr/>
          </a:p>
          <a:p>
            <a:pPr>
              <a:lnSpc>
                <a:spcPct val="100000"/>
              </a:lnSpc>
              <a:buFont typeface="Wingdings" charset="2"/>
              <a:buChar char=""/>
            </a:pPr>
            <a:r>
              <a:rPr lang="en-US" sz="2400">
                <a:solidFill>
                  <a:srgbClr val="000000"/>
                </a:solidFill>
                <a:latin typeface="Arial"/>
              </a:rPr>
              <a:t>Goal is to achieve</a:t>
            </a:r>
            <a:endParaRPr/>
          </a:p>
          <a:p>
            <a:pPr lvl="1">
              <a:lnSpc>
                <a:spcPct val="100000"/>
              </a:lnSpc>
              <a:buFont typeface="Wingdings" charset="2"/>
              <a:buChar char=""/>
            </a:pPr>
            <a:r>
              <a:rPr lang="en-US" sz="2000">
                <a:solidFill>
                  <a:srgbClr val="ff0000"/>
                </a:solidFill>
                <a:latin typeface="Arial"/>
              </a:rPr>
              <a:t>Fast speed</a:t>
            </a:r>
            <a:r>
              <a:rPr lang="en-US" sz="2000">
                <a:solidFill>
                  <a:srgbClr val="000000"/>
                </a:solidFill>
                <a:latin typeface="Arial"/>
              </a:rPr>
              <a:t> of cache memory access </a:t>
            </a:r>
            <a:endParaRPr/>
          </a:p>
          <a:p>
            <a:pPr lvl="1">
              <a:lnSpc>
                <a:spcPct val="100000"/>
              </a:lnSpc>
              <a:buFont typeface="Wingdings" charset="2"/>
              <a:buChar char=""/>
            </a:pPr>
            <a:r>
              <a:rPr lang="en-US" sz="2000">
                <a:solidFill>
                  <a:srgbClr val="000000"/>
                </a:solidFill>
                <a:latin typeface="Arial"/>
              </a:rPr>
              <a:t>Balance the </a:t>
            </a:r>
            <a:r>
              <a:rPr lang="en-US" sz="2000">
                <a:solidFill>
                  <a:srgbClr val="ff0000"/>
                </a:solidFill>
                <a:latin typeface="Arial"/>
              </a:rPr>
              <a:t>cost </a:t>
            </a:r>
            <a:r>
              <a:rPr lang="en-US" sz="2000">
                <a:solidFill>
                  <a:srgbClr val="000000"/>
                </a:solidFill>
                <a:latin typeface="Arial"/>
              </a:rPr>
              <a:t>of the memory system</a:t>
            </a:r>
            <a:endParaRPr/>
          </a:p>
        </p:txBody>
      </p:sp>
    </p:spTree>
  </p:cSld>
  <p:timing>
    <p:tnLst>
      <p:par>
        <p:cTn id="52" dur="indefinite" restart="never" nodeType="tmRoot">
          <p:childTnLst>
            <p:seq>
              <p:cTn id="53"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79" name="TextShape 1"/>
          <p:cNvSpPr txBox="1"/>
          <p:nvPr/>
        </p:nvSpPr>
        <p:spPr>
          <a:xfrm>
            <a:off x="457200" y="274680"/>
            <a:ext cx="8229240" cy="791640"/>
          </a:xfrm>
          <a:prstGeom prst="rect">
            <a:avLst/>
          </a:prstGeom>
        </p:spPr>
        <p:txBody>
          <a:bodyPr anchor="ctr"/>
          <a:p>
            <a:pPr>
              <a:lnSpc>
                <a:spcPct val="100000"/>
              </a:lnSpc>
            </a:pPr>
            <a:r>
              <a:rPr lang="en-US" sz="3600">
                <a:solidFill>
                  <a:srgbClr val="000099"/>
                </a:solidFill>
                <a:latin typeface="Comic Sans MS"/>
              </a:rPr>
              <a:t>Cache Memories in the Datapath</a:t>
            </a:r>
            <a:endParaRPr/>
          </a:p>
        </p:txBody>
      </p:sp>
      <p:sp>
        <p:nvSpPr>
          <p:cNvPr id="780" name="CustomShape 2"/>
          <p:cNvSpPr/>
          <p:nvPr/>
        </p:nvSpPr>
        <p:spPr>
          <a:xfrm>
            <a:off x="358920" y="4761000"/>
            <a:ext cx="612360" cy="252000"/>
          </a:xfrm>
          <a:prstGeom prst="rect">
            <a:avLst/>
          </a:prstGeom>
          <a:noFill/>
          <a:ln w="9360">
            <a:noFill/>
          </a:ln>
        </p:spPr>
        <p:txBody>
          <a:bodyPr lIns="0" rIns="0" tIns="0" bIns="0" anchor="ctr"/>
          <a:p>
            <a:pPr>
              <a:lnSpc>
                <a:spcPct val="100000"/>
              </a:lnSpc>
            </a:pPr>
            <a:r>
              <a:rPr b="1" lang="en-US" sz="1200">
                <a:solidFill>
                  <a:srgbClr val="006600"/>
                </a:solidFill>
                <a:latin typeface="Arial"/>
              </a:rPr>
              <a:t>Address</a:t>
            </a:r>
            <a:endParaRPr/>
          </a:p>
        </p:txBody>
      </p:sp>
      <p:sp>
        <p:nvSpPr>
          <p:cNvPr id="781" name="Line 3"/>
          <p:cNvSpPr/>
          <p:nvPr/>
        </p:nvSpPr>
        <p:spPr>
          <a:xfrm>
            <a:off x="6551280" y="3935160"/>
            <a:ext cx="1846440" cy="0"/>
          </a:xfrm>
          <a:prstGeom prst="line">
            <a:avLst/>
          </a:prstGeom>
          <a:ln w="19080">
            <a:solidFill>
              <a:srgbClr val="000000"/>
            </a:solidFill>
            <a:round/>
            <a:tailEnd len="med" type="triangle" w="med"/>
          </a:ln>
        </p:spPr>
      </p:sp>
      <p:sp>
        <p:nvSpPr>
          <p:cNvPr id="782" name="CustomShape 4"/>
          <p:cNvSpPr/>
          <p:nvPr/>
        </p:nvSpPr>
        <p:spPr>
          <a:xfrm>
            <a:off x="6696000" y="2529000"/>
            <a:ext cx="1296720" cy="323640"/>
          </a:xfrm>
          <a:prstGeom prst="rect">
            <a:avLst/>
          </a:prstGeom>
          <a:noFill/>
          <a:ln w="38160">
            <a:solidFill>
              <a:srgbClr val="000000"/>
            </a:solidFill>
            <a:round/>
            <a:tailEnd len="med" type="triangle" w="med"/>
          </a:ln>
        </p:spPr>
      </p:sp>
      <p:sp>
        <p:nvSpPr>
          <p:cNvPr id="783" name="Line 5"/>
          <p:cNvSpPr/>
          <p:nvPr/>
        </p:nvSpPr>
        <p:spPr>
          <a:xfrm>
            <a:off x="6551280" y="2852640"/>
            <a:ext cx="357480" cy="0"/>
          </a:xfrm>
          <a:prstGeom prst="line">
            <a:avLst/>
          </a:prstGeom>
          <a:ln w="38160">
            <a:solidFill>
              <a:srgbClr val="000000"/>
            </a:solidFill>
            <a:round/>
            <a:tailEnd len="med" type="triangle" w="med"/>
          </a:ln>
        </p:spPr>
      </p:sp>
      <p:sp>
        <p:nvSpPr>
          <p:cNvPr id="784" name="Line 6"/>
          <p:cNvSpPr/>
          <p:nvPr/>
        </p:nvSpPr>
        <p:spPr>
          <a:xfrm>
            <a:off x="6551280" y="3536640"/>
            <a:ext cx="357480" cy="0"/>
          </a:xfrm>
          <a:prstGeom prst="line">
            <a:avLst/>
          </a:prstGeom>
          <a:ln w="38160">
            <a:solidFill>
              <a:srgbClr val="000000"/>
            </a:solidFill>
            <a:round/>
            <a:tailEnd len="med" type="triangle" w="med"/>
          </a:ln>
        </p:spPr>
      </p:sp>
      <p:sp>
        <p:nvSpPr>
          <p:cNvPr id="785" name="Line 7"/>
          <p:cNvSpPr/>
          <p:nvPr/>
        </p:nvSpPr>
        <p:spPr>
          <a:xfrm>
            <a:off x="5121000" y="3931920"/>
            <a:ext cx="1287720" cy="1800"/>
          </a:xfrm>
          <a:prstGeom prst="line">
            <a:avLst/>
          </a:prstGeom>
          <a:ln w="19080">
            <a:solidFill>
              <a:srgbClr val="000000"/>
            </a:solidFill>
            <a:round/>
            <a:tailEnd len="med" type="triangle" w="med"/>
          </a:ln>
        </p:spPr>
      </p:sp>
      <p:sp>
        <p:nvSpPr>
          <p:cNvPr id="786" name="CustomShape 8"/>
          <p:cNvSpPr/>
          <p:nvPr/>
        </p:nvSpPr>
        <p:spPr>
          <a:xfrm>
            <a:off x="2844720" y="2743200"/>
            <a:ext cx="212400" cy="242640"/>
          </a:xfrm>
          <a:prstGeom prst="rect">
            <a:avLst/>
          </a:prstGeom>
          <a:noFill/>
          <a:ln w="9360">
            <a:noFill/>
          </a:ln>
        </p:spPr>
        <p:txBody>
          <a:bodyPr lIns="9000" rIns="9000" tIns="45000" bIns="45000"/>
          <a:p>
            <a:pPr>
              <a:lnSpc>
                <a:spcPct val="100000"/>
              </a:lnSpc>
            </a:pPr>
            <a:r>
              <a:rPr lang="en-US" sz="1000">
                <a:solidFill>
                  <a:srgbClr val="000000"/>
                </a:solidFill>
                <a:latin typeface="Arial"/>
              </a:rPr>
              <a:t>Rs</a:t>
            </a:r>
            <a:endParaRPr/>
          </a:p>
        </p:txBody>
      </p:sp>
      <p:sp>
        <p:nvSpPr>
          <p:cNvPr id="787" name="CustomShape 9"/>
          <p:cNvSpPr/>
          <p:nvPr/>
        </p:nvSpPr>
        <p:spPr>
          <a:xfrm>
            <a:off x="2844720" y="3032280"/>
            <a:ext cx="169560" cy="242640"/>
          </a:xfrm>
          <a:prstGeom prst="rect">
            <a:avLst/>
          </a:prstGeom>
          <a:noFill/>
          <a:ln w="9360">
            <a:noFill/>
          </a:ln>
        </p:spPr>
        <p:txBody>
          <a:bodyPr lIns="9000" rIns="9000" tIns="45000" bIns="45000"/>
          <a:p>
            <a:pPr>
              <a:lnSpc>
                <a:spcPct val="100000"/>
              </a:lnSpc>
            </a:pPr>
            <a:r>
              <a:rPr lang="en-US" sz="1000">
                <a:solidFill>
                  <a:srgbClr val="000000"/>
                </a:solidFill>
                <a:latin typeface="Arial"/>
              </a:rPr>
              <a:t>Rt</a:t>
            </a:r>
            <a:endParaRPr/>
          </a:p>
        </p:txBody>
      </p:sp>
      <p:sp>
        <p:nvSpPr>
          <p:cNvPr id="788" name="CustomShape 10"/>
          <p:cNvSpPr/>
          <p:nvPr/>
        </p:nvSpPr>
        <p:spPr>
          <a:xfrm>
            <a:off x="3284640" y="2684520"/>
            <a:ext cx="718920" cy="1031400"/>
          </a:xfrm>
          <a:prstGeom prst="rect">
            <a:avLst/>
          </a:prstGeom>
          <a:solidFill>
            <a:srgbClr val="ccccff"/>
          </a:solidFill>
          <a:ln w="19080">
            <a:solidFill>
              <a:srgbClr val="000000"/>
            </a:solidFill>
            <a:miter/>
          </a:ln>
        </p:spPr>
        <p:txBody>
          <a:bodyPr lIns="9000" rIns="9000" tIns="0" bIns="0" anchor="ctr"/>
          <a:p>
            <a:pPr algn="ctr">
              <a:lnSpc>
                <a:spcPct val="130000"/>
              </a:lnSpc>
            </a:pPr>
            <a:r>
              <a:rPr b="1" lang="en-US" sz="1200">
                <a:solidFill>
                  <a:srgbClr val="000000"/>
                </a:solidFill>
                <a:latin typeface="Arial"/>
              </a:rPr>
              <a:t>Register</a:t>
            </a:r>
            <a:endParaRPr/>
          </a:p>
          <a:p>
            <a:pPr algn="ctr">
              <a:lnSpc>
                <a:spcPct val="130000"/>
              </a:lnSpc>
            </a:pPr>
            <a:r>
              <a:rPr b="1" lang="en-US" sz="1200">
                <a:solidFill>
                  <a:srgbClr val="000000"/>
                </a:solidFill>
                <a:latin typeface="Arial"/>
              </a:rPr>
              <a:t>File</a:t>
            </a:r>
            <a:endParaRPr/>
          </a:p>
        </p:txBody>
      </p:sp>
      <p:sp>
        <p:nvSpPr>
          <p:cNvPr id="789" name="Line 11"/>
          <p:cNvSpPr/>
          <p:nvPr/>
        </p:nvSpPr>
        <p:spPr>
          <a:xfrm>
            <a:off x="5580000" y="3211200"/>
            <a:ext cx="179280" cy="1800"/>
          </a:xfrm>
          <a:prstGeom prst="line">
            <a:avLst/>
          </a:prstGeom>
          <a:ln w="38160">
            <a:solidFill>
              <a:srgbClr val="000000"/>
            </a:solidFill>
            <a:round/>
            <a:tailEnd len="med" type="triangle" w="med"/>
          </a:ln>
        </p:spPr>
      </p:sp>
      <p:sp>
        <p:nvSpPr>
          <p:cNvPr id="790" name="Line 12"/>
          <p:cNvSpPr/>
          <p:nvPr/>
        </p:nvSpPr>
        <p:spPr>
          <a:xfrm>
            <a:off x="3643200" y="2312640"/>
            <a:ext cx="1297080" cy="0"/>
          </a:xfrm>
          <a:prstGeom prst="line">
            <a:avLst/>
          </a:prstGeom>
          <a:ln w="28440">
            <a:solidFill>
              <a:srgbClr val="000000"/>
            </a:solidFill>
            <a:round/>
            <a:headEnd len="sm" type="oval" w="sm"/>
            <a:tailEnd len="med" type="triangle" w="med"/>
          </a:ln>
        </p:spPr>
      </p:sp>
      <p:sp>
        <p:nvSpPr>
          <p:cNvPr id="791" name="Line 13"/>
          <p:cNvSpPr/>
          <p:nvPr/>
        </p:nvSpPr>
        <p:spPr>
          <a:xfrm>
            <a:off x="6156000" y="2854080"/>
            <a:ext cx="252720" cy="0"/>
          </a:xfrm>
          <a:prstGeom prst="line">
            <a:avLst/>
          </a:prstGeom>
          <a:ln w="38160">
            <a:solidFill>
              <a:srgbClr val="000000"/>
            </a:solidFill>
            <a:round/>
            <a:tailEnd len="med" type="triangle" w="med"/>
          </a:ln>
        </p:spPr>
      </p:sp>
      <p:sp>
        <p:nvSpPr>
          <p:cNvPr id="792" name="CustomShape 14"/>
          <p:cNvSpPr/>
          <p:nvPr/>
        </p:nvSpPr>
        <p:spPr>
          <a:xfrm>
            <a:off x="2925720" y="3247920"/>
            <a:ext cx="142560" cy="539280"/>
          </a:xfrm>
          <a:prstGeom prst="rect">
            <a:avLst/>
          </a:prstGeom>
          <a:noFill/>
          <a:ln w="19080">
            <a:solidFill>
              <a:srgbClr val="000000"/>
            </a:solidFill>
            <a:round/>
            <a:headEnd len="med" type="triangle" w="med"/>
            <a:tailEnd len="sm" type="oval" w="sm"/>
          </a:ln>
        </p:spPr>
      </p:sp>
      <p:sp>
        <p:nvSpPr>
          <p:cNvPr id="793" name="CustomShape 15"/>
          <p:cNvSpPr/>
          <p:nvPr/>
        </p:nvSpPr>
        <p:spPr>
          <a:xfrm>
            <a:off x="2911320" y="2097000"/>
            <a:ext cx="469440" cy="178920"/>
          </a:xfrm>
          <a:prstGeom prst="rect">
            <a:avLst/>
          </a:prstGeom>
          <a:solidFill>
            <a:srgbClr val="ffffff"/>
          </a:solidFill>
          <a:ln w="9360">
            <a:noFill/>
          </a:ln>
        </p:spPr>
        <p:txBody>
          <a:bodyPr lIns="0" rIns="0" tIns="0" bIns="0" anchor="ctr"/>
          <a:p>
            <a:pPr algn="ctr">
              <a:lnSpc>
                <a:spcPct val="100000"/>
              </a:lnSpc>
            </a:pPr>
            <a:r>
              <a:rPr lang="en-US" sz="1000">
                <a:solidFill>
                  <a:srgbClr val="000000"/>
                </a:solidFill>
                <a:latin typeface="Arial"/>
              </a:rPr>
              <a:t>Imm26</a:t>
            </a:r>
            <a:endParaRPr/>
          </a:p>
        </p:txBody>
      </p:sp>
      <p:sp>
        <p:nvSpPr>
          <p:cNvPr id="794" name="Line 16"/>
          <p:cNvSpPr/>
          <p:nvPr/>
        </p:nvSpPr>
        <p:spPr>
          <a:xfrm>
            <a:off x="2815920" y="2960640"/>
            <a:ext cx="466920" cy="0"/>
          </a:xfrm>
          <a:prstGeom prst="line">
            <a:avLst/>
          </a:prstGeom>
          <a:ln w="19080">
            <a:solidFill>
              <a:srgbClr val="000000"/>
            </a:solidFill>
            <a:round/>
            <a:tailEnd len="med" type="triangle" w="med"/>
          </a:ln>
        </p:spPr>
      </p:sp>
      <p:sp>
        <p:nvSpPr>
          <p:cNvPr id="795" name="Line 17"/>
          <p:cNvSpPr/>
          <p:nvPr/>
        </p:nvSpPr>
        <p:spPr>
          <a:xfrm>
            <a:off x="2815920" y="3251160"/>
            <a:ext cx="468360" cy="0"/>
          </a:xfrm>
          <a:prstGeom prst="line">
            <a:avLst/>
          </a:prstGeom>
          <a:ln w="19080">
            <a:solidFill>
              <a:srgbClr val="000000"/>
            </a:solidFill>
            <a:round/>
            <a:tailEnd len="med" type="triangle" w="med"/>
          </a:ln>
        </p:spPr>
      </p:sp>
      <p:sp>
        <p:nvSpPr>
          <p:cNvPr id="796" name="CustomShape 18"/>
          <p:cNvSpPr/>
          <p:nvPr/>
        </p:nvSpPr>
        <p:spPr>
          <a:xfrm flipV="1">
            <a:off x="5292720" y="3357000"/>
            <a:ext cx="142560" cy="178920"/>
          </a:xfrm>
          <a:prstGeom prst="rect">
            <a:avLst/>
          </a:prstGeom>
          <a:noFill/>
          <a:ln w="38160">
            <a:solidFill>
              <a:srgbClr val="000000"/>
            </a:solidFill>
            <a:round/>
            <a:headEnd len="sm" type="oval" w="sm"/>
            <a:tailEnd len="sm" type="triangle" w="sm"/>
          </a:ln>
        </p:spPr>
      </p:sp>
      <p:sp>
        <p:nvSpPr>
          <p:cNvPr id="797" name="CustomShape 19"/>
          <p:cNvSpPr/>
          <p:nvPr/>
        </p:nvSpPr>
        <p:spPr>
          <a:xfrm rot="16200000">
            <a:off x="6384600" y="3848400"/>
            <a:ext cx="215640" cy="167760"/>
          </a:xfrm>
          <a:prstGeom prst="rect">
            <a:avLst/>
          </a:prstGeom>
          <a:solidFill>
            <a:srgbClr val="99ff99"/>
          </a:solidFill>
          <a:ln w="12600">
            <a:solidFill>
              <a:srgbClr val="000000"/>
            </a:solidFill>
            <a:miter/>
          </a:ln>
        </p:spPr>
        <p:txBody>
          <a:bodyPr lIns="0" rIns="0" tIns="0" bIns="0" anchor="ctr"/>
          <a:p>
            <a:pPr algn="ctr">
              <a:lnSpc>
                <a:spcPct val="100000"/>
              </a:lnSpc>
            </a:pPr>
            <a:r>
              <a:rPr lang="en-US" sz="1000">
                <a:solidFill>
                  <a:srgbClr val="000000"/>
                </a:solidFill>
                <a:latin typeface="Arial"/>
              </a:rPr>
              <a:t>Rw</a:t>
            </a:r>
            <a:endParaRPr/>
          </a:p>
        </p:txBody>
      </p:sp>
      <p:sp>
        <p:nvSpPr>
          <p:cNvPr id="798" name="CustomShape 20"/>
          <p:cNvSpPr/>
          <p:nvPr/>
        </p:nvSpPr>
        <p:spPr>
          <a:xfrm rot="16200000">
            <a:off x="6167160" y="2768760"/>
            <a:ext cx="649080" cy="167760"/>
          </a:xfrm>
          <a:prstGeom prst="rect">
            <a:avLst/>
          </a:prstGeom>
          <a:solidFill>
            <a:srgbClr val="99ff99"/>
          </a:solidFill>
          <a:ln w="12600">
            <a:solidFill>
              <a:srgbClr val="000000"/>
            </a:solidFill>
            <a:miter/>
          </a:ln>
        </p:spPr>
        <p:txBody>
          <a:bodyPr lIns="0" rIns="0" tIns="0" bIns="0" anchor="ctr"/>
          <a:p>
            <a:pPr algn="ctr">
              <a:lnSpc>
                <a:spcPct val="100000"/>
              </a:lnSpc>
            </a:pPr>
            <a:r>
              <a:rPr lang="en-US" sz="1000">
                <a:solidFill>
                  <a:srgbClr val="000000"/>
                </a:solidFill>
                <a:latin typeface="Arial"/>
              </a:rPr>
              <a:t>ALU result</a:t>
            </a:r>
            <a:endParaRPr/>
          </a:p>
        </p:txBody>
      </p:sp>
      <p:sp>
        <p:nvSpPr>
          <p:cNvPr id="799" name="CustomShape 21"/>
          <p:cNvSpPr/>
          <p:nvPr/>
        </p:nvSpPr>
        <p:spPr>
          <a:xfrm rot="16200000">
            <a:off x="6168960" y="3415320"/>
            <a:ext cx="647280" cy="167760"/>
          </a:xfrm>
          <a:prstGeom prst="rect">
            <a:avLst/>
          </a:prstGeom>
          <a:solidFill>
            <a:srgbClr val="99ff99"/>
          </a:solidFill>
          <a:ln w="12600">
            <a:solidFill>
              <a:srgbClr val="000000"/>
            </a:solidFill>
            <a:miter/>
          </a:ln>
        </p:spPr>
        <p:txBody>
          <a:bodyPr lIns="0" rIns="0" tIns="0" bIns="0" anchor="ctr"/>
          <a:p>
            <a:pPr algn="ctr">
              <a:lnSpc>
                <a:spcPct val="100000"/>
              </a:lnSpc>
            </a:pPr>
            <a:r>
              <a:rPr lang="en-US" sz="1200">
                <a:solidFill>
                  <a:srgbClr val="000000"/>
                </a:solidFill>
                <a:latin typeface="Arial"/>
              </a:rPr>
              <a:t>B</a:t>
            </a:r>
            <a:endParaRPr/>
          </a:p>
        </p:txBody>
      </p:sp>
      <p:sp>
        <p:nvSpPr>
          <p:cNvPr id="800" name="CustomShape 22"/>
          <p:cNvSpPr/>
          <p:nvPr/>
        </p:nvSpPr>
        <p:spPr>
          <a:xfrm rot="16200000">
            <a:off x="4707000" y="3410280"/>
            <a:ext cx="647280" cy="180720"/>
          </a:xfrm>
          <a:prstGeom prst="rect">
            <a:avLst/>
          </a:prstGeom>
          <a:solidFill>
            <a:srgbClr val="99ff99"/>
          </a:solidFill>
          <a:ln w="12600">
            <a:solidFill>
              <a:srgbClr val="000000"/>
            </a:solidFill>
            <a:miter/>
          </a:ln>
        </p:spPr>
        <p:txBody>
          <a:bodyPr lIns="0" rIns="0" tIns="0" bIns="0" anchor="ctr"/>
          <a:p>
            <a:pPr algn="ctr">
              <a:lnSpc>
                <a:spcPct val="100000"/>
              </a:lnSpc>
            </a:pPr>
            <a:r>
              <a:rPr lang="en-US" sz="1200">
                <a:solidFill>
                  <a:srgbClr val="000000"/>
                </a:solidFill>
                <a:latin typeface="Arial"/>
              </a:rPr>
              <a:t>B</a:t>
            </a:r>
            <a:endParaRPr/>
          </a:p>
        </p:txBody>
      </p:sp>
      <p:sp>
        <p:nvSpPr>
          <p:cNvPr id="801" name="CustomShape 23"/>
          <p:cNvSpPr/>
          <p:nvPr/>
        </p:nvSpPr>
        <p:spPr>
          <a:xfrm rot="16200000">
            <a:off x="4687920" y="2745000"/>
            <a:ext cx="684000" cy="180720"/>
          </a:xfrm>
          <a:prstGeom prst="rect">
            <a:avLst/>
          </a:prstGeom>
          <a:solidFill>
            <a:srgbClr val="99ff99"/>
          </a:solidFill>
          <a:ln w="12600">
            <a:solidFill>
              <a:srgbClr val="000000"/>
            </a:solidFill>
            <a:miter/>
          </a:ln>
        </p:spPr>
        <p:txBody>
          <a:bodyPr lIns="0" rIns="0" tIns="0" bIns="0" anchor="ctr"/>
          <a:p>
            <a:pPr algn="ctr">
              <a:lnSpc>
                <a:spcPct val="100000"/>
              </a:lnSpc>
            </a:pPr>
            <a:r>
              <a:rPr lang="en-US" sz="1200">
                <a:solidFill>
                  <a:srgbClr val="000000"/>
                </a:solidFill>
                <a:latin typeface="Arial"/>
              </a:rPr>
              <a:t>A</a:t>
            </a:r>
            <a:endParaRPr/>
          </a:p>
        </p:txBody>
      </p:sp>
      <p:sp>
        <p:nvSpPr>
          <p:cNvPr id="802" name="CustomShape 24"/>
          <p:cNvSpPr/>
          <p:nvPr/>
        </p:nvSpPr>
        <p:spPr>
          <a:xfrm rot="16200000">
            <a:off x="4795920" y="2205360"/>
            <a:ext cx="468000" cy="180720"/>
          </a:xfrm>
          <a:prstGeom prst="rect">
            <a:avLst/>
          </a:prstGeom>
          <a:solidFill>
            <a:srgbClr val="99ff99"/>
          </a:solidFill>
          <a:ln w="12600">
            <a:solidFill>
              <a:srgbClr val="000000"/>
            </a:solidFill>
            <a:miter/>
          </a:ln>
        </p:spPr>
        <p:txBody>
          <a:bodyPr lIns="0" rIns="0" tIns="0" bIns="0" anchor="ctr"/>
          <a:p>
            <a:pPr algn="ctr">
              <a:lnSpc>
                <a:spcPct val="100000"/>
              </a:lnSpc>
            </a:pPr>
            <a:r>
              <a:rPr lang="en-US" sz="1000">
                <a:solidFill>
                  <a:srgbClr val="000000"/>
                </a:solidFill>
                <a:latin typeface="Arial"/>
              </a:rPr>
              <a:t>Imm16</a:t>
            </a:r>
            <a:endParaRPr/>
          </a:p>
        </p:txBody>
      </p:sp>
      <p:sp>
        <p:nvSpPr>
          <p:cNvPr id="803" name="CustomShape 25"/>
          <p:cNvSpPr/>
          <p:nvPr/>
        </p:nvSpPr>
        <p:spPr>
          <a:xfrm rot="16200000">
            <a:off x="4922640" y="3842280"/>
            <a:ext cx="215640" cy="178920"/>
          </a:xfrm>
          <a:prstGeom prst="rect">
            <a:avLst/>
          </a:prstGeom>
          <a:solidFill>
            <a:srgbClr val="99ff99"/>
          </a:solidFill>
          <a:ln w="12600">
            <a:solidFill>
              <a:srgbClr val="000000"/>
            </a:solidFill>
            <a:miter/>
          </a:ln>
        </p:spPr>
        <p:txBody>
          <a:bodyPr lIns="0" rIns="0" tIns="0" bIns="0" anchor="ctr"/>
          <a:p>
            <a:pPr algn="ctr">
              <a:lnSpc>
                <a:spcPct val="100000"/>
              </a:lnSpc>
            </a:pPr>
            <a:r>
              <a:rPr lang="en-US" sz="1000">
                <a:solidFill>
                  <a:srgbClr val="000000"/>
                </a:solidFill>
                <a:latin typeface="Arial"/>
              </a:rPr>
              <a:t>Rw</a:t>
            </a:r>
            <a:endParaRPr/>
          </a:p>
        </p:txBody>
      </p:sp>
      <p:sp>
        <p:nvSpPr>
          <p:cNvPr id="804" name="Line 26"/>
          <p:cNvSpPr/>
          <p:nvPr/>
        </p:nvSpPr>
        <p:spPr>
          <a:xfrm>
            <a:off x="5119560" y="3536640"/>
            <a:ext cx="1289160" cy="0"/>
          </a:xfrm>
          <a:prstGeom prst="line">
            <a:avLst/>
          </a:prstGeom>
          <a:ln w="38160">
            <a:solidFill>
              <a:srgbClr val="000000"/>
            </a:solidFill>
            <a:round/>
            <a:tailEnd len="med" type="triangle" w="med"/>
          </a:ln>
        </p:spPr>
      </p:sp>
      <p:sp>
        <p:nvSpPr>
          <p:cNvPr id="805" name="Line 27"/>
          <p:cNvSpPr/>
          <p:nvPr/>
        </p:nvSpPr>
        <p:spPr>
          <a:xfrm>
            <a:off x="3213000" y="3933720"/>
            <a:ext cx="1727280" cy="0"/>
          </a:xfrm>
          <a:prstGeom prst="line">
            <a:avLst/>
          </a:prstGeom>
          <a:ln w="19080">
            <a:solidFill>
              <a:srgbClr val="000000"/>
            </a:solidFill>
            <a:round/>
            <a:tailEnd len="med" type="triangle" w="med"/>
          </a:ln>
        </p:spPr>
      </p:sp>
      <p:sp>
        <p:nvSpPr>
          <p:cNvPr id="806" name="CustomShape 28"/>
          <p:cNvSpPr/>
          <p:nvPr/>
        </p:nvSpPr>
        <p:spPr>
          <a:xfrm rot="16200000">
            <a:off x="5237640" y="3120480"/>
            <a:ext cx="539280" cy="145800"/>
          </a:xfrm>
          <a:prstGeom prst="roundRect">
            <a:avLst>
              <a:gd name="adj" fmla="val 50000"/>
            </a:avLst>
          </a:prstGeom>
          <a:solidFill>
            <a:srgbClr val="ffc5cf"/>
          </a:solidFill>
          <a:ln w="12600">
            <a:solidFill>
              <a:srgbClr val="000000"/>
            </a:solidFill>
            <a:round/>
          </a:ln>
        </p:spPr>
      </p:sp>
      <p:sp>
        <p:nvSpPr>
          <p:cNvPr id="807" name="CustomShape 29"/>
          <p:cNvSpPr/>
          <p:nvPr/>
        </p:nvSpPr>
        <p:spPr>
          <a:xfrm flipH="1">
            <a:off x="5433120" y="2924280"/>
            <a:ext cx="145800" cy="539280"/>
          </a:xfrm>
          <a:prstGeom prst="rect">
            <a:avLst/>
          </a:prstGeom>
          <a:noFill/>
          <a:ln w="12600">
            <a:noFill/>
          </a:ln>
        </p:spPr>
        <p:txBody>
          <a:bodyPr lIns="0" rIns="0" tIns="0" bIns="0" anchor="ctr" anchorCtr="1"/>
          <a:p>
            <a:pPr>
              <a:lnSpc>
                <a:spcPct val="70000"/>
              </a:lnSpc>
            </a:pPr>
            <a:r>
              <a:rPr b="1" lang="en-US" sz="1400">
                <a:solidFill>
                  <a:srgbClr val="000000"/>
                </a:solidFill>
                <a:latin typeface="Courier New"/>
              </a:rPr>
              <a:t>m</a:t>
            </a:r>
            <a:endParaRPr/>
          </a:p>
          <a:p>
            <a:pPr>
              <a:lnSpc>
                <a:spcPct val="70000"/>
              </a:lnSpc>
            </a:pPr>
            <a:r>
              <a:rPr b="1" lang="en-US" sz="1400">
                <a:solidFill>
                  <a:srgbClr val="000000"/>
                </a:solidFill>
                <a:latin typeface="Courier New"/>
              </a:rPr>
              <a:t>u</a:t>
            </a:r>
            <a:endParaRPr/>
          </a:p>
          <a:p>
            <a:pPr>
              <a:lnSpc>
                <a:spcPct val="70000"/>
              </a:lnSpc>
            </a:pPr>
            <a:r>
              <a:rPr b="1" lang="en-US" sz="1400">
                <a:solidFill>
                  <a:srgbClr val="000000"/>
                </a:solidFill>
                <a:latin typeface="Courier New"/>
              </a:rPr>
              <a:t>x</a:t>
            </a:r>
            <a:endParaRPr/>
          </a:p>
        </p:txBody>
      </p:sp>
      <p:sp>
        <p:nvSpPr>
          <p:cNvPr id="808" name="Line 30"/>
          <p:cNvSpPr/>
          <p:nvPr/>
        </p:nvSpPr>
        <p:spPr>
          <a:xfrm>
            <a:off x="4543200" y="2847960"/>
            <a:ext cx="397080" cy="4680"/>
          </a:xfrm>
          <a:prstGeom prst="line">
            <a:avLst/>
          </a:prstGeom>
          <a:ln w="38160">
            <a:solidFill>
              <a:srgbClr val="000000"/>
            </a:solidFill>
            <a:round/>
            <a:tailEnd len="med" type="triangle" w="med"/>
          </a:ln>
        </p:spPr>
      </p:sp>
      <p:sp>
        <p:nvSpPr>
          <p:cNvPr id="809" name="Line 31"/>
          <p:cNvSpPr/>
          <p:nvPr/>
        </p:nvSpPr>
        <p:spPr>
          <a:xfrm>
            <a:off x="4543200" y="3536640"/>
            <a:ext cx="397080" cy="0"/>
          </a:xfrm>
          <a:prstGeom prst="line">
            <a:avLst/>
          </a:prstGeom>
          <a:ln w="38160">
            <a:solidFill>
              <a:srgbClr val="000000"/>
            </a:solidFill>
            <a:round/>
            <a:tailEnd len="med" type="triangle" w="med"/>
          </a:ln>
        </p:spPr>
      </p:sp>
      <p:sp>
        <p:nvSpPr>
          <p:cNvPr id="810" name="CustomShape 32"/>
          <p:cNvSpPr/>
          <p:nvPr/>
        </p:nvSpPr>
        <p:spPr>
          <a:xfrm rot="16200000">
            <a:off x="2877120" y="3836520"/>
            <a:ext cx="539280" cy="155160"/>
          </a:xfrm>
          <a:prstGeom prst="roundRect">
            <a:avLst>
              <a:gd name="adj" fmla="val 50000"/>
            </a:avLst>
          </a:prstGeom>
          <a:solidFill>
            <a:srgbClr val="ffc5cf"/>
          </a:solidFill>
          <a:ln w="12600">
            <a:solidFill>
              <a:srgbClr val="000000"/>
            </a:solidFill>
            <a:round/>
          </a:ln>
        </p:spPr>
      </p:sp>
      <p:sp>
        <p:nvSpPr>
          <p:cNvPr id="811" name="CustomShape 33"/>
          <p:cNvSpPr/>
          <p:nvPr/>
        </p:nvSpPr>
        <p:spPr>
          <a:xfrm flipH="1">
            <a:off x="3067920" y="3645000"/>
            <a:ext cx="155160" cy="539280"/>
          </a:xfrm>
          <a:prstGeom prst="rect">
            <a:avLst/>
          </a:prstGeom>
          <a:noFill/>
          <a:ln w="12600">
            <a:noFill/>
          </a:ln>
        </p:spPr>
        <p:txBody>
          <a:bodyPr lIns="0" rIns="0" tIns="0" bIns="0" anchor="ctr" anchorCtr="1"/>
          <a:p>
            <a:pPr>
              <a:lnSpc>
                <a:spcPct val="70000"/>
              </a:lnSpc>
            </a:pPr>
            <a:r>
              <a:rPr b="1" lang="en-US" sz="1400">
                <a:solidFill>
                  <a:srgbClr val="000000"/>
                </a:solidFill>
                <a:latin typeface="Courier New"/>
              </a:rPr>
              <a:t>m</a:t>
            </a:r>
            <a:endParaRPr/>
          </a:p>
          <a:p>
            <a:pPr>
              <a:lnSpc>
                <a:spcPct val="70000"/>
              </a:lnSpc>
            </a:pPr>
            <a:r>
              <a:rPr b="1" lang="en-US" sz="1400">
                <a:solidFill>
                  <a:srgbClr val="000000"/>
                </a:solidFill>
                <a:latin typeface="Courier New"/>
              </a:rPr>
              <a:t>u</a:t>
            </a:r>
            <a:endParaRPr/>
          </a:p>
          <a:p>
            <a:pPr>
              <a:lnSpc>
                <a:spcPct val="70000"/>
              </a:lnSpc>
            </a:pPr>
            <a:r>
              <a:rPr b="1" lang="en-US" sz="1400">
                <a:solidFill>
                  <a:srgbClr val="000000"/>
                </a:solidFill>
                <a:latin typeface="Courier New"/>
              </a:rPr>
              <a:t>x</a:t>
            </a:r>
            <a:endParaRPr/>
          </a:p>
        </p:txBody>
      </p:sp>
      <p:sp>
        <p:nvSpPr>
          <p:cNvPr id="812" name="CustomShape 34"/>
          <p:cNvSpPr/>
          <p:nvPr/>
        </p:nvSpPr>
        <p:spPr>
          <a:xfrm rot="16200000">
            <a:off x="1628640" y="2995920"/>
            <a:ext cx="2196720" cy="178920"/>
          </a:xfrm>
          <a:prstGeom prst="rect">
            <a:avLst/>
          </a:prstGeom>
          <a:solidFill>
            <a:srgbClr val="99ff99"/>
          </a:solidFill>
          <a:ln w="12600">
            <a:solidFill>
              <a:srgbClr val="000000"/>
            </a:solidFill>
            <a:miter/>
          </a:ln>
        </p:spPr>
        <p:txBody>
          <a:bodyPr lIns="0" rIns="0" tIns="0" bIns="0" anchor="ctr"/>
          <a:p>
            <a:pPr algn="ctr">
              <a:lnSpc>
                <a:spcPct val="100000"/>
              </a:lnSpc>
            </a:pPr>
            <a:r>
              <a:rPr lang="en-US" sz="1000">
                <a:solidFill>
                  <a:srgbClr val="000000"/>
                </a:solidFill>
                <a:latin typeface="Arial"/>
              </a:rPr>
              <a:t>Instruction</a:t>
            </a:r>
            <a:endParaRPr/>
          </a:p>
        </p:txBody>
      </p:sp>
      <p:sp>
        <p:nvSpPr>
          <p:cNvPr id="813" name="Line 35"/>
          <p:cNvSpPr/>
          <p:nvPr/>
        </p:nvSpPr>
        <p:spPr>
          <a:xfrm>
            <a:off x="2815920" y="4076640"/>
            <a:ext cx="252360" cy="0"/>
          </a:xfrm>
          <a:prstGeom prst="line">
            <a:avLst/>
          </a:prstGeom>
          <a:ln w="19080">
            <a:solidFill>
              <a:srgbClr val="000000"/>
            </a:solidFill>
            <a:round/>
            <a:tailEnd len="med" type="triangle" w="med"/>
          </a:ln>
        </p:spPr>
      </p:sp>
      <p:sp>
        <p:nvSpPr>
          <p:cNvPr id="814" name="Line 36"/>
          <p:cNvSpPr/>
          <p:nvPr/>
        </p:nvSpPr>
        <p:spPr>
          <a:xfrm>
            <a:off x="4219560" y="3355920"/>
            <a:ext cx="173880" cy="0"/>
          </a:xfrm>
          <a:prstGeom prst="line">
            <a:avLst/>
          </a:prstGeom>
          <a:ln w="38160">
            <a:solidFill>
              <a:srgbClr val="000000"/>
            </a:solidFill>
            <a:round/>
            <a:headEnd len="sm" type="oval" w="sm"/>
            <a:tailEnd len="med" type="triangle" w="med"/>
          </a:ln>
        </p:spPr>
      </p:sp>
      <p:sp>
        <p:nvSpPr>
          <p:cNvPr id="815" name="CustomShape 37"/>
          <p:cNvSpPr/>
          <p:nvPr/>
        </p:nvSpPr>
        <p:spPr>
          <a:xfrm>
            <a:off x="4219560" y="2671920"/>
            <a:ext cx="2007720" cy="1547280"/>
          </a:xfrm>
          <a:prstGeom prst="rect">
            <a:avLst/>
          </a:prstGeom>
          <a:noFill/>
          <a:ln w="38160">
            <a:solidFill>
              <a:srgbClr val="000000"/>
            </a:solidFill>
            <a:round/>
            <a:headEnd len="sm" type="oval" w="sm"/>
            <a:tailEnd len="med" type="triangle" w="med"/>
          </a:ln>
        </p:spPr>
      </p:sp>
      <p:sp>
        <p:nvSpPr>
          <p:cNvPr id="816" name="Line 38"/>
          <p:cNvSpPr/>
          <p:nvPr/>
        </p:nvSpPr>
        <p:spPr>
          <a:xfrm>
            <a:off x="4109760" y="3711240"/>
            <a:ext cx="289080" cy="0"/>
          </a:xfrm>
          <a:prstGeom prst="line">
            <a:avLst/>
          </a:prstGeom>
          <a:ln w="38160">
            <a:solidFill>
              <a:srgbClr val="000000"/>
            </a:solidFill>
            <a:round/>
            <a:headEnd len="sm" type="oval" w="sm"/>
            <a:tailEnd len="med" type="triangle" w="med"/>
          </a:ln>
        </p:spPr>
      </p:sp>
      <p:sp>
        <p:nvSpPr>
          <p:cNvPr id="817" name="CustomShape 39"/>
          <p:cNvSpPr/>
          <p:nvPr/>
        </p:nvSpPr>
        <p:spPr>
          <a:xfrm rot="16200000">
            <a:off x="4186080" y="2778120"/>
            <a:ext cx="576000" cy="145800"/>
          </a:xfrm>
          <a:prstGeom prst="roundRect">
            <a:avLst>
              <a:gd name="adj" fmla="val 50000"/>
            </a:avLst>
          </a:prstGeom>
          <a:solidFill>
            <a:srgbClr val="ffc5cf"/>
          </a:solidFill>
          <a:ln w="12600">
            <a:solidFill>
              <a:srgbClr val="000000"/>
            </a:solidFill>
            <a:round/>
          </a:ln>
        </p:spPr>
      </p:sp>
      <p:sp>
        <p:nvSpPr>
          <p:cNvPr id="818" name="CustomShape 40"/>
          <p:cNvSpPr/>
          <p:nvPr/>
        </p:nvSpPr>
        <p:spPr>
          <a:xfrm flipH="1">
            <a:off x="4399920" y="2563920"/>
            <a:ext cx="145800" cy="576000"/>
          </a:xfrm>
          <a:prstGeom prst="rect">
            <a:avLst/>
          </a:prstGeom>
          <a:noFill/>
          <a:ln w="12600">
            <a:noFill/>
          </a:ln>
        </p:spPr>
        <p:txBody>
          <a:bodyPr lIns="0" rIns="0" tIns="0" bIns="0" anchor="ctr" anchorCtr="1"/>
          <a:p>
            <a:pPr>
              <a:lnSpc>
                <a:spcPct val="70000"/>
              </a:lnSpc>
            </a:pPr>
            <a:r>
              <a:rPr b="1" lang="en-US" sz="1400">
                <a:solidFill>
                  <a:srgbClr val="000000"/>
                </a:solidFill>
                <a:latin typeface="Courier New"/>
              </a:rPr>
              <a:t>m</a:t>
            </a:r>
            <a:endParaRPr/>
          </a:p>
          <a:p>
            <a:pPr>
              <a:lnSpc>
                <a:spcPct val="70000"/>
              </a:lnSpc>
            </a:pPr>
            <a:r>
              <a:rPr b="1" lang="en-US" sz="1400">
                <a:solidFill>
                  <a:srgbClr val="000000"/>
                </a:solidFill>
                <a:latin typeface="Courier New"/>
              </a:rPr>
              <a:t>u</a:t>
            </a:r>
            <a:endParaRPr/>
          </a:p>
          <a:p>
            <a:pPr>
              <a:lnSpc>
                <a:spcPct val="70000"/>
              </a:lnSpc>
            </a:pPr>
            <a:r>
              <a:rPr b="1" lang="en-US" sz="1400">
                <a:solidFill>
                  <a:srgbClr val="000000"/>
                </a:solidFill>
                <a:latin typeface="Courier New"/>
              </a:rPr>
              <a:t>x</a:t>
            </a:r>
            <a:endParaRPr/>
          </a:p>
        </p:txBody>
      </p:sp>
      <p:sp>
        <p:nvSpPr>
          <p:cNvPr id="819" name="CustomShape 41"/>
          <p:cNvSpPr/>
          <p:nvPr/>
        </p:nvSpPr>
        <p:spPr>
          <a:xfrm rot="16200000">
            <a:off x="4186080" y="3462480"/>
            <a:ext cx="576000" cy="145800"/>
          </a:xfrm>
          <a:prstGeom prst="roundRect">
            <a:avLst>
              <a:gd name="adj" fmla="val 50000"/>
            </a:avLst>
          </a:prstGeom>
          <a:solidFill>
            <a:srgbClr val="ffc5cf"/>
          </a:solidFill>
          <a:ln w="12600">
            <a:solidFill>
              <a:srgbClr val="000000"/>
            </a:solidFill>
            <a:round/>
          </a:ln>
        </p:spPr>
      </p:sp>
      <p:sp>
        <p:nvSpPr>
          <p:cNvPr id="820" name="CustomShape 42"/>
          <p:cNvSpPr/>
          <p:nvPr/>
        </p:nvSpPr>
        <p:spPr>
          <a:xfrm flipH="1">
            <a:off x="4399920" y="3247920"/>
            <a:ext cx="145800" cy="576000"/>
          </a:xfrm>
          <a:prstGeom prst="rect">
            <a:avLst/>
          </a:prstGeom>
          <a:noFill/>
          <a:ln w="12600">
            <a:noFill/>
          </a:ln>
        </p:spPr>
        <p:txBody>
          <a:bodyPr lIns="0" rIns="0" tIns="0" bIns="0" anchor="ctr" anchorCtr="1"/>
          <a:p>
            <a:pPr>
              <a:lnSpc>
                <a:spcPct val="70000"/>
              </a:lnSpc>
            </a:pPr>
            <a:r>
              <a:rPr b="1" lang="en-US" sz="1400">
                <a:solidFill>
                  <a:srgbClr val="000000"/>
                </a:solidFill>
                <a:latin typeface="Courier New"/>
              </a:rPr>
              <a:t>m</a:t>
            </a:r>
            <a:endParaRPr/>
          </a:p>
          <a:p>
            <a:pPr>
              <a:lnSpc>
                <a:spcPct val="70000"/>
              </a:lnSpc>
            </a:pPr>
            <a:r>
              <a:rPr b="1" lang="en-US" sz="1400">
                <a:solidFill>
                  <a:srgbClr val="000000"/>
                </a:solidFill>
                <a:latin typeface="Courier New"/>
              </a:rPr>
              <a:t>u</a:t>
            </a:r>
            <a:endParaRPr/>
          </a:p>
          <a:p>
            <a:pPr>
              <a:lnSpc>
                <a:spcPct val="70000"/>
              </a:lnSpc>
            </a:pPr>
            <a:r>
              <a:rPr b="1" lang="en-US" sz="1400">
                <a:solidFill>
                  <a:srgbClr val="000000"/>
                </a:solidFill>
                <a:latin typeface="Courier New"/>
              </a:rPr>
              <a:t>x</a:t>
            </a:r>
            <a:endParaRPr/>
          </a:p>
        </p:txBody>
      </p:sp>
      <p:sp>
        <p:nvSpPr>
          <p:cNvPr id="821" name="Line 43"/>
          <p:cNvSpPr/>
          <p:nvPr/>
        </p:nvSpPr>
        <p:spPr>
          <a:xfrm>
            <a:off x="4003560" y="2847960"/>
            <a:ext cx="395280" cy="0"/>
          </a:xfrm>
          <a:prstGeom prst="line">
            <a:avLst/>
          </a:prstGeom>
          <a:ln w="38160">
            <a:solidFill>
              <a:srgbClr val="000000"/>
            </a:solidFill>
            <a:round/>
            <a:tailEnd len="med" type="triangle" w="med"/>
          </a:ln>
        </p:spPr>
      </p:sp>
      <p:sp>
        <p:nvSpPr>
          <p:cNvPr id="822" name="Line 44"/>
          <p:cNvSpPr/>
          <p:nvPr/>
        </p:nvSpPr>
        <p:spPr>
          <a:xfrm>
            <a:off x="4003560" y="3531960"/>
            <a:ext cx="395280" cy="0"/>
          </a:xfrm>
          <a:prstGeom prst="line">
            <a:avLst/>
          </a:prstGeom>
          <a:ln w="38160">
            <a:solidFill>
              <a:srgbClr val="000000"/>
            </a:solidFill>
            <a:round/>
            <a:tailEnd len="med" type="triangle" w="med"/>
          </a:ln>
        </p:spPr>
      </p:sp>
      <p:sp>
        <p:nvSpPr>
          <p:cNvPr id="823" name="CustomShape 45"/>
          <p:cNvSpPr/>
          <p:nvPr/>
        </p:nvSpPr>
        <p:spPr>
          <a:xfrm>
            <a:off x="1555920" y="2548080"/>
            <a:ext cx="899640" cy="1234800"/>
          </a:xfrm>
          <a:prstGeom prst="rect">
            <a:avLst/>
          </a:prstGeom>
          <a:solidFill>
            <a:srgbClr val="ccccff"/>
          </a:solidFill>
          <a:ln w="19080">
            <a:solidFill>
              <a:srgbClr val="000000"/>
            </a:solidFill>
            <a:miter/>
          </a:ln>
        </p:spPr>
        <p:txBody>
          <a:bodyPr lIns="9000" rIns="9000" tIns="45000" bIns="91440"/>
          <a:p>
            <a:pPr algn="ctr">
              <a:lnSpc>
                <a:spcPct val="120000"/>
              </a:lnSpc>
            </a:pPr>
            <a:r>
              <a:rPr b="1" lang="en-US" sz="1200">
                <a:solidFill>
                  <a:srgbClr val="000000"/>
                </a:solidFill>
                <a:latin typeface="Arial"/>
              </a:rPr>
              <a:t>Instruction</a:t>
            </a:r>
            <a:endParaRPr/>
          </a:p>
          <a:p>
            <a:pPr algn="ctr">
              <a:lnSpc>
                <a:spcPct val="120000"/>
              </a:lnSpc>
            </a:pPr>
            <a:r>
              <a:rPr b="1" lang="en-US" sz="1200">
                <a:solidFill>
                  <a:srgbClr val="000000"/>
                </a:solidFill>
                <a:latin typeface="Arial"/>
              </a:rPr>
              <a:t>Cache</a:t>
            </a:r>
            <a:endParaRPr/>
          </a:p>
        </p:txBody>
      </p:sp>
      <p:sp>
        <p:nvSpPr>
          <p:cNvPr id="824" name="CustomShape 46"/>
          <p:cNvSpPr/>
          <p:nvPr/>
        </p:nvSpPr>
        <p:spPr>
          <a:xfrm>
            <a:off x="1555920" y="3332160"/>
            <a:ext cx="506160" cy="182160"/>
          </a:xfrm>
          <a:prstGeom prst="rect">
            <a:avLst/>
          </a:prstGeom>
          <a:noFill/>
          <a:ln w="12600">
            <a:noFill/>
          </a:ln>
        </p:spPr>
        <p:txBody>
          <a:bodyPr lIns="0" rIns="0" tIns="0" bIns="0" anchor="ctr"/>
          <a:p>
            <a:pPr>
              <a:lnSpc>
                <a:spcPct val="100000"/>
              </a:lnSpc>
            </a:pPr>
            <a:r>
              <a:rPr lang="en-US" sz="1000">
                <a:solidFill>
                  <a:srgbClr val="000000"/>
                </a:solidFill>
                <a:latin typeface="Arial"/>
              </a:rPr>
              <a:t> </a:t>
            </a:r>
            <a:r>
              <a:rPr lang="en-US" sz="1000">
                <a:solidFill>
                  <a:srgbClr val="000000"/>
                </a:solidFill>
                <a:latin typeface="Arial"/>
              </a:rPr>
              <a:t>Address</a:t>
            </a:r>
            <a:endParaRPr/>
          </a:p>
        </p:txBody>
      </p:sp>
      <p:sp>
        <p:nvSpPr>
          <p:cNvPr id="825" name="Line 47"/>
          <p:cNvSpPr/>
          <p:nvPr/>
        </p:nvSpPr>
        <p:spPr>
          <a:xfrm>
            <a:off x="2455560" y="3214440"/>
            <a:ext cx="179640" cy="0"/>
          </a:xfrm>
          <a:prstGeom prst="line">
            <a:avLst/>
          </a:prstGeom>
          <a:ln w="38160">
            <a:solidFill>
              <a:srgbClr val="000000"/>
            </a:solidFill>
            <a:round/>
            <a:tailEnd len="med" type="triangle" w="med"/>
          </a:ln>
        </p:spPr>
      </p:sp>
      <p:sp>
        <p:nvSpPr>
          <p:cNvPr id="826" name="Line 48"/>
          <p:cNvSpPr/>
          <p:nvPr/>
        </p:nvSpPr>
        <p:spPr>
          <a:xfrm>
            <a:off x="1268280" y="3429000"/>
            <a:ext cx="288720" cy="0"/>
          </a:xfrm>
          <a:prstGeom prst="line">
            <a:avLst/>
          </a:prstGeom>
          <a:ln w="38160">
            <a:solidFill>
              <a:srgbClr val="000000"/>
            </a:solidFill>
            <a:round/>
            <a:tailEnd len="med" type="triangle" w="med"/>
          </a:ln>
        </p:spPr>
      </p:sp>
      <p:sp>
        <p:nvSpPr>
          <p:cNvPr id="827" name="CustomShape 49"/>
          <p:cNvSpPr/>
          <p:nvPr/>
        </p:nvSpPr>
        <p:spPr>
          <a:xfrm>
            <a:off x="1808280" y="3102120"/>
            <a:ext cx="590040" cy="182160"/>
          </a:xfrm>
          <a:prstGeom prst="rect">
            <a:avLst/>
          </a:prstGeom>
          <a:noFill/>
          <a:ln w="12600">
            <a:noFill/>
          </a:ln>
        </p:spPr>
        <p:txBody>
          <a:bodyPr lIns="0" rIns="0" tIns="0" bIns="0" anchor="ctr"/>
          <a:p>
            <a:pPr algn="r">
              <a:lnSpc>
                <a:spcPct val="100000"/>
              </a:lnSpc>
            </a:pPr>
            <a:r>
              <a:rPr lang="en-US" sz="1000">
                <a:solidFill>
                  <a:srgbClr val="000000"/>
                </a:solidFill>
                <a:latin typeface="Arial"/>
              </a:rPr>
              <a:t>Instruction</a:t>
            </a:r>
            <a:endParaRPr/>
          </a:p>
        </p:txBody>
      </p:sp>
      <p:sp>
        <p:nvSpPr>
          <p:cNvPr id="828" name="CustomShape 50"/>
          <p:cNvSpPr/>
          <p:nvPr/>
        </p:nvSpPr>
        <p:spPr>
          <a:xfrm>
            <a:off x="1830240" y="1571760"/>
            <a:ext cx="374400" cy="272520"/>
          </a:xfrm>
          <a:prstGeom prst="rect">
            <a:avLst/>
          </a:prstGeom>
          <a:solidFill>
            <a:srgbClr val="ffff99"/>
          </a:solidFill>
          <a:ln w="12600">
            <a:solidFill>
              <a:srgbClr val="000000"/>
            </a:solidFill>
            <a:miter/>
          </a:ln>
        </p:spPr>
        <p:txBody>
          <a:bodyPr lIns="0" rIns="0" tIns="45000" bIns="45000" anchor="ctr"/>
          <a:p>
            <a:pPr algn="ctr">
              <a:lnSpc>
                <a:spcPct val="100000"/>
              </a:lnSpc>
            </a:pPr>
            <a:r>
              <a:rPr lang="en-US" sz="1200">
                <a:solidFill>
                  <a:srgbClr val="000000"/>
                </a:solidFill>
                <a:latin typeface="Arial"/>
              </a:rPr>
              <a:t>Inc</a:t>
            </a:r>
            <a:endParaRPr/>
          </a:p>
        </p:txBody>
      </p:sp>
      <p:sp>
        <p:nvSpPr>
          <p:cNvPr id="829" name="CustomShape 51"/>
          <p:cNvSpPr/>
          <p:nvPr/>
        </p:nvSpPr>
        <p:spPr>
          <a:xfrm rot="16200000">
            <a:off x="790560" y="3306960"/>
            <a:ext cx="779040" cy="183960"/>
          </a:xfrm>
          <a:prstGeom prst="rect">
            <a:avLst/>
          </a:prstGeom>
          <a:solidFill>
            <a:srgbClr val="99ff99"/>
          </a:solidFill>
          <a:ln w="12600">
            <a:solidFill>
              <a:srgbClr val="000000"/>
            </a:solidFill>
            <a:miter/>
          </a:ln>
        </p:spPr>
        <p:txBody>
          <a:bodyPr lIns="0" rIns="0" tIns="0" bIns="0" anchor="ctr"/>
          <a:p>
            <a:pPr algn="ctr">
              <a:lnSpc>
                <a:spcPct val="100000"/>
              </a:lnSpc>
            </a:pPr>
            <a:r>
              <a:rPr lang="en-US" sz="1200">
                <a:solidFill>
                  <a:srgbClr val="000000"/>
                </a:solidFill>
                <a:latin typeface="Arial"/>
              </a:rPr>
              <a:t>PC</a:t>
            </a:r>
            <a:endParaRPr/>
          </a:p>
        </p:txBody>
      </p:sp>
      <p:sp>
        <p:nvSpPr>
          <p:cNvPr id="830" name="CustomShape 52"/>
          <p:cNvSpPr/>
          <p:nvPr/>
        </p:nvSpPr>
        <p:spPr>
          <a:xfrm rot="16200000">
            <a:off x="1066680" y="2801880"/>
            <a:ext cx="228240" cy="183960"/>
          </a:xfrm>
          <a:prstGeom prst="rect">
            <a:avLst/>
          </a:prstGeom>
          <a:solidFill>
            <a:srgbClr val="ffffff"/>
          </a:solidFill>
          <a:ln w="12600">
            <a:solidFill>
              <a:srgbClr val="000000"/>
            </a:solidFill>
            <a:miter/>
          </a:ln>
        </p:spPr>
        <p:txBody>
          <a:bodyPr lIns="0" rIns="0" tIns="0" bIns="0" anchor="ctr"/>
          <a:p>
            <a:pPr algn="ctr">
              <a:lnSpc>
                <a:spcPct val="100000"/>
              </a:lnSpc>
            </a:pPr>
            <a:r>
              <a:rPr lang="en-US" sz="1200">
                <a:solidFill>
                  <a:srgbClr val="000000"/>
                </a:solidFill>
                <a:latin typeface="Arial"/>
              </a:rPr>
              <a:t>00</a:t>
            </a:r>
            <a:endParaRPr/>
          </a:p>
        </p:txBody>
      </p:sp>
      <p:sp>
        <p:nvSpPr>
          <p:cNvPr id="831" name="Line 53"/>
          <p:cNvSpPr/>
          <p:nvPr/>
        </p:nvSpPr>
        <p:spPr>
          <a:xfrm>
            <a:off x="2205000" y="1699920"/>
            <a:ext cx="431640" cy="0"/>
          </a:xfrm>
          <a:prstGeom prst="line">
            <a:avLst/>
          </a:prstGeom>
          <a:ln w="38160">
            <a:solidFill>
              <a:srgbClr val="000000"/>
            </a:solidFill>
            <a:round/>
            <a:tailEnd len="med" type="triangle" w="med"/>
          </a:ln>
        </p:spPr>
      </p:sp>
      <p:sp>
        <p:nvSpPr>
          <p:cNvPr id="832" name="CustomShape 54"/>
          <p:cNvSpPr/>
          <p:nvPr/>
        </p:nvSpPr>
        <p:spPr>
          <a:xfrm>
            <a:off x="1376280" y="1700280"/>
            <a:ext cx="453600" cy="1719000"/>
          </a:xfrm>
          <a:prstGeom prst="rect">
            <a:avLst/>
          </a:prstGeom>
          <a:noFill/>
          <a:ln w="38160">
            <a:solidFill>
              <a:srgbClr val="000000"/>
            </a:solidFill>
            <a:round/>
            <a:tailEnd len="med" type="triangle" w="med"/>
          </a:ln>
        </p:spPr>
      </p:sp>
      <p:sp>
        <p:nvSpPr>
          <p:cNvPr id="833" name="CustomShape 55"/>
          <p:cNvSpPr/>
          <p:nvPr/>
        </p:nvSpPr>
        <p:spPr>
          <a:xfrm rot="16200000">
            <a:off x="459360" y="3338280"/>
            <a:ext cx="755280" cy="142560"/>
          </a:xfrm>
          <a:prstGeom prst="roundRect">
            <a:avLst>
              <a:gd name="adj" fmla="val 50000"/>
            </a:avLst>
          </a:prstGeom>
          <a:solidFill>
            <a:srgbClr val="ffc5cf"/>
          </a:solidFill>
          <a:ln w="12600">
            <a:solidFill>
              <a:srgbClr val="000000"/>
            </a:solidFill>
            <a:round/>
          </a:ln>
        </p:spPr>
      </p:sp>
      <p:sp>
        <p:nvSpPr>
          <p:cNvPr id="834" name="CustomShape 56"/>
          <p:cNvSpPr/>
          <p:nvPr/>
        </p:nvSpPr>
        <p:spPr>
          <a:xfrm flipH="1">
            <a:off x="765000" y="3032280"/>
            <a:ext cx="142560" cy="755280"/>
          </a:xfrm>
          <a:prstGeom prst="rect">
            <a:avLst/>
          </a:prstGeom>
          <a:noFill/>
          <a:ln w="12600">
            <a:noFill/>
          </a:ln>
        </p:spPr>
        <p:txBody>
          <a:bodyPr lIns="0" rIns="0" tIns="0" bIns="0" anchor="ctr" anchorCtr="1"/>
          <a:p>
            <a:pPr>
              <a:lnSpc>
                <a:spcPct val="70000"/>
              </a:lnSpc>
            </a:pPr>
            <a:r>
              <a:rPr b="1" lang="en-US" sz="1400">
                <a:solidFill>
                  <a:srgbClr val="000000"/>
                </a:solidFill>
                <a:latin typeface="Courier New"/>
              </a:rPr>
              <a:t>m</a:t>
            </a:r>
            <a:endParaRPr/>
          </a:p>
          <a:p>
            <a:pPr>
              <a:lnSpc>
                <a:spcPct val="70000"/>
              </a:lnSpc>
            </a:pPr>
            <a:r>
              <a:rPr b="1" lang="en-US" sz="1400">
                <a:solidFill>
                  <a:srgbClr val="000000"/>
                </a:solidFill>
                <a:latin typeface="Courier New"/>
              </a:rPr>
              <a:t>u</a:t>
            </a:r>
            <a:endParaRPr/>
          </a:p>
          <a:p>
            <a:pPr>
              <a:lnSpc>
                <a:spcPct val="70000"/>
              </a:lnSpc>
            </a:pPr>
            <a:r>
              <a:rPr b="1" lang="en-US" sz="1400">
                <a:solidFill>
                  <a:srgbClr val="000000"/>
                </a:solidFill>
                <a:latin typeface="Courier New"/>
              </a:rPr>
              <a:t>x</a:t>
            </a:r>
            <a:endParaRPr/>
          </a:p>
        </p:txBody>
      </p:sp>
      <p:sp>
        <p:nvSpPr>
          <p:cNvPr id="835" name="CustomShape 57"/>
          <p:cNvSpPr/>
          <p:nvPr/>
        </p:nvSpPr>
        <p:spPr>
          <a:xfrm flipH="1">
            <a:off x="765000" y="3056760"/>
            <a:ext cx="142560" cy="142560"/>
          </a:xfrm>
          <a:prstGeom prst="rect">
            <a:avLst/>
          </a:prstGeom>
          <a:noFill/>
          <a:ln w="12600">
            <a:noFill/>
          </a:ln>
        </p:spPr>
      </p:sp>
      <p:sp>
        <p:nvSpPr>
          <p:cNvPr id="836" name="CustomShape 58"/>
          <p:cNvSpPr/>
          <p:nvPr/>
        </p:nvSpPr>
        <p:spPr>
          <a:xfrm flipH="1">
            <a:off x="765000" y="3577680"/>
            <a:ext cx="142560" cy="209880"/>
          </a:xfrm>
          <a:prstGeom prst="rect">
            <a:avLst/>
          </a:prstGeom>
          <a:noFill/>
          <a:ln w="12600">
            <a:noFill/>
          </a:ln>
        </p:spPr>
      </p:sp>
      <p:sp>
        <p:nvSpPr>
          <p:cNvPr id="837" name="CustomShape 59"/>
          <p:cNvSpPr/>
          <p:nvPr/>
        </p:nvSpPr>
        <p:spPr>
          <a:xfrm rot="16200000">
            <a:off x="5416920" y="2653920"/>
            <a:ext cx="1080720" cy="396360"/>
          </a:xfrm>
          <a:prstGeom prst="rect">
            <a:avLst/>
          </a:prstGeom>
          <a:solidFill>
            <a:srgbClr val="ffff99"/>
          </a:solidFill>
          <a:ln w="19080">
            <a:solidFill>
              <a:srgbClr val="000000"/>
            </a:solidFill>
            <a:round/>
          </a:ln>
        </p:spPr>
      </p:sp>
      <p:sp>
        <p:nvSpPr>
          <p:cNvPr id="838" name="CustomShape 60"/>
          <p:cNvSpPr/>
          <p:nvPr/>
        </p:nvSpPr>
        <p:spPr>
          <a:xfrm>
            <a:off x="5825520" y="2514240"/>
            <a:ext cx="330480" cy="675360"/>
          </a:xfrm>
          <a:prstGeom prst="rect">
            <a:avLst/>
          </a:prstGeom>
          <a:noFill/>
          <a:ln w="12600">
            <a:noFill/>
          </a:ln>
        </p:spPr>
        <p:txBody>
          <a:bodyPr wrap="none" lIns="90360" rIns="90360" tIns="44280" bIns="44280" anchor="ctr" anchorCtr="1"/>
          <a:p>
            <a:pPr algn="ctr">
              <a:lnSpc>
                <a:spcPct val="80000"/>
              </a:lnSpc>
            </a:pPr>
            <a:r>
              <a:rPr lang="en-US" sz="1400">
                <a:solidFill>
                  <a:srgbClr val="000000"/>
                </a:solidFill>
                <a:latin typeface="Arial"/>
              </a:rPr>
              <a:t>A</a:t>
            </a:r>
            <a:endParaRPr/>
          </a:p>
          <a:p>
            <a:pPr algn="ctr">
              <a:lnSpc>
                <a:spcPct val="80000"/>
              </a:lnSpc>
            </a:pPr>
            <a:r>
              <a:rPr lang="en-US" sz="1400">
                <a:solidFill>
                  <a:srgbClr val="000000"/>
                </a:solidFill>
                <a:latin typeface="Arial"/>
              </a:rPr>
              <a:t>L</a:t>
            </a:r>
            <a:endParaRPr/>
          </a:p>
          <a:p>
            <a:pPr algn="ctr">
              <a:lnSpc>
                <a:spcPct val="80000"/>
              </a:lnSpc>
            </a:pPr>
            <a:r>
              <a:rPr lang="en-US" sz="1400">
                <a:solidFill>
                  <a:srgbClr val="000000"/>
                </a:solidFill>
                <a:latin typeface="Arial"/>
              </a:rPr>
              <a:t>U</a:t>
            </a:r>
            <a:endParaRPr/>
          </a:p>
        </p:txBody>
      </p:sp>
      <p:sp>
        <p:nvSpPr>
          <p:cNvPr id="839" name="CustomShape 61"/>
          <p:cNvSpPr/>
          <p:nvPr/>
        </p:nvSpPr>
        <p:spPr>
          <a:xfrm rot="16200000">
            <a:off x="2421000" y="1592640"/>
            <a:ext cx="612360" cy="178920"/>
          </a:xfrm>
          <a:prstGeom prst="rect">
            <a:avLst/>
          </a:prstGeom>
          <a:solidFill>
            <a:srgbClr val="99ff99"/>
          </a:solidFill>
          <a:ln w="12600">
            <a:solidFill>
              <a:srgbClr val="000000"/>
            </a:solidFill>
            <a:miter/>
          </a:ln>
        </p:spPr>
        <p:txBody>
          <a:bodyPr lIns="0" rIns="0" tIns="0" bIns="0" anchor="ctr"/>
          <a:p>
            <a:pPr algn="ctr">
              <a:lnSpc>
                <a:spcPct val="100000"/>
              </a:lnSpc>
            </a:pPr>
            <a:r>
              <a:rPr lang="en-US" sz="1000">
                <a:solidFill>
                  <a:srgbClr val="000000"/>
                </a:solidFill>
                <a:latin typeface="Arial"/>
              </a:rPr>
              <a:t>NPC</a:t>
            </a:r>
            <a:endParaRPr/>
          </a:p>
        </p:txBody>
      </p:sp>
      <p:sp>
        <p:nvSpPr>
          <p:cNvPr id="840" name="Line 62"/>
          <p:cNvSpPr/>
          <p:nvPr/>
        </p:nvSpPr>
        <p:spPr>
          <a:xfrm>
            <a:off x="907920" y="3429000"/>
            <a:ext cx="179280" cy="0"/>
          </a:xfrm>
          <a:prstGeom prst="line">
            <a:avLst/>
          </a:prstGeom>
          <a:ln w="38160">
            <a:solidFill>
              <a:srgbClr val="000000"/>
            </a:solidFill>
            <a:round/>
            <a:tailEnd len="med" type="triangle" w="med"/>
          </a:ln>
        </p:spPr>
      </p:sp>
      <p:sp>
        <p:nvSpPr>
          <p:cNvPr id="841" name="Line 63"/>
          <p:cNvSpPr/>
          <p:nvPr/>
        </p:nvSpPr>
        <p:spPr>
          <a:xfrm>
            <a:off x="2815920" y="1699920"/>
            <a:ext cx="468360" cy="1800"/>
          </a:xfrm>
          <a:prstGeom prst="line">
            <a:avLst/>
          </a:prstGeom>
          <a:ln w="38160">
            <a:solidFill>
              <a:srgbClr val="000000"/>
            </a:solidFill>
            <a:round/>
            <a:tailEnd len="med" type="triangle" w="med"/>
          </a:ln>
        </p:spPr>
      </p:sp>
      <p:sp>
        <p:nvSpPr>
          <p:cNvPr id="842" name="CustomShape 64"/>
          <p:cNvSpPr/>
          <p:nvPr/>
        </p:nvSpPr>
        <p:spPr>
          <a:xfrm>
            <a:off x="584280" y="1447920"/>
            <a:ext cx="1836360" cy="1728360"/>
          </a:xfrm>
          <a:prstGeom prst="rect">
            <a:avLst/>
          </a:prstGeom>
          <a:noFill/>
          <a:ln w="38160">
            <a:solidFill>
              <a:srgbClr val="000000"/>
            </a:solidFill>
            <a:round/>
            <a:headEnd len="sm" type="oval" w="sm"/>
            <a:tailEnd len="med" type="triangle" w="med"/>
          </a:ln>
        </p:spPr>
      </p:sp>
      <p:sp>
        <p:nvSpPr>
          <p:cNvPr id="843" name="CustomShape 65"/>
          <p:cNvSpPr/>
          <p:nvPr/>
        </p:nvSpPr>
        <p:spPr>
          <a:xfrm>
            <a:off x="5292720" y="2709720"/>
            <a:ext cx="142560" cy="358560"/>
          </a:xfrm>
          <a:prstGeom prst="rect">
            <a:avLst/>
          </a:prstGeom>
          <a:noFill/>
          <a:ln w="38160">
            <a:solidFill>
              <a:srgbClr val="000000"/>
            </a:solidFill>
            <a:round/>
            <a:tailEnd len="sm" type="triangle" w="sm"/>
          </a:ln>
        </p:spPr>
      </p:sp>
      <p:sp>
        <p:nvSpPr>
          <p:cNvPr id="844" name="CustomShape 66"/>
          <p:cNvSpPr/>
          <p:nvPr/>
        </p:nvSpPr>
        <p:spPr>
          <a:xfrm>
            <a:off x="4003560" y="1521000"/>
            <a:ext cx="755280" cy="1331640"/>
          </a:xfrm>
          <a:prstGeom prst="rect">
            <a:avLst/>
          </a:prstGeom>
          <a:noFill/>
          <a:ln w="38160">
            <a:solidFill>
              <a:srgbClr val="000000"/>
            </a:solidFill>
            <a:round/>
            <a:headEnd len="sm" type="oval" w="sm"/>
            <a:tailEnd len="med" type="triangle" w="med"/>
          </a:ln>
        </p:spPr>
      </p:sp>
      <p:sp>
        <p:nvSpPr>
          <p:cNvPr id="845" name="CustomShape 67"/>
          <p:cNvSpPr/>
          <p:nvPr/>
        </p:nvSpPr>
        <p:spPr>
          <a:xfrm>
            <a:off x="4003560" y="1881360"/>
            <a:ext cx="647280" cy="1655280"/>
          </a:xfrm>
          <a:prstGeom prst="rect">
            <a:avLst/>
          </a:prstGeom>
          <a:noFill/>
          <a:ln w="38160">
            <a:solidFill>
              <a:srgbClr val="000000"/>
            </a:solidFill>
            <a:round/>
            <a:headEnd len="sm" type="oval" w="sm"/>
            <a:tailEnd len="med" type="triangle" w="med"/>
          </a:ln>
        </p:spPr>
      </p:sp>
      <p:sp>
        <p:nvSpPr>
          <p:cNvPr id="846" name="CustomShape 68"/>
          <p:cNvSpPr/>
          <p:nvPr/>
        </p:nvSpPr>
        <p:spPr>
          <a:xfrm>
            <a:off x="5186520" y="2494080"/>
            <a:ext cx="213840" cy="215640"/>
          </a:xfrm>
          <a:prstGeom prst="roundRect">
            <a:avLst>
              <a:gd name="adj" fmla="val 47917"/>
            </a:avLst>
          </a:prstGeom>
          <a:solidFill>
            <a:srgbClr val="ffff99"/>
          </a:solidFill>
          <a:ln w="12600">
            <a:solidFill>
              <a:srgbClr val="000000"/>
            </a:solidFill>
            <a:round/>
          </a:ln>
        </p:spPr>
      </p:sp>
      <p:sp>
        <p:nvSpPr>
          <p:cNvPr id="847" name="CustomShape 69"/>
          <p:cNvSpPr/>
          <p:nvPr/>
        </p:nvSpPr>
        <p:spPr>
          <a:xfrm>
            <a:off x="5186520" y="2494080"/>
            <a:ext cx="213840" cy="215640"/>
          </a:xfrm>
          <a:prstGeom prst="rect">
            <a:avLst/>
          </a:prstGeom>
          <a:noFill/>
          <a:ln w="9360">
            <a:noFill/>
          </a:ln>
        </p:spPr>
        <p:txBody>
          <a:bodyPr lIns="9000" rIns="9000" tIns="0" bIns="0" anchor="ctr"/>
          <a:p>
            <a:pPr algn="ctr">
              <a:lnSpc>
                <a:spcPct val="100000"/>
              </a:lnSpc>
            </a:pPr>
            <a:r>
              <a:rPr lang="en-US" sz="1000">
                <a:solidFill>
                  <a:srgbClr val="000000"/>
                </a:solidFill>
                <a:latin typeface="Arial"/>
              </a:rPr>
              <a:t>Ext</a:t>
            </a:r>
            <a:endParaRPr/>
          </a:p>
        </p:txBody>
      </p:sp>
      <p:sp>
        <p:nvSpPr>
          <p:cNvPr id="848" name="CustomShape 70"/>
          <p:cNvSpPr/>
          <p:nvPr/>
        </p:nvSpPr>
        <p:spPr>
          <a:xfrm>
            <a:off x="5119560" y="2313000"/>
            <a:ext cx="172800" cy="178920"/>
          </a:xfrm>
          <a:prstGeom prst="rect">
            <a:avLst/>
          </a:prstGeom>
          <a:noFill/>
          <a:ln w="28440">
            <a:solidFill>
              <a:srgbClr val="000000"/>
            </a:solidFill>
            <a:round/>
            <a:tailEnd len="med" type="triangle" w="med"/>
          </a:ln>
        </p:spPr>
      </p:sp>
      <p:sp>
        <p:nvSpPr>
          <p:cNvPr id="849" name="CustomShape 71"/>
          <p:cNvSpPr/>
          <p:nvPr/>
        </p:nvSpPr>
        <p:spPr>
          <a:xfrm>
            <a:off x="2816280" y="2025720"/>
            <a:ext cx="826560" cy="286920"/>
          </a:xfrm>
          <a:prstGeom prst="rect">
            <a:avLst/>
          </a:prstGeom>
          <a:noFill/>
          <a:ln w="38160">
            <a:solidFill>
              <a:srgbClr val="000000"/>
            </a:solidFill>
            <a:round/>
            <a:tailEnd len="med" type="triangle" w="med"/>
          </a:ln>
        </p:spPr>
      </p:sp>
      <p:sp>
        <p:nvSpPr>
          <p:cNvPr id="850" name="CustomShape 72"/>
          <p:cNvSpPr/>
          <p:nvPr/>
        </p:nvSpPr>
        <p:spPr>
          <a:xfrm>
            <a:off x="4002120" y="2097000"/>
            <a:ext cx="469440" cy="178920"/>
          </a:xfrm>
          <a:prstGeom prst="rect">
            <a:avLst/>
          </a:prstGeom>
          <a:solidFill>
            <a:srgbClr val="ffffff"/>
          </a:solidFill>
          <a:ln w="9360">
            <a:noFill/>
          </a:ln>
        </p:spPr>
        <p:txBody>
          <a:bodyPr lIns="0" rIns="0" tIns="0" bIns="0" anchor="ctr"/>
          <a:p>
            <a:pPr algn="ctr">
              <a:lnSpc>
                <a:spcPct val="100000"/>
              </a:lnSpc>
            </a:pPr>
            <a:r>
              <a:rPr lang="en-US" sz="1000">
                <a:solidFill>
                  <a:srgbClr val="000000"/>
                </a:solidFill>
                <a:latin typeface="Arial"/>
              </a:rPr>
              <a:t>Imm16</a:t>
            </a:r>
            <a:endParaRPr/>
          </a:p>
        </p:txBody>
      </p:sp>
      <p:sp>
        <p:nvSpPr>
          <p:cNvPr id="851" name="CustomShape 73"/>
          <p:cNvSpPr/>
          <p:nvPr/>
        </p:nvSpPr>
        <p:spPr>
          <a:xfrm>
            <a:off x="836640" y="1268280"/>
            <a:ext cx="2590560" cy="1765080"/>
          </a:xfrm>
          <a:prstGeom prst="rect">
            <a:avLst/>
          </a:prstGeom>
          <a:noFill/>
          <a:ln w="9360">
            <a:solidFill>
              <a:srgbClr val="ff0000"/>
            </a:solidFill>
            <a:round/>
            <a:tailEnd len="med" type="triangle" w="med"/>
          </a:ln>
        </p:spPr>
      </p:sp>
      <p:sp>
        <p:nvSpPr>
          <p:cNvPr id="852" name="CustomShape 74"/>
          <p:cNvSpPr/>
          <p:nvPr/>
        </p:nvSpPr>
        <p:spPr>
          <a:xfrm>
            <a:off x="3284640" y="1376280"/>
            <a:ext cx="718920" cy="647280"/>
          </a:xfrm>
          <a:prstGeom prst="rect">
            <a:avLst/>
          </a:prstGeom>
          <a:solidFill>
            <a:srgbClr val="ffff99"/>
          </a:solidFill>
          <a:ln w="19080">
            <a:solidFill>
              <a:srgbClr val="000000"/>
            </a:solidFill>
            <a:miter/>
          </a:ln>
        </p:spPr>
        <p:txBody>
          <a:bodyPr lIns="0" rIns="0" tIns="0" bIns="0" anchor="ctr"/>
          <a:p>
            <a:pPr algn="ctr">
              <a:lnSpc>
                <a:spcPct val="100000"/>
              </a:lnSpc>
            </a:pPr>
            <a:r>
              <a:rPr lang="en-US" sz="1400">
                <a:solidFill>
                  <a:srgbClr val="000000"/>
                </a:solidFill>
                <a:latin typeface="Arial"/>
              </a:rPr>
              <a:t>Next</a:t>
            </a:r>
            <a:endParaRPr/>
          </a:p>
          <a:p>
            <a:pPr algn="ctr">
              <a:lnSpc>
                <a:spcPct val="100000"/>
              </a:lnSpc>
            </a:pPr>
            <a:r>
              <a:rPr lang="en-US" sz="1400">
                <a:solidFill>
                  <a:srgbClr val="000000"/>
                </a:solidFill>
                <a:latin typeface="Arial"/>
              </a:rPr>
              <a:t>PC</a:t>
            </a:r>
            <a:endParaRPr/>
          </a:p>
        </p:txBody>
      </p:sp>
      <p:sp>
        <p:nvSpPr>
          <p:cNvPr id="853" name="CustomShape 75"/>
          <p:cNvSpPr/>
          <p:nvPr/>
        </p:nvSpPr>
        <p:spPr>
          <a:xfrm>
            <a:off x="620640" y="2457360"/>
            <a:ext cx="441000" cy="215640"/>
          </a:xfrm>
          <a:prstGeom prst="rect">
            <a:avLst/>
          </a:prstGeom>
          <a:solidFill>
            <a:srgbClr val="ffffff"/>
          </a:solidFill>
          <a:ln w="9360">
            <a:noFill/>
          </a:ln>
        </p:spPr>
        <p:txBody>
          <a:bodyPr lIns="0" rIns="0" tIns="0" bIns="0" anchor="ctr"/>
          <a:p>
            <a:pPr algn="ctr">
              <a:lnSpc>
                <a:spcPct val="100000"/>
              </a:lnSpc>
            </a:pPr>
            <a:r>
              <a:rPr lang="en-US" sz="1000">
                <a:solidFill>
                  <a:srgbClr val="ff0000"/>
                </a:solidFill>
                <a:latin typeface="Arial"/>
              </a:rPr>
              <a:t>PCSrc</a:t>
            </a:r>
            <a:endParaRPr/>
          </a:p>
        </p:txBody>
      </p:sp>
      <p:sp>
        <p:nvSpPr>
          <p:cNvPr id="854" name="CustomShape 76"/>
          <p:cNvSpPr/>
          <p:nvPr/>
        </p:nvSpPr>
        <p:spPr>
          <a:xfrm>
            <a:off x="6908760" y="2673360"/>
            <a:ext cx="786960" cy="1033200"/>
          </a:xfrm>
          <a:prstGeom prst="rect">
            <a:avLst/>
          </a:prstGeom>
          <a:solidFill>
            <a:srgbClr val="ccccff"/>
          </a:solidFill>
          <a:ln w="19080">
            <a:solidFill>
              <a:srgbClr val="000000"/>
            </a:solidFill>
            <a:miter/>
          </a:ln>
        </p:spPr>
        <p:txBody>
          <a:bodyPr lIns="9000" rIns="9000" tIns="45000" bIns="45000" anchor="ctr"/>
          <a:p>
            <a:pPr algn="ctr">
              <a:lnSpc>
                <a:spcPct val="120000"/>
              </a:lnSpc>
            </a:pPr>
            <a:r>
              <a:rPr b="1" lang="en-US" sz="1200">
                <a:solidFill>
                  <a:srgbClr val="000000"/>
                </a:solidFill>
                <a:latin typeface="Arial"/>
              </a:rPr>
              <a:t>Data</a:t>
            </a:r>
            <a:endParaRPr/>
          </a:p>
          <a:p>
            <a:pPr algn="ctr">
              <a:lnSpc>
                <a:spcPct val="120000"/>
              </a:lnSpc>
            </a:pPr>
            <a:r>
              <a:rPr b="1" lang="en-US" sz="1200">
                <a:solidFill>
                  <a:srgbClr val="000000"/>
                </a:solidFill>
                <a:latin typeface="Arial"/>
              </a:rPr>
              <a:t>Cache</a:t>
            </a:r>
            <a:endParaRPr/>
          </a:p>
        </p:txBody>
      </p:sp>
      <p:sp>
        <p:nvSpPr>
          <p:cNvPr id="855" name="CustomShape 77"/>
          <p:cNvSpPr/>
          <p:nvPr/>
        </p:nvSpPr>
        <p:spPr>
          <a:xfrm>
            <a:off x="6908760" y="2746440"/>
            <a:ext cx="506160" cy="182160"/>
          </a:xfrm>
          <a:prstGeom prst="rect">
            <a:avLst/>
          </a:prstGeom>
          <a:noFill/>
          <a:ln w="12600">
            <a:noFill/>
          </a:ln>
        </p:spPr>
        <p:txBody>
          <a:bodyPr lIns="0" rIns="0" tIns="0" bIns="0" anchor="ctr"/>
          <a:p>
            <a:pPr>
              <a:lnSpc>
                <a:spcPct val="100000"/>
              </a:lnSpc>
            </a:pPr>
            <a:r>
              <a:rPr lang="en-US" sz="1000">
                <a:solidFill>
                  <a:srgbClr val="000000"/>
                </a:solidFill>
                <a:latin typeface="Arial"/>
              </a:rPr>
              <a:t> </a:t>
            </a:r>
            <a:r>
              <a:rPr lang="en-US" sz="1000">
                <a:solidFill>
                  <a:srgbClr val="000000"/>
                </a:solidFill>
                <a:latin typeface="Arial"/>
              </a:rPr>
              <a:t>Address</a:t>
            </a:r>
            <a:endParaRPr/>
          </a:p>
        </p:txBody>
      </p:sp>
      <p:sp>
        <p:nvSpPr>
          <p:cNvPr id="856" name="CustomShape 78"/>
          <p:cNvSpPr/>
          <p:nvPr/>
        </p:nvSpPr>
        <p:spPr>
          <a:xfrm>
            <a:off x="6908760" y="3430440"/>
            <a:ext cx="506160" cy="182160"/>
          </a:xfrm>
          <a:prstGeom prst="rect">
            <a:avLst/>
          </a:prstGeom>
          <a:noFill/>
          <a:ln w="12600">
            <a:noFill/>
          </a:ln>
        </p:spPr>
        <p:txBody>
          <a:bodyPr lIns="0" rIns="0" tIns="0" bIns="0" anchor="ctr"/>
          <a:p>
            <a:pPr>
              <a:lnSpc>
                <a:spcPct val="100000"/>
              </a:lnSpc>
            </a:pPr>
            <a:r>
              <a:rPr lang="en-US" sz="1000">
                <a:solidFill>
                  <a:srgbClr val="000000"/>
                </a:solidFill>
                <a:latin typeface="Arial"/>
              </a:rPr>
              <a:t> </a:t>
            </a:r>
            <a:r>
              <a:rPr lang="en-US" sz="1000">
                <a:solidFill>
                  <a:srgbClr val="000000"/>
                </a:solidFill>
                <a:latin typeface="Arial"/>
              </a:rPr>
              <a:t>Data_in</a:t>
            </a:r>
            <a:endParaRPr/>
          </a:p>
        </p:txBody>
      </p:sp>
      <p:sp>
        <p:nvSpPr>
          <p:cNvPr id="857" name="CustomShape 79"/>
          <p:cNvSpPr/>
          <p:nvPr/>
        </p:nvSpPr>
        <p:spPr>
          <a:xfrm>
            <a:off x="6983280" y="2300400"/>
            <a:ext cx="676080" cy="228240"/>
          </a:xfrm>
          <a:prstGeom prst="rect">
            <a:avLst/>
          </a:prstGeom>
          <a:noFill/>
          <a:ln w="9360">
            <a:noFill/>
          </a:ln>
        </p:spPr>
        <p:txBody>
          <a:bodyPr lIns="9000" rIns="9000" tIns="45000" bIns="45000"/>
          <a:p>
            <a:pPr algn="ctr">
              <a:lnSpc>
                <a:spcPct val="100000"/>
              </a:lnSpc>
            </a:pPr>
            <a:r>
              <a:rPr lang="en-US" sz="1000">
                <a:solidFill>
                  <a:srgbClr val="000000"/>
                </a:solidFill>
                <a:latin typeface="Arial"/>
              </a:rPr>
              <a:t>ALU result</a:t>
            </a:r>
            <a:endParaRPr/>
          </a:p>
        </p:txBody>
      </p:sp>
      <p:sp>
        <p:nvSpPr>
          <p:cNvPr id="858" name="Line 80"/>
          <p:cNvSpPr/>
          <p:nvPr/>
        </p:nvSpPr>
        <p:spPr>
          <a:xfrm>
            <a:off x="7704000" y="3213000"/>
            <a:ext cx="297000" cy="0"/>
          </a:xfrm>
          <a:prstGeom prst="line">
            <a:avLst/>
          </a:prstGeom>
          <a:ln w="38160">
            <a:solidFill>
              <a:srgbClr val="000000"/>
            </a:solidFill>
            <a:round/>
            <a:tailEnd len="med" type="triangle" w="med"/>
          </a:ln>
        </p:spPr>
      </p:sp>
      <p:sp>
        <p:nvSpPr>
          <p:cNvPr id="859" name="Line 81"/>
          <p:cNvSpPr/>
          <p:nvPr/>
        </p:nvSpPr>
        <p:spPr>
          <a:xfrm>
            <a:off x="8145360" y="3035160"/>
            <a:ext cx="252360" cy="0"/>
          </a:xfrm>
          <a:prstGeom prst="line">
            <a:avLst/>
          </a:prstGeom>
          <a:ln w="38160">
            <a:solidFill>
              <a:srgbClr val="000000"/>
            </a:solidFill>
            <a:round/>
            <a:tailEnd len="med" type="triangle" w="med"/>
          </a:ln>
        </p:spPr>
      </p:sp>
      <p:sp>
        <p:nvSpPr>
          <p:cNvPr id="860" name="CustomShape 82"/>
          <p:cNvSpPr/>
          <p:nvPr/>
        </p:nvSpPr>
        <p:spPr>
          <a:xfrm rot="16200000">
            <a:off x="7769160" y="2941920"/>
            <a:ext cx="610920" cy="145800"/>
          </a:xfrm>
          <a:prstGeom prst="roundRect">
            <a:avLst>
              <a:gd name="adj" fmla="val 50000"/>
            </a:avLst>
          </a:prstGeom>
          <a:solidFill>
            <a:srgbClr val="ffc5cf"/>
          </a:solidFill>
          <a:ln w="12600">
            <a:solidFill>
              <a:srgbClr val="000000"/>
            </a:solidFill>
            <a:round/>
          </a:ln>
        </p:spPr>
      </p:sp>
      <p:sp>
        <p:nvSpPr>
          <p:cNvPr id="861" name="CustomShape 83"/>
          <p:cNvSpPr/>
          <p:nvPr/>
        </p:nvSpPr>
        <p:spPr>
          <a:xfrm flipH="1">
            <a:off x="8000280" y="2709720"/>
            <a:ext cx="145800" cy="610920"/>
          </a:xfrm>
          <a:prstGeom prst="rect">
            <a:avLst/>
          </a:prstGeom>
          <a:noFill/>
          <a:ln w="12600">
            <a:noFill/>
          </a:ln>
        </p:spPr>
        <p:txBody>
          <a:bodyPr lIns="0" rIns="0" tIns="0" bIns="0" anchor="ctr" anchorCtr="1"/>
          <a:p>
            <a:pPr>
              <a:lnSpc>
                <a:spcPct val="70000"/>
              </a:lnSpc>
            </a:pPr>
            <a:r>
              <a:rPr b="1" lang="en-US" sz="1400">
                <a:solidFill>
                  <a:srgbClr val="000000"/>
                </a:solidFill>
                <a:latin typeface="Courier New"/>
              </a:rPr>
              <a:t>m</a:t>
            </a:r>
            <a:endParaRPr/>
          </a:p>
          <a:p>
            <a:pPr>
              <a:lnSpc>
                <a:spcPct val="70000"/>
              </a:lnSpc>
            </a:pPr>
            <a:r>
              <a:rPr b="1" lang="en-US" sz="1400">
                <a:solidFill>
                  <a:srgbClr val="000000"/>
                </a:solidFill>
                <a:latin typeface="Courier New"/>
              </a:rPr>
              <a:t>u</a:t>
            </a:r>
            <a:endParaRPr/>
          </a:p>
          <a:p>
            <a:pPr>
              <a:lnSpc>
                <a:spcPct val="70000"/>
              </a:lnSpc>
            </a:pPr>
            <a:r>
              <a:rPr b="1" lang="en-US" sz="1400">
                <a:solidFill>
                  <a:srgbClr val="000000"/>
                </a:solidFill>
                <a:latin typeface="Courier New"/>
              </a:rPr>
              <a:t>x</a:t>
            </a:r>
            <a:endParaRPr/>
          </a:p>
        </p:txBody>
      </p:sp>
      <p:sp>
        <p:nvSpPr>
          <p:cNvPr id="862" name="CustomShape 84"/>
          <p:cNvSpPr/>
          <p:nvPr/>
        </p:nvSpPr>
        <p:spPr>
          <a:xfrm>
            <a:off x="8396280" y="3357720"/>
            <a:ext cx="180720" cy="468000"/>
          </a:xfrm>
          <a:prstGeom prst="rect">
            <a:avLst/>
          </a:prstGeom>
          <a:solidFill>
            <a:srgbClr val="ffffff"/>
          </a:solidFill>
          <a:ln cap="rnd" w="12600">
            <a:solidFill>
              <a:srgbClr val="000000"/>
            </a:solidFill>
            <a:custDash>
              <a:ds d="140000" sp="105000"/>
            </a:custDash>
            <a:miter/>
          </a:ln>
        </p:spPr>
      </p:sp>
      <p:sp>
        <p:nvSpPr>
          <p:cNvPr id="863" name="CustomShape 85"/>
          <p:cNvSpPr/>
          <p:nvPr/>
        </p:nvSpPr>
        <p:spPr>
          <a:xfrm rot="16200000">
            <a:off x="8163000" y="2943720"/>
            <a:ext cx="647280" cy="180720"/>
          </a:xfrm>
          <a:prstGeom prst="rect">
            <a:avLst/>
          </a:prstGeom>
          <a:solidFill>
            <a:srgbClr val="99ff99"/>
          </a:solidFill>
          <a:ln w="12600">
            <a:solidFill>
              <a:srgbClr val="000000"/>
            </a:solidFill>
            <a:miter/>
          </a:ln>
        </p:spPr>
        <p:txBody>
          <a:bodyPr lIns="0" rIns="0" tIns="0" bIns="0" anchor="ctr"/>
          <a:p>
            <a:pPr algn="ctr">
              <a:lnSpc>
                <a:spcPct val="100000"/>
              </a:lnSpc>
            </a:pPr>
            <a:r>
              <a:rPr lang="en-US" sz="1000">
                <a:solidFill>
                  <a:srgbClr val="000000"/>
                </a:solidFill>
                <a:latin typeface="Arial"/>
              </a:rPr>
              <a:t>WriteData</a:t>
            </a:r>
            <a:endParaRPr/>
          </a:p>
        </p:txBody>
      </p:sp>
      <p:sp>
        <p:nvSpPr>
          <p:cNvPr id="864" name="CustomShape 86"/>
          <p:cNvSpPr/>
          <p:nvPr/>
        </p:nvSpPr>
        <p:spPr>
          <a:xfrm rot="16200000">
            <a:off x="8380440" y="3843720"/>
            <a:ext cx="215640" cy="178920"/>
          </a:xfrm>
          <a:prstGeom prst="rect">
            <a:avLst/>
          </a:prstGeom>
          <a:solidFill>
            <a:srgbClr val="99ff99"/>
          </a:solidFill>
          <a:ln w="12600">
            <a:solidFill>
              <a:srgbClr val="000000"/>
            </a:solidFill>
            <a:miter/>
          </a:ln>
        </p:spPr>
        <p:txBody>
          <a:bodyPr lIns="0" rIns="0" tIns="0" bIns="0" anchor="ctr"/>
          <a:p>
            <a:pPr algn="ctr">
              <a:lnSpc>
                <a:spcPct val="100000"/>
              </a:lnSpc>
            </a:pPr>
            <a:r>
              <a:rPr lang="en-US" sz="1000">
                <a:solidFill>
                  <a:srgbClr val="000000"/>
                </a:solidFill>
                <a:latin typeface="Arial"/>
              </a:rPr>
              <a:t>Rw</a:t>
            </a:r>
            <a:endParaRPr/>
          </a:p>
        </p:txBody>
      </p:sp>
      <p:sp>
        <p:nvSpPr>
          <p:cNvPr id="865" name="CustomShape 87"/>
          <p:cNvSpPr/>
          <p:nvPr/>
        </p:nvSpPr>
        <p:spPr>
          <a:xfrm>
            <a:off x="4113360" y="3033720"/>
            <a:ext cx="4103280" cy="1294920"/>
          </a:xfrm>
          <a:prstGeom prst="rect">
            <a:avLst/>
          </a:prstGeom>
          <a:noFill/>
          <a:ln w="38160">
            <a:solidFill>
              <a:srgbClr val="000000"/>
            </a:solidFill>
            <a:round/>
            <a:headEnd len="sm" type="oval" w="sm"/>
            <a:tailEnd len="med" type="triangle" w="med"/>
          </a:ln>
        </p:spPr>
      </p:sp>
      <p:sp>
        <p:nvSpPr>
          <p:cNvPr id="866" name="CustomShape 88"/>
          <p:cNvSpPr/>
          <p:nvPr/>
        </p:nvSpPr>
        <p:spPr>
          <a:xfrm>
            <a:off x="3897360" y="3716280"/>
            <a:ext cx="4750920" cy="720360"/>
          </a:xfrm>
          <a:prstGeom prst="rect">
            <a:avLst/>
          </a:prstGeom>
          <a:noFill/>
          <a:ln w="19080">
            <a:solidFill>
              <a:srgbClr val="000000"/>
            </a:solidFill>
            <a:round/>
            <a:tailEnd len="med" type="triangle" w="med"/>
          </a:ln>
        </p:spPr>
      </p:sp>
      <p:sp>
        <p:nvSpPr>
          <p:cNvPr id="867" name="CustomShape 89"/>
          <p:cNvSpPr/>
          <p:nvPr/>
        </p:nvSpPr>
        <p:spPr>
          <a:xfrm>
            <a:off x="3392640" y="3033720"/>
            <a:ext cx="5328720" cy="1510920"/>
          </a:xfrm>
          <a:prstGeom prst="rect">
            <a:avLst/>
          </a:prstGeom>
          <a:noFill/>
          <a:ln w="38160">
            <a:solidFill>
              <a:srgbClr val="000000"/>
            </a:solidFill>
            <a:round/>
            <a:tailEnd len="med" type="triangle" w="med"/>
          </a:ln>
        </p:spPr>
      </p:sp>
      <p:sp>
        <p:nvSpPr>
          <p:cNvPr id="868" name="CustomShape 90"/>
          <p:cNvSpPr/>
          <p:nvPr/>
        </p:nvSpPr>
        <p:spPr>
          <a:xfrm>
            <a:off x="476280" y="1160640"/>
            <a:ext cx="3384360" cy="2520720"/>
          </a:xfrm>
          <a:prstGeom prst="rect">
            <a:avLst/>
          </a:prstGeom>
          <a:noFill/>
          <a:ln w="38160">
            <a:solidFill>
              <a:srgbClr val="000000"/>
            </a:solidFill>
            <a:round/>
            <a:tailEnd len="med" type="triangle" w="med"/>
          </a:ln>
        </p:spPr>
      </p:sp>
      <p:sp>
        <p:nvSpPr>
          <p:cNvPr id="869" name="CustomShape 91"/>
          <p:cNvSpPr/>
          <p:nvPr/>
        </p:nvSpPr>
        <p:spPr>
          <a:xfrm>
            <a:off x="2811600" y="3859200"/>
            <a:ext cx="210600" cy="242640"/>
          </a:xfrm>
          <a:prstGeom prst="rect">
            <a:avLst/>
          </a:prstGeom>
          <a:noFill/>
          <a:ln w="9360">
            <a:noFill/>
          </a:ln>
        </p:spPr>
        <p:txBody>
          <a:bodyPr lIns="9000" rIns="9000" tIns="45000" bIns="45000"/>
          <a:p>
            <a:pPr algn="ctr">
              <a:lnSpc>
                <a:spcPct val="100000"/>
              </a:lnSpc>
            </a:pPr>
            <a:r>
              <a:rPr lang="en-US" sz="1000">
                <a:solidFill>
                  <a:srgbClr val="000000"/>
                </a:solidFill>
                <a:latin typeface="Arial"/>
              </a:rPr>
              <a:t>Rd</a:t>
            </a:r>
            <a:endParaRPr/>
          </a:p>
        </p:txBody>
      </p:sp>
      <p:sp>
        <p:nvSpPr>
          <p:cNvPr id="870" name="CustomShape 92"/>
          <p:cNvSpPr/>
          <p:nvPr/>
        </p:nvSpPr>
        <p:spPr>
          <a:xfrm>
            <a:off x="3095640" y="5697360"/>
            <a:ext cx="2447640" cy="502920"/>
          </a:xfrm>
          <a:prstGeom prst="rect">
            <a:avLst/>
          </a:prstGeom>
          <a:solidFill>
            <a:srgbClr val="ccccff"/>
          </a:solidFill>
          <a:ln w="19080">
            <a:solidFill>
              <a:srgbClr val="000000"/>
            </a:solidFill>
            <a:miter/>
          </a:ln>
        </p:spPr>
        <p:txBody>
          <a:bodyPr lIns="9000" rIns="9000" tIns="45000" bIns="91440" anchor="ctr"/>
          <a:p>
            <a:pPr algn="ctr">
              <a:lnSpc>
                <a:spcPct val="100000"/>
              </a:lnSpc>
            </a:pPr>
            <a:r>
              <a:rPr lang="en-US">
                <a:solidFill>
                  <a:srgbClr val="000000"/>
                </a:solidFill>
                <a:latin typeface="Arial"/>
              </a:rPr>
              <a:t>Main Memory</a:t>
            </a:r>
            <a:endParaRPr/>
          </a:p>
        </p:txBody>
      </p:sp>
      <p:sp>
        <p:nvSpPr>
          <p:cNvPr id="871" name="Line 93"/>
          <p:cNvSpPr/>
          <p:nvPr/>
        </p:nvSpPr>
        <p:spPr>
          <a:xfrm>
            <a:off x="1079280" y="4905360"/>
            <a:ext cx="6985080" cy="0"/>
          </a:xfrm>
          <a:prstGeom prst="line">
            <a:avLst/>
          </a:prstGeom>
          <a:ln w="38160">
            <a:solidFill>
              <a:srgbClr val="006600"/>
            </a:solidFill>
            <a:round/>
          </a:ln>
        </p:spPr>
      </p:sp>
      <p:sp>
        <p:nvSpPr>
          <p:cNvPr id="872" name="Line 94"/>
          <p:cNvSpPr/>
          <p:nvPr/>
        </p:nvSpPr>
        <p:spPr>
          <a:xfrm>
            <a:off x="3565440" y="4905360"/>
            <a:ext cx="0" cy="792000"/>
          </a:xfrm>
          <a:prstGeom prst="line">
            <a:avLst/>
          </a:prstGeom>
          <a:ln w="38160">
            <a:solidFill>
              <a:srgbClr val="006600"/>
            </a:solidFill>
            <a:round/>
            <a:tailEnd len="med" type="triangle" w="med"/>
          </a:ln>
        </p:spPr>
      </p:sp>
      <p:sp>
        <p:nvSpPr>
          <p:cNvPr id="873" name="Line 95"/>
          <p:cNvSpPr/>
          <p:nvPr/>
        </p:nvSpPr>
        <p:spPr>
          <a:xfrm>
            <a:off x="6696000" y="2842920"/>
            <a:ext cx="0" cy="2062440"/>
          </a:xfrm>
          <a:prstGeom prst="line">
            <a:avLst/>
          </a:prstGeom>
          <a:ln w="38160">
            <a:solidFill>
              <a:srgbClr val="006600"/>
            </a:solidFill>
            <a:round/>
            <a:headEnd len="sm" type="oval" w="sm"/>
            <a:tailEnd len="med" type="triangle" w="med"/>
          </a:ln>
        </p:spPr>
      </p:sp>
      <p:sp>
        <p:nvSpPr>
          <p:cNvPr id="874" name="Line 96"/>
          <p:cNvSpPr/>
          <p:nvPr/>
        </p:nvSpPr>
        <p:spPr>
          <a:xfrm>
            <a:off x="1079280" y="5121000"/>
            <a:ext cx="6985080" cy="0"/>
          </a:xfrm>
          <a:prstGeom prst="line">
            <a:avLst/>
          </a:prstGeom>
          <a:ln w="76320">
            <a:solidFill>
              <a:srgbClr val="000099"/>
            </a:solidFill>
            <a:round/>
          </a:ln>
        </p:spPr>
      </p:sp>
      <p:sp>
        <p:nvSpPr>
          <p:cNvPr id="875" name="Line 97"/>
          <p:cNvSpPr/>
          <p:nvPr/>
        </p:nvSpPr>
        <p:spPr>
          <a:xfrm flipV="1">
            <a:off x="1834920" y="3789360"/>
            <a:ext cx="0" cy="1331640"/>
          </a:xfrm>
          <a:prstGeom prst="line">
            <a:avLst/>
          </a:prstGeom>
          <a:ln w="76320">
            <a:solidFill>
              <a:srgbClr val="000099"/>
            </a:solidFill>
            <a:round/>
            <a:tailEnd len="sm" type="triangle" w="sm"/>
          </a:ln>
        </p:spPr>
      </p:sp>
      <p:sp>
        <p:nvSpPr>
          <p:cNvPr id="876" name="Line 98"/>
          <p:cNvSpPr/>
          <p:nvPr/>
        </p:nvSpPr>
        <p:spPr>
          <a:xfrm>
            <a:off x="1369800" y="3429000"/>
            <a:ext cx="0" cy="1476360"/>
          </a:xfrm>
          <a:prstGeom prst="line">
            <a:avLst/>
          </a:prstGeom>
          <a:ln w="38160">
            <a:solidFill>
              <a:srgbClr val="006600"/>
            </a:solidFill>
            <a:round/>
            <a:headEnd len="sm" type="oval" w="sm"/>
            <a:tailEnd len="med" type="triangle" w="med"/>
          </a:ln>
        </p:spPr>
      </p:sp>
      <p:sp>
        <p:nvSpPr>
          <p:cNvPr id="877" name="Line 99"/>
          <p:cNvSpPr/>
          <p:nvPr/>
        </p:nvSpPr>
        <p:spPr>
          <a:xfrm flipV="1">
            <a:off x="7127640" y="3716280"/>
            <a:ext cx="0" cy="1404720"/>
          </a:xfrm>
          <a:prstGeom prst="line">
            <a:avLst/>
          </a:prstGeom>
          <a:ln w="76320">
            <a:solidFill>
              <a:srgbClr val="000099"/>
            </a:solidFill>
            <a:round/>
            <a:headEnd len="sm" type="triangle" w="sm"/>
            <a:tailEnd len="sm" type="triangle" w="sm"/>
          </a:ln>
        </p:spPr>
      </p:sp>
      <p:sp>
        <p:nvSpPr>
          <p:cNvPr id="878" name="Line 100"/>
          <p:cNvSpPr/>
          <p:nvPr/>
        </p:nvSpPr>
        <p:spPr>
          <a:xfrm flipV="1">
            <a:off x="4321080" y="5157720"/>
            <a:ext cx="0" cy="539640"/>
          </a:xfrm>
          <a:prstGeom prst="line">
            <a:avLst/>
          </a:prstGeom>
          <a:ln w="76320">
            <a:solidFill>
              <a:srgbClr val="000099"/>
            </a:solidFill>
            <a:round/>
            <a:headEnd len="sm" type="triangle" w="sm"/>
            <a:tailEnd len="sm" type="triangle" w="sm"/>
          </a:ln>
        </p:spPr>
      </p:sp>
      <p:sp>
        <p:nvSpPr>
          <p:cNvPr id="879" name="CustomShape 101"/>
          <p:cNvSpPr/>
          <p:nvPr/>
        </p:nvSpPr>
        <p:spPr>
          <a:xfrm>
            <a:off x="5111640" y="2492280"/>
            <a:ext cx="647280" cy="360000"/>
          </a:xfrm>
          <a:prstGeom prst="rect">
            <a:avLst/>
          </a:prstGeom>
          <a:noFill/>
          <a:ln w="38160">
            <a:solidFill>
              <a:srgbClr val="000000"/>
            </a:solidFill>
            <a:round/>
            <a:tailEnd len="med" type="triangle" w="med"/>
          </a:ln>
        </p:spPr>
      </p:sp>
      <p:sp>
        <p:nvSpPr>
          <p:cNvPr id="880" name="Line 102"/>
          <p:cNvSpPr/>
          <p:nvPr/>
        </p:nvSpPr>
        <p:spPr>
          <a:xfrm>
            <a:off x="1079280" y="4689360"/>
            <a:ext cx="6985080" cy="0"/>
          </a:xfrm>
          <a:prstGeom prst="line">
            <a:avLst/>
          </a:prstGeom>
          <a:ln w="19080">
            <a:solidFill>
              <a:srgbClr val="ff0000"/>
            </a:solidFill>
            <a:round/>
          </a:ln>
        </p:spPr>
      </p:sp>
      <p:sp>
        <p:nvSpPr>
          <p:cNvPr id="881" name="Line 103"/>
          <p:cNvSpPr/>
          <p:nvPr/>
        </p:nvSpPr>
        <p:spPr>
          <a:xfrm>
            <a:off x="2195280" y="3789360"/>
            <a:ext cx="0" cy="900000"/>
          </a:xfrm>
          <a:prstGeom prst="line">
            <a:avLst/>
          </a:prstGeom>
          <a:ln w="19080">
            <a:solidFill>
              <a:srgbClr val="ff0000"/>
            </a:solidFill>
            <a:round/>
            <a:tailEnd len="med" type="triangle" w="med"/>
          </a:ln>
        </p:spPr>
      </p:sp>
      <p:sp>
        <p:nvSpPr>
          <p:cNvPr id="882" name="Line 104"/>
          <p:cNvSpPr/>
          <p:nvPr/>
        </p:nvSpPr>
        <p:spPr>
          <a:xfrm>
            <a:off x="7526160" y="3716280"/>
            <a:ext cx="0" cy="973080"/>
          </a:xfrm>
          <a:prstGeom prst="line">
            <a:avLst/>
          </a:prstGeom>
          <a:ln w="19080">
            <a:solidFill>
              <a:srgbClr val="ff0000"/>
            </a:solidFill>
            <a:round/>
            <a:tailEnd len="med" type="triangle" w="med"/>
          </a:ln>
        </p:spPr>
      </p:sp>
      <p:sp>
        <p:nvSpPr>
          <p:cNvPr id="883" name="Line 105"/>
          <p:cNvSpPr/>
          <p:nvPr/>
        </p:nvSpPr>
        <p:spPr>
          <a:xfrm>
            <a:off x="5111640" y="4689360"/>
            <a:ext cx="0" cy="1008000"/>
          </a:xfrm>
          <a:prstGeom prst="line">
            <a:avLst/>
          </a:prstGeom>
          <a:ln w="19080">
            <a:solidFill>
              <a:srgbClr val="ff0000"/>
            </a:solidFill>
            <a:round/>
            <a:tailEnd len="med" type="triangle" w="med"/>
          </a:ln>
        </p:spPr>
      </p:sp>
      <p:sp>
        <p:nvSpPr>
          <p:cNvPr id="884" name="CustomShape 106"/>
          <p:cNvSpPr/>
          <p:nvPr/>
        </p:nvSpPr>
        <p:spPr>
          <a:xfrm>
            <a:off x="358920" y="4545000"/>
            <a:ext cx="612360" cy="252000"/>
          </a:xfrm>
          <a:prstGeom prst="rect">
            <a:avLst/>
          </a:prstGeom>
          <a:noFill/>
          <a:ln w="9360">
            <a:noFill/>
          </a:ln>
        </p:spPr>
        <p:txBody>
          <a:bodyPr lIns="0" rIns="0" tIns="0" bIns="0" anchor="ctr"/>
          <a:p>
            <a:pPr>
              <a:lnSpc>
                <a:spcPct val="100000"/>
              </a:lnSpc>
            </a:pPr>
            <a:r>
              <a:rPr b="1" lang="en-US" sz="1200">
                <a:solidFill>
                  <a:srgbClr val="ff0000"/>
                </a:solidFill>
                <a:latin typeface="Arial"/>
              </a:rPr>
              <a:t>Control</a:t>
            </a:r>
            <a:endParaRPr/>
          </a:p>
        </p:txBody>
      </p:sp>
      <p:sp>
        <p:nvSpPr>
          <p:cNvPr id="885" name="CustomShape 107"/>
          <p:cNvSpPr/>
          <p:nvPr/>
        </p:nvSpPr>
        <p:spPr>
          <a:xfrm>
            <a:off x="358920" y="4976640"/>
            <a:ext cx="612360" cy="252000"/>
          </a:xfrm>
          <a:prstGeom prst="rect">
            <a:avLst/>
          </a:prstGeom>
          <a:noFill/>
          <a:ln w="9360">
            <a:noFill/>
          </a:ln>
        </p:spPr>
        <p:txBody>
          <a:bodyPr lIns="0" rIns="0" tIns="0" bIns="0" anchor="ctr"/>
          <a:p>
            <a:pPr>
              <a:lnSpc>
                <a:spcPct val="100000"/>
              </a:lnSpc>
            </a:pPr>
            <a:r>
              <a:rPr b="1" lang="en-US" sz="1200">
                <a:solidFill>
                  <a:srgbClr val="000099"/>
                </a:solidFill>
                <a:latin typeface="Arial"/>
              </a:rPr>
              <a:t>Data</a:t>
            </a:r>
            <a:endParaRPr/>
          </a:p>
        </p:txBody>
      </p:sp>
      <p:sp>
        <p:nvSpPr>
          <p:cNvPr id="886" name="Line 108"/>
          <p:cNvSpPr/>
          <p:nvPr/>
        </p:nvSpPr>
        <p:spPr>
          <a:xfrm>
            <a:off x="2987640" y="5445000"/>
            <a:ext cx="2592360" cy="0"/>
          </a:xfrm>
          <a:prstGeom prst="line">
            <a:avLst/>
          </a:prstGeom>
          <a:ln cap="rnd" w="9360">
            <a:solidFill>
              <a:srgbClr val="000000"/>
            </a:solidFill>
            <a:custDash>
              <a:ds d="140000" sp="105000"/>
            </a:custDash>
            <a:round/>
          </a:ln>
        </p:spPr>
      </p:sp>
      <p:sp>
        <p:nvSpPr>
          <p:cNvPr id="887" name="CustomShape 109"/>
          <p:cNvSpPr/>
          <p:nvPr/>
        </p:nvSpPr>
        <p:spPr>
          <a:xfrm>
            <a:off x="5616720" y="5284800"/>
            <a:ext cx="3095280" cy="303480"/>
          </a:xfrm>
          <a:prstGeom prst="rect">
            <a:avLst/>
          </a:prstGeom>
          <a:noFill/>
          <a:ln w="9360">
            <a:noFill/>
          </a:ln>
        </p:spPr>
        <p:txBody>
          <a:bodyPr lIns="90000" rIns="90000" tIns="45000" bIns="45000"/>
          <a:p>
            <a:pPr>
              <a:lnSpc>
                <a:spcPct val="100000"/>
              </a:lnSpc>
            </a:pPr>
            <a:r>
              <a:rPr lang="en-US" sz="1400">
                <a:solidFill>
                  <a:srgbClr val="000000"/>
                </a:solidFill>
                <a:latin typeface="Arial"/>
              </a:rPr>
              <a:t>Interface between CPU and memory</a:t>
            </a:r>
            <a:endParaRPr/>
          </a:p>
        </p:txBody>
      </p:sp>
    </p:spTree>
  </p:cSld>
  <p:timing>
    <p:tnLst>
      <p:par>
        <p:cTn id="54" dur="indefinite" restart="never" nodeType="tmRoot">
          <p:childTnLst>
            <p:seq>
              <p:cTn id="55"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0" name="TextShape 1"/>
          <p:cNvSpPr txBox="1"/>
          <p:nvPr/>
        </p:nvSpPr>
        <p:spPr>
          <a:xfrm>
            <a:off x="457200" y="274680"/>
            <a:ext cx="8229240" cy="791640"/>
          </a:xfrm>
          <a:prstGeom prst="rect">
            <a:avLst/>
          </a:prstGeom>
        </p:spPr>
        <p:txBody>
          <a:bodyPr anchor="ctr"/>
          <a:p>
            <a:pPr>
              <a:lnSpc>
                <a:spcPct val="100000"/>
              </a:lnSpc>
            </a:pPr>
            <a:r>
              <a:rPr lang="en-US" sz="3600">
                <a:solidFill>
                  <a:srgbClr val="000099"/>
                </a:solidFill>
                <a:latin typeface="Comic Sans MS"/>
              </a:rPr>
              <a:t>Outline</a:t>
            </a:r>
            <a:endParaRPr/>
          </a:p>
        </p:txBody>
      </p:sp>
      <p:sp>
        <p:nvSpPr>
          <p:cNvPr id="81" name="TextShape 2"/>
          <p:cNvSpPr txBox="1"/>
          <p:nvPr/>
        </p:nvSpPr>
        <p:spPr>
          <a:xfrm>
            <a:off x="792000" y="1233360"/>
            <a:ext cx="7667280" cy="4500360"/>
          </a:xfrm>
          <a:prstGeom prst="rect">
            <a:avLst/>
          </a:prstGeom>
        </p:spPr>
        <p:txBody>
          <a:bodyPr/>
          <a:p>
            <a:pPr>
              <a:lnSpc>
                <a:spcPct val="100000"/>
              </a:lnSpc>
              <a:buFont typeface="Wingdings" charset="2"/>
              <a:buChar char=""/>
            </a:pPr>
            <a:r>
              <a:rPr lang="en-US" sz="2400">
                <a:solidFill>
                  <a:srgbClr val="ff0000"/>
                </a:solidFill>
                <a:latin typeface="Arial"/>
              </a:rPr>
              <a:t>Random Access Memory and its Structure</a:t>
            </a:r>
            <a:endParaRPr/>
          </a:p>
          <a:p>
            <a:pPr>
              <a:lnSpc>
                <a:spcPct val="100000"/>
              </a:lnSpc>
              <a:buFont typeface="Wingdings" charset="2"/>
              <a:buChar char=""/>
            </a:pPr>
            <a:r>
              <a:rPr lang="en-US" sz="2400">
                <a:solidFill>
                  <a:srgbClr val="000000"/>
                </a:solidFill>
                <a:latin typeface="Arial"/>
              </a:rPr>
              <a:t>Memory Hierarchy and the need for Cache Memory</a:t>
            </a:r>
            <a:endParaRPr/>
          </a:p>
          <a:p>
            <a:pPr>
              <a:lnSpc>
                <a:spcPct val="100000"/>
              </a:lnSpc>
              <a:buFont typeface="Wingdings" charset="2"/>
              <a:buChar char=""/>
            </a:pPr>
            <a:r>
              <a:rPr lang="en-US" sz="2400">
                <a:solidFill>
                  <a:srgbClr val="000000"/>
                </a:solidFill>
                <a:latin typeface="Arial"/>
              </a:rPr>
              <a:t>The Basics of Caches</a:t>
            </a:r>
            <a:endParaRPr/>
          </a:p>
          <a:p>
            <a:pPr>
              <a:lnSpc>
                <a:spcPct val="100000"/>
              </a:lnSpc>
              <a:buFont typeface="Wingdings" charset="2"/>
              <a:buChar char=""/>
            </a:pPr>
            <a:r>
              <a:rPr lang="en-US" sz="2400">
                <a:solidFill>
                  <a:srgbClr val="000000"/>
                </a:solidFill>
                <a:latin typeface="Arial"/>
              </a:rPr>
              <a:t>Cache Performance and Memory Stall Cycles</a:t>
            </a:r>
            <a:endParaRPr/>
          </a:p>
          <a:p>
            <a:pPr>
              <a:lnSpc>
                <a:spcPct val="100000"/>
              </a:lnSpc>
              <a:buFont typeface="Wingdings" charset="2"/>
              <a:buChar char=""/>
            </a:pPr>
            <a:r>
              <a:rPr lang="en-US" sz="2400">
                <a:solidFill>
                  <a:srgbClr val="000000"/>
                </a:solidFill>
                <a:latin typeface="Arial"/>
              </a:rPr>
              <a:t>Improving Cache Performance</a:t>
            </a:r>
            <a:endParaRPr/>
          </a:p>
          <a:p>
            <a:pPr>
              <a:lnSpc>
                <a:spcPct val="100000"/>
              </a:lnSpc>
              <a:buFont typeface="Wingdings" charset="2"/>
              <a:buChar char=""/>
            </a:pPr>
            <a:r>
              <a:rPr lang="en-US" sz="2400">
                <a:solidFill>
                  <a:srgbClr val="000000"/>
                </a:solidFill>
                <a:latin typeface="Arial"/>
              </a:rPr>
              <a:t>Multilevel Caches</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88" name="TextShape 1"/>
          <p:cNvSpPr txBox="1"/>
          <p:nvPr/>
        </p:nvSpPr>
        <p:spPr>
          <a:xfrm>
            <a:off x="457200" y="274680"/>
            <a:ext cx="8229240" cy="791640"/>
          </a:xfrm>
          <a:prstGeom prst="rect">
            <a:avLst/>
          </a:prstGeom>
        </p:spPr>
        <p:txBody>
          <a:bodyPr anchor="ctr"/>
          <a:p>
            <a:pPr>
              <a:lnSpc>
                <a:spcPct val="100000"/>
              </a:lnSpc>
            </a:pPr>
            <a:r>
              <a:rPr lang="en-US" sz="3600">
                <a:solidFill>
                  <a:srgbClr val="000099"/>
                </a:solidFill>
                <a:latin typeface="Comic Sans MS"/>
              </a:rPr>
              <a:t>Almost Everything is a Cache !</a:t>
            </a:r>
            <a:endParaRPr/>
          </a:p>
        </p:txBody>
      </p:sp>
      <p:sp>
        <p:nvSpPr>
          <p:cNvPr id="889" name="TextShape 2"/>
          <p:cNvSpPr txBox="1"/>
          <p:nvPr/>
        </p:nvSpPr>
        <p:spPr>
          <a:xfrm>
            <a:off x="457200" y="1143000"/>
            <a:ext cx="8229240" cy="5143320"/>
          </a:xfrm>
          <a:prstGeom prst="rect">
            <a:avLst/>
          </a:prstGeom>
        </p:spPr>
        <p:txBody>
          <a:bodyPr/>
          <a:p>
            <a:pPr>
              <a:lnSpc>
                <a:spcPct val="100000"/>
              </a:lnSpc>
              <a:buFont typeface="Wingdings" charset="2"/>
              <a:buChar char=""/>
            </a:pPr>
            <a:r>
              <a:rPr lang="en-US" sz="2400">
                <a:solidFill>
                  <a:srgbClr val="000000"/>
                </a:solidFill>
                <a:latin typeface="Arial"/>
              </a:rPr>
              <a:t>In computer architecture, almost everything is a cache!</a:t>
            </a:r>
            <a:endParaRPr/>
          </a:p>
          <a:p>
            <a:pPr>
              <a:lnSpc>
                <a:spcPct val="100000"/>
              </a:lnSpc>
              <a:buFont typeface="Wingdings" charset="2"/>
              <a:buChar char=""/>
            </a:pPr>
            <a:r>
              <a:rPr lang="en-US" sz="2400">
                <a:solidFill>
                  <a:srgbClr val="000000"/>
                </a:solidFill>
                <a:latin typeface="Arial"/>
              </a:rPr>
              <a:t>Registers: a </a:t>
            </a:r>
            <a:r>
              <a:rPr lang="en-US" sz="2400">
                <a:solidFill>
                  <a:srgbClr val="ff0000"/>
                </a:solidFill>
                <a:latin typeface="Arial"/>
              </a:rPr>
              <a:t>cache on variables</a:t>
            </a:r>
            <a:r>
              <a:rPr lang="en-US" sz="2400">
                <a:solidFill>
                  <a:srgbClr val="000000"/>
                </a:solidFill>
                <a:latin typeface="Arial"/>
              </a:rPr>
              <a:t> – software managed</a:t>
            </a:r>
            <a:endParaRPr/>
          </a:p>
          <a:p>
            <a:pPr>
              <a:lnSpc>
                <a:spcPct val="100000"/>
              </a:lnSpc>
              <a:buFont typeface="Wingdings" charset="2"/>
              <a:buChar char=""/>
            </a:pPr>
            <a:r>
              <a:rPr lang="en-US" sz="2400">
                <a:solidFill>
                  <a:srgbClr val="000000"/>
                </a:solidFill>
                <a:latin typeface="Arial"/>
              </a:rPr>
              <a:t>First-level cache: a </a:t>
            </a:r>
            <a:r>
              <a:rPr lang="en-US" sz="2400">
                <a:solidFill>
                  <a:srgbClr val="ff0000"/>
                </a:solidFill>
                <a:latin typeface="Arial"/>
              </a:rPr>
              <a:t>cache on second-level cache</a:t>
            </a:r>
            <a:endParaRPr/>
          </a:p>
          <a:p>
            <a:pPr>
              <a:lnSpc>
                <a:spcPct val="100000"/>
              </a:lnSpc>
              <a:buFont typeface="Wingdings" charset="2"/>
              <a:buChar char=""/>
            </a:pPr>
            <a:r>
              <a:rPr lang="en-US" sz="2400">
                <a:solidFill>
                  <a:srgbClr val="000000"/>
                </a:solidFill>
                <a:latin typeface="Arial"/>
              </a:rPr>
              <a:t>Second-level cache: a </a:t>
            </a:r>
            <a:r>
              <a:rPr lang="en-US" sz="2400">
                <a:solidFill>
                  <a:srgbClr val="ff0000"/>
                </a:solidFill>
                <a:latin typeface="Arial"/>
              </a:rPr>
              <a:t>cache on memory</a:t>
            </a:r>
            <a:endParaRPr/>
          </a:p>
          <a:p>
            <a:pPr>
              <a:lnSpc>
                <a:spcPct val="100000"/>
              </a:lnSpc>
              <a:buFont typeface="Wingdings" charset="2"/>
              <a:buChar char=""/>
            </a:pPr>
            <a:r>
              <a:rPr lang="en-US" sz="2400">
                <a:solidFill>
                  <a:srgbClr val="000000"/>
                </a:solidFill>
                <a:latin typeface="Arial"/>
              </a:rPr>
              <a:t>Memory: a </a:t>
            </a:r>
            <a:r>
              <a:rPr lang="en-US" sz="2400">
                <a:solidFill>
                  <a:srgbClr val="ff0000"/>
                </a:solidFill>
                <a:latin typeface="Arial"/>
              </a:rPr>
              <a:t>cache on hard disk</a:t>
            </a:r>
            <a:endParaRPr/>
          </a:p>
          <a:p>
            <a:pPr lvl="1">
              <a:lnSpc>
                <a:spcPct val="100000"/>
              </a:lnSpc>
              <a:buFont typeface="Wingdings" charset="2"/>
              <a:buChar char=""/>
            </a:pPr>
            <a:r>
              <a:rPr lang="en-US" sz="2000">
                <a:solidFill>
                  <a:srgbClr val="000000"/>
                </a:solidFill>
                <a:latin typeface="Arial"/>
              </a:rPr>
              <a:t>Stores recent programs and their data</a:t>
            </a:r>
            <a:endParaRPr/>
          </a:p>
          <a:p>
            <a:pPr lvl="1">
              <a:lnSpc>
                <a:spcPct val="100000"/>
              </a:lnSpc>
              <a:buFont typeface="Wingdings" charset="2"/>
              <a:buChar char=""/>
            </a:pPr>
            <a:r>
              <a:rPr lang="en-US" sz="2000">
                <a:solidFill>
                  <a:srgbClr val="000000"/>
                </a:solidFill>
                <a:latin typeface="Arial"/>
              </a:rPr>
              <a:t>Hard disk can be viewed as an extension to main memory</a:t>
            </a:r>
            <a:endParaRPr/>
          </a:p>
          <a:p>
            <a:pPr>
              <a:lnSpc>
                <a:spcPct val="100000"/>
              </a:lnSpc>
              <a:buFont typeface="Wingdings" charset="2"/>
              <a:buChar char=""/>
            </a:pPr>
            <a:r>
              <a:rPr lang="en-US" sz="2400">
                <a:solidFill>
                  <a:srgbClr val="000000"/>
                </a:solidFill>
                <a:latin typeface="Arial"/>
              </a:rPr>
              <a:t>Branch target and prediction buffer</a:t>
            </a:r>
            <a:endParaRPr/>
          </a:p>
          <a:p>
            <a:pPr lvl="1">
              <a:lnSpc>
                <a:spcPct val="100000"/>
              </a:lnSpc>
              <a:buFont typeface="Wingdings" charset="2"/>
              <a:buChar char=""/>
            </a:pPr>
            <a:r>
              <a:rPr lang="en-US" sz="2000">
                <a:solidFill>
                  <a:srgbClr val="ff0000"/>
                </a:solidFill>
                <a:latin typeface="Arial"/>
              </a:rPr>
              <a:t>Cache on branch target</a:t>
            </a:r>
            <a:r>
              <a:rPr lang="en-US" sz="2000">
                <a:solidFill>
                  <a:srgbClr val="000000"/>
                </a:solidFill>
                <a:latin typeface="Arial"/>
              </a:rPr>
              <a:t> </a:t>
            </a:r>
            <a:r>
              <a:rPr lang="en-US" sz="2000">
                <a:solidFill>
                  <a:srgbClr val="ff0000"/>
                </a:solidFill>
                <a:latin typeface="Arial"/>
              </a:rPr>
              <a:t>and prediction</a:t>
            </a:r>
            <a:r>
              <a:rPr lang="en-US" sz="2000">
                <a:solidFill>
                  <a:srgbClr val="000000"/>
                </a:solidFill>
                <a:latin typeface="Arial"/>
              </a:rPr>
              <a:t> information</a:t>
            </a:r>
            <a:endParaRPr/>
          </a:p>
        </p:txBody>
      </p:sp>
    </p:spTree>
  </p:cSld>
  <p:timing>
    <p:tnLst>
      <p:par>
        <p:cTn id="56" dur="indefinite" restart="never" nodeType="tmRoot">
          <p:childTnLst>
            <p:seq>
              <p:cTn id="57"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90" name="TextShape 1"/>
          <p:cNvSpPr txBox="1"/>
          <p:nvPr/>
        </p:nvSpPr>
        <p:spPr>
          <a:xfrm>
            <a:off x="457200" y="274680"/>
            <a:ext cx="8229240" cy="791640"/>
          </a:xfrm>
          <a:prstGeom prst="rect">
            <a:avLst/>
          </a:prstGeom>
        </p:spPr>
        <p:txBody>
          <a:bodyPr anchor="ctr"/>
          <a:p>
            <a:pPr>
              <a:lnSpc>
                <a:spcPct val="100000"/>
              </a:lnSpc>
            </a:pPr>
            <a:r>
              <a:rPr lang="en-US" sz="3600">
                <a:solidFill>
                  <a:srgbClr val="000099"/>
                </a:solidFill>
                <a:latin typeface="Comic Sans MS"/>
              </a:rPr>
              <a:t>Next . . .</a:t>
            </a:r>
            <a:endParaRPr/>
          </a:p>
        </p:txBody>
      </p:sp>
      <p:sp>
        <p:nvSpPr>
          <p:cNvPr id="891" name="TextShape 2"/>
          <p:cNvSpPr txBox="1"/>
          <p:nvPr/>
        </p:nvSpPr>
        <p:spPr>
          <a:xfrm>
            <a:off x="792000" y="1233360"/>
            <a:ext cx="7667280" cy="4500360"/>
          </a:xfrm>
          <a:prstGeom prst="rect">
            <a:avLst/>
          </a:prstGeom>
        </p:spPr>
        <p:txBody>
          <a:bodyPr/>
          <a:p>
            <a:pPr>
              <a:lnSpc>
                <a:spcPct val="100000"/>
              </a:lnSpc>
              <a:buFont typeface="Wingdings" charset="2"/>
              <a:buChar char=""/>
            </a:pPr>
            <a:r>
              <a:rPr lang="en-US" sz="2400">
                <a:solidFill>
                  <a:srgbClr val="000000"/>
                </a:solidFill>
                <a:latin typeface="Arial"/>
              </a:rPr>
              <a:t>Random Access Memory and its Structure</a:t>
            </a:r>
            <a:endParaRPr/>
          </a:p>
          <a:p>
            <a:pPr>
              <a:lnSpc>
                <a:spcPct val="100000"/>
              </a:lnSpc>
              <a:buFont typeface="Wingdings" charset="2"/>
              <a:buChar char=""/>
            </a:pPr>
            <a:r>
              <a:rPr lang="en-US" sz="2400">
                <a:solidFill>
                  <a:srgbClr val="000000"/>
                </a:solidFill>
                <a:latin typeface="Arial"/>
              </a:rPr>
              <a:t>Memory Hierarchy and the need for Cache Memory</a:t>
            </a:r>
            <a:endParaRPr/>
          </a:p>
          <a:p>
            <a:pPr>
              <a:lnSpc>
                <a:spcPct val="100000"/>
              </a:lnSpc>
              <a:buFont typeface="Wingdings" charset="2"/>
              <a:buChar char=""/>
            </a:pPr>
            <a:r>
              <a:rPr lang="en-US" sz="2400">
                <a:solidFill>
                  <a:srgbClr val="ff0000"/>
                </a:solidFill>
                <a:latin typeface="Arial"/>
              </a:rPr>
              <a:t>The Basics of Caches</a:t>
            </a:r>
            <a:endParaRPr/>
          </a:p>
          <a:p>
            <a:pPr>
              <a:lnSpc>
                <a:spcPct val="100000"/>
              </a:lnSpc>
              <a:buFont typeface="Wingdings" charset="2"/>
              <a:buChar char=""/>
            </a:pPr>
            <a:r>
              <a:rPr lang="en-US" sz="2400">
                <a:solidFill>
                  <a:srgbClr val="000000"/>
                </a:solidFill>
                <a:latin typeface="Arial"/>
              </a:rPr>
              <a:t>Cache Performance and Memory Stall Cycles</a:t>
            </a:r>
            <a:endParaRPr/>
          </a:p>
          <a:p>
            <a:pPr>
              <a:lnSpc>
                <a:spcPct val="100000"/>
              </a:lnSpc>
              <a:buFont typeface="Wingdings" charset="2"/>
              <a:buChar char=""/>
            </a:pPr>
            <a:r>
              <a:rPr lang="en-US" sz="2400">
                <a:solidFill>
                  <a:srgbClr val="000000"/>
                </a:solidFill>
                <a:latin typeface="Arial"/>
              </a:rPr>
              <a:t>Improving Cache Performance</a:t>
            </a:r>
            <a:endParaRPr/>
          </a:p>
          <a:p>
            <a:pPr>
              <a:lnSpc>
                <a:spcPct val="100000"/>
              </a:lnSpc>
              <a:buFont typeface="Wingdings" charset="2"/>
              <a:buChar char=""/>
            </a:pPr>
            <a:r>
              <a:rPr lang="en-US" sz="2400">
                <a:solidFill>
                  <a:srgbClr val="000000"/>
                </a:solidFill>
                <a:latin typeface="Arial"/>
              </a:rPr>
              <a:t>Multilevel Caches</a:t>
            </a:r>
            <a:endParaRPr/>
          </a:p>
        </p:txBody>
      </p:sp>
    </p:spTree>
  </p:cSld>
  <p:timing>
    <p:tnLst>
      <p:par>
        <p:cTn id="58" dur="indefinite" restart="never" nodeType="tmRoot">
          <p:childTnLst>
            <p:seq>
              <p:cTn id="59"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92" name="TextShape 1"/>
          <p:cNvSpPr txBox="1"/>
          <p:nvPr/>
        </p:nvSpPr>
        <p:spPr>
          <a:xfrm>
            <a:off x="457200" y="274680"/>
            <a:ext cx="8229240" cy="791640"/>
          </a:xfrm>
          <a:prstGeom prst="rect">
            <a:avLst/>
          </a:prstGeom>
        </p:spPr>
        <p:txBody>
          <a:bodyPr anchor="ctr"/>
          <a:p>
            <a:pPr>
              <a:lnSpc>
                <a:spcPct val="100000"/>
              </a:lnSpc>
            </a:pPr>
            <a:r>
              <a:rPr lang="en-US" sz="3600">
                <a:solidFill>
                  <a:srgbClr val="000099"/>
                </a:solidFill>
                <a:latin typeface="Comic Sans MS"/>
              </a:rPr>
              <a:t>Four Basic Questions on Caches</a:t>
            </a:r>
            <a:endParaRPr/>
          </a:p>
        </p:txBody>
      </p:sp>
      <p:sp>
        <p:nvSpPr>
          <p:cNvPr id="893" name="TextShape 2"/>
          <p:cNvSpPr txBox="1"/>
          <p:nvPr/>
        </p:nvSpPr>
        <p:spPr>
          <a:xfrm>
            <a:off x="457200" y="1089000"/>
            <a:ext cx="8229240" cy="5219280"/>
          </a:xfrm>
          <a:prstGeom prst="rect">
            <a:avLst/>
          </a:prstGeom>
        </p:spPr>
        <p:txBody>
          <a:bodyPr/>
          <a:p>
            <a:pPr>
              <a:lnSpc>
                <a:spcPct val="100000"/>
              </a:lnSpc>
              <a:buFont typeface="Wingdings" charset="2"/>
              <a:buChar char=""/>
            </a:pPr>
            <a:r>
              <a:rPr lang="en-US" sz="2400">
                <a:solidFill>
                  <a:srgbClr val="000000"/>
                </a:solidFill>
                <a:latin typeface="Arial"/>
              </a:rPr>
              <a:t>Q1: Where can a block be placed in a cache?</a:t>
            </a:r>
            <a:endParaRPr/>
          </a:p>
          <a:p>
            <a:pPr lvl="1">
              <a:lnSpc>
                <a:spcPct val="100000"/>
              </a:lnSpc>
              <a:buFont typeface="Wingdings" charset="2"/>
              <a:buChar char=""/>
            </a:pPr>
            <a:r>
              <a:rPr lang="en-US" sz="2000">
                <a:solidFill>
                  <a:srgbClr val="ff0000"/>
                </a:solidFill>
                <a:latin typeface="Arial"/>
              </a:rPr>
              <a:t>Block placement</a:t>
            </a:r>
            <a:endParaRPr/>
          </a:p>
          <a:p>
            <a:pPr lvl="1">
              <a:lnSpc>
                <a:spcPct val="100000"/>
              </a:lnSpc>
              <a:buFont typeface="Wingdings" charset="2"/>
              <a:buChar char=""/>
            </a:pPr>
            <a:r>
              <a:rPr lang="en-US" sz="2000">
                <a:solidFill>
                  <a:srgbClr val="000000"/>
                </a:solidFill>
                <a:latin typeface="Arial"/>
              </a:rPr>
              <a:t>Direct Mapped, Set Associative, Fully Associative</a:t>
            </a:r>
            <a:endParaRPr/>
          </a:p>
          <a:p>
            <a:pPr>
              <a:lnSpc>
                <a:spcPct val="100000"/>
              </a:lnSpc>
              <a:buFont typeface="Wingdings" charset="2"/>
              <a:buChar char=""/>
            </a:pPr>
            <a:r>
              <a:rPr lang="en-US" sz="2400">
                <a:solidFill>
                  <a:srgbClr val="000000"/>
                </a:solidFill>
                <a:latin typeface="Arial"/>
              </a:rPr>
              <a:t>Q2: How is a block found in a cache?</a:t>
            </a:r>
            <a:endParaRPr/>
          </a:p>
          <a:p>
            <a:pPr lvl="1">
              <a:lnSpc>
                <a:spcPct val="100000"/>
              </a:lnSpc>
              <a:buFont typeface="Wingdings" charset="2"/>
              <a:buChar char=""/>
            </a:pPr>
            <a:r>
              <a:rPr lang="en-US" sz="2000">
                <a:solidFill>
                  <a:srgbClr val="ff0000"/>
                </a:solidFill>
                <a:latin typeface="Arial"/>
              </a:rPr>
              <a:t>Block identification</a:t>
            </a:r>
            <a:endParaRPr/>
          </a:p>
          <a:p>
            <a:pPr lvl="1">
              <a:lnSpc>
                <a:spcPct val="100000"/>
              </a:lnSpc>
              <a:buFont typeface="Wingdings" charset="2"/>
              <a:buChar char=""/>
            </a:pPr>
            <a:r>
              <a:rPr lang="en-US" sz="2000">
                <a:solidFill>
                  <a:srgbClr val="000000"/>
                </a:solidFill>
                <a:latin typeface="Arial"/>
              </a:rPr>
              <a:t>Block address, tag, index</a:t>
            </a:r>
            <a:endParaRPr/>
          </a:p>
          <a:p>
            <a:pPr>
              <a:lnSpc>
                <a:spcPct val="100000"/>
              </a:lnSpc>
              <a:buFont typeface="Wingdings" charset="2"/>
              <a:buChar char=""/>
            </a:pPr>
            <a:r>
              <a:rPr lang="en-US" sz="2400">
                <a:solidFill>
                  <a:srgbClr val="000000"/>
                </a:solidFill>
                <a:latin typeface="Arial"/>
              </a:rPr>
              <a:t>Q3: Which block should be replaced on a miss?</a:t>
            </a:r>
            <a:endParaRPr/>
          </a:p>
          <a:p>
            <a:pPr lvl="1">
              <a:lnSpc>
                <a:spcPct val="100000"/>
              </a:lnSpc>
              <a:buFont typeface="Wingdings" charset="2"/>
              <a:buChar char=""/>
            </a:pPr>
            <a:r>
              <a:rPr lang="en-US" sz="2000">
                <a:solidFill>
                  <a:srgbClr val="ff0000"/>
                </a:solidFill>
                <a:latin typeface="Arial"/>
              </a:rPr>
              <a:t>Block replacement</a:t>
            </a:r>
            <a:endParaRPr/>
          </a:p>
          <a:p>
            <a:pPr lvl="1">
              <a:lnSpc>
                <a:spcPct val="100000"/>
              </a:lnSpc>
              <a:buFont typeface="Wingdings" charset="2"/>
              <a:buChar char=""/>
            </a:pPr>
            <a:r>
              <a:rPr lang="en-US" sz="2000">
                <a:solidFill>
                  <a:srgbClr val="000000"/>
                </a:solidFill>
                <a:latin typeface="Arial"/>
              </a:rPr>
              <a:t>FIFO, Random, LRU</a:t>
            </a:r>
            <a:endParaRPr/>
          </a:p>
          <a:p>
            <a:pPr>
              <a:lnSpc>
                <a:spcPct val="100000"/>
              </a:lnSpc>
              <a:buFont typeface="Wingdings" charset="2"/>
              <a:buChar char=""/>
            </a:pPr>
            <a:r>
              <a:rPr lang="en-US" sz="2400">
                <a:solidFill>
                  <a:srgbClr val="000000"/>
                </a:solidFill>
                <a:latin typeface="Arial"/>
              </a:rPr>
              <a:t>Q4: What happens on a write?</a:t>
            </a:r>
            <a:endParaRPr/>
          </a:p>
          <a:p>
            <a:pPr lvl="1">
              <a:lnSpc>
                <a:spcPct val="100000"/>
              </a:lnSpc>
              <a:buFont typeface="Wingdings" charset="2"/>
              <a:buChar char=""/>
            </a:pPr>
            <a:r>
              <a:rPr lang="en-US" sz="2000">
                <a:solidFill>
                  <a:srgbClr val="ff0000"/>
                </a:solidFill>
                <a:latin typeface="Arial"/>
              </a:rPr>
              <a:t>Write strategy</a:t>
            </a:r>
            <a:endParaRPr/>
          </a:p>
          <a:p>
            <a:pPr lvl="1">
              <a:lnSpc>
                <a:spcPct val="100000"/>
              </a:lnSpc>
              <a:buFont typeface="Wingdings" charset="2"/>
              <a:buChar char=""/>
            </a:pPr>
            <a:r>
              <a:rPr lang="en-US" sz="2000">
                <a:solidFill>
                  <a:srgbClr val="000000"/>
                </a:solidFill>
                <a:latin typeface="Arial"/>
              </a:rPr>
              <a:t>Write Back or Write Through (with Write Buffer)</a:t>
            </a:r>
            <a:endParaRPr/>
          </a:p>
        </p:txBody>
      </p:sp>
    </p:spTree>
  </p:cSld>
  <p:timing>
    <p:tnLst>
      <p:par>
        <p:cTn id="60" dur="indefinite" restart="never" nodeType="tmRoot">
          <p:childTnLst>
            <p:seq>
              <p:cTn id="61"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94" name="TextShape 1"/>
          <p:cNvSpPr txBox="1"/>
          <p:nvPr/>
        </p:nvSpPr>
        <p:spPr>
          <a:xfrm>
            <a:off x="457200" y="274680"/>
            <a:ext cx="8229240" cy="791640"/>
          </a:xfrm>
          <a:prstGeom prst="rect">
            <a:avLst/>
          </a:prstGeom>
        </p:spPr>
        <p:txBody>
          <a:bodyPr anchor="ctr"/>
          <a:p>
            <a:pPr>
              <a:lnSpc>
                <a:spcPct val="100000"/>
              </a:lnSpc>
            </a:pPr>
            <a:r>
              <a:rPr lang="en-US" sz="3600">
                <a:solidFill>
                  <a:srgbClr val="000099"/>
                </a:solidFill>
                <a:latin typeface="Comic Sans MS"/>
              </a:rPr>
              <a:t>Block Placement: Direct Mapped</a:t>
            </a:r>
            <a:endParaRPr/>
          </a:p>
        </p:txBody>
      </p:sp>
      <p:sp>
        <p:nvSpPr>
          <p:cNvPr id="895" name="TextShape 2"/>
          <p:cNvSpPr txBox="1"/>
          <p:nvPr/>
        </p:nvSpPr>
        <p:spPr>
          <a:xfrm>
            <a:off x="522360" y="1133640"/>
            <a:ext cx="8145000" cy="1447560"/>
          </a:xfrm>
          <a:prstGeom prst="rect">
            <a:avLst/>
          </a:prstGeom>
        </p:spPr>
        <p:txBody>
          <a:bodyPr/>
          <a:p>
            <a:pPr>
              <a:lnSpc>
                <a:spcPct val="100000"/>
              </a:lnSpc>
              <a:buFont typeface="Wingdings" charset="2"/>
              <a:buChar char=""/>
            </a:pPr>
            <a:r>
              <a:rPr lang="en-US" sz="2400">
                <a:solidFill>
                  <a:srgbClr val="ff0000"/>
                </a:solidFill>
                <a:latin typeface="Arial"/>
              </a:rPr>
              <a:t>Block</a:t>
            </a:r>
            <a:r>
              <a:rPr lang="en-US" sz="2400">
                <a:solidFill>
                  <a:srgbClr val="000000"/>
                </a:solidFill>
                <a:latin typeface="Arial"/>
              </a:rPr>
              <a:t>: unit of data transfer between cache and memory</a:t>
            </a:r>
            <a:endParaRPr/>
          </a:p>
          <a:p>
            <a:pPr>
              <a:lnSpc>
                <a:spcPct val="100000"/>
              </a:lnSpc>
              <a:buFont typeface="Wingdings" charset="2"/>
              <a:buChar char=""/>
            </a:pPr>
            <a:r>
              <a:rPr lang="en-US" sz="2400">
                <a:solidFill>
                  <a:srgbClr val="ff0000"/>
                </a:solidFill>
                <a:latin typeface="Arial"/>
              </a:rPr>
              <a:t>Direct Mapped Cache</a:t>
            </a:r>
            <a:r>
              <a:rPr lang="en-US" sz="2400">
                <a:solidFill>
                  <a:srgbClr val="000000"/>
                </a:solidFill>
                <a:latin typeface="Arial"/>
              </a:rPr>
              <a:t>:</a:t>
            </a:r>
            <a:endParaRPr/>
          </a:p>
          <a:p>
            <a:pPr lvl="1">
              <a:lnSpc>
                <a:spcPct val="100000"/>
              </a:lnSpc>
              <a:buFont typeface="Wingdings" charset="2"/>
              <a:buChar char=""/>
            </a:pPr>
            <a:r>
              <a:rPr lang="en-US" sz="2000">
                <a:solidFill>
                  <a:srgbClr val="000000"/>
                </a:solidFill>
                <a:latin typeface="Arial"/>
              </a:rPr>
              <a:t>A block can be placed in exactly one location in the cache</a:t>
            </a:r>
            <a:endParaRPr/>
          </a:p>
        </p:txBody>
      </p:sp>
      <p:sp>
        <p:nvSpPr>
          <p:cNvPr id="896" name="CustomShape 3"/>
          <p:cNvSpPr/>
          <p:nvPr/>
        </p:nvSpPr>
        <p:spPr>
          <a:xfrm>
            <a:off x="1011240" y="4435560"/>
            <a:ext cx="210600" cy="1142640"/>
          </a:xfrm>
          <a:prstGeom prst="rect">
            <a:avLst/>
          </a:prstGeom>
          <a:solidFill>
            <a:srgbClr val="ffffff"/>
          </a:solidFill>
          <a:ln w="12600">
            <a:solidFill>
              <a:srgbClr val="000000"/>
            </a:solidFill>
            <a:miter/>
          </a:ln>
        </p:spPr>
      </p:sp>
      <p:sp>
        <p:nvSpPr>
          <p:cNvPr id="897" name="CustomShape 4"/>
          <p:cNvSpPr/>
          <p:nvPr/>
        </p:nvSpPr>
        <p:spPr>
          <a:xfrm>
            <a:off x="1222200" y="4435560"/>
            <a:ext cx="210600" cy="1142640"/>
          </a:xfrm>
          <a:prstGeom prst="rect">
            <a:avLst/>
          </a:prstGeom>
          <a:solidFill>
            <a:srgbClr val="99cc00"/>
          </a:solidFill>
          <a:ln w="12600">
            <a:solidFill>
              <a:srgbClr val="000000"/>
            </a:solidFill>
            <a:miter/>
          </a:ln>
        </p:spPr>
      </p:sp>
      <p:sp>
        <p:nvSpPr>
          <p:cNvPr id="898" name="CustomShape 5"/>
          <p:cNvSpPr/>
          <p:nvPr/>
        </p:nvSpPr>
        <p:spPr>
          <a:xfrm>
            <a:off x="1433160" y="4435560"/>
            <a:ext cx="210600" cy="1142640"/>
          </a:xfrm>
          <a:prstGeom prst="rect">
            <a:avLst/>
          </a:prstGeom>
          <a:solidFill>
            <a:srgbClr val="ffffff"/>
          </a:solidFill>
          <a:ln w="12600">
            <a:solidFill>
              <a:srgbClr val="000000"/>
            </a:solidFill>
            <a:miter/>
          </a:ln>
        </p:spPr>
      </p:sp>
      <p:sp>
        <p:nvSpPr>
          <p:cNvPr id="899" name="CustomShape 6"/>
          <p:cNvSpPr/>
          <p:nvPr/>
        </p:nvSpPr>
        <p:spPr>
          <a:xfrm>
            <a:off x="1644120" y="4435560"/>
            <a:ext cx="210600" cy="1142640"/>
          </a:xfrm>
          <a:prstGeom prst="rect">
            <a:avLst/>
          </a:prstGeom>
          <a:solidFill>
            <a:srgbClr val="ffffff"/>
          </a:solidFill>
          <a:ln w="12600">
            <a:solidFill>
              <a:srgbClr val="000000"/>
            </a:solidFill>
            <a:miter/>
          </a:ln>
        </p:spPr>
      </p:sp>
      <p:sp>
        <p:nvSpPr>
          <p:cNvPr id="900" name="CustomShape 7"/>
          <p:cNvSpPr/>
          <p:nvPr/>
        </p:nvSpPr>
        <p:spPr>
          <a:xfrm>
            <a:off x="1855080" y="4435560"/>
            <a:ext cx="210600" cy="1142640"/>
          </a:xfrm>
          <a:prstGeom prst="rect">
            <a:avLst/>
          </a:prstGeom>
          <a:solidFill>
            <a:srgbClr val="ffffff"/>
          </a:solidFill>
          <a:ln w="12600">
            <a:solidFill>
              <a:srgbClr val="000000"/>
            </a:solidFill>
            <a:miter/>
          </a:ln>
        </p:spPr>
      </p:sp>
      <p:sp>
        <p:nvSpPr>
          <p:cNvPr id="901" name="CustomShape 8"/>
          <p:cNvSpPr/>
          <p:nvPr/>
        </p:nvSpPr>
        <p:spPr>
          <a:xfrm>
            <a:off x="2066040" y="4435560"/>
            <a:ext cx="210600" cy="1142640"/>
          </a:xfrm>
          <a:prstGeom prst="rect">
            <a:avLst/>
          </a:prstGeom>
          <a:solidFill>
            <a:srgbClr val="fca312"/>
          </a:solidFill>
          <a:ln w="12600">
            <a:solidFill>
              <a:srgbClr val="000000"/>
            </a:solidFill>
            <a:miter/>
          </a:ln>
        </p:spPr>
      </p:sp>
      <p:sp>
        <p:nvSpPr>
          <p:cNvPr id="902" name="CustomShape 9"/>
          <p:cNvSpPr/>
          <p:nvPr/>
        </p:nvSpPr>
        <p:spPr>
          <a:xfrm>
            <a:off x="2277000" y="4435560"/>
            <a:ext cx="210600" cy="1142640"/>
          </a:xfrm>
          <a:prstGeom prst="rect">
            <a:avLst/>
          </a:prstGeom>
          <a:solidFill>
            <a:srgbClr val="ffffff"/>
          </a:solidFill>
          <a:ln w="12600">
            <a:solidFill>
              <a:srgbClr val="000000"/>
            </a:solidFill>
            <a:miter/>
          </a:ln>
        </p:spPr>
      </p:sp>
      <p:sp>
        <p:nvSpPr>
          <p:cNvPr id="903" name="CustomShape 10"/>
          <p:cNvSpPr/>
          <p:nvPr/>
        </p:nvSpPr>
        <p:spPr>
          <a:xfrm>
            <a:off x="2488320" y="4435560"/>
            <a:ext cx="210600" cy="1142640"/>
          </a:xfrm>
          <a:prstGeom prst="rect">
            <a:avLst/>
          </a:prstGeom>
          <a:solidFill>
            <a:srgbClr val="ffffff"/>
          </a:solidFill>
          <a:ln w="12600">
            <a:solidFill>
              <a:srgbClr val="000000"/>
            </a:solidFill>
            <a:miter/>
          </a:ln>
        </p:spPr>
      </p:sp>
      <p:sp>
        <p:nvSpPr>
          <p:cNvPr id="904" name="CustomShape 11"/>
          <p:cNvSpPr/>
          <p:nvPr/>
        </p:nvSpPr>
        <p:spPr>
          <a:xfrm>
            <a:off x="2699280" y="4435560"/>
            <a:ext cx="210600" cy="1142640"/>
          </a:xfrm>
          <a:prstGeom prst="rect">
            <a:avLst/>
          </a:prstGeom>
          <a:solidFill>
            <a:srgbClr val="ffffff"/>
          </a:solidFill>
          <a:ln w="12600">
            <a:solidFill>
              <a:srgbClr val="000000"/>
            </a:solidFill>
            <a:miter/>
          </a:ln>
        </p:spPr>
      </p:sp>
      <p:sp>
        <p:nvSpPr>
          <p:cNvPr id="905" name="CustomShape 12"/>
          <p:cNvSpPr/>
          <p:nvPr/>
        </p:nvSpPr>
        <p:spPr>
          <a:xfrm>
            <a:off x="2910240" y="4435560"/>
            <a:ext cx="210600" cy="1142640"/>
          </a:xfrm>
          <a:prstGeom prst="rect">
            <a:avLst/>
          </a:prstGeom>
          <a:solidFill>
            <a:srgbClr val="99cc00"/>
          </a:solidFill>
          <a:ln w="12600">
            <a:solidFill>
              <a:srgbClr val="000000"/>
            </a:solidFill>
            <a:miter/>
          </a:ln>
        </p:spPr>
      </p:sp>
      <p:sp>
        <p:nvSpPr>
          <p:cNvPr id="906" name="CustomShape 13"/>
          <p:cNvSpPr/>
          <p:nvPr/>
        </p:nvSpPr>
        <p:spPr>
          <a:xfrm>
            <a:off x="3121200" y="4435560"/>
            <a:ext cx="210600" cy="1142640"/>
          </a:xfrm>
          <a:prstGeom prst="rect">
            <a:avLst/>
          </a:prstGeom>
          <a:solidFill>
            <a:srgbClr val="ffffff"/>
          </a:solidFill>
          <a:ln w="12600">
            <a:solidFill>
              <a:srgbClr val="000000"/>
            </a:solidFill>
            <a:miter/>
          </a:ln>
        </p:spPr>
      </p:sp>
      <p:sp>
        <p:nvSpPr>
          <p:cNvPr id="907" name="CustomShape 14"/>
          <p:cNvSpPr/>
          <p:nvPr/>
        </p:nvSpPr>
        <p:spPr>
          <a:xfrm>
            <a:off x="3332160" y="4435560"/>
            <a:ext cx="210600" cy="1142640"/>
          </a:xfrm>
          <a:prstGeom prst="rect">
            <a:avLst/>
          </a:prstGeom>
          <a:solidFill>
            <a:srgbClr val="ffffff"/>
          </a:solidFill>
          <a:ln w="12600">
            <a:solidFill>
              <a:srgbClr val="000000"/>
            </a:solidFill>
            <a:miter/>
          </a:ln>
        </p:spPr>
      </p:sp>
      <p:sp>
        <p:nvSpPr>
          <p:cNvPr id="908" name="CustomShape 15"/>
          <p:cNvSpPr/>
          <p:nvPr/>
        </p:nvSpPr>
        <p:spPr>
          <a:xfrm>
            <a:off x="3543120" y="4435560"/>
            <a:ext cx="210600" cy="1142640"/>
          </a:xfrm>
          <a:prstGeom prst="rect">
            <a:avLst/>
          </a:prstGeom>
          <a:solidFill>
            <a:srgbClr val="ffffff"/>
          </a:solidFill>
          <a:ln w="12600">
            <a:solidFill>
              <a:srgbClr val="000000"/>
            </a:solidFill>
            <a:miter/>
          </a:ln>
        </p:spPr>
      </p:sp>
      <p:sp>
        <p:nvSpPr>
          <p:cNvPr id="909" name="CustomShape 16"/>
          <p:cNvSpPr/>
          <p:nvPr/>
        </p:nvSpPr>
        <p:spPr>
          <a:xfrm>
            <a:off x="3754080" y="4435560"/>
            <a:ext cx="210600" cy="1142640"/>
          </a:xfrm>
          <a:prstGeom prst="rect">
            <a:avLst/>
          </a:prstGeom>
          <a:solidFill>
            <a:srgbClr val="fca312"/>
          </a:solidFill>
          <a:ln w="12600">
            <a:solidFill>
              <a:srgbClr val="000000"/>
            </a:solidFill>
            <a:miter/>
          </a:ln>
        </p:spPr>
      </p:sp>
      <p:sp>
        <p:nvSpPr>
          <p:cNvPr id="910" name="CustomShape 17"/>
          <p:cNvSpPr/>
          <p:nvPr/>
        </p:nvSpPr>
        <p:spPr>
          <a:xfrm>
            <a:off x="3965040" y="4435560"/>
            <a:ext cx="210600" cy="1142640"/>
          </a:xfrm>
          <a:prstGeom prst="rect">
            <a:avLst/>
          </a:prstGeom>
          <a:solidFill>
            <a:srgbClr val="ffffff"/>
          </a:solidFill>
          <a:ln w="12600">
            <a:solidFill>
              <a:srgbClr val="000000"/>
            </a:solidFill>
            <a:miter/>
          </a:ln>
        </p:spPr>
      </p:sp>
      <p:sp>
        <p:nvSpPr>
          <p:cNvPr id="911" name="CustomShape 18"/>
          <p:cNvSpPr/>
          <p:nvPr/>
        </p:nvSpPr>
        <p:spPr>
          <a:xfrm>
            <a:off x="4176000" y="4435560"/>
            <a:ext cx="210600" cy="1142640"/>
          </a:xfrm>
          <a:prstGeom prst="rect">
            <a:avLst/>
          </a:prstGeom>
          <a:solidFill>
            <a:srgbClr val="ffffff"/>
          </a:solidFill>
          <a:ln w="12600">
            <a:solidFill>
              <a:srgbClr val="000000"/>
            </a:solidFill>
            <a:miter/>
          </a:ln>
        </p:spPr>
      </p:sp>
      <p:sp>
        <p:nvSpPr>
          <p:cNvPr id="912" name="CustomShape 19"/>
          <p:cNvSpPr/>
          <p:nvPr/>
        </p:nvSpPr>
        <p:spPr>
          <a:xfrm>
            <a:off x="4386960" y="4435560"/>
            <a:ext cx="210600" cy="1142640"/>
          </a:xfrm>
          <a:prstGeom prst="rect">
            <a:avLst/>
          </a:prstGeom>
          <a:solidFill>
            <a:srgbClr val="ffffff"/>
          </a:solidFill>
          <a:ln w="12600">
            <a:solidFill>
              <a:srgbClr val="000000"/>
            </a:solidFill>
            <a:miter/>
          </a:ln>
        </p:spPr>
      </p:sp>
      <p:sp>
        <p:nvSpPr>
          <p:cNvPr id="913" name="CustomShape 20"/>
          <p:cNvSpPr/>
          <p:nvPr/>
        </p:nvSpPr>
        <p:spPr>
          <a:xfrm>
            <a:off x="4597920" y="4435560"/>
            <a:ext cx="210600" cy="1142640"/>
          </a:xfrm>
          <a:prstGeom prst="rect">
            <a:avLst/>
          </a:prstGeom>
          <a:solidFill>
            <a:srgbClr val="99cc00"/>
          </a:solidFill>
          <a:ln w="12600">
            <a:solidFill>
              <a:srgbClr val="000000"/>
            </a:solidFill>
            <a:miter/>
          </a:ln>
        </p:spPr>
      </p:sp>
      <p:sp>
        <p:nvSpPr>
          <p:cNvPr id="914" name="CustomShape 21"/>
          <p:cNvSpPr/>
          <p:nvPr/>
        </p:nvSpPr>
        <p:spPr>
          <a:xfrm>
            <a:off x="4808880" y="4435560"/>
            <a:ext cx="210600" cy="1142640"/>
          </a:xfrm>
          <a:prstGeom prst="rect">
            <a:avLst/>
          </a:prstGeom>
          <a:solidFill>
            <a:srgbClr val="ffffff"/>
          </a:solidFill>
          <a:ln w="12600">
            <a:solidFill>
              <a:srgbClr val="000000"/>
            </a:solidFill>
            <a:miter/>
          </a:ln>
        </p:spPr>
      </p:sp>
      <p:sp>
        <p:nvSpPr>
          <p:cNvPr id="915" name="CustomShape 22"/>
          <p:cNvSpPr/>
          <p:nvPr/>
        </p:nvSpPr>
        <p:spPr>
          <a:xfrm>
            <a:off x="5020200" y="4435560"/>
            <a:ext cx="210600" cy="1142640"/>
          </a:xfrm>
          <a:prstGeom prst="rect">
            <a:avLst/>
          </a:prstGeom>
          <a:solidFill>
            <a:srgbClr val="ffffff"/>
          </a:solidFill>
          <a:ln w="12600">
            <a:solidFill>
              <a:srgbClr val="000000"/>
            </a:solidFill>
            <a:miter/>
          </a:ln>
        </p:spPr>
      </p:sp>
      <p:sp>
        <p:nvSpPr>
          <p:cNvPr id="916" name="CustomShape 23"/>
          <p:cNvSpPr/>
          <p:nvPr/>
        </p:nvSpPr>
        <p:spPr>
          <a:xfrm>
            <a:off x="5231160" y="4435560"/>
            <a:ext cx="210600" cy="1142640"/>
          </a:xfrm>
          <a:prstGeom prst="rect">
            <a:avLst/>
          </a:prstGeom>
          <a:solidFill>
            <a:srgbClr val="ffffff"/>
          </a:solidFill>
          <a:ln w="12600">
            <a:solidFill>
              <a:srgbClr val="000000"/>
            </a:solidFill>
            <a:miter/>
          </a:ln>
        </p:spPr>
      </p:sp>
      <p:sp>
        <p:nvSpPr>
          <p:cNvPr id="917" name="CustomShape 24"/>
          <p:cNvSpPr/>
          <p:nvPr/>
        </p:nvSpPr>
        <p:spPr>
          <a:xfrm>
            <a:off x="5442120" y="4435560"/>
            <a:ext cx="210600" cy="1142640"/>
          </a:xfrm>
          <a:prstGeom prst="rect">
            <a:avLst/>
          </a:prstGeom>
          <a:solidFill>
            <a:srgbClr val="fca312"/>
          </a:solidFill>
          <a:ln w="12600">
            <a:solidFill>
              <a:srgbClr val="000000"/>
            </a:solidFill>
            <a:miter/>
          </a:ln>
        </p:spPr>
      </p:sp>
      <p:sp>
        <p:nvSpPr>
          <p:cNvPr id="918" name="CustomShape 25"/>
          <p:cNvSpPr/>
          <p:nvPr/>
        </p:nvSpPr>
        <p:spPr>
          <a:xfrm>
            <a:off x="5653080" y="4435560"/>
            <a:ext cx="210600" cy="1142640"/>
          </a:xfrm>
          <a:prstGeom prst="rect">
            <a:avLst/>
          </a:prstGeom>
          <a:solidFill>
            <a:srgbClr val="ffffff"/>
          </a:solidFill>
          <a:ln w="12600">
            <a:solidFill>
              <a:srgbClr val="000000"/>
            </a:solidFill>
            <a:miter/>
          </a:ln>
        </p:spPr>
      </p:sp>
      <p:sp>
        <p:nvSpPr>
          <p:cNvPr id="919" name="CustomShape 26"/>
          <p:cNvSpPr/>
          <p:nvPr/>
        </p:nvSpPr>
        <p:spPr>
          <a:xfrm>
            <a:off x="5864040" y="4435560"/>
            <a:ext cx="210600" cy="1142640"/>
          </a:xfrm>
          <a:prstGeom prst="rect">
            <a:avLst/>
          </a:prstGeom>
          <a:solidFill>
            <a:srgbClr val="ffffff"/>
          </a:solidFill>
          <a:ln w="12600">
            <a:solidFill>
              <a:srgbClr val="000000"/>
            </a:solidFill>
            <a:miter/>
          </a:ln>
        </p:spPr>
      </p:sp>
      <p:sp>
        <p:nvSpPr>
          <p:cNvPr id="920" name="CustomShape 27"/>
          <p:cNvSpPr/>
          <p:nvPr/>
        </p:nvSpPr>
        <p:spPr>
          <a:xfrm>
            <a:off x="6075000" y="4435560"/>
            <a:ext cx="210600" cy="1142640"/>
          </a:xfrm>
          <a:prstGeom prst="rect">
            <a:avLst/>
          </a:prstGeom>
          <a:solidFill>
            <a:srgbClr val="ffffff"/>
          </a:solidFill>
          <a:ln w="12600">
            <a:solidFill>
              <a:srgbClr val="000000"/>
            </a:solidFill>
            <a:miter/>
          </a:ln>
        </p:spPr>
      </p:sp>
      <p:sp>
        <p:nvSpPr>
          <p:cNvPr id="921" name="CustomShape 28"/>
          <p:cNvSpPr/>
          <p:nvPr/>
        </p:nvSpPr>
        <p:spPr>
          <a:xfrm>
            <a:off x="6285960" y="4435560"/>
            <a:ext cx="210600" cy="1142640"/>
          </a:xfrm>
          <a:prstGeom prst="rect">
            <a:avLst/>
          </a:prstGeom>
          <a:solidFill>
            <a:srgbClr val="99cc00"/>
          </a:solidFill>
          <a:ln w="12600">
            <a:solidFill>
              <a:srgbClr val="000000"/>
            </a:solidFill>
            <a:miter/>
          </a:ln>
        </p:spPr>
      </p:sp>
      <p:sp>
        <p:nvSpPr>
          <p:cNvPr id="922" name="CustomShape 29"/>
          <p:cNvSpPr/>
          <p:nvPr/>
        </p:nvSpPr>
        <p:spPr>
          <a:xfrm>
            <a:off x="6496920" y="4435560"/>
            <a:ext cx="210600" cy="1142640"/>
          </a:xfrm>
          <a:prstGeom prst="rect">
            <a:avLst/>
          </a:prstGeom>
          <a:solidFill>
            <a:srgbClr val="ffffff"/>
          </a:solidFill>
          <a:ln w="12600">
            <a:solidFill>
              <a:srgbClr val="000000"/>
            </a:solidFill>
            <a:miter/>
          </a:ln>
        </p:spPr>
      </p:sp>
      <p:sp>
        <p:nvSpPr>
          <p:cNvPr id="923" name="CustomShape 30"/>
          <p:cNvSpPr/>
          <p:nvPr/>
        </p:nvSpPr>
        <p:spPr>
          <a:xfrm>
            <a:off x="6707880" y="4435560"/>
            <a:ext cx="210600" cy="1142640"/>
          </a:xfrm>
          <a:prstGeom prst="rect">
            <a:avLst/>
          </a:prstGeom>
          <a:solidFill>
            <a:srgbClr val="ffffff"/>
          </a:solidFill>
          <a:ln w="12600">
            <a:solidFill>
              <a:srgbClr val="000000"/>
            </a:solidFill>
            <a:miter/>
          </a:ln>
        </p:spPr>
      </p:sp>
      <p:sp>
        <p:nvSpPr>
          <p:cNvPr id="924" name="CustomShape 31"/>
          <p:cNvSpPr/>
          <p:nvPr/>
        </p:nvSpPr>
        <p:spPr>
          <a:xfrm>
            <a:off x="6918840" y="4435560"/>
            <a:ext cx="210600" cy="1142640"/>
          </a:xfrm>
          <a:prstGeom prst="rect">
            <a:avLst/>
          </a:prstGeom>
          <a:solidFill>
            <a:srgbClr val="ffffff"/>
          </a:solidFill>
          <a:ln w="12600">
            <a:solidFill>
              <a:srgbClr val="000000"/>
            </a:solidFill>
            <a:miter/>
          </a:ln>
        </p:spPr>
      </p:sp>
      <p:sp>
        <p:nvSpPr>
          <p:cNvPr id="925" name="CustomShape 32"/>
          <p:cNvSpPr/>
          <p:nvPr/>
        </p:nvSpPr>
        <p:spPr>
          <a:xfrm>
            <a:off x="7129800" y="4435560"/>
            <a:ext cx="210600" cy="1142640"/>
          </a:xfrm>
          <a:prstGeom prst="rect">
            <a:avLst/>
          </a:prstGeom>
          <a:solidFill>
            <a:srgbClr val="fca312"/>
          </a:solidFill>
          <a:ln w="12600">
            <a:solidFill>
              <a:srgbClr val="000000"/>
            </a:solidFill>
            <a:miter/>
          </a:ln>
        </p:spPr>
      </p:sp>
      <p:sp>
        <p:nvSpPr>
          <p:cNvPr id="926" name="CustomShape 33"/>
          <p:cNvSpPr/>
          <p:nvPr/>
        </p:nvSpPr>
        <p:spPr>
          <a:xfrm>
            <a:off x="7340760" y="4435560"/>
            <a:ext cx="210600" cy="1142640"/>
          </a:xfrm>
          <a:prstGeom prst="rect">
            <a:avLst/>
          </a:prstGeom>
          <a:solidFill>
            <a:srgbClr val="ffffff"/>
          </a:solidFill>
          <a:ln w="12600">
            <a:solidFill>
              <a:srgbClr val="000000"/>
            </a:solidFill>
            <a:miter/>
          </a:ln>
        </p:spPr>
      </p:sp>
      <p:sp>
        <p:nvSpPr>
          <p:cNvPr id="927" name="CustomShape 34"/>
          <p:cNvSpPr/>
          <p:nvPr/>
        </p:nvSpPr>
        <p:spPr>
          <a:xfrm>
            <a:off x="7551720" y="4435560"/>
            <a:ext cx="210600" cy="1142640"/>
          </a:xfrm>
          <a:prstGeom prst="rect">
            <a:avLst/>
          </a:prstGeom>
          <a:solidFill>
            <a:srgbClr val="ffffff"/>
          </a:solidFill>
          <a:ln w="12600">
            <a:solidFill>
              <a:srgbClr val="000000"/>
            </a:solidFill>
            <a:miter/>
          </a:ln>
        </p:spPr>
      </p:sp>
      <p:sp>
        <p:nvSpPr>
          <p:cNvPr id="928" name="CustomShape 35"/>
          <p:cNvSpPr/>
          <p:nvPr/>
        </p:nvSpPr>
        <p:spPr>
          <a:xfrm>
            <a:off x="3543120" y="3063960"/>
            <a:ext cx="210600" cy="1142640"/>
          </a:xfrm>
          <a:prstGeom prst="rect">
            <a:avLst/>
          </a:prstGeom>
          <a:solidFill>
            <a:srgbClr val="ffffff"/>
          </a:solidFill>
          <a:ln w="12600">
            <a:solidFill>
              <a:srgbClr val="000000"/>
            </a:solidFill>
            <a:miter/>
          </a:ln>
        </p:spPr>
      </p:sp>
      <p:sp>
        <p:nvSpPr>
          <p:cNvPr id="929" name="CustomShape 36"/>
          <p:cNvSpPr/>
          <p:nvPr/>
        </p:nvSpPr>
        <p:spPr>
          <a:xfrm>
            <a:off x="3754080" y="3063960"/>
            <a:ext cx="210600" cy="1142640"/>
          </a:xfrm>
          <a:prstGeom prst="rect">
            <a:avLst/>
          </a:prstGeom>
          <a:solidFill>
            <a:srgbClr val="99cc00"/>
          </a:solidFill>
          <a:ln w="12600">
            <a:solidFill>
              <a:srgbClr val="000000"/>
            </a:solidFill>
            <a:miter/>
          </a:ln>
        </p:spPr>
      </p:sp>
      <p:sp>
        <p:nvSpPr>
          <p:cNvPr id="930" name="CustomShape 37"/>
          <p:cNvSpPr/>
          <p:nvPr/>
        </p:nvSpPr>
        <p:spPr>
          <a:xfrm>
            <a:off x="3965040" y="3063960"/>
            <a:ext cx="210600" cy="1142640"/>
          </a:xfrm>
          <a:prstGeom prst="rect">
            <a:avLst/>
          </a:prstGeom>
          <a:solidFill>
            <a:srgbClr val="ffffff"/>
          </a:solidFill>
          <a:ln w="12600">
            <a:solidFill>
              <a:srgbClr val="000000"/>
            </a:solidFill>
            <a:miter/>
          </a:ln>
        </p:spPr>
      </p:sp>
      <p:sp>
        <p:nvSpPr>
          <p:cNvPr id="931" name="CustomShape 38"/>
          <p:cNvSpPr/>
          <p:nvPr/>
        </p:nvSpPr>
        <p:spPr>
          <a:xfrm>
            <a:off x="4176000" y="3063960"/>
            <a:ext cx="210600" cy="1142640"/>
          </a:xfrm>
          <a:prstGeom prst="rect">
            <a:avLst/>
          </a:prstGeom>
          <a:solidFill>
            <a:srgbClr val="ffffff"/>
          </a:solidFill>
          <a:ln w="12600">
            <a:solidFill>
              <a:srgbClr val="000000"/>
            </a:solidFill>
            <a:miter/>
          </a:ln>
        </p:spPr>
      </p:sp>
      <p:sp>
        <p:nvSpPr>
          <p:cNvPr id="932" name="CustomShape 39"/>
          <p:cNvSpPr/>
          <p:nvPr/>
        </p:nvSpPr>
        <p:spPr>
          <a:xfrm>
            <a:off x="4386960" y="3063960"/>
            <a:ext cx="210600" cy="1142640"/>
          </a:xfrm>
          <a:prstGeom prst="rect">
            <a:avLst/>
          </a:prstGeom>
          <a:solidFill>
            <a:srgbClr val="ffffff"/>
          </a:solidFill>
          <a:ln w="12600">
            <a:solidFill>
              <a:srgbClr val="000000"/>
            </a:solidFill>
            <a:miter/>
          </a:ln>
        </p:spPr>
      </p:sp>
      <p:sp>
        <p:nvSpPr>
          <p:cNvPr id="933" name="CustomShape 40"/>
          <p:cNvSpPr/>
          <p:nvPr/>
        </p:nvSpPr>
        <p:spPr>
          <a:xfrm>
            <a:off x="4597920" y="3063960"/>
            <a:ext cx="210600" cy="1142640"/>
          </a:xfrm>
          <a:prstGeom prst="rect">
            <a:avLst/>
          </a:prstGeom>
          <a:solidFill>
            <a:srgbClr val="fca312"/>
          </a:solidFill>
          <a:ln w="12600">
            <a:solidFill>
              <a:srgbClr val="000000"/>
            </a:solidFill>
            <a:miter/>
          </a:ln>
        </p:spPr>
      </p:sp>
      <p:sp>
        <p:nvSpPr>
          <p:cNvPr id="934" name="CustomShape 41"/>
          <p:cNvSpPr/>
          <p:nvPr/>
        </p:nvSpPr>
        <p:spPr>
          <a:xfrm>
            <a:off x="4808880" y="3063960"/>
            <a:ext cx="210600" cy="1142640"/>
          </a:xfrm>
          <a:prstGeom prst="rect">
            <a:avLst/>
          </a:prstGeom>
          <a:solidFill>
            <a:srgbClr val="ffffff"/>
          </a:solidFill>
          <a:ln w="12600">
            <a:solidFill>
              <a:srgbClr val="000000"/>
            </a:solidFill>
            <a:miter/>
          </a:ln>
        </p:spPr>
      </p:sp>
      <p:sp>
        <p:nvSpPr>
          <p:cNvPr id="935" name="CustomShape 42"/>
          <p:cNvSpPr/>
          <p:nvPr/>
        </p:nvSpPr>
        <p:spPr>
          <a:xfrm>
            <a:off x="5020200" y="3063960"/>
            <a:ext cx="210600" cy="1142640"/>
          </a:xfrm>
          <a:prstGeom prst="rect">
            <a:avLst/>
          </a:prstGeom>
          <a:solidFill>
            <a:srgbClr val="ffffff"/>
          </a:solidFill>
          <a:ln w="12600">
            <a:solidFill>
              <a:srgbClr val="000000"/>
            </a:solidFill>
            <a:miter/>
          </a:ln>
        </p:spPr>
      </p:sp>
      <p:sp>
        <p:nvSpPr>
          <p:cNvPr id="936" name="CustomShape 43"/>
          <p:cNvSpPr/>
          <p:nvPr/>
        </p:nvSpPr>
        <p:spPr>
          <a:xfrm rot="16200000">
            <a:off x="3420000" y="2730240"/>
            <a:ext cx="456840" cy="210600"/>
          </a:xfrm>
          <a:prstGeom prst="rect">
            <a:avLst/>
          </a:prstGeom>
          <a:noFill/>
          <a:ln w="12600">
            <a:noFill/>
          </a:ln>
        </p:spPr>
        <p:txBody>
          <a:bodyPr lIns="0" rIns="0" tIns="0" bIns="0" anchor="ctr"/>
          <a:p>
            <a:pPr algn="ctr">
              <a:lnSpc>
                <a:spcPct val="100000"/>
              </a:lnSpc>
            </a:pPr>
            <a:r>
              <a:rPr lang="en-US" sz="1400">
                <a:solidFill>
                  <a:srgbClr val="000000"/>
                </a:solidFill>
                <a:latin typeface="Arial"/>
              </a:rPr>
              <a:t>000</a:t>
            </a:r>
            <a:endParaRPr/>
          </a:p>
        </p:txBody>
      </p:sp>
      <p:sp>
        <p:nvSpPr>
          <p:cNvPr id="937" name="CustomShape 44"/>
          <p:cNvSpPr/>
          <p:nvPr/>
        </p:nvSpPr>
        <p:spPr>
          <a:xfrm rot="16200000">
            <a:off x="3630960" y="2730240"/>
            <a:ext cx="456840" cy="210600"/>
          </a:xfrm>
          <a:prstGeom prst="rect">
            <a:avLst/>
          </a:prstGeom>
          <a:noFill/>
          <a:ln w="12600">
            <a:noFill/>
          </a:ln>
        </p:spPr>
        <p:txBody>
          <a:bodyPr lIns="0" rIns="0" tIns="0" bIns="0" anchor="ctr"/>
          <a:p>
            <a:pPr algn="ctr">
              <a:lnSpc>
                <a:spcPct val="100000"/>
              </a:lnSpc>
            </a:pPr>
            <a:r>
              <a:rPr lang="en-US" sz="1400">
                <a:solidFill>
                  <a:srgbClr val="000000"/>
                </a:solidFill>
                <a:latin typeface="Arial"/>
              </a:rPr>
              <a:t>001</a:t>
            </a:r>
            <a:endParaRPr/>
          </a:p>
        </p:txBody>
      </p:sp>
      <p:sp>
        <p:nvSpPr>
          <p:cNvPr id="938" name="CustomShape 45"/>
          <p:cNvSpPr/>
          <p:nvPr/>
        </p:nvSpPr>
        <p:spPr>
          <a:xfrm rot="16200000">
            <a:off x="3841920" y="2730240"/>
            <a:ext cx="456840" cy="210600"/>
          </a:xfrm>
          <a:prstGeom prst="rect">
            <a:avLst/>
          </a:prstGeom>
          <a:noFill/>
          <a:ln w="12600">
            <a:noFill/>
          </a:ln>
        </p:spPr>
        <p:txBody>
          <a:bodyPr lIns="0" rIns="0" tIns="0" bIns="0" anchor="ctr"/>
          <a:p>
            <a:pPr algn="ctr">
              <a:lnSpc>
                <a:spcPct val="100000"/>
              </a:lnSpc>
            </a:pPr>
            <a:r>
              <a:rPr lang="en-US" sz="1400">
                <a:solidFill>
                  <a:srgbClr val="000000"/>
                </a:solidFill>
                <a:latin typeface="Arial"/>
              </a:rPr>
              <a:t>010</a:t>
            </a:r>
            <a:endParaRPr/>
          </a:p>
        </p:txBody>
      </p:sp>
      <p:sp>
        <p:nvSpPr>
          <p:cNvPr id="939" name="CustomShape 46"/>
          <p:cNvSpPr/>
          <p:nvPr/>
        </p:nvSpPr>
        <p:spPr>
          <a:xfrm rot="16200000">
            <a:off x="4052880" y="2730240"/>
            <a:ext cx="456840" cy="210600"/>
          </a:xfrm>
          <a:prstGeom prst="rect">
            <a:avLst/>
          </a:prstGeom>
          <a:noFill/>
          <a:ln w="12600">
            <a:noFill/>
          </a:ln>
        </p:spPr>
        <p:txBody>
          <a:bodyPr lIns="0" rIns="0" tIns="0" bIns="0" anchor="ctr"/>
          <a:p>
            <a:pPr algn="ctr">
              <a:lnSpc>
                <a:spcPct val="100000"/>
              </a:lnSpc>
            </a:pPr>
            <a:r>
              <a:rPr lang="en-US" sz="1400">
                <a:solidFill>
                  <a:srgbClr val="000000"/>
                </a:solidFill>
                <a:latin typeface="Arial"/>
              </a:rPr>
              <a:t>011</a:t>
            </a:r>
            <a:endParaRPr/>
          </a:p>
        </p:txBody>
      </p:sp>
      <p:sp>
        <p:nvSpPr>
          <p:cNvPr id="940" name="CustomShape 47"/>
          <p:cNvSpPr/>
          <p:nvPr/>
        </p:nvSpPr>
        <p:spPr>
          <a:xfrm rot="16200000">
            <a:off x="4263840" y="2730240"/>
            <a:ext cx="456840" cy="210600"/>
          </a:xfrm>
          <a:prstGeom prst="rect">
            <a:avLst/>
          </a:prstGeom>
          <a:noFill/>
          <a:ln w="12600">
            <a:noFill/>
          </a:ln>
        </p:spPr>
        <p:txBody>
          <a:bodyPr lIns="0" rIns="0" tIns="0" bIns="0" anchor="ctr"/>
          <a:p>
            <a:pPr algn="ctr">
              <a:lnSpc>
                <a:spcPct val="100000"/>
              </a:lnSpc>
            </a:pPr>
            <a:r>
              <a:rPr lang="en-US" sz="1400">
                <a:solidFill>
                  <a:srgbClr val="000000"/>
                </a:solidFill>
                <a:latin typeface="Arial"/>
              </a:rPr>
              <a:t>100</a:t>
            </a:r>
            <a:endParaRPr/>
          </a:p>
        </p:txBody>
      </p:sp>
      <p:sp>
        <p:nvSpPr>
          <p:cNvPr id="941" name="CustomShape 48"/>
          <p:cNvSpPr/>
          <p:nvPr/>
        </p:nvSpPr>
        <p:spPr>
          <a:xfrm rot="16200000">
            <a:off x="4474800" y="2730240"/>
            <a:ext cx="456840" cy="210600"/>
          </a:xfrm>
          <a:prstGeom prst="rect">
            <a:avLst/>
          </a:prstGeom>
          <a:noFill/>
          <a:ln w="12600">
            <a:noFill/>
          </a:ln>
        </p:spPr>
        <p:txBody>
          <a:bodyPr lIns="0" rIns="0" tIns="0" bIns="0" anchor="ctr"/>
          <a:p>
            <a:pPr algn="ctr">
              <a:lnSpc>
                <a:spcPct val="100000"/>
              </a:lnSpc>
            </a:pPr>
            <a:r>
              <a:rPr lang="en-US" sz="1400">
                <a:solidFill>
                  <a:srgbClr val="000000"/>
                </a:solidFill>
                <a:latin typeface="Arial"/>
              </a:rPr>
              <a:t>101</a:t>
            </a:r>
            <a:endParaRPr/>
          </a:p>
        </p:txBody>
      </p:sp>
      <p:sp>
        <p:nvSpPr>
          <p:cNvPr id="942" name="CustomShape 49"/>
          <p:cNvSpPr/>
          <p:nvPr/>
        </p:nvSpPr>
        <p:spPr>
          <a:xfrm rot="16200000">
            <a:off x="4685760" y="2730240"/>
            <a:ext cx="456840" cy="210600"/>
          </a:xfrm>
          <a:prstGeom prst="rect">
            <a:avLst/>
          </a:prstGeom>
          <a:noFill/>
          <a:ln w="12600">
            <a:noFill/>
          </a:ln>
        </p:spPr>
        <p:txBody>
          <a:bodyPr lIns="0" rIns="0" tIns="0" bIns="0" anchor="ctr"/>
          <a:p>
            <a:pPr algn="ctr">
              <a:lnSpc>
                <a:spcPct val="100000"/>
              </a:lnSpc>
            </a:pPr>
            <a:r>
              <a:rPr lang="en-US" sz="1400">
                <a:solidFill>
                  <a:srgbClr val="000000"/>
                </a:solidFill>
                <a:latin typeface="Arial"/>
              </a:rPr>
              <a:t>110</a:t>
            </a:r>
            <a:endParaRPr/>
          </a:p>
        </p:txBody>
      </p:sp>
      <p:sp>
        <p:nvSpPr>
          <p:cNvPr id="943" name="CustomShape 50"/>
          <p:cNvSpPr/>
          <p:nvPr/>
        </p:nvSpPr>
        <p:spPr>
          <a:xfrm rot="16200000">
            <a:off x="4897080" y="2730240"/>
            <a:ext cx="456840" cy="210600"/>
          </a:xfrm>
          <a:prstGeom prst="rect">
            <a:avLst/>
          </a:prstGeom>
          <a:noFill/>
          <a:ln w="12600">
            <a:noFill/>
          </a:ln>
        </p:spPr>
        <p:txBody>
          <a:bodyPr lIns="0" rIns="0" tIns="0" bIns="0" anchor="ctr"/>
          <a:p>
            <a:pPr algn="ctr">
              <a:lnSpc>
                <a:spcPct val="100000"/>
              </a:lnSpc>
            </a:pPr>
            <a:r>
              <a:rPr lang="en-US" sz="1400">
                <a:solidFill>
                  <a:srgbClr val="000000"/>
                </a:solidFill>
                <a:latin typeface="Arial"/>
              </a:rPr>
              <a:t>111</a:t>
            </a:r>
            <a:endParaRPr/>
          </a:p>
        </p:txBody>
      </p:sp>
      <p:sp>
        <p:nvSpPr>
          <p:cNvPr id="944" name="CustomShape 51"/>
          <p:cNvSpPr/>
          <p:nvPr/>
        </p:nvSpPr>
        <p:spPr>
          <a:xfrm rot="16200000">
            <a:off x="849960" y="5816160"/>
            <a:ext cx="533160" cy="210600"/>
          </a:xfrm>
          <a:prstGeom prst="rect">
            <a:avLst/>
          </a:prstGeom>
          <a:noFill/>
          <a:ln w="12600">
            <a:noFill/>
          </a:ln>
        </p:spPr>
        <p:txBody>
          <a:bodyPr lIns="0" rIns="0" tIns="0" bIns="0" anchor="ctr"/>
          <a:p>
            <a:pPr>
              <a:lnSpc>
                <a:spcPct val="100000"/>
              </a:lnSpc>
            </a:pPr>
            <a:r>
              <a:rPr lang="en-US" sz="1400">
                <a:solidFill>
                  <a:srgbClr val="000000"/>
                </a:solidFill>
                <a:latin typeface="Arial"/>
              </a:rPr>
              <a:t>00000</a:t>
            </a:r>
            <a:endParaRPr/>
          </a:p>
        </p:txBody>
      </p:sp>
      <p:sp>
        <p:nvSpPr>
          <p:cNvPr id="945" name="CustomShape 52"/>
          <p:cNvSpPr/>
          <p:nvPr/>
        </p:nvSpPr>
        <p:spPr>
          <a:xfrm rot="16200000">
            <a:off x="1060920" y="5816160"/>
            <a:ext cx="533160" cy="210600"/>
          </a:xfrm>
          <a:prstGeom prst="rect">
            <a:avLst/>
          </a:prstGeom>
          <a:noFill/>
          <a:ln w="12600">
            <a:noFill/>
          </a:ln>
        </p:spPr>
        <p:txBody>
          <a:bodyPr lIns="0" rIns="0" tIns="0" bIns="0" anchor="ctr"/>
          <a:p>
            <a:pPr>
              <a:lnSpc>
                <a:spcPct val="100000"/>
              </a:lnSpc>
            </a:pPr>
            <a:r>
              <a:rPr lang="en-US" sz="1400">
                <a:solidFill>
                  <a:srgbClr val="000000"/>
                </a:solidFill>
                <a:latin typeface="Arial"/>
              </a:rPr>
              <a:t>00001</a:t>
            </a:r>
            <a:endParaRPr/>
          </a:p>
        </p:txBody>
      </p:sp>
      <p:sp>
        <p:nvSpPr>
          <p:cNvPr id="946" name="CustomShape 53"/>
          <p:cNvSpPr/>
          <p:nvPr/>
        </p:nvSpPr>
        <p:spPr>
          <a:xfrm rot="16200000">
            <a:off x="1271880" y="5816160"/>
            <a:ext cx="533160" cy="210600"/>
          </a:xfrm>
          <a:prstGeom prst="rect">
            <a:avLst/>
          </a:prstGeom>
          <a:noFill/>
          <a:ln w="12600">
            <a:noFill/>
          </a:ln>
        </p:spPr>
        <p:txBody>
          <a:bodyPr lIns="0" rIns="0" tIns="0" bIns="0" anchor="ctr"/>
          <a:p>
            <a:pPr>
              <a:lnSpc>
                <a:spcPct val="100000"/>
              </a:lnSpc>
            </a:pPr>
            <a:r>
              <a:rPr lang="en-US" sz="1400">
                <a:solidFill>
                  <a:srgbClr val="000000"/>
                </a:solidFill>
                <a:latin typeface="Arial"/>
              </a:rPr>
              <a:t>00010</a:t>
            </a:r>
            <a:endParaRPr/>
          </a:p>
        </p:txBody>
      </p:sp>
      <p:sp>
        <p:nvSpPr>
          <p:cNvPr id="947" name="CustomShape 54"/>
          <p:cNvSpPr/>
          <p:nvPr/>
        </p:nvSpPr>
        <p:spPr>
          <a:xfrm rot="16200000">
            <a:off x="1482840" y="5816160"/>
            <a:ext cx="533160" cy="210600"/>
          </a:xfrm>
          <a:prstGeom prst="rect">
            <a:avLst/>
          </a:prstGeom>
          <a:noFill/>
          <a:ln w="12600">
            <a:noFill/>
          </a:ln>
        </p:spPr>
        <p:txBody>
          <a:bodyPr lIns="0" rIns="0" tIns="0" bIns="0" anchor="ctr"/>
          <a:p>
            <a:pPr>
              <a:lnSpc>
                <a:spcPct val="100000"/>
              </a:lnSpc>
            </a:pPr>
            <a:r>
              <a:rPr lang="en-US" sz="1400">
                <a:solidFill>
                  <a:srgbClr val="000000"/>
                </a:solidFill>
                <a:latin typeface="Arial"/>
              </a:rPr>
              <a:t>00011</a:t>
            </a:r>
            <a:endParaRPr/>
          </a:p>
        </p:txBody>
      </p:sp>
      <p:sp>
        <p:nvSpPr>
          <p:cNvPr id="948" name="CustomShape 55"/>
          <p:cNvSpPr/>
          <p:nvPr/>
        </p:nvSpPr>
        <p:spPr>
          <a:xfrm rot="16200000">
            <a:off x="1693800" y="5816160"/>
            <a:ext cx="533160" cy="210600"/>
          </a:xfrm>
          <a:prstGeom prst="rect">
            <a:avLst/>
          </a:prstGeom>
          <a:noFill/>
          <a:ln w="12600">
            <a:noFill/>
          </a:ln>
        </p:spPr>
        <p:txBody>
          <a:bodyPr lIns="0" rIns="0" tIns="0" bIns="0" anchor="ctr"/>
          <a:p>
            <a:pPr>
              <a:lnSpc>
                <a:spcPct val="100000"/>
              </a:lnSpc>
            </a:pPr>
            <a:r>
              <a:rPr lang="en-US" sz="1400">
                <a:solidFill>
                  <a:srgbClr val="000000"/>
                </a:solidFill>
                <a:latin typeface="Arial"/>
              </a:rPr>
              <a:t>00100</a:t>
            </a:r>
            <a:endParaRPr/>
          </a:p>
        </p:txBody>
      </p:sp>
      <p:sp>
        <p:nvSpPr>
          <p:cNvPr id="949" name="CustomShape 56"/>
          <p:cNvSpPr/>
          <p:nvPr/>
        </p:nvSpPr>
        <p:spPr>
          <a:xfrm rot="16200000">
            <a:off x="1904760" y="5816160"/>
            <a:ext cx="533160" cy="210600"/>
          </a:xfrm>
          <a:prstGeom prst="rect">
            <a:avLst/>
          </a:prstGeom>
          <a:noFill/>
          <a:ln w="12600">
            <a:noFill/>
          </a:ln>
        </p:spPr>
        <p:txBody>
          <a:bodyPr lIns="0" rIns="0" tIns="0" bIns="0" anchor="ctr"/>
          <a:p>
            <a:pPr>
              <a:lnSpc>
                <a:spcPct val="100000"/>
              </a:lnSpc>
            </a:pPr>
            <a:r>
              <a:rPr lang="en-US" sz="1400">
                <a:solidFill>
                  <a:srgbClr val="000000"/>
                </a:solidFill>
                <a:latin typeface="Arial"/>
              </a:rPr>
              <a:t>00101</a:t>
            </a:r>
            <a:endParaRPr/>
          </a:p>
        </p:txBody>
      </p:sp>
      <p:sp>
        <p:nvSpPr>
          <p:cNvPr id="950" name="CustomShape 57"/>
          <p:cNvSpPr/>
          <p:nvPr/>
        </p:nvSpPr>
        <p:spPr>
          <a:xfrm rot="16200000">
            <a:off x="2115720" y="5816160"/>
            <a:ext cx="533160" cy="210600"/>
          </a:xfrm>
          <a:prstGeom prst="rect">
            <a:avLst/>
          </a:prstGeom>
          <a:noFill/>
          <a:ln w="12600">
            <a:noFill/>
          </a:ln>
        </p:spPr>
        <p:txBody>
          <a:bodyPr lIns="0" rIns="0" tIns="0" bIns="0" anchor="ctr"/>
          <a:p>
            <a:pPr>
              <a:lnSpc>
                <a:spcPct val="100000"/>
              </a:lnSpc>
            </a:pPr>
            <a:r>
              <a:rPr lang="en-US" sz="1400">
                <a:solidFill>
                  <a:srgbClr val="000000"/>
                </a:solidFill>
                <a:latin typeface="Arial"/>
              </a:rPr>
              <a:t>00110</a:t>
            </a:r>
            <a:endParaRPr/>
          </a:p>
        </p:txBody>
      </p:sp>
      <p:sp>
        <p:nvSpPr>
          <p:cNvPr id="951" name="CustomShape 58"/>
          <p:cNvSpPr/>
          <p:nvPr/>
        </p:nvSpPr>
        <p:spPr>
          <a:xfrm rot="16200000">
            <a:off x="2327040" y="5816160"/>
            <a:ext cx="533160" cy="210600"/>
          </a:xfrm>
          <a:prstGeom prst="rect">
            <a:avLst/>
          </a:prstGeom>
          <a:noFill/>
          <a:ln w="12600">
            <a:noFill/>
          </a:ln>
        </p:spPr>
        <p:txBody>
          <a:bodyPr lIns="0" rIns="0" tIns="0" bIns="0" anchor="ctr"/>
          <a:p>
            <a:pPr>
              <a:lnSpc>
                <a:spcPct val="100000"/>
              </a:lnSpc>
            </a:pPr>
            <a:r>
              <a:rPr lang="en-US" sz="1400">
                <a:solidFill>
                  <a:srgbClr val="000000"/>
                </a:solidFill>
                <a:latin typeface="Arial"/>
              </a:rPr>
              <a:t>00111</a:t>
            </a:r>
            <a:endParaRPr/>
          </a:p>
        </p:txBody>
      </p:sp>
      <p:sp>
        <p:nvSpPr>
          <p:cNvPr id="952" name="CustomShape 59"/>
          <p:cNvSpPr/>
          <p:nvPr/>
        </p:nvSpPr>
        <p:spPr>
          <a:xfrm rot="16200000">
            <a:off x="2538000" y="5816160"/>
            <a:ext cx="533160" cy="210600"/>
          </a:xfrm>
          <a:prstGeom prst="rect">
            <a:avLst/>
          </a:prstGeom>
          <a:noFill/>
          <a:ln w="12600">
            <a:noFill/>
          </a:ln>
        </p:spPr>
        <p:txBody>
          <a:bodyPr lIns="0" rIns="0" tIns="0" bIns="0" anchor="ctr"/>
          <a:p>
            <a:pPr>
              <a:lnSpc>
                <a:spcPct val="100000"/>
              </a:lnSpc>
            </a:pPr>
            <a:r>
              <a:rPr lang="en-US" sz="1400">
                <a:solidFill>
                  <a:srgbClr val="000000"/>
                </a:solidFill>
                <a:latin typeface="Arial"/>
              </a:rPr>
              <a:t>01000</a:t>
            </a:r>
            <a:endParaRPr/>
          </a:p>
        </p:txBody>
      </p:sp>
      <p:sp>
        <p:nvSpPr>
          <p:cNvPr id="953" name="CustomShape 60"/>
          <p:cNvSpPr/>
          <p:nvPr/>
        </p:nvSpPr>
        <p:spPr>
          <a:xfrm rot="16200000">
            <a:off x="2748960" y="5816160"/>
            <a:ext cx="533160" cy="210600"/>
          </a:xfrm>
          <a:prstGeom prst="rect">
            <a:avLst/>
          </a:prstGeom>
          <a:noFill/>
          <a:ln w="12600">
            <a:noFill/>
          </a:ln>
        </p:spPr>
        <p:txBody>
          <a:bodyPr lIns="0" rIns="0" tIns="0" bIns="0" anchor="ctr"/>
          <a:p>
            <a:pPr>
              <a:lnSpc>
                <a:spcPct val="100000"/>
              </a:lnSpc>
            </a:pPr>
            <a:r>
              <a:rPr lang="en-US" sz="1400">
                <a:solidFill>
                  <a:srgbClr val="000000"/>
                </a:solidFill>
                <a:latin typeface="Arial"/>
              </a:rPr>
              <a:t>01001</a:t>
            </a:r>
            <a:endParaRPr/>
          </a:p>
        </p:txBody>
      </p:sp>
      <p:sp>
        <p:nvSpPr>
          <p:cNvPr id="954" name="CustomShape 61"/>
          <p:cNvSpPr/>
          <p:nvPr/>
        </p:nvSpPr>
        <p:spPr>
          <a:xfrm rot="16200000">
            <a:off x="2959920" y="5816160"/>
            <a:ext cx="533160" cy="210600"/>
          </a:xfrm>
          <a:prstGeom prst="rect">
            <a:avLst/>
          </a:prstGeom>
          <a:noFill/>
          <a:ln w="12600">
            <a:noFill/>
          </a:ln>
        </p:spPr>
        <p:txBody>
          <a:bodyPr lIns="0" rIns="0" tIns="0" bIns="0" anchor="ctr"/>
          <a:p>
            <a:pPr>
              <a:lnSpc>
                <a:spcPct val="100000"/>
              </a:lnSpc>
            </a:pPr>
            <a:r>
              <a:rPr lang="en-US" sz="1400">
                <a:solidFill>
                  <a:srgbClr val="000000"/>
                </a:solidFill>
                <a:latin typeface="Arial"/>
              </a:rPr>
              <a:t>01010</a:t>
            </a:r>
            <a:endParaRPr/>
          </a:p>
        </p:txBody>
      </p:sp>
      <p:sp>
        <p:nvSpPr>
          <p:cNvPr id="955" name="CustomShape 62"/>
          <p:cNvSpPr/>
          <p:nvPr/>
        </p:nvSpPr>
        <p:spPr>
          <a:xfrm rot="16200000">
            <a:off x="3170880" y="5816160"/>
            <a:ext cx="533160" cy="210600"/>
          </a:xfrm>
          <a:prstGeom prst="rect">
            <a:avLst/>
          </a:prstGeom>
          <a:noFill/>
          <a:ln w="12600">
            <a:noFill/>
          </a:ln>
        </p:spPr>
        <p:txBody>
          <a:bodyPr lIns="0" rIns="0" tIns="0" bIns="0" anchor="ctr"/>
          <a:p>
            <a:pPr>
              <a:lnSpc>
                <a:spcPct val="100000"/>
              </a:lnSpc>
            </a:pPr>
            <a:r>
              <a:rPr lang="en-US" sz="1400">
                <a:solidFill>
                  <a:srgbClr val="000000"/>
                </a:solidFill>
                <a:latin typeface="Arial"/>
              </a:rPr>
              <a:t>01011</a:t>
            </a:r>
            <a:endParaRPr/>
          </a:p>
        </p:txBody>
      </p:sp>
      <p:sp>
        <p:nvSpPr>
          <p:cNvPr id="956" name="CustomShape 63"/>
          <p:cNvSpPr/>
          <p:nvPr/>
        </p:nvSpPr>
        <p:spPr>
          <a:xfrm rot="16200000">
            <a:off x="3381840" y="5816160"/>
            <a:ext cx="533160" cy="210600"/>
          </a:xfrm>
          <a:prstGeom prst="rect">
            <a:avLst/>
          </a:prstGeom>
          <a:noFill/>
          <a:ln w="12600">
            <a:noFill/>
          </a:ln>
        </p:spPr>
        <p:txBody>
          <a:bodyPr lIns="0" rIns="0" tIns="0" bIns="0" anchor="ctr"/>
          <a:p>
            <a:pPr>
              <a:lnSpc>
                <a:spcPct val="100000"/>
              </a:lnSpc>
            </a:pPr>
            <a:r>
              <a:rPr lang="en-US" sz="1400">
                <a:solidFill>
                  <a:srgbClr val="000000"/>
                </a:solidFill>
                <a:latin typeface="Arial"/>
              </a:rPr>
              <a:t>01100</a:t>
            </a:r>
            <a:endParaRPr/>
          </a:p>
        </p:txBody>
      </p:sp>
      <p:sp>
        <p:nvSpPr>
          <p:cNvPr id="957" name="CustomShape 64"/>
          <p:cNvSpPr/>
          <p:nvPr/>
        </p:nvSpPr>
        <p:spPr>
          <a:xfrm rot="16200000">
            <a:off x="3592800" y="5816160"/>
            <a:ext cx="533160" cy="210600"/>
          </a:xfrm>
          <a:prstGeom prst="rect">
            <a:avLst/>
          </a:prstGeom>
          <a:noFill/>
          <a:ln w="12600">
            <a:noFill/>
          </a:ln>
        </p:spPr>
        <p:txBody>
          <a:bodyPr lIns="0" rIns="0" tIns="0" bIns="0" anchor="ctr"/>
          <a:p>
            <a:pPr>
              <a:lnSpc>
                <a:spcPct val="100000"/>
              </a:lnSpc>
            </a:pPr>
            <a:r>
              <a:rPr lang="en-US" sz="1400">
                <a:solidFill>
                  <a:srgbClr val="000000"/>
                </a:solidFill>
                <a:latin typeface="Arial"/>
              </a:rPr>
              <a:t>01101</a:t>
            </a:r>
            <a:endParaRPr/>
          </a:p>
        </p:txBody>
      </p:sp>
      <p:sp>
        <p:nvSpPr>
          <p:cNvPr id="958" name="CustomShape 65"/>
          <p:cNvSpPr/>
          <p:nvPr/>
        </p:nvSpPr>
        <p:spPr>
          <a:xfrm rot="16200000">
            <a:off x="3803760" y="5816160"/>
            <a:ext cx="533160" cy="210600"/>
          </a:xfrm>
          <a:prstGeom prst="rect">
            <a:avLst/>
          </a:prstGeom>
          <a:noFill/>
          <a:ln w="12600">
            <a:noFill/>
          </a:ln>
        </p:spPr>
        <p:txBody>
          <a:bodyPr lIns="0" rIns="0" tIns="0" bIns="0" anchor="ctr"/>
          <a:p>
            <a:pPr>
              <a:lnSpc>
                <a:spcPct val="100000"/>
              </a:lnSpc>
            </a:pPr>
            <a:r>
              <a:rPr lang="en-US" sz="1400">
                <a:solidFill>
                  <a:srgbClr val="000000"/>
                </a:solidFill>
                <a:latin typeface="Arial"/>
              </a:rPr>
              <a:t>01110</a:t>
            </a:r>
            <a:endParaRPr/>
          </a:p>
        </p:txBody>
      </p:sp>
      <p:sp>
        <p:nvSpPr>
          <p:cNvPr id="959" name="CustomShape 66"/>
          <p:cNvSpPr/>
          <p:nvPr/>
        </p:nvSpPr>
        <p:spPr>
          <a:xfrm rot="16200000">
            <a:off x="4014720" y="5816160"/>
            <a:ext cx="533160" cy="210600"/>
          </a:xfrm>
          <a:prstGeom prst="rect">
            <a:avLst/>
          </a:prstGeom>
          <a:noFill/>
          <a:ln w="12600">
            <a:noFill/>
          </a:ln>
        </p:spPr>
        <p:txBody>
          <a:bodyPr lIns="0" rIns="0" tIns="0" bIns="0" anchor="ctr"/>
          <a:p>
            <a:pPr>
              <a:lnSpc>
                <a:spcPct val="100000"/>
              </a:lnSpc>
            </a:pPr>
            <a:r>
              <a:rPr lang="en-US" sz="1400">
                <a:solidFill>
                  <a:srgbClr val="000000"/>
                </a:solidFill>
                <a:latin typeface="Arial"/>
              </a:rPr>
              <a:t>01111</a:t>
            </a:r>
            <a:endParaRPr/>
          </a:p>
        </p:txBody>
      </p:sp>
      <p:sp>
        <p:nvSpPr>
          <p:cNvPr id="960" name="CustomShape 67"/>
          <p:cNvSpPr/>
          <p:nvPr/>
        </p:nvSpPr>
        <p:spPr>
          <a:xfrm rot="16200000">
            <a:off x="4225680" y="5816160"/>
            <a:ext cx="533160" cy="210600"/>
          </a:xfrm>
          <a:prstGeom prst="rect">
            <a:avLst/>
          </a:prstGeom>
          <a:noFill/>
          <a:ln w="12600">
            <a:noFill/>
          </a:ln>
        </p:spPr>
        <p:txBody>
          <a:bodyPr lIns="0" rIns="0" tIns="0" bIns="0" anchor="ctr"/>
          <a:p>
            <a:pPr>
              <a:lnSpc>
                <a:spcPct val="100000"/>
              </a:lnSpc>
            </a:pPr>
            <a:r>
              <a:rPr lang="en-US" sz="1400">
                <a:solidFill>
                  <a:srgbClr val="000000"/>
                </a:solidFill>
                <a:latin typeface="Arial"/>
              </a:rPr>
              <a:t>10000</a:t>
            </a:r>
            <a:endParaRPr/>
          </a:p>
        </p:txBody>
      </p:sp>
      <p:sp>
        <p:nvSpPr>
          <p:cNvPr id="961" name="CustomShape 68"/>
          <p:cNvSpPr/>
          <p:nvPr/>
        </p:nvSpPr>
        <p:spPr>
          <a:xfrm rot="16200000">
            <a:off x="4436640" y="5816160"/>
            <a:ext cx="533160" cy="210600"/>
          </a:xfrm>
          <a:prstGeom prst="rect">
            <a:avLst/>
          </a:prstGeom>
          <a:noFill/>
          <a:ln w="12600">
            <a:noFill/>
          </a:ln>
        </p:spPr>
        <p:txBody>
          <a:bodyPr lIns="0" rIns="0" tIns="0" bIns="0" anchor="ctr"/>
          <a:p>
            <a:pPr>
              <a:lnSpc>
                <a:spcPct val="100000"/>
              </a:lnSpc>
            </a:pPr>
            <a:r>
              <a:rPr lang="en-US" sz="1400">
                <a:solidFill>
                  <a:srgbClr val="000000"/>
                </a:solidFill>
                <a:latin typeface="Arial"/>
              </a:rPr>
              <a:t>10001</a:t>
            </a:r>
            <a:endParaRPr/>
          </a:p>
        </p:txBody>
      </p:sp>
      <p:sp>
        <p:nvSpPr>
          <p:cNvPr id="962" name="CustomShape 69"/>
          <p:cNvSpPr/>
          <p:nvPr/>
        </p:nvSpPr>
        <p:spPr>
          <a:xfrm rot="16200000">
            <a:off x="4647600" y="5816160"/>
            <a:ext cx="533160" cy="210600"/>
          </a:xfrm>
          <a:prstGeom prst="rect">
            <a:avLst/>
          </a:prstGeom>
          <a:noFill/>
          <a:ln w="12600">
            <a:noFill/>
          </a:ln>
        </p:spPr>
        <p:txBody>
          <a:bodyPr lIns="0" rIns="0" tIns="0" bIns="0" anchor="ctr"/>
          <a:p>
            <a:pPr>
              <a:lnSpc>
                <a:spcPct val="100000"/>
              </a:lnSpc>
            </a:pPr>
            <a:r>
              <a:rPr lang="en-US" sz="1400">
                <a:solidFill>
                  <a:srgbClr val="000000"/>
                </a:solidFill>
                <a:latin typeface="Arial"/>
              </a:rPr>
              <a:t>10010</a:t>
            </a:r>
            <a:endParaRPr/>
          </a:p>
        </p:txBody>
      </p:sp>
      <p:sp>
        <p:nvSpPr>
          <p:cNvPr id="963" name="CustomShape 70"/>
          <p:cNvSpPr/>
          <p:nvPr/>
        </p:nvSpPr>
        <p:spPr>
          <a:xfrm rot="16200000">
            <a:off x="4858920" y="5816160"/>
            <a:ext cx="533160" cy="210600"/>
          </a:xfrm>
          <a:prstGeom prst="rect">
            <a:avLst/>
          </a:prstGeom>
          <a:noFill/>
          <a:ln w="12600">
            <a:noFill/>
          </a:ln>
        </p:spPr>
        <p:txBody>
          <a:bodyPr lIns="0" rIns="0" tIns="0" bIns="0" anchor="ctr"/>
          <a:p>
            <a:pPr>
              <a:lnSpc>
                <a:spcPct val="100000"/>
              </a:lnSpc>
            </a:pPr>
            <a:r>
              <a:rPr lang="en-US" sz="1400">
                <a:solidFill>
                  <a:srgbClr val="000000"/>
                </a:solidFill>
                <a:latin typeface="Arial"/>
              </a:rPr>
              <a:t>10011</a:t>
            </a:r>
            <a:endParaRPr/>
          </a:p>
        </p:txBody>
      </p:sp>
      <p:sp>
        <p:nvSpPr>
          <p:cNvPr id="964" name="CustomShape 71"/>
          <p:cNvSpPr/>
          <p:nvPr/>
        </p:nvSpPr>
        <p:spPr>
          <a:xfrm rot="16200000">
            <a:off x="5069880" y="5816160"/>
            <a:ext cx="533160" cy="210600"/>
          </a:xfrm>
          <a:prstGeom prst="rect">
            <a:avLst/>
          </a:prstGeom>
          <a:noFill/>
          <a:ln w="12600">
            <a:noFill/>
          </a:ln>
        </p:spPr>
        <p:txBody>
          <a:bodyPr lIns="0" rIns="0" tIns="0" bIns="0" anchor="ctr"/>
          <a:p>
            <a:pPr>
              <a:lnSpc>
                <a:spcPct val="100000"/>
              </a:lnSpc>
            </a:pPr>
            <a:r>
              <a:rPr lang="en-US" sz="1400">
                <a:solidFill>
                  <a:srgbClr val="000000"/>
                </a:solidFill>
                <a:latin typeface="Arial"/>
              </a:rPr>
              <a:t>10100</a:t>
            </a:r>
            <a:endParaRPr/>
          </a:p>
        </p:txBody>
      </p:sp>
      <p:sp>
        <p:nvSpPr>
          <p:cNvPr id="965" name="CustomShape 72"/>
          <p:cNvSpPr/>
          <p:nvPr/>
        </p:nvSpPr>
        <p:spPr>
          <a:xfrm rot="16200000">
            <a:off x="5280840" y="5816160"/>
            <a:ext cx="533160" cy="210600"/>
          </a:xfrm>
          <a:prstGeom prst="rect">
            <a:avLst/>
          </a:prstGeom>
          <a:noFill/>
          <a:ln w="12600">
            <a:noFill/>
          </a:ln>
        </p:spPr>
        <p:txBody>
          <a:bodyPr lIns="0" rIns="0" tIns="0" bIns="0" anchor="ctr"/>
          <a:p>
            <a:pPr>
              <a:lnSpc>
                <a:spcPct val="100000"/>
              </a:lnSpc>
            </a:pPr>
            <a:r>
              <a:rPr lang="en-US" sz="1400">
                <a:solidFill>
                  <a:srgbClr val="000000"/>
                </a:solidFill>
                <a:latin typeface="Arial"/>
              </a:rPr>
              <a:t>10101</a:t>
            </a:r>
            <a:endParaRPr/>
          </a:p>
        </p:txBody>
      </p:sp>
      <p:sp>
        <p:nvSpPr>
          <p:cNvPr id="966" name="CustomShape 73"/>
          <p:cNvSpPr/>
          <p:nvPr/>
        </p:nvSpPr>
        <p:spPr>
          <a:xfrm rot="16200000">
            <a:off x="5491800" y="5816160"/>
            <a:ext cx="533160" cy="210600"/>
          </a:xfrm>
          <a:prstGeom prst="rect">
            <a:avLst/>
          </a:prstGeom>
          <a:noFill/>
          <a:ln w="12600">
            <a:noFill/>
          </a:ln>
        </p:spPr>
        <p:txBody>
          <a:bodyPr lIns="0" rIns="0" tIns="0" bIns="0" anchor="ctr"/>
          <a:p>
            <a:pPr>
              <a:lnSpc>
                <a:spcPct val="100000"/>
              </a:lnSpc>
            </a:pPr>
            <a:r>
              <a:rPr lang="en-US" sz="1400">
                <a:solidFill>
                  <a:srgbClr val="000000"/>
                </a:solidFill>
                <a:latin typeface="Arial"/>
              </a:rPr>
              <a:t>10110</a:t>
            </a:r>
            <a:endParaRPr/>
          </a:p>
        </p:txBody>
      </p:sp>
      <p:sp>
        <p:nvSpPr>
          <p:cNvPr id="967" name="CustomShape 74"/>
          <p:cNvSpPr/>
          <p:nvPr/>
        </p:nvSpPr>
        <p:spPr>
          <a:xfrm rot="16200000">
            <a:off x="5702760" y="5816160"/>
            <a:ext cx="533160" cy="210600"/>
          </a:xfrm>
          <a:prstGeom prst="rect">
            <a:avLst/>
          </a:prstGeom>
          <a:noFill/>
          <a:ln w="12600">
            <a:noFill/>
          </a:ln>
        </p:spPr>
        <p:txBody>
          <a:bodyPr lIns="0" rIns="0" tIns="0" bIns="0" anchor="ctr"/>
          <a:p>
            <a:pPr>
              <a:lnSpc>
                <a:spcPct val="100000"/>
              </a:lnSpc>
            </a:pPr>
            <a:r>
              <a:rPr lang="en-US" sz="1400">
                <a:solidFill>
                  <a:srgbClr val="000000"/>
                </a:solidFill>
                <a:latin typeface="Arial"/>
              </a:rPr>
              <a:t>10111</a:t>
            </a:r>
            <a:endParaRPr/>
          </a:p>
        </p:txBody>
      </p:sp>
      <p:sp>
        <p:nvSpPr>
          <p:cNvPr id="968" name="CustomShape 75"/>
          <p:cNvSpPr/>
          <p:nvPr/>
        </p:nvSpPr>
        <p:spPr>
          <a:xfrm rot="16200000">
            <a:off x="5913720" y="5816160"/>
            <a:ext cx="533160" cy="210600"/>
          </a:xfrm>
          <a:prstGeom prst="rect">
            <a:avLst/>
          </a:prstGeom>
          <a:noFill/>
          <a:ln w="12600">
            <a:noFill/>
          </a:ln>
        </p:spPr>
        <p:txBody>
          <a:bodyPr lIns="0" rIns="0" tIns="0" bIns="0" anchor="ctr"/>
          <a:p>
            <a:pPr>
              <a:lnSpc>
                <a:spcPct val="100000"/>
              </a:lnSpc>
            </a:pPr>
            <a:r>
              <a:rPr lang="en-US" sz="1400">
                <a:solidFill>
                  <a:srgbClr val="000000"/>
                </a:solidFill>
                <a:latin typeface="Arial"/>
              </a:rPr>
              <a:t>11000</a:t>
            </a:r>
            <a:endParaRPr/>
          </a:p>
        </p:txBody>
      </p:sp>
      <p:sp>
        <p:nvSpPr>
          <p:cNvPr id="969" name="CustomShape 76"/>
          <p:cNvSpPr/>
          <p:nvPr/>
        </p:nvSpPr>
        <p:spPr>
          <a:xfrm rot="16200000">
            <a:off x="6124680" y="5816160"/>
            <a:ext cx="533160" cy="210600"/>
          </a:xfrm>
          <a:prstGeom prst="rect">
            <a:avLst/>
          </a:prstGeom>
          <a:noFill/>
          <a:ln w="12600">
            <a:noFill/>
          </a:ln>
        </p:spPr>
        <p:txBody>
          <a:bodyPr lIns="0" rIns="0" tIns="0" bIns="0" anchor="ctr"/>
          <a:p>
            <a:pPr>
              <a:lnSpc>
                <a:spcPct val="100000"/>
              </a:lnSpc>
            </a:pPr>
            <a:r>
              <a:rPr lang="en-US" sz="1400">
                <a:solidFill>
                  <a:srgbClr val="000000"/>
                </a:solidFill>
                <a:latin typeface="Arial"/>
              </a:rPr>
              <a:t>11001</a:t>
            </a:r>
            <a:endParaRPr/>
          </a:p>
        </p:txBody>
      </p:sp>
      <p:sp>
        <p:nvSpPr>
          <p:cNvPr id="970" name="CustomShape 77"/>
          <p:cNvSpPr/>
          <p:nvPr/>
        </p:nvSpPr>
        <p:spPr>
          <a:xfrm rot="16200000">
            <a:off x="6335640" y="5816160"/>
            <a:ext cx="533160" cy="210600"/>
          </a:xfrm>
          <a:prstGeom prst="rect">
            <a:avLst/>
          </a:prstGeom>
          <a:noFill/>
          <a:ln w="12600">
            <a:noFill/>
          </a:ln>
        </p:spPr>
        <p:txBody>
          <a:bodyPr lIns="0" rIns="0" tIns="0" bIns="0" anchor="ctr"/>
          <a:p>
            <a:pPr>
              <a:lnSpc>
                <a:spcPct val="100000"/>
              </a:lnSpc>
            </a:pPr>
            <a:r>
              <a:rPr lang="en-US" sz="1400">
                <a:solidFill>
                  <a:srgbClr val="000000"/>
                </a:solidFill>
                <a:latin typeface="Arial"/>
              </a:rPr>
              <a:t>11010</a:t>
            </a:r>
            <a:endParaRPr/>
          </a:p>
        </p:txBody>
      </p:sp>
      <p:sp>
        <p:nvSpPr>
          <p:cNvPr id="971" name="CustomShape 78"/>
          <p:cNvSpPr/>
          <p:nvPr/>
        </p:nvSpPr>
        <p:spPr>
          <a:xfrm rot="16200000">
            <a:off x="6546600" y="5816160"/>
            <a:ext cx="533160" cy="210600"/>
          </a:xfrm>
          <a:prstGeom prst="rect">
            <a:avLst/>
          </a:prstGeom>
          <a:noFill/>
          <a:ln w="12600">
            <a:noFill/>
          </a:ln>
        </p:spPr>
        <p:txBody>
          <a:bodyPr lIns="0" rIns="0" tIns="0" bIns="0" anchor="ctr"/>
          <a:p>
            <a:pPr>
              <a:lnSpc>
                <a:spcPct val="100000"/>
              </a:lnSpc>
            </a:pPr>
            <a:r>
              <a:rPr lang="en-US" sz="1400">
                <a:solidFill>
                  <a:srgbClr val="000000"/>
                </a:solidFill>
                <a:latin typeface="Arial"/>
              </a:rPr>
              <a:t>11011</a:t>
            </a:r>
            <a:endParaRPr/>
          </a:p>
        </p:txBody>
      </p:sp>
      <p:sp>
        <p:nvSpPr>
          <p:cNvPr id="972" name="CustomShape 79"/>
          <p:cNvSpPr/>
          <p:nvPr/>
        </p:nvSpPr>
        <p:spPr>
          <a:xfrm rot="16200000">
            <a:off x="6757560" y="5816160"/>
            <a:ext cx="533160" cy="210600"/>
          </a:xfrm>
          <a:prstGeom prst="rect">
            <a:avLst/>
          </a:prstGeom>
          <a:noFill/>
          <a:ln w="12600">
            <a:noFill/>
          </a:ln>
        </p:spPr>
        <p:txBody>
          <a:bodyPr lIns="0" rIns="0" tIns="0" bIns="0" anchor="ctr"/>
          <a:p>
            <a:pPr>
              <a:lnSpc>
                <a:spcPct val="100000"/>
              </a:lnSpc>
            </a:pPr>
            <a:r>
              <a:rPr lang="en-US" sz="1400">
                <a:solidFill>
                  <a:srgbClr val="000000"/>
                </a:solidFill>
                <a:latin typeface="Arial"/>
              </a:rPr>
              <a:t>11100</a:t>
            </a:r>
            <a:endParaRPr/>
          </a:p>
        </p:txBody>
      </p:sp>
      <p:sp>
        <p:nvSpPr>
          <p:cNvPr id="973" name="CustomShape 80"/>
          <p:cNvSpPr/>
          <p:nvPr/>
        </p:nvSpPr>
        <p:spPr>
          <a:xfrm rot="16200000">
            <a:off x="6968520" y="5816160"/>
            <a:ext cx="533160" cy="210600"/>
          </a:xfrm>
          <a:prstGeom prst="rect">
            <a:avLst/>
          </a:prstGeom>
          <a:noFill/>
          <a:ln w="12600">
            <a:noFill/>
          </a:ln>
        </p:spPr>
        <p:txBody>
          <a:bodyPr lIns="0" rIns="0" tIns="0" bIns="0" anchor="ctr"/>
          <a:p>
            <a:pPr>
              <a:lnSpc>
                <a:spcPct val="100000"/>
              </a:lnSpc>
            </a:pPr>
            <a:r>
              <a:rPr lang="en-US" sz="1400">
                <a:solidFill>
                  <a:srgbClr val="000000"/>
                </a:solidFill>
                <a:latin typeface="Arial"/>
              </a:rPr>
              <a:t>11101</a:t>
            </a:r>
            <a:endParaRPr/>
          </a:p>
        </p:txBody>
      </p:sp>
      <p:sp>
        <p:nvSpPr>
          <p:cNvPr id="974" name="CustomShape 81"/>
          <p:cNvSpPr/>
          <p:nvPr/>
        </p:nvSpPr>
        <p:spPr>
          <a:xfrm rot="16200000">
            <a:off x="7179480" y="5816160"/>
            <a:ext cx="533160" cy="210600"/>
          </a:xfrm>
          <a:prstGeom prst="rect">
            <a:avLst/>
          </a:prstGeom>
          <a:noFill/>
          <a:ln w="12600">
            <a:noFill/>
          </a:ln>
        </p:spPr>
        <p:txBody>
          <a:bodyPr lIns="0" rIns="0" tIns="0" bIns="0" anchor="ctr"/>
          <a:p>
            <a:pPr>
              <a:lnSpc>
                <a:spcPct val="100000"/>
              </a:lnSpc>
            </a:pPr>
            <a:r>
              <a:rPr lang="en-US" sz="1400">
                <a:solidFill>
                  <a:srgbClr val="000000"/>
                </a:solidFill>
                <a:latin typeface="Arial"/>
              </a:rPr>
              <a:t>11110</a:t>
            </a:r>
            <a:endParaRPr/>
          </a:p>
        </p:txBody>
      </p:sp>
      <p:sp>
        <p:nvSpPr>
          <p:cNvPr id="975" name="CustomShape 82"/>
          <p:cNvSpPr/>
          <p:nvPr/>
        </p:nvSpPr>
        <p:spPr>
          <a:xfrm rot="16200000">
            <a:off x="7390440" y="5816160"/>
            <a:ext cx="533160" cy="210600"/>
          </a:xfrm>
          <a:prstGeom prst="rect">
            <a:avLst/>
          </a:prstGeom>
          <a:noFill/>
          <a:ln w="12600">
            <a:noFill/>
          </a:ln>
        </p:spPr>
        <p:txBody>
          <a:bodyPr lIns="0" rIns="0" tIns="0" bIns="0" anchor="ctr"/>
          <a:p>
            <a:pPr>
              <a:lnSpc>
                <a:spcPct val="100000"/>
              </a:lnSpc>
            </a:pPr>
            <a:r>
              <a:rPr lang="en-US" sz="1400">
                <a:solidFill>
                  <a:srgbClr val="000000"/>
                </a:solidFill>
                <a:latin typeface="Arial"/>
              </a:rPr>
              <a:t>11111</a:t>
            </a:r>
            <a:endParaRPr/>
          </a:p>
        </p:txBody>
      </p:sp>
      <p:sp>
        <p:nvSpPr>
          <p:cNvPr id="976" name="Line 83"/>
          <p:cNvSpPr/>
          <p:nvPr/>
        </p:nvSpPr>
        <p:spPr>
          <a:xfrm flipV="1">
            <a:off x="1292400" y="3520800"/>
            <a:ext cx="2531880" cy="1524240"/>
          </a:xfrm>
          <a:prstGeom prst="line">
            <a:avLst/>
          </a:prstGeom>
          <a:ln w="12600">
            <a:solidFill>
              <a:srgbClr val="000000"/>
            </a:solidFill>
            <a:round/>
            <a:headEnd len="med" type="oval" w="med"/>
            <a:tailEnd len="med" type="triangle" w="med"/>
          </a:ln>
        </p:spPr>
      </p:sp>
      <p:sp>
        <p:nvSpPr>
          <p:cNvPr id="977" name="Line 84"/>
          <p:cNvSpPr/>
          <p:nvPr/>
        </p:nvSpPr>
        <p:spPr>
          <a:xfrm flipV="1">
            <a:off x="2980440" y="3673440"/>
            <a:ext cx="843840" cy="1371600"/>
          </a:xfrm>
          <a:prstGeom prst="line">
            <a:avLst/>
          </a:prstGeom>
          <a:ln w="12600">
            <a:solidFill>
              <a:srgbClr val="000000"/>
            </a:solidFill>
            <a:round/>
            <a:headEnd len="med" type="oval" w="med"/>
            <a:tailEnd len="med" type="triangle" w="med"/>
          </a:ln>
        </p:spPr>
      </p:sp>
      <p:sp>
        <p:nvSpPr>
          <p:cNvPr id="978" name="Line 85"/>
          <p:cNvSpPr/>
          <p:nvPr/>
        </p:nvSpPr>
        <p:spPr>
          <a:xfrm flipH="1" flipV="1">
            <a:off x="3894480" y="3673440"/>
            <a:ext cx="844200" cy="1371600"/>
          </a:xfrm>
          <a:prstGeom prst="line">
            <a:avLst/>
          </a:prstGeom>
          <a:ln w="12600">
            <a:solidFill>
              <a:srgbClr val="000000"/>
            </a:solidFill>
            <a:round/>
            <a:headEnd len="med" type="oval" w="med"/>
            <a:tailEnd len="med" type="triangle" w="med"/>
          </a:ln>
        </p:spPr>
      </p:sp>
      <p:sp>
        <p:nvSpPr>
          <p:cNvPr id="979" name="Line 86"/>
          <p:cNvSpPr/>
          <p:nvPr/>
        </p:nvSpPr>
        <p:spPr>
          <a:xfrm flipH="1" flipV="1">
            <a:off x="3894480" y="3520800"/>
            <a:ext cx="2531880" cy="1524240"/>
          </a:xfrm>
          <a:prstGeom prst="line">
            <a:avLst/>
          </a:prstGeom>
          <a:ln w="12600">
            <a:solidFill>
              <a:srgbClr val="000000"/>
            </a:solidFill>
            <a:round/>
            <a:headEnd len="med" type="oval" w="med"/>
            <a:tailEnd len="med" type="triangle" w="med"/>
          </a:ln>
        </p:spPr>
      </p:sp>
      <p:sp>
        <p:nvSpPr>
          <p:cNvPr id="980" name="Line 87"/>
          <p:cNvSpPr/>
          <p:nvPr/>
        </p:nvSpPr>
        <p:spPr>
          <a:xfrm flipV="1">
            <a:off x="2136240" y="3520800"/>
            <a:ext cx="2531880" cy="1524240"/>
          </a:xfrm>
          <a:prstGeom prst="line">
            <a:avLst/>
          </a:prstGeom>
          <a:ln w="12600">
            <a:solidFill>
              <a:srgbClr val="000000"/>
            </a:solidFill>
            <a:round/>
            <a:headEnd len="med" type="oval" w="med"/>
            <a:tailEnd len="med" type="triangle" w="med"/>
          </a:ln>
        </p:spPr>
      </p:sp>
      <p:sp>
        <p:nvSpPr>
          <p:cNvPr id="981" name="Line 88"/>
          <p:cNvSpPr/>
          <p:nvPr/>
        </p:nvSpPr>
        <p:spPr>
          <a:xfrm flipV="1">
            <a:off x="3824280" y="3673440"/>
            <a:ext cx="843840" cy="1371600"/>
          </a:xfrm>
          <a:prstGeom prst="line">
            <a:avLst/>
          </a:prstGeom>
          <a:ln w="12600">
            <a:solidFill>
              <a:srgbClr val="000000"/>
            </a:solidFill>
            <a:round/>
            <a:headEnd len="med" type="oval" w="med"/>
            <a:tailEnd len="med" type="triangle" w="med"/>
          </a:ln>
        </p:spPr>
      </p:sp>
      <p:sp>
        <p:nvSpPr>
          <p:cNvPr id="982" name="Line 89"/>
          <p:cNvSpPr/>
          <p:nvPr/>
        </p:nvSpPr>
        <p:spPr>
          <a:xfrm flipH="1" flipV="1">
            <a:off x="4738680" y="3673440"/>
            <a:ext cx="843840" cy="1371600"/>
          </a:xfrm>
          <a:prstGeom prst="line">
            <a:avLst/>
          </a:prstGeom>
          <a:ln w="12600">
            <a:solidFill>
              <a:srgbClr val="000000"/>
            </a:solidFill>
            <a:round/>
            <a:headEnd len="med" type="oval" w="med"/>
            <a:tailEnd len="med" type="triangle" w="med"/>
          </a:ln>
        </p:spPr>
      </p:sp>
      <p:sp>
        <p:nvSpPr>
          <p:cNvPr id="983" name="Line 90"/>
          <p:cNvSpPr/>
          <p:nvPr/>
        </p:nvSpPr>
        <p:spPr>
          <a:xfrm flipH="1" flipV="1">
            <a:off x="4738680" y="3520800"/>
            <a:ext cx="2531880" cy="1524240"/>
          </a:xfrm>
          <a:prstGeom prst="line">
            <a:avLst/>
          </a:prstGeom>
          <a:ln w="12600">
            <a:solidFill>
              <a:srgbClr val="000000"/>
            </a:solidFill>
            <a:round/>
            <a:headEnd len="med" type="oval" w="med"/>
            <a:tailEnd len="med" type="triangle" w="med"/>
          </a:ln>
        </p:spPr>
      </p:sp>
      <p:sp>
        <p:nvSpPr>
          <p:cNvPr id="984" name="CustomShape 91"/>
          <p:cNvSpPr/>
          <p:nvPr/>
        </p:nvSpPr>
        <p:spPr>
          <a:xfrm>
            <a:off x="927000" y="2925720"/>
            <a:ext cx="2339640" cy="1124640"/>
          </a:xfrm>
          <a:prstGeom prst="rect">
            <a:avLst/>
          </a:prstGeom>
          <a:noFill/>
          <a:ln w="12600">
            <a:noFill/>
          </a:ln>
        </p:spPr>
        <p:txBody>
          <a:bodyPr lIns="90000" rIns="90000" tIns="45000" bIns="45000"/>
          <a:p>
            <a:pPr>
              <a:lnSpc>
                <a:spcPct val="100000"/>
              </a:lnSpc>
            </a:pPr>
            <a:r>
              <a:rPr lang="en-US" sz="1600">
                <a:solidFill>
                  <a:srgbClr val="000000"/>
                </a:solidFill>
                <a:latin typeface="Arial"/>
              </a:rPr>
              <a:t>In this example:</a:t>
            </a:r>
            <a:endParaRPr/>
          </a:p>
          <a:p>
            <a:pPr>
              <a:lnSpc>
                <a:spcPct val="100000"/>
              </a:lnSpc>
            </a:pPr>
            <a:r>
              <a:rPr lang="en-US" sz="1600">
                <a:solidFill>
                  <a:srgbClr val="ff0000"/>
                </a:solidFill>
                <a:latin typeface="Arial"/>
              </a:rPr>
              <a:t>Cache index =</a:t>
            </a:r>
            <a:endParaRPr/>
          </a:p>
          <a:p>
            <a:pPr>
              <a:lnSpc>
                <a:spcPct val="100000"/>
              </a:lnSpc>
            </a:pPr>
            <a:r>
              <a:rPr lang="en-US" sz="1600">
                <a:solidFill>
                  <a:srgbClr val="ff0000"/>
                </a:solidFill>
                <a:latin typeface="Arial"/>
              </a:rPr>
              <a:t>least significant 3 bits of Memory address</a:t>
            </a:r>
            <a:endParaRPr/>
          </a:p>
        </p:txBody>
      </p:sp>
      <p:sp>
        <p:nvSpPr>
          <p:cNvPr id="985" name="CustomShape 92"/>
          <p:cNvSpPr/>
          <p:nvPr/>
        </p:nvSpPr>
        <p:spPr>
          <a:xfrm rot="16200000">
            <a:off x="5047200" y="3314160"/>
            <a:ext cx="855360" cy="364680"/>
          </a:xfrm>
          <a:prstGeom prst="rect">
            <a:avLst/>
          </a:prstGeom>
          <a:noFill/>
          <a:ln w="9360">
            <a:noFill/>
          </a:ln>
        </p:spPr>
        <p:txBody>
          <a:bodyPr lIns="90000" rIns="90000" tIns="45000" bIns="45000"/>
          <a:p>
            <a:pPr>
              <a:lnSpc>
                <a:spcPct val="100000"/>
              </a:lnSpc>
            </a:pPr>
            <a:r>
              <a:rPr lang="en-US">
                <a:solidFill>
                  <a:srgbClr val="000000"/>
                </a:solidFill>
                <a:latin typeface="Arial"/>
              </a:rPr>
              <a:t>Cache</a:t>
            </a:r>
            <a:endParaRPr/>
          </a:p>
        </p:txBody>
      </p:sp>
      <p:sp>
        <p:nvSpPr>
          <p:cNvPr id="986" name="CustomShape 93"/>
          <p:cNvSpPr/>
          <p:nvPr/>
        </p:nvSpPr>
        <p:spPr>
          <a:xfrm rot="16200000">
            <a:off x="7593480" y="4679640"/>
            <a:ext cx="1079280" cy="639000"/>
          </a:xfrm>
          <a:prstGeom prst="rect">
            <a:avLst/>
          </a:prstGeom>
          <a:noFill/>
          <a:ln w="9360">
            <a:noFill/>
          </a:ln>
        </p:spPr>
        <p:txBody>
          <a:bodyPr lIns="90000" rIns="90000" tIns="45000" bIns="45000"/>
          <a:p>
            <a:pPr algn="ctr">
              <a:lnSpc>
                <a:spcPct val="100000"/>
              </a:lnSpc>
            </a:pPr>
            <a:r>
              <a:rPr lang="en-US">
                <a:solidFill>
                  <a:srgbClr val="000000"/>
                </a:solidFill>
                <a:latin typeface="Arial"/>
              </a:rPr>
              <a:t>Main</a:t>
            </a:r>
            <a:endParaRPr/>
          </a:p>
          <a:p>
            <a:pPr algn="ctr">
              <a:lnSpc>
                <a:spcPct val="100000"/>
              </a:lnSpc>
            </a:pPr>
            <a:r>
              <a:rPr lang="en-US">
                <a:solidFill>
                  <a:srgbClr val="000000"/>
                </a:solidFill>
                <a:latin typeface="Arial"/>
              </a:rPr>
              <a:t>Memory</a:t>
            </a:r>
            <a:endParaRPr/>
          </a:p>
        </p:txBody>
      </p:sp>
    </p:spTree>
  </p:cSld>
  <p:timing>
    <p:tnLst>
      <p:par>
        <p:cTn id="62" dur="indefinite" restart="never" nodeType="tmRoot">
          <p:childTnLst>
            <p:seq>
              <p:cTn id="63"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87" name="TextShape 1"/>
          <p:cNvSpPr txBox="1"/>
          <p:nvPr/>
        </p:nvSpPr>
        <p:spPr>
          <a:xfrm>
            <a:off x="457200" y="274680"/>
            <a:ext cx="8229240" cy="791640"/>
          </a:xfrm>
          <a:prstGeom prst="rect">
            <a:avLst/>
          </a:prstGeom>
        </p:spPr>
        <p:txBody>
          <a:bodyPr anchor="ctr"/>
          <a:p>
            <a:pPr>
              <a:lnSpc>
                <a:spcPct val="100000"/>
              </a:lnSpc>
            </a:pPr>
            <a:r>
              <a:rPr lang="en-US" sz="3600">
                <a:solidFill>
                  <a:srgbClr val="000099"/>
                </a:solidFill>
                <a:latin typeface="Comic Sans MS"/>
              </a:rPr>
              <a:t>Direct-Mapped Cache</a:t>
            </a:r>
            <a:endParaRPr/>
          </a:p>
        </p:txBody>
      </p:sp>
      <p:sp>
        <p:nvSpPr>
          <p:cNvPr id="988" name="TextShape 2"/>
          <p:cNvSpPr txBox="1"/>
          <p:nvPr/>
        </p:nvSpPr>
        <p:spPr>
          <a:xfrm>
            <a:off x="476280" y="1133640"/>
            <a:ext cx="5805000" cy="5119200"/>
          </a:xfrm>
          <a:prstGeom prst="rect">
            <a:avLst/>
          </a:prstGeom>
        </p:spPr>
        <p:txBody>
          <a:bodyPr/>
          <a:p>
            <a:pPr>
              <a:lnSpc>
                <a:spcPct val="100000"/>
              </a:lnSpc>
              <a:buFont typeface="Wingdings" charset="2"/>
              <a:buChar char=""/>
            </a:pPr>
            <a:r>
              <a:rPr lang="en-US" sz="2400">
                <a:solidFill>
                  <a:srgbClr val="000000"/>
                </a:solidFill>
                <a:latin typeface="Arial"/>
              </a:rPr>
              <a:t>A memory address is divided into</a:t>
            </a:r>
            <a:endParaRPr/>
          </a:p>
          <a:p>
            <a:pPr lvl="1">
              <a:lnSpc>
                <a:spcPct val="100000"/>
              </a:lnSpc>
              <a:buFont typeface="Wingdings" charset="2"/>
              <a:buChar char=""/>
            </a:pPr>
            <a:r>
              <a:rPr lang="en-US" sz="2000">
                <a:solidFill>
                  <a:srgbClr val="ff0000"/>
                </a:solidFill>
                <a:latin typeface="Arial"/>
              </a:rPr>
              <a:t>Block address</a:t>
            </a:r>
            <a:r>
              <a:rPr lang="en-US" sz="2000">
                <a:solidFill>
                  <a:srgbClr val="000000"/>
                </a:solidFill>
                <a:latin typeface="Arial"/>
              </a:rPr>
              <a:t>: identifies block in memory</a:t>
            </a:r>
            <a:endParaRPr/>
          </a:p>
          <a:p>
            <a:pPr lvl="1">
              <a:lnSpc>
                <a:spcPct val="100000"/>
              </a:lnSpc>
              <a:buFont typeface="Wingdings" charset="2"/>
              <a:buChar char=""/>
            </a:pPr>
            <a:r>
              <a:rPr lang="en-US" sz="2000">
                <a:solidFill>
                  <a:srgbClr val="ff0000"/>
                </a:solidFill>
                <a:latin typeface="Arial"/>
              </a:rPr>
              <a:t>Block offset</a:t>
            </a:r>
            <a:r>
              <a:rPr lang="en-US" sz="2000">
                <a:solidFill>
                  <a:srgbClr val="000000"/>
                </a:solidFill>
                <a:latin typeface="Arial"/>
              </a:rPr>
              <a:t>: to access bytes within a block</a:t>
            </a:r>
            <a:endParaRPr/>
          </a:p>
          <a:p>
            <a:pPr>
              <a:lnSpc>
                <a:spcPct val="100000"/>
              </a:lnSpc>
              <a:buFont typeface="Wingdings" charset="2"/>
              <a:buChar char=""/>
            </a:pPr>
            <a:r>
              <a:rPr lang="en-US" sz="2400">
                <a:solidFill>
                  <a:srgbClr val="000000"/>
                </a:solidFill>
                <a:latin typeface="Arial"/>
              </a:rPr>
              <a:t>A block address is further divided into</a:t>
            </a:r>
            <a:endParaRPr/>
          </a:p>
          <a:p>
            <a:pPr lvl="1">
              <a:lnSpc>
                <a:spcPct val="100000"/>
              </a:lnSpc>
              <a:buFont typeface="Wingdings" charset="2"/>
              <a:buChar char=""/>
            </a:pPr>
            <a:r>
              <a:rPr lang="en-US" sz="2000">
                <a:solidFill>
                  <a:srgbClr val="ff0000"/>
                </a:solidFill>
                <a:latin typeface="Arial"/>
              </a:rPr>
              <a:t>Index</a:t>
            </a:r>
            <a:r>
              <a:rPr lang="en-US" sz="2000">
                <a:solidFill>
                  <a:srgbClr val="000000"/>
                </a:solidFill>
                <a:latin typeface="Arial"/>
              </a:rPr>
              <a:t>: used for direct cache access</a:t>
            </a:r>
            <a:endParaRPr/>
          </a:p>
          <a:p>
            <a:pPr lvl="1">
              <a:lnSpc>
                <a:spcPct val="100000"/>
              </a:lnSpc>
              <a:buFont typeface="Wingdings" charset="2"/>
              <a:buChar char=""/>
            </a:pPr>
            <a:r>
              <a:rPr lang="en-US" sz="2000">
                <a:solidFill>
                  <a:srgbClr val="ff0000"/>
                </a:solidFill>
                <a:latin typeface="Arial"/>
              </a:rPr>
              <a:t>Tag</a:t>
            </a:r>
            <a:r>
              <a:rPr lang="en-US" sz="2000">
                <a:solidFill>
                  <a:srgbClr val="000000"/>
                </a:solidFill>
                <a:latin typeface="Arial"/>
              </a:rPr>
              <a:t>: most-significant bits of block address</a:t>
            </a:r>
            <a:endParaRPr/>
          </a:p>
          <a:p>
            <a:r>
              <a:rPr i="1" lang="en-US">
                <a:solidFill>
                  <a:srgbClr val="0000cc"/>
                </a:solidFill>
                <a:latin typeface="Arial"/>
              </a:rPr>
              <a:t>	</a:t>
            </a:r>
            <a:r>
              <a:rPr i="1" lang="en-US" sz="2000">
                <a:solidFill>
                  <a:srgbClr val="0000cc"/>
                </a:solidFill>
                <a:latin typeface="Arial"/>
              </a:rPr>
              <a:t>Index</a:t>
            </a:r>
            <a:r>
              <a:rPr lang="en-US" sz="2000">
                <a:solidFill>
                  <a:srgbClr val="0000cc"/>
                </a:solidFill>
                <a:latin typeface="Arial"/>
              </a:rPr>
              <a:t> = </a:t>
            </a:r>
            <a:r>
              <a:rPr i="1" lang="en-US" sz="2000">
                <a:solidFill>
                  <a:srgbClr val="0000cc"/>
                </a:solidFill>
                <a:latin typeface="Arial"/>
              </a:rPr>
              <a:t>Block Address</a:t>
            </a:r>
            <a:r>
              <a:rPr lang="en-US" sz="2000">
                <a:solidFill>
                  <a:srgbClr val="0000cc"/>
                </a:solidFill>
                <a:latin typeface="Arial"/>
              </a:rPr>
              <a:t> </a:t>
            </a:r>
            <a:r>
              <a:rPr b="1" lang="en-US" sz="2000">
                <a:solidFill>
                  <a:srgbClr val="0000cc"/>
                </a:solidFill>
                <a:latin typeface="Arial"/>
              </a:rPr>
              <a:t>mod</a:t>
            </a:r>
            <a:r>
              <a:rPr lang="en-US" sz="2000">
                <a:solidFill>
                  <a:srgbClr val="0000cc"/>
                </a:solidFill>
                <a:latin typeface="Arial"/>
              </a:rPr>
              <a:t> </a:t>
            </a:r>
            <a:r>
              <a:rPr i="1" lang="en-US" sz="2000">
                <a:solidFill>
                  <a:srgbClr val="0000cc"/>
                </a:solidFill>
                <a:latin typeface="Arial"/>
              </a:rPr>
              <a:t>Cache Blocks</a:t>
            </a:r>
            <a:endParaRPr/>
          </a:p>
          <a:p>
            <a:pPr>
              <a:lnSpc>
                <a:spcPct val="100000"/>
              </a:lnSpc>
              <a:buFont typeface="Wingdings" charset="2"/>
              <a:buChar char=""/>
            </a:pPr>
            <a:r>
              <a:rPr lang="en-US" sz="2400">
                <a:solidFill>
                  <a:srgbClr val="000000"/>
                </a:solidFill>
                <a:latin typeface="Arial"/>
              </a:rPr>
              <a:t>Tag </a:t>
            </a:r>
            <a:r>
              <a:rPr lang="en-US" sz="2400">
                <a:solidFill>
                  <a:srgbClr val="ff0000"/>
                </a:solidFill>
                <a:latin typeface="Arial"/>
              </a:rPr>
              <a:t>must be stored</a:t>
            </a:r>
            <a:r>
              <a:rPr lang="en-US" sz="2400">
                <a:solidFill>
                  <a:srgbClr val="000000"/>
                </a:solidFill>
                <a:latin typeface="Arial"/>
              </a:rPr>
              <a:t> also inside cache</a:t>
            </a:r>
            <a:endParaRPr/>
          </a:p>
          <a:p>
            <a:pPr lvl="1">
              <a:lnSpc>
                <a:spcPct val="100000"/>
              </a:lnSpc>
              <a:buFont typeface="Wingdings" charset="2"/>
              <a:buChar char=""/>
            </a:pPr>
            <a:r>
              <a:rPr lang="en-US" sz="2000">
                <a:solidFill>
                  <a:srgbClr val="000000"/>
                </a:solidFill>
                <a:latin typeface="Arial"/>
              </a:rPr>
              <a:t>For block identification</a:t>
            </a:r>
            <a:endParaRPr/>
          </a:p>
          <a:p>
            <a:pPr>
              <a:lnSpc>
                <a:spcPct val="100000"/>
              </a:lnSpc>
              <a:buFont typeface="Wingdings" charset="2"/>
              <a:buChar char=""/>
            </a:pPr>
            <a:r>
              <a:rPr lang="en-US" sz="2400">
                <a:solidFill>
                  <a:srgbClr val="000000"/>
                </a:solidFill>
                <a:latin typeface="Arial"/>
              </a:rPr>
              <a:t>A </a:t>
            </a:r>
            <a:r>
              <a:rPr lang="en-US" sz="2400">
                <a:solidFill>
                  <a:srgbClr val="ff0000"/>
                </a:solidFill>
                <a:latin typeface="Arial"/>
              </a:rPr>
              <a:t>valid bit</a:t>
            </a:r>
            <a:r>
              <a:rPr lang="en-US" sz="2400">
                <a:solidFill>
                  <a:srgbClr val="000000"/>
                </a:solidFill>
                <a:latin typeface="Arial"/>
              </a:rPr>
              <a:t> is also required to indicate</a:t>
            </a:r>
            <a:endParaRPr/>
          </a:p>
          <a:p>
            <a:pPr lvl="1">
              <a:lnSpc>
                <a:spcPct val="100000"/>
              </a:lnSpc>
              <a:buFont typeface="Wingdings" charset="2"/>
              <a:buChar char=""/>
            </a:pPr>
            <a:r>
              <a:rPr lang="en-US" sz="2000">
                <a:solidFill>
                  <a:srgbClr val="000000"/>
                </a:solidFill>
                <a:latin typeface="Arial"/>
              </a:rPr>
              <a:t>Whether a cache block is valid or not</a:t>
            </a:r>
            <a:endParaRPr/>
          </a:p>
        </p:txBody>
      </p:sp>
      <p:sp>
        <p:nvSpPr>
          <p:cNvPr id="989" name="CustomShape 3"/>
          <p:cNvSpPr/>
          <p:nvPr/>
        </p:nvSpPr>
        <p:spPr>
          <a:xfrm>
            <a:off x="6642000" y="2895480"/>
            <a:ext cx="2012760" cy="1828440"/>
          </a:xfrm>
          <a:prstGeom prst="rect">
            <a:avLst/>
          </a:prstGeom>
          <a:solidFill>
            <a:srgbClr val="ffffff"/>
          </a:solidFill>
          <a:ln w="12600">
            <a:solidFill>
              <a:srgbClr val="000000"/>
            </a:solidFill>
            <a:miter/>
          </a:ln>
        </p:spPr>
      </p:sp>
      <p:sp>
        <p:nvSpPr>
          <p:cNvPr id="990" name="Line 4"/>
          <p:cNvSpPr/>
          <p:nvPr/>
        </p:nvSpPr>
        <p:spPr>
          <a:xfrm>
            <a:off x="6642000" y="3200400"/>
            <a:ext cx="2012760" cy="0"/>
          </a:xfrm>
          <a:prstGeom prst="line">
            <a:avLst/>
          </a:prstGeom>
          <a:ln w="12600">
            <a:solidFill>
              <a:srgbClr val="000000"/>
            </a:solidFill>
            <a:round/>
          </a:ln>
        </p:spPr>
      </p:sp>
      <p:sp>
        <p:nvSpPr>
          <p:cNvPr id="991" name="Line 5"/>
          <p:cNvSpPr/>
          <p:nvPr/>
        </p:nvSpPr>
        <p:spPr>
          <a:xfrm>
            <a:off x="6642000" y="3504960"/>
            <a:ext cx="2012760" cy="0"/>
          </a:xfrm>
          <a:prstGeom prst="line">
            <a:avLst/>
          </a:prstGeom>
          <a:ln w="12600">
            <a:solidFill>
              <a:srgbClr val="000000"/>
            </a:solidFill>
            <a:round/>
          </a:ln>
        </p:spPr>
      </p:sp>
      <p:sp>
        <p:nvSpPr>
          <p:cNvPr id="992" name="Line 6"/>
          <p:cNvSpPr/>
          <p:nvPr/>
        </p:nvSpPr>
        <p:spPr>
          <a:xfrm>
            <a:off x="6642000" y="4419360"/>
            <a:ext cx="2012760" cy="0"/>
          </a:xfrm>
          <a:prstGeom prst="line">
            <a:avLst/>
          </a:prstGeom>
          <a:ln w="12600">
            <a:solidFill>
              <a:srgbClr val="000000"/>
            </a:solidFill>
            <a:round/>
          </a:ln>
        </p:spPr>
      </p:sp>
      <p:sp>
        <p:nvSpPr>
          <p:cNvPr id="993" name="CustomShape 7"/>
          <p:cNvSpPr/>
          <p:nvPr/>
        </p:nvSpPr>
        <p:spPr>
          <a:xfrm>
            <a:off x="7345440" y="3809880"/>
            <a:ext cx="1309320" cy="304560"/>
          </a:xfrm>
          <a:prstGeom prst="rect">
            <a:avLst/>
          </a:prstGeom>
          <a:solidFill>
            <a:srgbClr val="66ccff"/>
          </a:solidFill>
          <a:ln w="12600">
            <a:solidFill>
              <a:srgbClr val="000000"/>
            </a:solidFill>
            <a:miter/>
          </a:ln>
        </p:spPr>
      </p:sp>
      <p:sp>
        <p:nvSpPr>
          <p:cNvPr id="994" name="Line 8"/>
          <p:cNvSpPr/>
          <p:nvPr/>
        </p:nvSpPr>
        <p:spPr>
          <a:xfrm>
            <a:off x="6783120" y="2895480"/>
            <a:ext cx="0" cy="1828800"/>
          </a:xfrm>
          <a:prstGeom prst="line">
            <a:avLst/>
          </a:prstGeom>
          <a:ln w="12600">
            <a:solidFill>
              <a:srgbClr val="000000"/>
            </a:solidFill>
            <a:round/>
          </a:ln>
        </p:spPr>
      </p:sp>
      <p:sp>
        <p:nvSpPr>
          <p:cNvPr id="995" name="Line 9"/>
          <p:cNvSpPr/>
          <p:nvPr/>
        </p:nvSpPr>
        <p:spPr>
          <a:xfrm>
            <a:off x="7345080" y="2895480"/>
            <a:ext cx="0" cy="1828800"/>
          </a:xfrm>
          <a:prstGeom prst="line">
            <a:avLst/>
          </a:prstGeom>
          <a:ln w="12600">
            <a:solidFill>
              <a:srgbClr val="000000"/>
            </a:solidFill>
            <a:round/>
          </a:ln>
        </p:spPr>
      </p:sp>
      <p:sp>
        <p:nvSpPr>
          <p:cNvPr id="996" name="Line 10"/>
          <p:cNvSpPr/>
          <p:nvPr/>
        </p:nvSpPr>
        <p:spPr>
          <a:xfrm>
            <a:off x="7991280" y="3962160"/>
            <a:ext cx="0" cy="1524240"/>
          </a:xfrm>
          <a:prstGeom prst="line">
            <a:avLst/>
          </a:prstGeom>
          <a:ln w="28440">
            <a:solidFill>
              <a:srgbClr val="000099"/>
            </a:solidFill>
            <a:round/>
            <a:headEnd len="med" type="oval" w="med"/>
            <a:tailEnd len="med" type="triangle" w="med"/>
          </a:ln>
        </p:spPr>
      </p:sp>
      <p:sp>
        <p:nvSpPr>
          <p:cNvPr id="997" name="CustomShape 11"/>
          <p:cNvSpPr/>
          <p:nvPr/>
        </p:nvSpPr>
        <p:spPr>
          <a:xfrm>
            <a:off x="6642000" y="2558880"/>
            <a:ext cx="140760" cy="380520"/>
          </a:xfrm>
          <a:prstGeom prst="rect">
            <a:avLst/>
          </a:prstGeom>
          <a:noFill/>
          <a:ln w="12600">
            <a:noFill/>
          </a:ln>
        </p:spPr>
        <p:txBody>
          <a:bodyPr lIns="0" rIns="0" tIns="0" bIns="0" anchor="ctr"/>
          <a:p>
            <a:pPr algn="ctr">
              <a:lnSpc>
                <a:spcPct val="100000"/>
              </a:lnSpc>
            </a:pPr>
            <a:r>
              <a:rPr lang="en-US" sz="1400">
                <a:solidFill>
                  <a:srgbClr val="000000"/>
                </a:solidFill>
                <a:latin typeface="Arial"/>
              </a:rPr>
              <a:t>V</a:t>
            </a:r>
            <a:endParaRPr/>
          </a:p>
        </p:txBody>
      </p:sp>
      <p:sp>
        <p:nvSpPr>
          <p:cNvPr id="998" name="CustomShape 12"/>
          <p:cNvSpPr/>
          <p:nvPr/>
        </p:nvSpPr>
        <p:spPr>
          <a:xfrm>
            <a:off x="6783480" y="2558880"/>
            <a:ext cx="561600" cy="380520"/>
          </a:xfrm>
          <a:prstGeom prst="rect">
            <a:avLst/>
          </a:prstGeom>
          <a:noFill/>
          <a:ln w="12600">
            <a:noFill/>
          </a:ln>
        </p:spPr>
        <p:txBody>
          <a:bodyPr lIns="0" rIns="0" tIns="0" bIns="0" anchor="ctr"/>
          <a:p>
            <a:pPr algn="ctr">
              <a:lnSpc>
                <a:spcPct val="100000"/>
              </a:lnSpc>
            </a:pPr>
            <a:r>
              <a:rPr lang="en-US" sz="1400">
                <a:solidFill>
                  <a:srgbClr val="000000"/>
                </a:solidFill>
                <a:latin typeface="Arial"/>
              </a:rPr>
              <a:t>Tag</a:t>
            </a:r>
            <a:endParaRPr/>
          </a:p>
        </p:txBody>
      </p:sp>
      <p:sp>
        <p:nvSpPr>
          <p:cNvPr id="999" name="CustomShape 13"/>
          <p:cNvSpPr/>
          <p:nvPr/>
        </p:nvSpPr>
        <p:spPr>
          <a:xfrm>
            <a:off x="7345440" y="2558880"/>
            <a:ext cx="1321920" cy="380520"/>
          </a:xfrm>
          <a:prstGeom prst="rect">
            <a:avLst/>
          </a:prstGeom>
          <a:noFill/>
          <a:ln w="12600">
            <a:noFill/>
          </a:ln>
        </p:spPr>
        <p:txBody>
          <a:bodyPr lIns="0" rIns="0" tIns="0" bIns="0" anchor="ctr"/>
          <a:p>
            <a:pPr algn="ctr">
              <a:lnSpc>
                <a:spcPct val="100000"/>
              </a:lnSpc>
            </a:pPr>
            <a:r>
              <a:rPr lang="en-US" sz="1400">
                <a:solidFill>
                  <a:srgbClr val="000000"/>
                </a:solidFill>
                <a:latin typeface="Arial"/>
              </a:rPr>
              <a:t>Block Data</a:t>
            </a:r>
            <a:endParaRPr/>
          </a:p>
        </p:txBody>
      </p:sp>
      <p:sp>
        <p:nvSpPr>
          <p:cNvPr id="1000" name="CustomShape 14"/>
          <p:cNvSpPr/>
          <p:nvPr/>
        </p:nvSpPr>
        <p:spPr>
          <a:xfrm>
            <a:off x="6783480" y="3809880"/>
            <a:ext cx="561600" cy="304560"/>
          </a:xfrm>
          <a:prstGeom prst="rect">
            <a:avLst/>
          </a:prstGeom>
          <a:solidFill>
            <a:srgbClr val="99ff99"/>
          </a:solidFill>
          <a:ln w="12600">
            <a:solidFill>
              <a:srgbClr val="000000"/>
            </a:solidFill>
            <a:miter/>
          </a:ln>
        </p:spPr>
      </p:sp>
      <p:sp>
        <p:nvSpPr>
          <p:cNvPr id="1001" name="CustomShape 15"/>
          <p:cNvSpPr/>
          <p:nvPr/>
        </p:nvSpPr>
        <p:spPr>
          <a:xfrm>
            <a:off x="6642000" y="3809880"/>
            <a:ext cx="140760" cy="304560"/>
          </a:xfrm>
          <a:prstGeom prst="rect">
            <a:avLst/>
          </a:prstGeom>
          <a:solidFill>
            <a:srgbClr val="ff9999"/>
          </a:solidFill>
          <a:ln w="12600">
            <a:solidFill>
              <a:srgbClr val="000000"/>
            </a:solidFill>
            <a:miter/>
          </a:ln>
        </p:spPr>
      </p:sp>
      <p:sp>
        <p:nvSpPr>
          <p:cNvPr id="1002" name="Line 16"/>
          <p:cNvSpPr/>
          <p:nvPr/>
        </p:nvSpPr>
        <p:spPr>
          <a:xfrm>
            <a:off x="7064280" y="3962160"/>
            <a:ext cx="0" cy="914400"/>
          </a:xfrm>
          <a:prstGeom prst="line">
            <a:avLst/>
          </a:prstGeom>
          <a:ln w="12600">
            <a:solidFill>
              <a:srgbClr val="000000"/>
            </a:solidFill>
            <a:round/>
            <a:headEnd len="med" type="oval" w="med"/>
            <a:tailEnd len="med" type="triangle" w="med"/>
          </a:ln>
        </p:spPr>
      </p:sp>
      <p:sp>
        <p:nvSpPr>
          <p:cNvPr id="1003" name="CustomShape 17"/>
          <p:cNvSpPr/>
          <p:nvPr/>
        </p:nvSpPr>
        <p:spPr>
          <a:xfrm rot="5400000">
            <a:off x="6732720" y="5465520"/>
            <a:ext cx="380520" cy="421920"/>
          </a:xfrm>
          <a:prstGeom prst="flowChartDelay">
            <a:avLst/>
          </a:prstGeom>
          <a:solidFill>
            <a:srgbClr val="ffffff"/>
          </a:solidFill>
          <a:ln w="12600">
            <a:solidFill>
              <a:srgbClr val="000000"/>
            </a:solidFill>
            <a:miter/>
          </a:ln>
        </p:spPr>
      </p:sp>
      <p:sp>
        <p:nvSpPr>
          <p:cNvPr id="1004" name="CustomShape 18"/>
          <p:cNvSpPr/>
          <p:nvPr/>
        </p:nvSpPr>
        <p:spPr>
          <a:xfrm>
            <a:off x="6853320" y="4876920"/>
            <a:ext cx="421920" cy="456840"/>
          </a:xfrm>
          <a:prstGeom prst="ellipse">
            <a:avLst/>
          </a:prstGeom>
          <a:solidFill>
            <a:srgbClr val="ffffff"/>
          </a:solidFill>
          <a:ln w="12600">
            <a:solidFill>
              <a:srgbClr val="000000"/>
            </a:solidFill>
            <a:round/>
          </a:ln>
        </p:spPr>
      </p:sp>
      <p:sp>
        <p:nvSpPr>
          <p:cNvPr id="1005" name="CustomShape 19"/>
          <p:cNvSpPr/>
          <p:nvPr/>
        </p:nvSpPr>
        <p:spPr>
          <a:xfrm>
            <a:off x="6853320" y="4876920"/>
            <a:ext cx="421920" cy="456840"/>
          </a:xfrm>
          <a:prstGeom prst="rect">
            <a:avLst/>
          </a:prstGeom>
          <a:noFill/>
          <a:ln w="12600">
            <a:noFill/>
          </a:ln>
        </p:spPr>
        <p:txBody>
          <a:bodyPr lIns="0" rIns="0" tIns="0" bIns="0" anchor="ctr"/>
          <a:p>
            <a:pPr algn="ctr">
              <a:lnSpc>
                <a:spcPct val="100000"/>
              </a:lnSpc>
            </a:pPr>
            <a:r>
              <a:rPr lang="en-US">
                <a:solidFill>
                  <a:srgbClr val="000000"/>
                </a:solidFill>
                <a:latin typeface="Arial"/>
              </a:rPr>
              <a:t>=</a:t>
            </a:r>
            <a:endParaRPr/>
          </a:p>
        </p:txBody>
      </p:sp>
      <p:sp>
        <p:nvSpPr>
          <p:cNvPr id="1006" name="Line 20"/>
          <p:cNvSpPr/>
          <p:nvPr/>
        </p:nvSpPr>
        <p:spPr>
          <a:xfrm>
            <a:off x="7064280" y="5333760"/>
            <a:ext cx="0" cy="152640"/>
          </a:xfrm>
          <a:prstGeom prst="line">
            <a:avLst/>
          </a:prstGeom>
          <a:ln w="12600">
            <a:solidFill>
              <a:srgbClr val="000000"/>
            </a:solidFill>
            <a:round/>
            <a:tailEnd len="med" type="triangle" w="med"/>
          </a:ln>
        </p:spPr>
      </p:sp>
      <p:sp>
        <p:nvSpPr>
          <p:cNvPr id="1007" name="Line 21"/>
          <p:cNvSpPr/>
          <p:nvPr/>
        </p:nvSpPr>
        <p:spPr>
          <a:xfrm>
            <a:off x="6783120" y="5333760"/>
            <a:ext cx="0" cy="152640"/>
          </a:xfrm>
          <a:prstGeom prst="line">
            <a:avLst/>
          </a:prstGeom>
          <a:ln w="12600">
            <a:solidFill>
              <a:srgbClr val="000000"/>
            </a:solidFill>
            <a:round/>
            <a:tailEnd len="med" type="triangle" w="med"/>
          </a:ln>
        </p:spPr>
      </p:sp>
      <p:sp>
        <p:nvSpPr>
          <p:cNvPr id="1008" name="Line 22"/>
          <p:cNvSpPr/>
          <p:nvPr/>
        </p:nvSpPr>
        <p:spPr>
          <a:xfrm>
            <a:off x="6922800" y="5867280"/>
            <a:ext cx="0" cy="152280"/>
          </a:xfrm>
          <a:prstGeom prst="line">
            <a:avLst/>
          </a:prstGeom>
          <a:ln w="12600">
            <a:solidFill>
              <a:srgbClr val="ff0000"/>
            </a:solidFill>
            <a:round/>
            <a:tailEnd len="med" type="triangle" w="med"/>
          </a:ln>
        </p:spPr>
      </p:sp>
      <p:sp>
        <p:nvSpPr>
          <p:cNvPr id="1009" name="Line 23"/>
          <p:cNvSpPr/>
          <p:nvPr/>
        </p:nvSpPr>
        <p:spPr>
          <a:xfrm flipH="1">
            <a:off x="6711840" y="5333760"/>
            <a:ext cx="71280" cy="0"/>
          </a:xfrm>
          <a:prstGeom prst="line">
            <a:avLst/>
          </a:prstGeom>
          <a:ln w="12600">
            <a:solidFill>
              <a:srgbClr val="000000"/>
            </a:solidFill>
            <a:round/>
          </a:ln>
        </p:spPr>
      </p:sp>
      <p:sp>
        <p:nvSpPr>
          <p:cNvPr id="1010" name="Line 24"/>
          <p:cNvSpPr/>
          <p:nvPr/>
        </p:nvSpPr>
        <p:spPr>
          <a:xfrm>
            <a:off x="6711840" y="3962160"/>
            <a:ext cx="0" cy="1371600"/>
          </a:xfrm>
          <a:prstGeom prst="line">
            <a:avLst/>
          </a:prstGeom>
          <a:ln w="12600">
            <a:solidFill>
              <a:srgbClr val="000000"/>
            </a:solidFill>
            <a:round/>
            <a:headEnd len="med" type="oval" w="med"/>
          </a:ln>
        </p:spPr>
      </p:sp>
      <p:sp>
        <p:nvSpPr>
          <p:cNvPr id="1011" name="CustomShape 25"/>
          <p:cNvSpPr/>
          <p:nvPr/>
        </p:nvSpPr>
        <p:spPr>
          <a:xfrm>
            <a:off x="6507000" y="5824440"/>
            <a:ext cx="421920" cy="304560"/>
          </a:xfrm>
          <a:prstGeom prst="rect">
            <a:avLst/>
          </a:prstGeom>
          <a:noFill/>
          <a:ln w="12600">
            <a:noFill/>
          </a:ln>
        </p:spPr>
        <p:txBody>
          <a:bodyPr lIns="0" rIns="0" tIns="0" bIns="0" anchor="ctr"/>
          <a:p>
            <a:pPr algn="ctr">
              <a:lnSpc>
                <a:spcPct val="100000"/>
              </a:lnSpc>
            </a:pPr>
            <a:r>
              <a:rPr b="1" lang="en-US" sz="1600">
                <a:solidFill>
                  <a:srgbClr val="ff0000"/>
                </a:solidFill>
                <a:latin typeface="Arial"/>
              </a:rPr>
              <a:t>Hit</a:t>
            </a:r>
            <a:endParaRPr/>
          </a:p>
        </p:txBody>
      </p:sp>
      <p:sp>
        <p:nvSpPr>
          <p:cNvPr id="1012" name="CustomShape 26"/>
          <p:cNvSpPr/>
          <p:nvPr/>
        </p:nvSpPr>
        <p:spPr>
          <a:xfrm>
            <a:off x="7734240" y="5486400"/>
            <a:ext cx="482400" cy="304560"/>
          </a:xfrm>
          <a:prstGeom prst="rect">
            <a:avLst/>
          </a:prstGeom>
          <a:noFill/>
          <a:ln w="12600">
            <a:noFill/>
          </a:ln>
        </p:spPr>
        <p:txBody>
          <a:bodyPr lIns="0" rIns="0" tIns="0" bIns="0" anchor="ctr"/>
          <a:p>
            <a:pPr algn="ctr">
              <a:lnSpc>
                <a:spcPct val="100000"/>
              </a:lnSpc>
            </a:pPr>
            <a:r>
              <a:rPr b="1" lang="en-US" sz="1600">
                <a:solidFill>
                  <a:srgbClr val="000099"/>
                </a:solidFill>
                <a:latin typeface="Arial"/>
              </a:rPr>
              <a:t>Data</a:t>
            </a:r>
            <a:endParaRPr/>
          </a:p>
        </p:txBody>
      </p:sp>
      <p:sp>
        <p:nvSpPr>
          <p:cNvPr id="1013" name="CustomShape 27"/>
          <p:cNvSpPr/>
          <p:nvPr/>
        </p:nvSpPr>
        <p:spPr>
          <a:xfrm>
            <a:off x="6753240" y="1844640"/>
            <a:ext cx="676080" cy="304560"/>
          </a:xfrm>
          <a:prstGeom prst="rect">
            <a:avLst/>
          </a:prstGeom>
          <a:solidFill>
            <a:srgbClr val="99ff99"/>
          </a:solidFill>
          <a:ln w="12600">
            <a:solidFill>
              <a:srgbClr val="000000"/>
            </a:solidFill>
            <a:miter/>
          </a:ln>
        </p:spPr>
        <p:txBody>
          <a:bodyPr lIns="0" rIns="0" tIns="0" bIns="0" anchor="ctr"/>
          <a:p>
            <a:pPr algn="ctr">
              <a:lnSpc>
                <a:spcPct val="100000"/>
              </a:lnSpc>
            </a:pPr>
            <a:r>
              <a:rPr b="1" lang="en-US" sz="1200">
                <a:solidFill>
                  <a:srgbClr val="000000"/>
                </a:solidFill>
                <a:latin typeface="Arial"/>
              </a:rPr>
              <a:t>Tag</a:t>
            </a:r>
            <a:endParaRPr/>
          </a:p>
        </p:txBody>
      </p:sp>
      <p:sp>
        <p:nvSpPr>
          <p:cNvPr id="1014" name="CustomShape 28"/>
          <p:cNvSpPr/>
          <p:nvPr/>
        </p:nvSpPr>
        <p:spPr>
          <a:xfrm>
            <a:off x="7429680" y="1844640"/>
            <a:ext cx="590040" cy="304560"/>
          </a:xfrm>
          <a:prstGeom prst="rect">
            <a:avLst/>
          </a:prstGeom>
          <a:solidFill>
            <a:srgbClr val="ffff66"/>
          </a:solidFill>
          <a:ln w="12600">
            <a:solidFill>
              <a:srgbClr val="000000"/>
            </a:solidFill>
            <a:miter/>
          </a:ln>
        </p:spPr>
        <p:txBody>
          <a:bodyPr lIns="0" rIns="0" tIns="0" bIns="0" anchor="ctr"/>
          <a:p>
            <a:pPr algn="ctr">
              <a:lnSpc>
                <a:spcPct val="100000"/>
              </a:lnSpc>
            </a:pPr>
            <a:r>
              <a:rPr b="1" lang="en-US" sz="1200">
                <a:solidFill>
                  <a:srgbClr val="000000"/>
                </a:solidFill>
                <a:latin typeface="Arial"/>
              </a:rPr>
              <a:t>Index</a:t>
            </a:r>
            <a:endParaRPr/>
          </a:p>
        </p:txBody>
      </p:sp>
      <p:sp>
        <p:nvSpPr>
          <p:cNvPr id="1015" name="CustomShape 29"/>
          <p:cNvSpPr/>
          <p:nvPr/>
        </p:nvSpPr>
        <p:spPr>
          <a:xfrm>
            <a:off x="8020080" y="1844640"/>
            <a:ext cx="466200" cy="304560"/>
          </a:xfrm>
          <a:prstGeom prst="rect">
            <a:avLst/>
          </a:prstGeom>
          <a:solidFill>
            <a:srgbClr val="66ccff"/>
          </a:solidFill>
          <a:ln w="12600">
            <a:solidFill>
              <a:srgbClr val="000000"/>
            </a:solidFill>
            <a:miter/>
          </a:ln>
        </p:spPr>
        <p:txBody>
          <a:bodyPr lIns="0" rIns="0" tIns="0" bIns="0" anchor="ctr"/>
          <a:p>
            <a:pPr algn="ctr">
              <a:lnSpc>
                <a:spcPct val="100000"/>
              </a:lnSpc>
            </a:pPr>
            <a:r>
              <a:rPr b="1" lang="en-US" sz="1200">
                <a:solidFill>
                  <a:srgbClr val="000000"/>
                </a:solidFill>
                <a:latin typeface="Arial"/>
              </a:rPr>
              <a:t>offset</a:t>
            </a:r>
            <a:endParaRPr/>
          </a:p>
        </p:txBody>
      </p:sp>
      <p:sp>
        <p:nvSpPr>
          <p:cNvPr id="1016" name="CustomShape 30"/>
          <p:cNvSpPr/>
          <p:nvPr/>
        </p:nvSpPr>
        <p:spPr>
          <a:xfrm>
            <a:off x="6753240" y="1433520"/>
            <a:ext cx="1266480" cy="182160"/>
          </a:xfrm>
          <a:prstGeom prst="rect">
            <a:avLst/>
          </a:prstGeom>
          <a:noFill/>
          <a:ln w="12600">
            <a:noFill/>
          </a:ln>
        </p:spPr>
        <p:txBody>
          <a:bodyPr lIns="0" rIns="0" tIns="0" bIns="0" anchor="ctr"/>
          <a:p>
            <a:pPr algn="ctr">
              <a:lnSpc>
                <a:spcPct val="100000"/>
              </a:lnSpc>
            </a:pPr>
            <a:r>
              <a:rPr b="1" lang="en-US" sz="1200">
                <a:solidFill>
                  <a:srgbClr val="000000"/>
                </a:solidFill>
                <a:latin typeface="Arial"/>
              </a:rPr>
              <a:t>Block Address</a:t>
            </a:r>
            <a:endParaRPr/>
          </a:p>
        </p:txBody>
      </p:sp>
      <p:sp>
        <p:nvSpPr>
          <p:cNvPr id="1017" name="CustomShape 31"/>
          <p:cNvSpPr/>
          <p:nvPr/>
        </p:nvSpPr>
        <p:spPr>
          <a:xfrm rot="16200000">
            <a:off x="7318440" y="1097280"/>
            <a:ext cx="136080" cy="1266480"/>
          </a:xfrm>
          <a:prstGeom prst="rightBrace">
            <a:avLst>
              <a:gd name="adj1" fmla="val 77326"/>
              <a:gd name="adj2" fmla="val 50000"/>
            </a:avLst>
          </a:prstGeom>
          <a:noFill/>
          <a:ln w="12600">
            <a:solidFill>
              <a:srgbClr val="000000"/>
            </a:solidFill>
            <a:round/>
          </a:ln>
        </p:spPr>
      </p:sp>
      <p:sp>
        <p:nvSpPr>
          <p:cNvPr id="1018" name="CustomShape 32"/>
          <p:cNvSpPr/>
          <p:nvPr/>
        </p:nvSpPr>
        <p:spPr>
          <a:xfrm>
            <a:off x="6502320" y="2149560"/>
            <a:ext cx="1221840" cy="1828440"/>
          </a:xfrm>
          <a:prstGeom prst="rect">
            <a:avLst/>
          </a:prstGeom>
          <a:noFill/>
          <a:ln w="12600">
            <a:solidFill>
              <a:srgbClr val="000000"/>
            </a:solidFill>
            <a:round/>
            <a:tailEnd len="med" type="triangle" w="med"/>
          </a:ln>
        </p:spPr>
      </p:sp>
      <p:sp>
        <p:nvSpPr>
          <p:cNvPr id="1019" name="CustomShape 33"/>
          <p:cNvSpPr/>
          <p:nvPr/>
        </p:nvSpPr>
        <p:spPr>
          <a:xfrm>
            <a:off x="6416640" y="2149560"/>
            <a:ext cx="676080" cy="2971440"/>
          </a:xfrm>
          <a:prstGeom prst="rect">
            <a:avLst/>
          </a:prstGeom>
          <a:noFill/>
          <a:ln w="12600">
            <a:solidFill>
              <a:srgbClr val="000000"/>
            </a:solidFill>
            <a:round/>
            <a:tailEnd len="med" type="triangle" w="med"/>
          </a:ln>
        </p:spPr>
      </p:sp>
    </p:spTree>
  </p:cSld>
  <p:timing>
    <p:tnLst>
      <p:par>
        <p:cTn id="64" dur="indefinite" restart="never" nodeType="tmRoot">
          <p:childTnLst>
            <p:seq>
              <p:cTn id="65"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20" name="TextShape 1"/>
          <p:cNvSpPr txBox="1"/>
          <p:nvPr/>
        </p:nvSpPr>
        <p:spPr>
          <a:xfrm>
            <a:off x="457200" y="274680"/>
            <a:ext cx="8229240" cy="791640"/>
          </a:xfrm>
          <a:prstGeom prst="rect">
            <a:avLst/>
          </a:prstGeom>
        </p:spPr>
        <p:txBody>
          <a:bodyPr anchor="ctr"/>
          <a:p>
            <a:pPr>
              <a:lnSpc>
                <a:spcPct val="100000"/>
              </a:lnSpc>
            </a:pPr>
            <a:r>
              <a:rPr lang="en-US" sz="3600">
                <a:solidFill>
                  <a:srgbClr val="000099"/>
                </a:solidFill>
                <a:latin typeface="Comic Sans MS"/>
              </a:rPr>
              <a:t>Direct Mapped Cache – cont’d</a:t>
            </a:r>
            <a:endParaRPr/>
          </a:p>
        </p:txBody>
      </p:sp>
      <p:sp>
        <p:nvSpPr>
          <p:cNvPr id="1021" name="TextShape 2"/>
          <p:cNvSpPr txBox="1"/>
          <p:nvPr/>
        </p:nvSpPr>
        <p:spPr>
          <a:xfrm>
            <a:off x="457200" y="1120680"/>
            <a:ext cx="8229240" cy="5143320"/>
          </a:xfrm>
          <a:prstGeom prst="rect">
            <a:avLst/>
          </a:prstGeom>
        </p:spPr>
        <p:txBody>
          <a:bodyPr/>
          <a:p>
            <a:pPr>
              <a:lnSpc>
                <a:spcPct val="100000"/>
              </a:lnSpc>
              <a:buFont typeface="Wingdings" charset="2"/>
              <a:buChar char=""/>
            </a:pPr>
            <a:r>
              <a:rPr lang="en-US" sz="2400">
                <a:solidFill>
                  <a:srgbClr val="ff0000"/>
                </a:solidFill>
                <a:latin typeface="Arial"/>
              </a:rPr>
              <a:t>Cache hit</a:t>
            </a:r>
            <a:r>
              <a:rPr lang="en-US" sz="2400">
                <a:solidFill>
                  <a:srgbClr val="000000"/>
                </a:solidFill>
                <a:latin typeface="Arial"/>
              </a:rPr>
              <a:t>: block is stored inside cache</a:t>
            </a:r>
            <a:endParaRPr/>
          </a:p>
          <a:p>
            <a:pPr lvl="1">
              <a:lnSpc>
                <a:spcPct val="100000"/>
              </a:lnSpc>
              <a:buFont typeface="Wingdings" charset="2"/>
              <a:buChar char=""/>
            </a:pPr>
            <a:r>
              <a:rPr lang="en-US" sz="2000">
                <a:solidFill>
                  <a:srgbClr val="000000"/>
                </a:solidFill>
                <a:latin typeface="Arial"/>
              </a:rPr>
              <a:t>Index is used to access cache block</a:t>
            </a:r>
            <a:endParaRPr/>
          </a:p>
          <a:p>
            <a:pPr lvl="1">
              <a:lnSpc>
                <a:spcPct val="100000"/>
              </a:lnSpc>
              <a:buFont typeface="Wingdings" charset="2"/>
              <a:buChar char=""/>
            </a:pPr>
            <a:r>
              <a:rPr lang="en-US" sz="2000">
                <a:solidFill>
                  <a:srgbClr val="000000"/>
                </a:solidFill>
                <a:latin typeface="Arial"/>
              </a:rPr>
              <a:t>Address tag is compared against stored tag</a:t>
            </a:r>
            <a:endParaRPr/>
          </a:p>
          <a:p>
            <a:pPr lvl="1">
              <a:lnSpc>
                <a:spcPct val="100000"/>
              </a:lnSpc>
              <a:buFont typeface="Wingdings" charset="2"/>
              <a:buChar char=""/>
            </a:pPr>
            <a:r>
              <a:rPr lang="en-US" sz="2000">
                <a:solidFill>
                  <a:srgbClr val="000000"/>
                </a:solidFill>
                <a:latin typeface="Arial"/>
              </a:rPr>
              <a:t>If equal and cache block is valid then </a:t>
            </a:r>
            <a:r>
              <a:rPr b="1" lang="en-US" sz="2000">
                <a:solidFill>
                  <a:srgbClr val="ff0000"/>
                </a:solidFill>
                <a:latin typeface="Arial"/>
              </a:rPr>
              <a:t>hit</a:t>
            </a:r>
            <a:endParaRPr/>
          </a:p>
          <a:p>
            <a:pPr lvl="1">
              <a:lnSpc>
                <a:spcPct val="100000"/>
              </a:lnSpc>
              <a:buFont typeface="Wingdings" charset="2"/>
              <a:buChar char=""/>
            </a:pPr>
            <a:r>
              <a:rPr lang="en-US" sz="2000">
                <a:solidFill>
                  <a:srgbClr val="000000"/>
                </a:solidFill>
                <a:latin typeface="Arial"/>
              </a:rPr>
              <a:t>Otherwise: </a:t>
            </a:r>
            <a:r>
              <a:rPr b="1" lang="en-US" sz="2000">
                <a:solidFill>
                  <a:srgbClr val="ff0000"/>
                </a:solidFill>
                <a:latin typeface="Arial"/>
              </a:rPr>
              <a:t>cache miss</a:t>
            </a:r>
            <a:endParaRPr/>
          </a:p>
          <a:p>
            <a:pPr>
              <a:lnSpc>
                <a:spcPct val="100000"/>
              </a:lnSpc>
              <a:buFont typeface="Wingdings" charset="2"/>
              <a:buChar char=""/>
            </a:pPr>
            <a:r>
              <a:rPr lang="en-US" sz="2400">
                <a:solidFill>
                  <a:srgbClr val="000000"/>
                </a:solidFill>
                <a:latin typeface="Arial"/>
              </a:rPr>
              <a:t>If number of cache blocks is 2</a:t>
            </a:r>
            <a:r>
              <a:rPr i="1" lang="en-US" sz="2400" baseline="30000">
                <a:solidFill>
                  <a:srgbClr val="000000"/>
                </a:solidFill>
                <a:latin typeface="Arial"/>
              </a:rPr>
              <a:t>n</a:t>
            </a:r>
            <a:endParaRPr/>
          </a:p>
          <a:p>
            <a:pPr lvl="1">
              <a:lnSpc>
                <a:spcPct val="100000"/>
              </a:lnSpc>
              <a:buFont typeface="Wingdings" charset="2"/>
              <a:buChar char=""/>
            </a:pPr>
            <a:r>
              <a:rPr i="1" lang="en-US" sz="2000" baseline="30000">
                <a:solidFill>
                  <a:srgbClr val="000000"/>
                </a:solidFill>
                <a:latin typeface="Arial"/>
              </a:rPr>
              <a:t>n</a:t>
            </a:r>
            <a:r>
              <a:rPr lang="en-US" sz="2000" baseline="30000">
                <a:solidFill>
                  <a:srgbClr val="000000"/>
                </a:solidFill>
                <a:latin typeface="Arial"/>
              </a:rPr>
              <a:t> bits are used for the cache index</a:t>
            </a:r>
            <a:endParaRPr/>
          </a:p>
          <a:p>
            <a:pPr>
              <a:lnSpc>
                <a:spcPct val="100000"/>
              </a:lnSpc>
              <a:buFont typeface="Wingdings" charset="2"/>
              <a:buChar char=""/>
            </a:pPr>
            <a:r>
              <a:rPr lang="en-US" sz="2400" baseline="30000">
                <a:solidFill>
                  <a:srgbClr val="000000"/>
                </a:solidFill>
                <a:latin typeface="Arial"/>
              </a:rPr>
              <a:t>If number of bytes in a block is 2</a:t>
            </a:r>
            <a:r>
              <a:rPr i="1" lang="en-US" sz="2400" baseline="30000">
                <a:solidFill>
                  <a:srgbClr val="000000"/>
                </a:solidFill>
                <a:latin typeface="Arial"/>
              </a:rPr>
              <a:t>b</a:t>
            </a:r>
            <a:endParaRPr/>
          </a:p>
          <a:p>
            <a:pPr lvl="1">
              <a:lnSpc>
                <a:spcPct val="100000"/>
              </a:lnSpc>
              <a:buFont typeface="Wingdings" charset="2"/>
              <a:buChar char=""/>
            </a:pPr>
            <a:r>
              <a:rPr i="1" lang="en-US" sz="2000" baseline="30000">
                <a:solidFill>
                  <a:srgbClr val="000000"/>
                </a:solidFill>
                <a:latin typeface="Arial"/>
              </a:rPr>
              <a:t>b</a:t>
            </a:r>
            <a:r>
              <a:rPr lang="en-US" sz="2000" baseline="30000">
                <a:solidFill>
                  <a:srgbClr val="000000"/>
                </a:solidFill>
                <a:latin typeface="Arial"/>
              </a:rPr>
              <a:t> bits are used for the block offset</a:t>
            </a:r>
            <a:endParaRPr/>
          </a:p>
          <a:p>
            <a:pPr>
              <a:lnSpc>
                <a:spcPct val="100000"/>
              </a:lnSpc>
              <a:buFont typeface="Wingdings" charset="2"/>
              <a:buChar char=""/>
            </a:pPr>
            <a:r>
              <a:rPr lang="en-US" sz="2400" baseline="30000">
                <a:solidFill>
                  <a:srgbClr val="000000"/>
                </a:solidFill>
                <a:latin typeface="Arial"/>
              </a:rPr>
              <a:t>If 32 bits are used for an address</a:t>
            </a:r>
            <a:endParaRPr/>
          </a:p>
          <a:p>
            <a:pPr lvl="1">
              <a:lnSpc>
                <a:spcPct val="100000"/>
              </a:lnSpc>
              <a:buFont typeface="Wingdings" charset="2"/>
              <a:buChar char=""/>
            </a:pPr>
            <a:r>
              <a:rPr lang="en-US" sz="2000" baseline="30000">
                <a:solidFill>
                  <a:srgbClr val="000000"/>
                </a:solidFill>
                <a:latin typeface="Arial"/>
              </a:rPr>
              <a:t>32 – </a:t>
            </a:r>
            <a:r>
              <a:rPr i="1" lang="en-US" sz="2000" baseline="30000">
                <a:solidFill>
                  <a:srgbClr val="000000"/>
                </a:solidFill>
                <a:latin typeface="Arial"/>
              </a:rPr>
              <a:t>n</a:t>
            </a:r>
            <a:r>
              <a:rPr lang="en-US" sz="2000" baseline="30000">
                <a:solidFill>
                  <a:srgbClr val="000000"/>
                </a:solidFill>
                <a:latin typeface="Arial"/>
              </a:rPr>
              <a:t> – </a:t>
            </a:r>
            <a:r>
              <a:rPr i="1" lang="en-US" sz="2000" baseline="30000">
                <a:solidFill>
                  <a:srgbClr val="000000"/>
                </a:solidFill>
                <a:latin typeface="Arial"/>
              </a:rPr>
              <a:t>b</a:t>
            </a:r>
            <a:r>
              <a:rPr lang="en-US" sz="2000" baseline="30000">
                <a:solidFill>
                  <a:srgbClr val="000000"/>
                </a:solidFill>
                <a:latin typeface="Arial"/>
              </a:rPr>
              <a:t> bits are used for the tag</a:t>
            </a:r>
            <a:endParaRPr/>
          </a:p>
          <a:p>
            <a:pPr>
              <a:lnSpc>
                <a:spcPct val="100000"/>
              </a:lnSpc>
              <a:buFont typeface="Wingdings" charset="2"/>
              <a:buChar char=""/>
            </a:pPr>
            <a:r>
              <a:rPr lang="en-US" sz="2400" baseline="30000">
                <a:solidFill>
                  <a:srgbClr val="000000"/>
                </a:solidFill>
                <a:latin typeface="Arial"/>
              </a:rPr>
              <a:t>Cache data size = 2</a:t>
            </a:r>
            <a:r>
              <a:rPr i="1" lang="en-US" sz="2400" baseline="30000">
                <a:solidFill>
                  <a:srgbClr val="000000"/>
                </a:solidFill>
                <a:latin typeface="Arial"/>
              </a:rPr>
              <a:t>n</a:t>
            </a:r>
            <a:r>
              <a:rPr lang="en-US" sz="2400" baseline="30000">
                <a:solidFill>
                  <a:srgbClr val="000000"/>
                </a:solidFill>
                <a:latin typeface="Arial"/>
              </a:rPr>
              <a:t>+</a:t>
            </a:r>
            <a:r>
              <a:rPr i="1" lang="en-US" sz="2400" baseline="30000">
                <a:solidFill>
                  <a:srgbClr val="000000"/>
                </a:solidFill>
                <a:latin typeface="Arial"/>
              </a:rPr>
              <a:t>b </a:t>
            </a:r>
            <a:r>
              <a:rPr lang="en-US" sz="2400" baseline="30000">
                <a:solidFill>
                  <a:srgbClr val="000000"/>
                </a:solidFill>
                <a:latin typeface="Arial"/>
              </a:rPr>
              <a:t>bytes</a:t>
            </a:r>
            <a:endParaRPr/>
          </a:p>
        </p:txBody>
      </p:sp>
      <p:sp>
        <p:nvSpPr>
          <p:cNvPr id="1022" name="CustomShape 3"/>
          <p:cNvSpPr/>
          <p:nvPr/>
        </p:nvSpPr>
        <p:spPr>
          <a:xfrm>
            <a:off x="6642000" y="2986200"/>
            <a:ext cx="2012760" cy="1828440"/>
          </a:xfrm>
          <a:prstGeom prst="rect">
            <a:avLst/>
          </a:prstGeom>
          <a:solidFill>
            <a:srgbClr val="ffffff"/>
          </a:solidFill>
          <a:ln w="12600">
            <a:solidFill>
              <a:srgbClr val="000000"/>
            </a:solidFill>
            <a:miter/>
          </a:ln>
        </p:spPr>
      </p:sp>
      <p:sp>
        <p:nvSpPr>
          <p:cNvPr id="1023" name="Line 4"/>
          <p:cNvSpPr/>
          <p:nvPr/>
        </p:nvSpPr>
        <p:spPr>
          <a:xfrm>
            <a:off x="6642000" y="3290760"/>
            <a:ext cx="2012760" cy="0"/>
          </a:xfrm>
          <a:prstGeom prst="line">
            <a:avLst/>
          </a:prstGeom>
          <a:ln w="12600">
            <a:solidFill>
              <a:srgbClr val="000000"/>
            </a:solidFill>
            <a:round/>
          </a:ln>
        </p:spPr>
      </p:sp>
      <p:sp>
        <p:nvSpPr>
          <p:cNvPr id="1024" name="Line 5"/>
          <p:cNvSpPr/>
          <p:nvPr/>
        </p:nvSpPr>
        <p:spPr>
          <a:xfrm>
            <a:off x="6642000" y="3595680"/>
            <a:ext cx="2012760" cy="0"/>
          </a:xfrm>
          <a:prstGeom prst="line">
            <a:avLst/>
          </a:prstGeom>
          <a:ln w="12600">
            <a:solidFill>
              <a:srgbClr val="000000"/>
            </a:solidFill>
            <a:round/>
          </a:ln>
        </p:spPr>
      </p:sp>
      <p:sp>
        <p:nvSpPr>
          <p:cNvPr id="1025" name="Line 6"/>
          <p:cNvSpPr/>
          <p:nvPr/>
        </p:nvSpPr>
        <p:spPr>
          <a:xfrm>
            <a:off x="6642000" y="4510080"/>
            <a:ext cx="2012760" cy="0"/>
          </a:xfrm>
          <a:prstGeom prst="line">
            <a:avLst/>
          </a:prstGeom>
          <a:ln w="12600">
            <a:solidFill>
              <a:srgbClr val="000000"/>
            </a:solidFill>
            <a:round/>
          </a:ln>
        </p:spPr>
      </p:sp>
      <p:sp>
        <p:nvSpPr>
          <p:cNvPr id="1026" name="CustomShape 7"/>
          <p:cNvSpPr/>
          <p:nvPr/>
        </p:nvSpPr>
        <p:spPr>
          <a:xfrm>
            <a:off x="7345440" y="3900600"/>
            <a:ext cx="1309320" cy="304560"/>
          </a:xfrm>
          <a:prstGeom prst="rect">
            <a:avLst/>
          </a:prstGeom>
          <a:solidFill>
            <a:srgbClr val="66ccff"/>
          </a:solidFill>
          <a:ln w="12600">
            <a:solidFill>
              <a:srgbClr val="000000"/>
            </a:solidFill>
            <a:miter/>
          </a:ln>
        </p:spPr>
      </p:sp>
      <p:sp>
        <p:nvSpPr>
          <p:cNvPr id="1027" name="Line 8"/>
          <p:cNvSpPr/>
          <p:nvPr/>
        </p:nvSpPr>
        <p:spPr>
          <a:xfrm>
            <a:off x="6783120" y="2985840"/>
            <a:ext cx="0" cy="1828800"/>
          </a:xfrm>
          <a:prstGeom prst="line">
            <a:avLst/>
          </a:prstGeom>
          <a:ln w="12600">
            <a:solidFill>
              <a:srgbClr val="000000"/>
            </a:solidFill>
            <a:round/>
          </a:ln>
        </p:spPr>
      </p:sp>
      <p:sp>
        <p:nvSpPr>
          <p:cNvPr id="1028" name="Line 9"/>
          <p:cNvSpPr/>
          <p:nvPr/>
        </p:nvSpPr>
        <p:spPr>
          <a:xfrm>
            <a:off x="7345080" y="2985840"/>
            <a:ext cx="0" cy="1828800"/>
          </a:xfrm>
          <a:prstGeom prst="line">
            <a:avLst/>
          </a:prstGeom>
          <a:ln w="12600">
            <a:solidFill>
              <a:srgbClr val="000000"/>
            </a:solidFill>
            <a:round/>
          </a:ln>
        </p:spPr>
      </p:sp>
      <p:sp>
        <p:nvSpPr>
          <p:cNvPr id="1029" name="Line 10"/>
          <p:cNvSpPr/>
          <p:nvPr/>
        </p:nvSpPr>
        <p:spPr>
          <a:xfrm>
            <a:off x="7991280" y="4052880"/>
            <a:ext cx="0" cy="1523880"/>
          </a:xfrm>
          <a:prstGeom prst="line">
            <a:avLst/>
          </a:prstGeom>
          <a:ln w="28440">
            <a:solidFill>
              <a:srgbClr val="000099"/>
            </a:solidFill>
            <a:round/>
            <a:headEnd len="med" type="oval" w="med"/>
            <a:tailEnd len="med" type="triangle" w="med"/>
          </a:ln>
        </p:spPr>
      </p:sp>
      <p:sp>
        <p:nvSpPr>
          <p:cNvPr id="1030" name="CustomShape 11"/>
          <p:cNvSpPr/>
          <p:nvPr/>
        </p:nvSpPr>
        <p:spPr>
          <a:xfrm>
            <a:off x="6642000" y="2649600"/>
            <a:ext cx="140760" cy="380520"/>
          </a:xfrm>
          <a:prstGeom prst="rect">
            <a:avLst/>
          </a:prstGeom>
          <a:noFill/>
          <a:ln w="12600">
            <a:noFill/>
          </a:ln>
        </p:spPr>
        <p:txBody>
          <a:bodyPr lIns="0" rIns="0" tIns="0" bIns="0" anchor="ctr"/>
          <a:p>
            <a:pPr algn="ctr">
              <a:lnSpc>
                <a:spcPct val="100000"/>
              </a:lnSpc>
            </a:pPr>
            <a:r>
              <a:rPr lang="en-US" sz="1400">
                <a:solidFill>
                  <a:srgbClr val="000000"/>
                </a:solidFill>
                <a:latin typeface="Arial"/>
              </a:rPr>
              <a:t>V</a:t>
            </a:r>
            <a:endParaRPr/>
          </a:p>
        </p:txBody>
      </p:sp>
      <p:sp>
        <p:nvSpPr>
          <p:cNvPr id="1031" name="CustomShape 12"/>
          <p:cNvSpPr/>
          <p:nvPr/>
        </p:nvSpPr>
        <p:spPr>
          <a:xfrm>
            <a:off x="6783480" y="2649600"/>
            <a:ext cx="561600" cy="380520"/>
          </a:xfrm>
          <a:prstGeom prst="rect">
            <a:avLst/>
          </a:prstGeom>
          <a:noFill/>
          <a:ln w="12600">
            <a:noFill/>
          </a:ln>
        </p:spPr>
        <p:txBody>
          <a:bodyPr lIns="0" rIns="0" tIns="0" bIns="0" anchor="ctr"/>
          <a:p>
            <a:pPr algn="ctr">
              <a:lnSpc>
                <a:spcPct val="100000"/>
              </a:lnSpc>
            </a:pPr>
            <a:r>
              <a:rPr lang="en-US" sz="1400">
                <a:solidFill>
                  <a:srgbClr val="000000"/>
                </a:solidFill>
                <a:latin typeface="Arial"/>
              </a:rPr>
              <a:t>Tag</a:t>
            </a:r>
            <a:endParaRPr/>
          </a:p>
        </p:txBody>
      </p:sp>
      <p:sp>
        <p:nvSpPr>
          <p:cNvPr id="1032" name="CustomShape 13"/>
          <p:cNvSpPr/>
          <p:nvPr/>
        </p:nvSpPr>
        <p:spPr>
          <a:xfrm>
            <a:off x="7345440" y="2649600"/>
            <a:ext cx="1321920" cy="380520"/>
          </a:xfrm>
          <a:prstGeom prst="rect">
            <a:avLst/>
          </a:prstGeom>
          <a:noFill/>
          <a:ln w="12600">
            <a:noFill/>
          </a:ln>
        </p:spPr>
        <p:txBody>
          <a:bodyPr lIns="0" rIns="0" tIns="0" bIns="0" anchor="ctr"/>
          <a:p>
            <a:pPr algn="ctr">
              <a:lnSpc>
                <a:spcPct val="100000"/>
              </a:lnSpc>
            </a:pPr>
            <a:r>
              <a:rPr lang="en-US" sz="1400">
                <a:solidFill>
                  <a:srgbClr val="000000"/>
                </a:solidFill>
                <a:latin typeface="Arial"/>
              </a:rPr>
              <a:t>Block Data</a:t>
            </a:r>
            <a:endParaRPr/>
          </a:p>
        </p:txBody>
      </p:sp>
      <p:sp>
        <p:nvSpPr>
          <p:cNvPr id="1033" name="CustomShape 14"/>
          <p:cNvSpPr/>
          <p:nvPr/>
        </p:nvSpPr>
        <p:spPr>
          <a:xfrm>
            <a:off x="6783480" y="3900600"/>
            <a:ext cx="561600" cy="304560"/>
          </a:xfrm>
          <a:prstGeom prst="rect">
            <a:avLst/>
          </a:prstGeom>
          <a:solidFill>
            <a:srgbClr val="99ff99"/>
          </a:solidFill>
          <a:ln w="12600">
            <a:solidFill>
              <a:srgbClr val="000000"/>
            </a:solidFill>
            <a:miter/>
          </a:ln>
        </p:spPr>
      </p:sp>
      <p:sp>
        <p:nvSpPr>
          <p:cNvPr id="1034" name="CustomShape 15"/>
          <p:cNvSpPr/>
          <p:nvPr/>
        </p:nvSpPr>
        <p:spPr>
          <a:xfrm>
            <a:off x="6642000" y="3900600"/>
            <a:ext cx="140760" cy="304560"/>
          </a:xfrm>
          <a:prstGeom prst="rect">
            <a:avLst/>
          </a:prstGeom>
          <a:solidFill>
            <a:srgbClr val="ff9999"/>
          </a:solidFill>
          <a:ln w="12600">
            <a:solidFill>
              <a:srgbClr val="000000"/>
            </a:solidFill>
            <a:miter/>
          </a:ln>
        </p:spPr>
      </p:sp>
      <p:sp>
        <p:nvSpPr>
          <p:cNvPr id="1035" name="Line 16"/>
          <p:cNvSpPr/>
          <p:nvPr/>
        </p:nvSpPr>
        <p:spPr>
          <a:xfrm>
            <a:off x="7064280" y="4052880"/>
            <a:ext cx="0" cy="914400"/>
          </a:xfrm>
          <a:prstGeom prst="line">
            <a:avLst/>
          </a:prstGeom>
          <a:ln w="12600">
            <a:solidFill>
              <a:srgbClr val="000000"/>
            </a:solidFill>
            <a:round/>
            <a:headEnd len="med" type="oval" w="med"/>
            <a:tailEnd len="med" type="triangle" w="med"/>
          </a:ln>
        </p:spPr>
      </p:sp>
      <p:sp>
        <p:nvSpPr>
          <p:cNvPr id="1036" name="CustomShape 17"/>
          <p:cNvSpPr/>
          <p:nvPr/>
        </p:nvSpPr>
        <p:spPr>
          <a:xfrm rot="5400000">
            <a:off x="6732720" y="5555880"/>
            <a:ext cx="380520" cy="421920"/>
          </a:xfrm>
          <a:prstGeom prst="flowChartDelay">
            <a:avLst/>
          </a:prstGeom>
          <a:solidFill>
            <a:srgbClr val="ffffff"/>
          </a:solidFill>
          <a:ln w="12600">
            <a:solidFill>
              <a:srgbClr val="000000"/>
            </a:solidFill>
            <a:miter/>
          </a:ln>
        </p:spPr>
      </p:sp>
      <p:sp>
        <p:nvSpPr>
          <p:cNvPr id="1037" name="CustomShape 18"/>
          <p:cNvSpPr/>
          <p:nvPr/>
        </p:nvSpPr>
        <p:spPr>
          <a:xfrm>
            <a:off x="6853320" y="4967280"/>
            <a:ext cx="421920" cy="456840"/>
          </a:xfrm>
          <a:prstGeom prst="ellipse">
            <a:avLst/>
          </a:prstGeom>
          <a:solidFill>
            <a:srgbClr val="ffffff"/>
          </a:solidFill>
          <a:ln w="12600">
            <a:solidFill>
              <a:srgbClr val="000000"/>
            </a:solidFill>
            <a:round/>
          </a:ln>
        </p:spPr>
      </p:sp>
      <p:sp>
        <p:nvSpPr>
          <p:cNvPr id="1038" name="CustomShape 19"/>
          <p:cNvSpPr/>
          <p:nvPr/>
        </p:nvSpPr>
        <p:spPr>
          <a:xfrm>
            <a:off x="6853320" y="4967280"/>
            <a:ext cx="421920" cy="456840"/>
          </a:xfrm>
          <a:prstGeom prst="rect">
            <a:avLst/>
          </a:prstGeom>
          <a:noFill/>
          <a:ln w="12600">
            <a:noFill/>
          </a:ln>
        </p:spPr>
        <p:txBody>
          <a:bodyPr lIns="0" rIns="0" tIns="0" bIns="0" anchor="ctr"/>
          <a:p>
            <a:pPr algn="ctr">
              <a:lnSpc>
                <a:spcPct val="100000"/>
              </a:lnSpc>
            </a:pPr>
            <a:r>
              <a:rPr lang="en-US">
                <a:solidFill>
                  <a:srgbClr val="000000"/>
                </a:solidFill>
                <a:latin typeface="Arial"/>
              </a:rPr>
              <a:t>=</a:t>
            </a:r>
            <a:endParaRPr/>
          </a:p>
        </p:txBody>
      </p:sp>
      <p:sp>
        <p:nvSpPr>
          <p:cNvPr id="1039" name="Line 20"/>
          <p:cNvSpPr/>
          <p:nvPr/>
        </p:nvSpPr>
        <p:spPr>
          <a:xfrm>
            <a:off x="7064280" y="5424480"/>
            <a:ext cx="0" cy="152280"/>
          </a:xfrm>
          <a:prstGeom prst="line">
            <a:avLst/>
          </a:prstGeom>
          <a:ln w="12600">
            <a:solidFill>
              <a:srgbClr val="000000"/>
            </a:solidFill>
            <a:round/>
            <a:tailEnd len="med" type="triangle" w="med"/>
          </a:ln>
        </p:spPr>
      </p:sp>
      <p:sp>
        <p:nvSpPr>
          <p:cNvPr id="1040" name="Line 21"/>
          <p:cNvSpPr/>
          <p:nvPr/>
        </p:nvSpPr>
        <p:spPr>
          <a:xfrm>
            <a:off x="6783120" y="5424480"/>
            <a:ext cx="0" cy="152280"/>
          </a:xfrm>
          <a:prstGeom prst="line">
            <a:avLst/>
          </a:prstGeom>
          <a:ln w="12600">
            <a:solidFill>
              <a:srgbClr val="000000"/>
            </a:solidFill>
            <a:round/>
            <a:tailEnd len="med" type="triangle" w="med"/>
          </a:ln>
        </p:spPr>
      </p:sp>
      <p:sp>
        <p:nvSpPr>
          <p:cNvPr id="1041" name="Line 22"/>
          <p:cNvSpPr/>
          <p:nvPr/>
        </p:nvSpPr>
        <p:spPr>
          <a:xfrm>
            <a:off x="6922800" y="5957640"/>
            <a:ext cx="0" cy="152640"/>
          </a:xfrm>
          <a:prstGeom prst="line">
            <a:avLst/>
          </a:prstGeom>
          <a:ln w="12600">
            <a:solidFill>
              <a:srgbClr val="ff0000"/>
            </a:solidFill>
            <a:round/>
            <a:tailEnd len="med" type="triangle" w="med"/>
          </a:ln>
        </p:spPr>
      </p:sp>
      <p:sp>
        <p:nvSpPr>
          <p:cNvPr id="1042" name="Line 23"/>
          <p:cNvSpPr/>
          <p:nvPr/>
        </p:nvSpPr>
        <p:spPr>
          <a:xfrm flipH="1">
            <a:off x="6711840" y="5424480"/>
            <a:ext cx="71280" cy="0"/>
          </a:xfrm>
          <a:prstGeom prst="line">
            <a:avLst/>
          </a:prstGeom>
          <a:ln w="12600">
            <a:solidFill>
              <a:srgbClr val="000000"/>
            </a:solidFill>
            <a:round/>
          </a:ln>
        </p:spPr>
      </p:sp>
      <p:sp>
        <p:nvSpPr>
          <p:cNvPr id="1043" name="Line 24"/>
          <p:cNvSpPr/>
          <p:nvPr/>
        </p:nvSpPr>
        <p:spPr>
          <a:xfrm>
            <a:off x="6711840" y="4052880"/>
            <a:ext cx="0" cy="1371600"/>
          </a:xfrm>
          <a:prstGeom prst="line">
            <a:avLst/>
          </a:prstGeom>
          <a:ln w="12600">
            <a:solidFill>
              <a:srgbClr val="000000"/>
            </a:solidFill>
            <a:round/>
            <a:headEnd len="med" type="oval" w="med"/>
          </a:ln>
        </p:spPr>
      </p:sp>
      <p:sp>
        <p:nvSpPr>
          <p:cNvPr id="1044" name="CustomShape 25"/>
          <p:cNvSpPr/>
          <p:nvPr/>
        </p:nvSpPr>
        <p:spPr>
          <a:xfrm>
            <a:off x="6507000" y="5915160"/>
            <a:ext cx="421920" cy="304560"/>
          </a:xfrm>
          <a:prstGeom prst="rect">
            <a:avLst/>
          </a:prstGeom>
          <a:noFill/>
          <a:ln w="12600">
            <a:noFill/>
          </a:ln>
        </p:spPr>
        <p:txBody>
          <a:bodyPr lIns="0" rIns="0" tIns="0" bIns="0" anchor="ctr"/>
          <a:p>
            <a:pPr algn="ctr">
              <a:lnSpc>
                <a:spcPct val="100000"/>
              </a:lnSpc>
            </a:pPr>
            <a:r>
              <a:rPr b="1" lang="en-US" sz="1600">
                <a:solidFill>
                  <a:srgbClr val="ff0000"/>
                </a:solidFill>
                <a:latin typeface="Arial"/>
              </a:rPr>
              <a:t>Hit</a:t>
            </a:r>
            <a:endParaRPr/>
          </a:p>
        </p:txBody>
      </p:sp>
      <p:sp>
        <p:nvSpPr>
          <p:cNvPr id="1045" name="CustomShape 26"/>
          <p:cNvSpPr/>
          <p:nvPr/>
        </p:nvSpPr>
        <p:spPr>
          <a:xfrm>
            <a:off x="7734240" y="5576760"/>
            <a:ext cx="482400" cy="304560"/>
          </a:xfrm>
          <a:prstGeom prst="rect">
            <a:avLst/>
          </a:prstGeom>
          <a:noFill/>
          <a:ln w="12600">
            <a:noFill/>
          </a:ln>
        </p:spPr>
        <p:txBody>
          <a:bodyPr lIns="0" rIns="0" tIns="0" bIns="0" anchor="ctr"/>
          <a:p>
            <a:pPr algn="ctr">
              <a:lnSpc>
                <a:spcPct val="100000"/>
              </a:lnSpc>
            </a:pPr>
            <a:r>
              <a:rPr b="1" lang="en-US" sz="1600">
                <a:solidFill>
                  <a:srgbClr val="000099"/>
                </a:solidFill>
                <a:latin typeface="Arial"/>
              </a:rPr>
              <a:t>Data</a:t>
            </a:r>
            <a:endParaRPr/>
          </a:p>
        </p:txBody>
      </p:sp>
      <p:sp>
        <p:nvSpPr>
          <p:cNvPr id="1046" name="CustomShape 27"/>
          <p:cNvSpPr/>
          <p:nvPr/>
        </p:nvSpPr>
        <p:spPr>
          <a:xfrm>
            <a:off x="6753240" y="1935000"/>
            <a:ext cx="676080" cy="304560"/>
          </a:xfrm>
          <a:prstGeom prst="rect">
            <a:avLst/>
          </a:prstGeom>
          <a:solidFill>
            <a:srgbClr val="99ff99"/>
          </a:solidFill>
          <a:ln w="12600">
            <a:solidFill>
              <a:srgbClr val="000000"/>
            </a:solidFill>
            <a:miter/>
          </a:ln>
        </p:spPr>
        <p:txBody>
          <a:bodyPr lIns="0" rIns="0" tIns="0" bIns="0" anchor="ctr"/>
          <a:p>
            <a:pPr algn="ctr">
              <a:lnSpc>
                <a:spcPct val="100000"/>
              </a:lnSpc>
            </a:pPr>
            <a:r>
              <a:rPr b="1" lang="en-US" sz="1200">
                <a:solidFill>
                  <a:srgbClr val="000000"/>
                </a:solidFill>
                <a:latin typeface="Arial"/>
              </a:rPr>
              <a:t>Tag</a:t>
            </a:r>
            <a:endParaRPr/>
          </a:p>
        </p:txBody>
      </p:sp>
      <p:sp>
        <p:nvSpPr>
          <p:cNvPr id="1047" name="CustomShape 28"/>
          <p:cNvSpPr/>
          <p:nvPr/>
        </p:nvSpPr>
        <p:spPr>
          <a:xfrm>
            <a:off x="7429680" y="1935000"/>
            <a:ext cx="590040" cy="304560"/>
          </a:xfrm>
          <a:prstGeom prst="rect">
            <a:avLst/>
          </a:prstGeom>
          <a:solidFill>
            <a:srgbClr val="ffff66"/>
          </a:solidFill>
          <a:ln w="12600">
            <a:solidFill>
              <a:srgbClr val="000000"/>
            </a:solidFill>
            <a:miter/>
          </a:ln>
        </p:spPr>
        <p:txBody>
          <a:bodyPr lIns="0" rIns="0" tIns="0" bIns="0" anchor="ctr"/>
          <a:p>
            <a:pPr algn="ctr">
              <a:lnSpc>
                <a:spcPct val="100000"/>
              </a:lnSpc>
            </a:pPr>
            <a:r>
              <a:rPr b="1" lang="en-US" sz="1200">
                <a:solidFill>
                  <a:srgbClr val="000000"/>
                </a:solidFill>
                <a:latin typeface="Arial"/>
              </a:rPr>
              <a:t>Index</a:t>
            </a:r>
            <a:endParaRPr/>
          </a:p>
        </p:txBody>
      </p:sp>
      <p:sp>
        <p:nvSpPr>
          <p:cNvPr id="1048" name="CustomShape 29"/>
          <p:cNvSpPr/>
          <p:nvPr/>
        </p:nvSpPr>
        <p:spPr>
          <a:xfrm>
            <a:off x="8020080" y="1935000"/>
            <a:ext cx="466200" cy="304560"/>
          </a:xfrm>
          <a:prstGeom prst="rect">
            <a:avLst/>
          </a:prstGeom>
          <a:solidFill>
            <a:srgbClr val="66ccff"/>
          </a:solidFill>
          <a:ln w="12600">
            <a:solidFill>
              <a:srgbClr val="000000"/>
            </a:solidFill>
            <a:miter/>
          </a:ln>
        </p:spPr>
        <p:txBody>
          <a:bodyPr lIns="0" rIns="0" tIns="0" bIns="0" anchor="ctr"/>
          <a:p>
            <a:pPr algn="ctr">
              <a:lnSpc>
                <a:spcPct val="100000"/>
              </a:lnSpc>
            </a:pPr>
            <a:r>
              <a:rPr b="1" lang="en-US" sz="1200">
                <a:solidFill>
                  <a:srgbClr val="000000"/>
                </a:solidFill>
                <a:latin typeface="Arial"/>
              </a:rPr>
              <a:t>offset</a:t>
            </a:r>
            <a:endParaRPr/>
          </a:p>
        </p:txBody>
      </p:sp>
      <p:sp>
        <p:nvSpPr>
          <p:cNvPr id="1049" name="CustomShape 30"/>
          <p:cNvSpPr/>
          <p:nvPr/>
        </p:nvSpPr>
        <p:spPr>
          <a:xfrm>
            <a:off x="6753240" y="1523880"/>
            <a:ext cx="1266480" cy="182160"/>
          </a:xfrm>
          <a:prstGeom prst="rect">
            <a:avLst/>
          </a:prstGeom>
          <a:noFill/>
          <a:ln w="12600">
            <a:noFill/>
          </a:ln>
        </p:spPr>
        <p:txBody>
          <a:bodyPr lIns="0" rIns="0" tIns="0" bIns="0" anchor="ctr"/>
          <a:p>
            <a:pPr algn="ctr">
              <a:lnSpc>
                <a:spcPct val="100000"/>
              </a:lnSpc>
            </a:pPr>
            <a:r>
              <a:rPr b="1" lang="en-US" sz="1200">
                <a:solidFill>
                  <a:srgbClr val="000000"/>
                </a:solidFill>
                <a:latin typeface="Arial"/>
              </a:rPr>
              <a:t>Block Address</a:t>
            </a:r>
            <a:endParaRPr/>
          </a:p>
        </p:txBody>
      </p:sp>
      <p:sp>
        <p:nvSpPr>
          <p:cNvPr id="1050" name="CustomShape 31"/>
          <p:cNvSpPr/>
          <p:nvPr/>
        </p:nvSpPr>
        <p:spPr>
          <a:xfrm rot="16200000">
            <a:off x="7318440" y="1188000"/>
            <a:ext cx="136080" cy="1266480"/>
          </a:xfrm>
          <a:prstGeom prst="rightBrace">
            <a:avLst>
              <a:gd name="adj1" fmla="val 77326"/>
              <a:gd name="adj2" fmla="val 50000"/>
            </a:avLst>
          </a:prstGeom>
          <a:noFill/>
          <a:ln w="12600">
            <a:solidFill>
              <a:srgbClr val="000000"/>
            </a:solidFill>
            <a:round/>
          </a:ln>
        </p:spPr>
      </p:sp>
      <p:sp>
        <p:nvSpPr>
          <p:cNvPr id="1051" name="CustomShape 32"/>
          <p:cNvSpPr/>
          <p:nvPr/>
        </p:nvSpPr>
        <p:spPr>
          <a:xfrm>
            <a:off x="6502320" y="2239920"/>
            <a:ext cx="1221840" cy="1828440"/>
          </a:xfrm>
          <a:prstGeom prst="rect">
            <a:avLst/>
          </a:prstGeom>
          <a:noFill/>
          <a:ln w="12600">
            <a:solidFill>
              <a:srgbClr val="000000"/>
            </a:solidFill>
            <a:round/>
            <a:tailEnd len="med" type="triangle" w="med"/>
          </a:ln>
        </p:spPr>
      </p:sp>
      <p:sp>
        <p:nvSpPr>
          <p:cNvPr id="1052" name="CustomShape 33"/>
          <p:cNvSpPr/>
          <p:nvPr/>
        </p:nvSpPr>
        <p:spPr>
          <a:xfrm>
            <a:off x="6416640" y="2239920"/>
            <a:ext cx="676080" cy="2971440"/>
          </a:xfrm>
          <a:prstGeom prst="rect">
            <a:avLst/>
          </a:prstGeom>
          <a:noFill/>
          <a:ln w="12600">
            <a:solidFill>
              <a:srgbClr val="000000"/>
            </a:solidFill>
            <a:round/>
            <a:tailEnd len="med" type="triangle" w="med"/>
          </a:ln>
        </p:spPr>
      </p:sp>
    </p:spTree>
  </p:cSld>
  <p:timing>
    <p:tnLst>
      <p:par>
        <p:cTn id="66" dur="indefinite" restart="never" nodeType="tmRoot">
          <p:childTnLst>
            <p:seq>
              <p:cTn id="67"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53" name="TextShape 1"/>
          <p:cNvSpPr txBox="1"/>
          <p:nvPr/>
        </p:nvSpPr>
        <p:spPr>
          <a:xfrm>
            <a:off x="457200" y="274680"/>
            <a:ext cx="8229240" cy="791640"/>
          </a:xfrm>
          <a:prstGeom prst="rect">
            <a:avLst/>
          </a:prstGeom>
        </p:spPr>
        <p:txBody>
          <a:bodyPr anchor="ctr"/>
          <a:p>
            <a:pPr>
              <a:lnSpc>
                <a:spcPct val="100000"/>
              </a:lnSpc>
            </a:pPr>
            <a:r>
              <a:rPr lang="en-US" sz="3600">
                <a:solidFill>
                  <a:srgbClr val="000099"/>
                </a:solidFill>
                <a:latin typeface="Comic Sans MS"/>
              </a:rPr>
              <a:t>Mapping an Address to a Cache Block</a:t>
            </a:r>
            <a:endParaRPr/>
          </a:p>
        </p:txBody>
      </p:sp>
      <p:sp>
        <p:nvSpPr>
          <p:cNvPr id="1054" name="TextShape 2"/>
          <p:cNvSpPr txBox="1"/>
          <p:nvPr/>
        </p:nvSpPr>
        <p:spPr>
          <a:xfrm>
            <a:off x="457200" y="1143000"/>
            <a:ext cx="8229240" cy="5143320"/>
          </a:xfrm>
          <a:prstGeom prst="rect">
            <a:avLst/>
          </a:prstGeom>
        </p:spPr>
        <p:txBody>
          <a:bodyPr lIns="0" rIns="0"/>
          <a:p>
            <a:pPr>
              <a:lnSpc>
                <a:spcPct val="100000"/>
              </a:lnSpc>
              <a:buFont typeface="Wingdings" charset="2"/>
              <a:buChar char=""/>
            </a:pPr>
            <a:r>
              <a:rPr lang="en-US" sz="2400">
                <a:solidFill>
                  <a:srgbClr val="ff0000"/>
                </a:solidFill>
                <a:latin typeface="Arial"/>
              </a:rPr>
              <a:t>Example</a:t>
            </a:r>
            <a:endParaRPr/>
          </a:p>
          <a:p>
            <a:pPr lvl="1">
              <a:lnSpc>
                <a:spcPct val="100000"/>
              </a:lnSpc>
              <a:buFont typeface="Wingdings" charset="2"/>
              <a:buChar char=""/>
            </a:pPr>
            <a:r>
              <a:rPr lang="en-US" sz="2000">
                <a:solidFill>
                  <a:srgbClr val="000000"/>
                </a:solidFill>
                <a:latin typeface="Arial"/>
              </a:rPr>
              <a:t>Consider a direct-mapped cache with 256 blocks</a:t>
            </a:r>
            <a:endParaRPr/>
          </a:p>
          <a:p>
            <a:pPr lvl="1">
              <a:lnSpc>
                <a:spcPct val="100000"/>
              </a:lnSpc>
              <a:buFont typeface="Wingdings" charset="2"/>
              <a:buChar char=""/>
            </a:pPr>
            <a:r>
              <a:rPr lang="en-US" sz="2000">
                <a:solidFill>
                  <a:srgbClr val="000000"/>
                </a:solidFill>
                <a:latin typeface="Arial"/>
              </a:rPr>
              <a:t>Block size = 16 bytes</a:t>
            </a:r>
            <a:endParaRPr/>
          </a:p>
          <a:p>
            <a:pPr lvl="1">
              <a:lnSpc>
                <a:spcPct val="100000"/>
              </a:lnSpc>
              <a:buFont typeface="Wingdings" charset="2"/>
              <a:buChar char=""/>
            </a:pPr>
            <a:r>
              <a:rPr lang="en-US" sz="2000">
                <a:solidFill>
                  <a:srgbClr val="000000"/>
                </a:solidFill>
                <a:latin typeface="Arial"/>
              </a:rPr>
              <a:t>Compute tag, index, and byte offset of address: 0x01FFF8AC</a:t>
            </a:r>
            <a:endParaRPr/>
          </a:p>
          <a:p>
            <a:pPr>
              <a:lnSpc>
                <a:spcPct val="100000"/>
              </a:lnSpc>
              <a:buFont typeface="Wingdings" charset="2"/>
              <a:buChar char=""/>
            </a:pPr>
            <a:r>
              <a:rPr lang="en-US" sz="2400">
                <a:solidFill>
                  <a:srgbClr val="ff0000"/>
                </a:solidFill>
                <a:latin typeface="Arial"/>
              </a:rPr>
              <a:t>Solution</a:t>
            </a:r>
            <a:endParaRPr/>
          </a:p>
          <a:p>
            <a:pPr lvl="1">
              <a:lnSpc>
                <a:spcPct val="100000"/>
              </a:lnSpc>
              <a:buFont typeface="Wingdings" charset="2"/>
              <a:buChar char=""/>
            </a:pPr>
            <a:r>
              <a:rPr lang="en-US" sz="2000">
                <a:solidFill>
                  <a:srgbClr val="000000"/>
                </a:solidFill>
                <a:latin typeface="Arial"/>
              </a:rPr>
              <a:t>32-bit address is divided into:</a:t>
            </a:r>
            <a:endParaRPr/>
          </a:p>
          <a:p>
            <a:pPr lvl="2">
              <a:lnSpc>
                <a:spcPct val="100000"/>
              </a:lnSpc>
              <a:buFont typeface="Wingdings" charset="2"/>
              <a:buChar char=""/>
            </a:pPr>
            <a:r>
              <a:rPr lang="en-US">
                <a:solidFill>
                  <a:srgbClr val="000000"/>
                </a:solidFill>
                <a:latin typeface="Arial"/>
              </a:rPr>
              <a:t>4-bit byte offset field, because block size = 2</a:t>
            </a:r>
            <a:r>
              <a:rPr lang="en-US" baseline="30000">
                <a:solidFill>
                  <a:srgbClr val="000000"/>
                </a:solidFill>
                <a:latin typeface="Arial"/>
              </a:rPr>
              <a:t>4 = 16 bytes</a:t>
            </a:r>
            <a:endParaRPr/>
          </a:p>
          <a:p>
            <a:pPr lvl="2">
              <a:lnSpc>
                <a:spcPct val="100000"/>
              </a:lnSpc>
              <a:buFont typeface="Wingdings" charset="2"/>
              <a:buChar char=""/>
            </a:pPr>
            <a:r>
              <a:rPr lang="en-US" baseline="30000">
                <a:solidFill>
                  <a:srgbClr val="000000"/>
                </a:solidFill>
                <a:latin typeface="Arial"/>
              </a:rPr>
              <a:t>8-bit cache index, because there are 28 = 256 blocks in cache</a:t>
            </a:r>
            <a:endParaRPr/>
          </a:p>
          <a:p>
            <a:pPr lvl="2">
              <a:lnSpc>
                <a:spcPct val="100000"/>
              </a:lnSpc>
              <a:buFont typeface="Wingdings" charset="2"/>
              <a:buChar char=""/>
            </a:pPr>
            <a:r>
              <a:rPr lang="en-US" baseline="30000">
                <a:solidFill>
                  <a:srgbClr val="000000"/>
                </a:solidFill>
                <a:latin typeface="Arial"/>
              </a:rPr>
              <a:t>20-bit tag field</a:t>
            </a:r>
            <a:endParaRPr/>
          </a:p>
          <a:p>
            <a:pPr lvl="1">
              <a:lnSpc>
                <a:spcPct val="100000"/>
              </a:lnSpc>
              <a:buFont typeface="Wingdings" charset="2"/>
              <a:buChar char=""/>
            </a:pPr>
            <a:r>
              <a:rPr lang="en-US" sz="2000" baseline="30000">
                <a:solidFill>
                  <a:srgbClr val="000000"/>
                </a:solidFill>
                <a:latin typeface="Arial"/>
              </a:rPr>
              <a:t>Byte offset = 0xC = 12 (least significant 4 bits of address)</a:t>
            </a:r>
            <a:endParaRPr/>
          </a:p>
          <a:p>
            <a:pPr lvl="1">
              <a:lnSpc>
                <a:spcPct val="100000"/>
              </a:lnSpc>
              <a:buFont typeface="Wingdings" charset="2"/>
              <a:buChar char=""/>
            </a:pPr>
            <a:r>
              <a:rPr lang="en-US" sz="2000" baseline="30000">
                <a:solidFill>
                  <a:srgbClr val="000000"/>
                </a:solidFill>
                <a:latin typeface="Arial"/>
              </a:rPr>
              <a:t>Cache index = 0x8A = 138 (next lower 8 bits of address)</a:t>
            </a:r>
            <a:endParaRPr/>
          </a:p>
          <a:p>
            <a:pPr lvl="1">
              <a:lnSpc>
                <a:spcPct val="100000"/>
              </a:lnSpc>
              <a:buFont typeface="Wingdings" charset="2"/>
              <a:buChar char=""/>
            </a:pPr>
            <a:r>
              <a:rPr lang="en-US" sz="2000" baseline="30000">
                <a:solidFill>
                  <a:srgbClr val="000000"/>
                </a:solidFill>
                <a:latin typeface="Arial"/>
              </a:rPr>
              <a:t>Tag = 0x01FFF (upper 20 bits of address)</a:t>
            </a:r>
            <a:endParaRPr/>
          </a:p>
        </p:txBody>
      </p:sp>
      <p:sp>
        <p:nvSpPr>
          <p:cNvPr id="1055" name="CustomShape 3"/>
          <p:cNvSpPr/>
          <p:nvPr/>
        </p:nvSpPr>
        <p:spPr>
          <a:xfrm>
            <a:off x="4681440" y="3452760"/>
            <a:ext cx="999720" cy="304560"/>
          </a:xfrm>
          <a:prstGeom prst="rect">
            <a:avLst/>
          </a:prstGeom>
          <a:solidFill>
            <a:srgbClr val="99ff99"/>
          </a:solidFill>
          <a:ln w="12600">
            <a:solidFill>
              <a:srgbClr val="000000"/>
            </a:solidFill>
            <a:miter/>
          </a:ln>
        </p:spPr>
        <p:txBody>
          <a:bodyPr lIns="0" rIns="0" tIns="0" bIns="0" anchor="ctr"/>
          <a:p>
            <a:pPr algn="ctr">
              <a:lnSpc>
                <a:spcPct val="100000"/>
              </a:lnSpc>
            </a:pPr>
            <a:r>
              <a:rPr b="1" lang="en-US" sz="1200">
                <a:solidFill>
                  <a:srgbClr val="000000"/>
                </a:solidFill>
                <a:latin typeface="Arial"/>
              </a:rPr>
              <a:t>Tag</a:t>
            </a:r>
            <a:endParaRPr/>
          </a:p>
        </p:txBody>
      </p:sp>
      <p:sp>
        <p:nvSpPr>
          <p:cNvPr id="1056" name="CustomShape 4"/>
          <p:cNvSpPr/>
          <p:nvPr/>
        </p:nvSpPr>
        <p:spPr>
          <a:xfrm>
            <a:off x="5681520" y="3452760"/>
            <a:ext cx="590040" cy="304560"/>
          </a:xfrm>
          <a:prstGeom prst="rect">
            <a:avLst/>
          </a:prstGeom>
          <a:solidFill>
            <a:srgbClr val="ffff66"/>
          </a:solidFill>
          <a:ln w="12600">
            <a:solidFill>
              <a:srgbClr val="000000"/>
            </a:solidFill>
            <a:miter/>
          </a:ln>
        </p:spPr>
        <p:txBody>
          <a:bodyPr lIns="0" rIns="0" tIns="0" bIns="0" anchor="ctr"/>
          <a:p>
            <a:pPr algn="ctr">
              <a:lnSpc>
                <a:spcPct val="100000"/>
              </a:lnSpc>
            </a:pPr>
            <a:r>
              <a:rPr b="1" lang="en-US" sz="1200">
                <a:solidFill>
                  <a:srgbClr val="000000"/>
                </a:solidFill>
                <a:latin typeface="Arial"/>
              </a:rPr>
              <a:t>Index</a:t>
            </a:r>
            <a:endParaRPr/>
          </a:p>
        </p:txBody>
      </p:sp>
      <p:sp>
        <p:nvSpPr>
          <p:cNvPr id="1057" name="CustomShape 5"/>
          <p:cNvSpPr/>
          <p:nvPr/>
        </p:nvSpPr>
        <p:spPr>
          <a:xfrm>
            <a:off x="6272280" y="3452760"/>
            <a:ext cx="460080" cy="304560"/>
          </a:xfrm>
          <a:prstGeom prst="rect">
            <a:avLst/>
          </a:prstGeom>
          <a:solidFill>
            <a:srgbClr val="66ccff"/>
          </a:solidFill>
          <a:ln w="12600">
            <a:solidFill>
              <a:srgbClr val="000000"/>
            </a:solidFill>
            <a:miter/>
          </a:ln>
        </p:spPr>
        <p:txBody>
          <a:bodyPr lIns="0" rIns="0" tIns="0" bIns="0" anchor="ctr"/>
          <a:p>
            <a:pPr algn="ctr">
              <a:lnSpc>
                <a:spcPct val="100000"/>
              </a:lnSpc>
            </a:pPr>
            <a:r>
              <a:rPr b="1" lang="en-US" sz="1200">
                <a:solidFill>
                  <a:srgbClr val="000000"/>
                </a:solidFill>
                <a:latin typeface="Arial"/>
              </a:rPr>
              <a:t>offset</a:t>
            </a:r>
            <a:endParaRPr/>
          </a:p>
        </p:txBody>
      </p:sp>
      <p:sp>
        <p:nvSpPr>
          <p:cNvPr id="1058" name="CustomShape 6"/>
          <p:cNvSpPr/>
          <p:nvPr/>
        </p:nvSpPr>
        <p:spPr>
          <a:xfrm>
            <a:off x="6265800" y="3218040"/>
            <a:ext cx="466200" cy="215640"/>
          </a:xfrm>
          <a:prstGeom prst="rect">
            <a:avLst/>
          </a:prstGeom>
          <a:noFill/>
          <a:ln w="12600">
            <a:noFill/>
          </a:ln>
        </p:spPr>
        <p:txBody>
          <a:bodyPr lIns="0" rIns="0" tIns="0" bIns="0" anchor="ctr"/>
          <a:p>
            <a:pPr algn="ctr">
              <a:lnSpc>
                <a:spcPct val="100000"/>
              </a:lnSpc>
            </a:pPr>
            <a:r>
              <a:rPr b="1" lang="en-US" sz="1200">
                <a:solidFill>
                  <a:srgbClr val="000000"/>
                </a:solidFill>
                <a:latin typeface="Arial"/>
              </a:rPr>
              <a:t>4</a:t>
            </a:r>
            <a:endParaRPr/>
          </a:p>
        </p:txBody>
      </p:sp>
      <p:sp>
        <p:nvSpPr>
          <p:cNvPr id="1059" name="CustomShape 7"/>
          <p:cNvSpPr/>
          <p:nvPr/>
        </p:nvSpPr>
        <p:spPr>
          <a:xfrm>
            <a:off x="5689440" y="3218040"/>
            <a:ext cx="576000" cy="215640"/>
          </a:xfrm>
          <a:prstGeom prst="rect">
            <a:avLst/>
          </a:prstGeom>
          <a:noFill/>
          <a:ln w="12600">
            <a:noFill/>
          </a:ln>
        </p:spPr>
        <p:txBody>
          <a:bodyPr lIns="0" rIns="0" tIns="0" bIns="0" anchor="ctr"/>
          <a:p>
            <a:pPr algn="ctr">
              <a:lnSpc>
                <a:spcPct val="100000"/>
              </a:lnSpc>
            </a:pPr>
            <a:r>
              <a:rPr b="1" lang="en-US" sz="1200">
                <a:solidFill>
                  <a:srgbClr val="000000"/>
                </a:solidFill>
                <a:latin typeface="Arial"/>
              </a:rPr>
              <a:t>8</a:t>
            </a:r>
            <a:endParaRPr/>
          </a:p>
        </p:txBody>
      </p:sp>
      <p:sp>
        <p:nvSpPr>
          <p:cNvPr id="1060" name="CustomShape 8"/>
          <p:cNvSpPr/>
          <p:nvPr/>
        </p:nvSpPr>
        <p:spPr>
          <a:xfrm>
            <a:off x="4681440" y="3218040"/>
            <a:ext cx="1007640" cy="215640"/>
          </a:xfrm>
          <a:prstGeom prst="rect">
            <a:avLst/>
          </a:prstGeom>
          <a:noFill/>
          <a:ln w="12600">
            <a:noFill/>
          </a:ln>
        </p:spPr>
        <p:txBody>
          <a:bodyPr lIns="0" rIns="0" tIns="0" bIns="0" anchor="ctr"/>
          <a:p>
            <a:pPr algn="ctr">
              <a:lnSpc>
                <a:spcPct val="100000"/>
              </a:lnSpc>
            </a:pPr>
            <a:r>
              <a:rPr b="1" lang="en-US" sz="1200">
                <a:solidFill>
                  <a:srgbClr val="000000"/>
                </a:solidFill>
                <a:latin typeface="Arial"/>
              </a:rPr>
              <a:t>20</a:t>
            </a:r>
            <a:endParaRPr/>
          </a:p>
        </p:txBody>
      </p:sp>
      <p:sp>
        <p:nvSpPr>
          <p:cNvPr id="1061" name="CustomShape 9"/>
          <p:cNvSpPr/>
          <p:nvPr/>
        </p:nvSpPr>
        <p:spPr>
          <a:xfrm>
            <a:off x="4680000" y="2919240"/>
            <a:ext cx="1584000" cy="182160"/>
          </a:xfrm>
          <a:prstGeom prst="rect">
            <a:avLst/>
          </a:prstGeom>
          <a:noFill/>
          <a:ln w="12600">
            <a:noFill/>
          </a:ln>
        </p:spPr>
        <p:txBody>
          <a:bodyPr lIns="0" rIns="0" tIns="0" bIns="0" anchor="ctr"/>
          <a:p>
            <a:pPr algn="ctr">
              <a:lnSpc>
                <a:spcPct val="100000"/>
              </a:lnSpc>
            </a:pPr>
            <a:r>
              <a:rPr b="1" lang="en-US" sz="1200">
                <a:solidFill>
                  <a:srgbClr val="000000"/>
                </a:solidFill>
                <a:latin typeface="Arial"/>
              </a:rPr>
              <a:t>Block Address</a:t>
            </a:r>
            <a:endParaRPr/>
          </a:p>
        </p:txBody>
      </p:sp>
      <p:sp>
        <p:nvSpPr>
          <p:cNvPr id="1062" name="CustomShape 10"/>
          <p:cNvSpPr/>
          <p:nvPr/>
        </p:nvSpPr>
        <p:spPr>
          <a:xfrm rot="16200000">
            <a:off x="5403960" y="2424600"/>
            <a:ext cx="136080" cy="1584000"/>
          </a:xfrm>
          <a:prstGeom prst="rightBrace">
            <a:avLst>
              <a:gd name="adj1" fmla="val 77326"/>
              <a:gd name="adj2" fmla="val 50000"/>
            </a:avLst>
          </a:prstGeom>
          <a:noFill/>
          <a:ln w="12600">
            <a:solidFill>
              <a:srgbClr val="000000"/>
            </a:solidFill>
            <a:round/>
          </a:ln>
        </p:spPr>
      </p:sp>
    </p:spTree>
  </p:cSld>
  <p:timing>
    <p:tnLst>
      <p:par>
        <p:cTn id="68" dur="indefinite" restart="never" nodeType="tmRoot">
          <p:childTnLst>
            <p:seq>
              <p:cTn id="69" dur="indefinite" nodeType="mainSeq">
                <p:childTnLst>
                  <p:par>
                    <p:cTn id="70" fill="hold">
                      <p:stCondLst>
                        <p:cond delay="indefinite"/>
                      </p:stCondLst>
                      <p:childTnLst>
                        <p:par>
                          <p:cTn id="71" fill="hold">
                            <p:stCondLst>
                              <p:cond delay="0"/>
                            </p:stCondLst>
                            <p:childTnLst>
                              <p:par>
                                <p:cTn id="72" nodeType="clickEffect" fill="hold" presetClass="entr" presetID="9">
                                  <p:stCondLst>
                                    <p:cond delay="0"/>
                                  </p:stCondLst>
                                  <p:childTnLst>
                                    <p:set>
                                      <p:cBhvr>
                                        <p:cTn id="73" dur="1" fill="hold">
                                          <p:stCondLst>
                                            <p:cond delay="0"/>
                                          </p:stCondLst>
                                        </p:cTn>
                                        <p:tgtEl>
                                          <p:spTgt spid="1054">
                                            <p:txEl>
                                              <p:pRg st="136" end="145"/>
                                            </p:txEl>
                                          </p:spTgt>
                                        </p:tgtEl>
                                        <p:attrNameLst>
                                          <p:attrName>style.visibility</p:attrName>
                                        </p:attrNameLst>
                                      </p:cBhvr>
                                      <p:to>
                                        <p:strVal val="visible"/>
                                      </p:to>
                                    </p:set>
                                    <p:animEffect filter="dissolve" transition="in">
                                      <p:cBhvr additive="repl">
                                        <p:cTn id="74" dur="500"/>
                                        <p:tgtEl>
                                          <p:spTgt spid="1054">
                                            <p:txEl>
                                              <p:pRg st="136" end="145"/>
                                            </p:txEl>
                                          </p:spTgt>
                                        </p:tgtEl>
                                      </p:cBhvr>
                                    </p:animEffect>
                                  </p:childTnLst>
                                </p:cTn>
                              </p:par>
                              <p:par>
                                <p:cTn id="75" nodeType="withEffect" fill="hold" presetClass="entr" presetID="9">
                                  <p:stCondLst>
                                    <p:cond delay="0"/>
                                  </p:stCondLst>
                                  <p:childTnLst>
                                    <p:set>
                                      <p:cBhvr>
                                        <p:cTn id="76" dur="1" fill="hold">
                                          <p:stCondLst>
                                            <p:cond delay="0"/>
                                          </p:stCondLst>
                                        </p:cTn>
                                        <p:tgtEl>
                                          <p:spTgt spid="1054">
                                            <p:txEl>
                                              <p:pRg st="145" end="177"/>
                                            </p:txEl>
                                          </p:spTgt>
                                        </p:tgtEl>
                                        <p:attrNameLst>
                                          <p:attrName>style.visibility</p:attrName>
                                        </p:attrNameLst>
                                      </p:cBhvr>
                                      <p:to>
                                        <p:strVal val="visible"/>
                                      </p:to>
                                    </p:set>
                                    <p:animEffect filter="dissolve" transition="in">
                                      <p:cBhvr additive="repl">
                                        <p:cTn id="77" dur="500"/>
                                        <p:tgtEl>
                                          <p:spTgt spid="1054">
                                            <p:txEl>
                                              <p:pRg st="145" end="177"/>
                                            </p:txEl>
                                          </p:spTgt>
                                        </p:tgtEl>
                                      </p:cBhvr>
                                    </p:animEffect>
                                  </p:childTnLst>
                                </p:cTn>
                              </p:par>
                              <p:par>
                                <p:cTn id="78" nodeType="withEffect" fill="hold" presetClass="entr" presetID="9">
                                  <p:stCondLst>
                                    <p:cond delay="0"/>
                                  </p:stCondLst>
                                  <p:childTnLst>
                                    <p:set>
                                      <p:cBhvr>
                                        <p:cTn id="79" dur="1" fill="hold">
                                          <p:stCondLst>
                                            <p:cond delay="0"/>
                                          </p:stCondLst>
                                        </p:cTn>
                                        <p:tgtEl>
                                          <p:spTgt spid="1054">
                                            <p:txEl>
                                              <p:pRg st="177" end="237"/>
                                            </p:txEl>
                                          </p:spTgt>
                                        </p:tgtEl>
                                        <p:attrNameLst>
                                          <p:attrName>style.visibility</p:attrName>
                                        </p:attrNameLst>
                                      </p:cBhvr>
                                      <p:to>
                                        <p:strVal val="visible"/>
                                      </p:to>
                                    </p:set>
                                    <p:animEffect filter="dissolve" transition="in">
                                      <p:cBhvr additive="repl">
                                        <p:cTn id="80" dur="500"/>
                                        <p:tgtEl>
                                          <p:spTgt spid="1054">
                                            <p:txEl>
                                              <p:pRg st="177" end="237"/>
                                            </p:txEl>
                                          </p:spTgt>
                                        </p:tgtEl>
                                      </p:cBhvr>
                                    </p:animEffect>
                                  </p:childTnLst>
                                </p:cTn>
                              </p:par>
                              <p:par>
                                <p:cTn id="81" nodeType="withEffect" fill="hold" presetClass="entr" presetID="9">
                                  <p:stCondLst>
                                    <p:cond delay="0"/>
                                  </p:stCondLst>
                                  <p:childTnLst>
                                    <p:set>
                                      <p:cBhvr>
                                        <p:cTn id="82" dur="1" fill="hold">
                                          <p:stCondLst>
                                            <p:cond delay="0"/>
                                          </p:stCondLst>
                                        </p:cTn>
                                        <p:tgtEl>
                                          <p:spTgt spid="1054">
                                            <p:txEl>
                                              <p:pRg st="237" end="299"/>
                                            </p:txEl>
                                          </p:spTgt>
                                        </p:tgtEl>
                                        <p:attrNameLst>
                                          <p:attrName>style.visibility</p:attrName>
                                        </p:attrNameLst>
                                      </p:cBhvr>
                                      <p:to>
                                        <p:strVal val="visible"/>
                                      </p:to>
                                    </p:set>
                                    <p:animEffect filter="dissolve" transition="in">
                                      <p:cBhvr additive="repl">
                                        <p:cTn id="83" dur="500"/>
                                        <p:tgtEl>
                                          <p:spTgt spid="1054">
                                            <p:txEl>
                                              <p:pRg st="237" end="299"/>
                                            </p:txEl>
                                          </p:spTgt>
                                        </p:tgtEl>
                                      </p:cBhvr>
                                    </p:animEffect>
                                  </p:childTnLst>
                                </p:cTn>
                              </p:par>
                              <p:par>
                                <p:cTn id="84" nodeType="withEffect" fill="hold" presetClass="entr" presetID="9">
                                  <p:stCondLst>
                                    <p:cond delay="0"/>
                                  </p:stCondLst>
                                  <p:childTnLst>
                                    <p:set>
                                      <p:cBhvr>
                                        <p:cTn id="85" dur="1" fill="hold">
                                          <p:stCondLst>
                                            <p:cond delay="0"/>
                                          </p:stCondLst>
                                        </p:cTn>
                                        <p:tgtEl>
                                          <p:spTgt spid="1054">
                                            <p:txEl>
                                              <p:pRg st="299" end="316"/>
                                            </p:txEl>
                                          </p:spTgt>
                                        </p:tgtEl>
                                        <p:attrNameLst>
                                          <p:attrName>style.visibility</p:attrName>
                                        </p:attrNameLst>
                                      </p:cBhvr>
                                      <p:to>
                                        <p:strVal val="visible"/>
                                      </p:to>
                                    </p:set>
                                    <p:animEffect filter="dissolve" transition="in">
                                      <p:cBhvr additive="repl">
                                        <p:cTn id="86" dur="500"/>
                                        <p:tgtEl>
                                          <p:spTgt spid="1054">
                                            <p:txEl>
                                              <p:pRg st="299" end="316"/>
                                            </p:txEl>
                                          </p:spTgt>
                                        </p:tgtEl>
                                      </p:cBhvr>
                                    </p:animEffect>
                                  </p:childTnLst>
                                </p:cTn>
                              </p:par>
                              <p:par>
                                <p:cTn id="87" nodeType="withEffect" fill="hold" presetClass="entr" presetID="9">
                                  <p:stCondLst>
                                    <p:cond delay="0"/>
                                  </p:stCondLst>
                                  <p:childTnLst>
                                    <p:set>
                                      <p:cBhvr>
                                        <p:cTn id="88" dur="1" fill="hold">
                                          <p:stCondLst>
                                            <p:cond delay="0"/>
                                          </p:stCondLst>
                                        </p:cTn>
                                        <p:tgtEl>
                                          <p:spTgt spid="-1"/>
                                        </p:tgtEl>
                                        <p:attrNameLst>
                                          <p:attrName>style.visibility</p:attrName>
                                        </p:attrNameLst>
                                      </p:cBhvr>
                                      <p:to>
                                        <p:strVal val="visible"/>
                                      </p:to>
                                    </p:set>
                                    <p:animEffect filter="dissolve" transition="in">
                                      <p:cBhvr additive="repl">
                                        <p:cTn id="89" dur="500"/>
                                        <p:tgtEl>
                                          <p:spTgt spid="-1"/>
                                        </p:tgtEl>
                                      </p:cBhvr>
                                    </p:animEffect>
                                  </p:childTnLst>
                                </p:cTn>
                              </p:par>
                            </p:childTnLst>
                          </p:cTn>
                        </p:par>
                      </p:childTnLst>
                    </p:cTn>
                  </p:par>
                  <p:par>
                    <p:cTn id="90" fill="hold">
                      <p:stCondLst>
                        <p:cond delay="indefinite"/>
                      </p:stCondLst>
                      <p:childTnLst>
                        <p:par>
                          <p:cTn id="91" fill="hold">
                            <p:stCondLst>
                              <p:cond delay="0"/>
                            </p:stCondLst>
                            <p:childTnLst>
                              <p:par>
                                <p:cTn id="92" nodeType="clickEffect" fill="hold" presetClass="entr" presetID="9">
                                  <p:stCondLst>
                                    <p:cond delay="0"/>
                                  </p:stCondLst>
                                  <p:childTnLst>
                                    <p:set>
                                      <p:cBhvr>
                                        <p:cTn id="93" dur="1" fill="hold">
                                          <p:stCondLst>
                                            <p:cond delay="0"/>
                                          </p:stCondLst>
                                        </p:cTn>
                                        <p:tgtEl>
                                          <p:spTgt spid="1054">
                                            <p:txEl>
                                              <p:pRg st="316" end="377"/>
                                            </p:txEl>
                                          </p:spTgt>
                                        </p:tgtEl>
                                        <p:attrNameLst>
                                          <p:attrName>style.visibility</p:attrName>
                                        </p:attrNameLst>
                                      </p:cBhvr>
                                      <p:to>
                                        <p:strVal val="visible"/>
                                      </p:to>
                                    </p:set>
                                    <p:animEffect filter="dissolve" transition="in">
                                      <p:cBhvr additive="repl">
                                        <p:cTn id="94" dur="500"/>
                                        <p:tgtEl>
                                          <p:spTgt spid="1054">
                                            <p:txEl>
                                              <p:pRg st="316" end="377"/>
                                            </p:txEl>
                                          </p:spTgt>
                                        </p:tgtEl>
                                      </p:cBhvr>
                                    </p:animEffect>
                                  </p:childTnLst>
                                </p:cTn>
                              </p:par>
                              <p:par>
                                <p:cTn id="95" nodeType="withEffect" fill="hold" presetClass="entr" presetID="9">
                                  <p:stCondLst>
                                    <p:cond delay="0"/>
                                  </p:stCondLst>
                                  <p:childTnLst>
                                    <p:set>
                                      <p:cBhvr>
                                        <p:cTn id="96" dur="1" fill="hold">
                                          <p:stCondLst>
                                            <p:cond delay="0"/>
                                          </p:stCondLst>
                                        </p:cTn>
                                        <p:tgtEl>
                                          <p:spTgt spid="1054">
                                            <p:txEl>
                                              <p:pRg st="377" end="433"/>
                                            </p:txEl>
                                          </p:spTgt>
                                        </p:tgtEl>
                                        <p:attrNameLst>
                                          <p:attrName>style.visibility</p:attrName>
                                        </p:attrNameLst>
                                      </p:cBhvr>
                                      <p:to>
                                        <p:strVal val="visible"/>
                                      </p:to>
                                    </p:set>
                                    <p:animEffect filter="dissolve" transition="in">
                                      <p:cBhvr additive="repl">
                                        <p:cTn id="97" dur="500"/>
                                        <p:tgtEl>
                                          <p:spTgt spid="1054">
                                            <p:txEl>
                                              <p:pRg st="377" end="433"/>
                                            </p:txEl>
                                          </p:spTgt>
                                        </p:tgtEl>
                                      </p:cBhvr>
                                    </p:animEffect>
                                  </p:childTnLst>
                                </p:cTn>
                              </p:par>
                              <p:par>
                                <p:cTn id="98" nodeType="withEffect" fill="hold" presetClass="entr" presetID="9">
                                  <p:stCondLst>
                                    <p:cond delay="0"/>
                                  </p:stCondLst>
                                  <p:childTnLst>
                                    <p:set>
                                      <p:cBhvr>
                                        <p:cTn id="99" dur="1" fill="hold">
                                          <p:stCondLst>
                                            <p:cond delay="0"/>
                                          </p:stCondLst>
                                        </p:cTn>
                                        <p:tgtEl>
                                          <p:spTgt spid="1054">
                                            <p:txEl>
                                              <p:pRg st="433" end="474"/>
                                            </p:txEl>
                                          </p:spTgt>
                                        </p:tgtEl>
                                        <p:attrNameLst>
                                          <p:attrName>style.visibility</p:attrName>
                                        </p:attrNameLst>
                                      </p:cBhvr>
                                      <p:to>
                                        <p:strVal val="visible"/>
                                      </p:to>
                                    </p:set>
                                    <p:animEffect filter="dissolve" transition="in">
                                      <p:cBhvr additive="repl">
                                        <p:cTn id="100" dur="500"/>
                                        <p:tgtEl>
                                          <p:spTgt spid="1054">
                                            <p:txEl>
                                              <p:pRg st="433" end="474"/>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63" name="TextShape 1"/>
          <p:cNvSpPr txBox="1"/>
          <p:nvPr/>
        </p:nvSpPr>
        <p:spPr>
          <a:xfrm>
            <a:off x="457200" y="274680"/>
            <a:ext cx="8229240" cy="791640"/>
          </a:xfrm>
          <a:prstGeom prst="rect">
            <a:avLst/>
          </a:prstGeom>
        </p:spPr>
        <p:txBody>
          <a:bodyPr lIns="0" rIns="0" anchor="ctr"/>
          <a:p>
            <a:pPr>
              <a:lnSpc>
                <a:spcPct val="100000"/>
              </a:lnSpc>
            </a:pPr>
            <a:r>
              <a:rPr lang="en-US" sz="3600">
                <a:solidFill>
                  <a:srgbClr val="000099"/>
                </a:solidFill>
                <a:latin typeface="Comic Sans MS"/>
              </a:rPr>
              <a:t>Example on Cache Placement &amp; Misses</a:t>
            </a:r>
            <a:endParaRPr/>
          </a:p>
        </p:txBody>
      </p:sp>
      <p:sp>
        <p:nvSpPr>
          <p:cNvPr id="1064" name="TextShape 2"/>
          <p:cNvSpPr txBox="1"/>
          <p:nvPr/>
        </p:nvSpPr>
        <p:spPr>
          <a:xfrm>
            <a:off x="457200" y="1143000"/>
            <a:ext cx="8229240" cy="5143320"/>
          </a:xfrm>
          <a:prstGeom prst="rect">
            <a:avLst/>
          </a:prstGeom>
        </p:spPr>
        <p:txBody>
          <a:bodyPr lIns="0" rIns="0"/>
          <a:p>
            <a:pPr>
              <a:lnSpc>
                <a:spcPct val="100000"/>
              </a:lnSpc>
              <a:buFont typeface="Wingdings" charset="2"/>
              <a:buChar char=""/>
            </a:pPr>
            <a:r>
              <a:rPr lang="en-US" sz="2400">
                <a:solidFill>
                  <a:srgbClr val="000000"/>
                </a:solidFill>
                <a:latin typeface="Arial"/>
              </a:rPr>
              <a:t>Consider a small direct-mapped cache with 32 blocks</a:t>
            </a:r>
            <a:endParaRPr/>
          </a:p>
          <a:p>
            <a:pPr lvl="1">
              <a:lnSpc>
                <a:spcPct val="100000"/>
              </a:lnSpc>
              <a:buFont typeface="Wingdings" charset="2"/>
              <a:buChar char=""/>
            </a:pPr>
            <a:r>
              <a:rPr lang="en-US" sz="2000">
                <a:solidFill>
                  <a:srgbClr val="000000"/>
                </a:solidFill>
                <a:latin typeface="Arial"/>
              </a:rPr>
              <a:t>Cache is initially empty, Block size = 16 bytes</a:t>
            </a:r>
            <a:endParaRPr/>
          </a:p>
          <a:p>
            <a:pPr lvl="1">
              <a:lnSpc>
                <a:spcPct val="100000"/>
              </a:lnSpc>
              <a:buFont typeface="Wingdings" charset="2"/>
              <a:buChar char=""/>
            </a:pPr>
            <a:r>
              <a:rPr lang="en-US" sz="2000">
                <a:solidFill>
                  <a:srgbClr val="000000"/>
                </a:solidFill>
                <a:latin typeface="Arial"/>
              </a:rPr>
              <a:t>The following memory addresses (in decimal) are referenced:</a:t>
            </a:r>
            <a:endParaRPr/>
          </a:p>
          <a:p>
            <a:r>
              <a:rPr lang="en-US" sz="2000">
                <a:solidFill>
                  <a:srgbClr val="000000"/>
                </a:solidFill>
                <a:latin typeface="Arial"/>
              </a:rPr>
              <a:t>	</a:t>
            </a:r>
            <a:r>
              <a:rPr lang="en-US" sz="2000">
                <a:solidFill>
                  <a:srgbClr val="000000"/>
                </a:solidFill>
                <a:latin typeface="Arial"/>
              </a:rPr>
              <a:t>1000, 1004, 1008, 2548, 2552, 2556.</a:t>
            </a:r>
            <a:endParaRPr/>
          </a:p>
          <a:p>
            <a:pPr lvl="1">
              <a:lnSpc>
                <a:spcPct val="100000"/>
              </a:lnSpc>
              <a:buFont typeface="Wingdings" charset="2"/>
              <a:buChar char=""/>
            </a:pPr>
            <a:r>
              <a:rPr lang="en-US" sz="2000">
                <a:solidFill>
                  <a:srgbClr val="000000"/>
                </a:solidFill>
                <a:latin typeface="Arial"/>
              </a:rPr>
              <a:t>Map addresses to cache blocks and indicate whether hit or miss</a:t>
            </a:r>
            <a:endParaRPr/>
          </a:p>
          <a:p>
            <a:pPr>
              <a:lnSpc>
                <a:spcPct val="100000"/>
              </a:lnSpc>
              <a:buFont typeface="Wingdings" charset="2"/>
              <a:buChar char=""/>
            </a:pPr>
            <a:r>
              <a:rPr lang="en-US" sz="2400">
                <a:solidFill>
                  <a:srgbClr val="000000"/>
                </a:solidFill>
                <a:latin typeface="Arial"/>
              </a:rPr>
              <a:t>Solution:</a:t>
            </a:r>
            <a:endParaRPr/>
          </a:p>
          <a:p>
            <a:pPr lvl="1">
              <a:lnSpc>
                <a:spcPct val="100000"/>
              </a:lnSpc>
              <a:buFont typeface="Wingdings" charset="2"/>
              <a:buChar char=""/>
            </a:pPr>
            <a:r>
              <a:rPr lang="en-US" sz="2000">
                <a:solidFill>
                  <a:srgbClr val="000000"/>
                </a:solidFill>
                <a:latin typeface="Arial"/>
              </a:rPr>
              <a:t>1000 = 0x3E8</a:t>
            </a:r>
            <a:r>
              <a:rPr lang="en-US" sz="2000">
                <a:solidFill>
                  <a:srgbClr val="000000"/>
                </a:solidFill>
                <a:latin typeface="Arial"/>
              </a:rPr>
              <a:t>	</a:t>
            </a:r>
            <a:r>
              <a:rPr lang="en-US" sz="2000">
                <a:solidFill>
                  <a:srgbClr val="000000"/>
                </a:solidFill>
                <a:latin typeface="Arial"/>
              </a:rPr>
              <a:t>cache index = 0x1E</a:t>
            </a:r>
            <a:r>
              <a:rPr lang="en-US" sz="2000">
                <a:solidFill>
                  <a:srgbClr val="000000"/>
                </a:solidFill>
                <a:latin typeface="Arial"/>
              </a:rPr>
              <a:t>	</a:t>
            </a:r>
            <a:r>
              <a:rPr lang="en-US" sz="2000">
                <a:solidFill>
                  <a:srgbClr val="000000"/>
                </a:solidFill>
                <a:latin typeface="Arial"/>
              </a:rPr>
              <a:t>Miss (first access)</a:t>
            </a:r>
            <a:endParaRPr/>
          </a:p>
          <a:p>
            <a:pPr lvl="1">
              <a:lnSpc>
                <a:spcPct val="100000"/>
              </a:lnSpc>
              <a:buFont typeface="Wingdings" charset="2"/>
              <a:buChar char=""/>
            </a:pPr>
            <a:r>
              <a:rPr lang="en-US" sz="2000">
                <a:solidFill>
                  <a:srgbClr val="000000"/>
                </a:solidFill>
                <a:latin typeface="Arial"/>
              </a:rPr>
              <a:t>1004 = 0x3EC</a:t>
            </a:r>
            <a:r>
              <a:rPr lang="en-US" sz="2000">
                <a:solidFill>
                  <a:srgbClr val="000000"/>
                </a:solidFill>
                <a:latin typeface="Arial"/>
              </a:rPr>
              <a:t>	</a:t>
            </a:r>
            <a:r>
              <a:rPr lang="en-US" sz="2000">
                <a:solidFill>
                  <a:srgbClr val="000000"/>
                </a:solidFill>
                <a:latin typeface="Arial"/>
              </a:rPr>
              <a:t>cache index = 0x1E</a:t>
            </a:r>
            <a:r>
              <a:rPr lang="en-US" sz="2000">
                <a:solidFill>
                  <a:srgbClr val="000000"/>
                </a:solidFill>
                <a:latin typeface="Arial"/>
              </a:rPr>
              <a:t>	</a:t>
            </a:r>
            <a:r>
              <a:rPr lang="en-US" sz="2000">
                <a:solidFill>
                  <a:srgbClr val="000000"/>
                </a:solidFill>
                <a:latin typeface="Arial"/>
              </a:rPr>
              <a:t>Hit</a:t>
            </a:r>
            <a:endParaRPr/>
          </a:p>
          <a:p>
            <a:pPr lvl="1">
              <a:lnSpc>
                <a:spcPct val="100000"/>
              </a:lnSpc>
              <a:buFont typeface="Wingdings" charset="2"/>
              <a:buChar char=""/>
            </a:pPr>
            <a:r>
              <a:rPr lang="en-US" sz="2000">
                <a:solidFill>
                  <a:srgbClr val="000000"/>
                </a:solidFill>
                <a:latin typeface="Arial"/>
              </a:rPr>
              <a:t>1008 = 0x3F0</a:t>
            </a:r>
            <a:r>
              <a:rPr lang="en-US" sz="2000">
                <a:solidFill>
                  <a:srgbClr val="000000"/>
                </a:solidFill>
                <a:latin typeface="Arial"/>
              </a:rPr>
              <a:t>	</a:t>
            </a:r>
            <a:r>
              <a:rPr lang="en-US" sz="2000">
                <a:solidFill>
                  <a:srgbClr val="000000"/>
                </a:solidFill>
                <a:latin typeface="Arial"/>
              </a:rPr>
              <a:t>cache index = 0x1F</a:t>
            </a:r>
            <a:r>
              <a:rPr lang="en-US" sz="2000">
                <a:solidFill>
                  <a:srgbClr val="000000"/>
                </a:solidFill>
                <a:latin typeface="Arial"/>
              </a:rPr>
              <a:t>	</a:t>
            </a:r>
            <a:r>
              <a:rPr lang="en-US" sz="2000">
                <a:solidFill>
                  <a:srgbClr val="000000"/>
                </a:solidFill>
                <a:latin typeface="Arial"/>
              </a:rPr>
              <a:t>Miss (first access)</a:t>
            </a:r>
            <a:endParaRPr/>
          </a:p>
          <a:p>
            <a:pPr lvl="1">
              <a:lnSpc>
                <a:spcPct val="100000"/>
              </a:lnSpc>
              <a:buFont typeface="Wingdings" charset="2"/>
              <a:buChar char=""/>
            </a:pPr>
            <a:r>
              <a:rPr lang="en-US" sz="2000">
                <a:solidFill>
                  <a:srgbClr val="000000"/>
                </a:solidFill>
                <a:latin typeface="Arial"/>
              </a:rPr>
              <a:t>2548 = 0x9F4</a:t>
            </a:r>
            <a:r>
              <a:rPr lang="en-US" sz="2000">
                <a:solidFill>
                  <a:srgbClr val="000000"/>
                </a:solidFill>
                <a:latin typeface="Arial"/>
              </a:rPr>
              <a:t>	</a:t>
            </a:r>
            <a:r>
              <a:rPr lang="en-US" sz="2000">
                <a:solidFill>
                  <a:srgbClr val="000000"/>
                </a:solidFill>
                <a:latin typeface="Arial"/>
              </a:rPr>
              <a:t>cache index = 0x1F</a:t>
            </a:r>
            <a:r>
              <a:rPr lang="en-US" sz="2000">
                <a:solidFill>
                  <a:srgbClr val="000000"/>
                </a:solidFill>
                <a:latin typeface="Arial"/>
              </a:rPr>
              <a:t>	</a:t>
            </a:r>
            <a:r>
              <a:rPr lang="en-US" sz="2000">
                <a:solidFill>
                  <a:srgbClr val="000000"/>
                </a:solidFill>
                <a:latin typeface="Arial"/>
              </a:rPr>
              <a:t>Miss (different tag)</a:t>
            </a:r>
            <a:endParaRPr/>
          </a:p>
          <a:p>
            <a:pPr lvl="1">
              <a:lnSpc>
                <a:spcPct val="100000"/>
              </a:lnSpc>
              <a:buFont typeface="Wingdings" charset="2"/>
              <a:buChar char=""/>
            </a:pPr>
            <a:r>
              <a:rPr lang="en-US" sz="2000">
                <a:solidFill>
                  <a:srgbClr val="000000"/>
                </a:solidFill>
                <a:latin typeface="Arial"/>
              </a:rPr>
              <a:t>2552 = 0x9F8</a:t>
            </a:r>
            <a:r>
              <a:rPr lang="en-US" sz="2000">
                <a:solidFill>
                  <a:srgbClr val="000000"/>
                </a:solidFill>
                <a:latin typeface="Arial"/>
              </a:rPr>
              <a:t>	</a:t>
            </a:r>
            <a:r>
              <a:rPr lang="en-US" sz="2000">
                <a:solidFill>
                  <a:srgbClr val="000000"/>
                </a:solidFill>
                <a:latin typeface="Arial"/>
              </a:rPr>
              <a:t>cache index = 0x1F</a:t>
            </a:r>
            <a:r>
              <a:rPr lang="en-US" sz="2000">
                <a:solidFill>
                  <a:srgbClr val="000000"/>
                </a:solidFill>
                <a:latin typeface="Arial"/>
              </a:rPr>
              <a:t>	</a:t>
            </a:r>
            <a:r>
              <a:rPr lang="en-US" sz="2000">
                <a:solidFill>
                  <a:srgbClr val="000000"/>
                </a:solidFill>
                <a:latin typeface="Arial"/>
              </a:rPr>
              <a:t>Hit</a:t>
            </a:r>
            <a:endParaRPr/>
          </a:p>
          <a:p>
            <a:pPr lvl="1">
              <a:lnSpc>
                <a:spcPct val="100000"/>
              </a:lnSpc>
              <a:buFont typeface="Wingdings" charset="2"/>
              <a:buChar char=""/>
            </a:pPr>
            <a:r>
              <a:rPr lang="en-US" sz="2000">
                <a:solidFill>
                  <a:srgbClr val="000000"/>
                </a:solidFill>
                <a:latin typeface="Arial"/>
              </a:rPr>
              <a:t>2556 = 0x9FC</a:t>
            </a:r>
            <a:r>
              <a:rPr lang="en-US" sz="2000">
                <a:solidFill>
                  <a:srgbClr val="000000"/>
                </a:solidFill>
                <a:latin typeface="Arial"/>
              </a:rPr>
              <a:t>	</a:t>
            </a:r>
            <a:r>
              <a:rPr lang="en-US" sz="2000">
                <a:solidFill>
                  <a:srgbClr val="000000"/>
                </a:solidFill>
                <a:latin typeface="Arial"/>
              </a:rPr>
              <a:t>cache index = 0x1F</a:t>
            </a:r>
            <a:r>
              <a:rPr lang="en-US" sz="2000">
                <a:solidFill>
                  <a:srgbClr val="000000"/>
                </a:solidFill>
                <a:latin typeface="Arial"/>
              </a:rPr>
              <a:t>	</a:t>
            </a:r>
            <a:r>
              <a:rPr lang="en-US" sz="2000">
                <a:solidFill>
                  <a:srgbClr val="000000"/>
                </a:solidFill>
                <a:latin typeface="Arial"/>
              </a:rPr>
              <a:t>Hit</a:t>
            </a:r>
            <a:endParaRPr/>
          </a:p>
        </p:txBody>
      </p:sp>
      <p:sp>
        <p:nvSpPr>
          <p:cNvPr id="1065" name="CustomShape 3"/>
          <p:cNvSpPr/>
          <p:nvPr/>
        </p:nvSpPr>
        <p:spPr>
          <a:xfrm>
            <a:off x="3205080" y="3519360"/>
            <a:ext cx="999720" cy="304560"/>
          </a:xfrm>
          <a:prstGeom prst="rect">
            <a:avLst/>
          </a:prstGeom>
          <a:solidFill>
            <a:srgbClr val="99ff99"/>
          </a:solidFill>
          <a:ln w="12600">
            <a:solidFill>
              <a:srgbClr val="000000"/>
            </a:solidFill>
            <a:miter/>
          </a:ln>
        </p:spPr>
        <p:txBody>
          <a:bodyPr lIns="0" rIns="0" tIns="0" bIns="0" anchor="ctr"/>
          <a:p>
            <a:pPr algn="ctr">
              <a:lnSpc>
                <a:spcPct val="100000"/>
              </a:lnSpc>
            </a:pPr>
            <a:r>
              <a:rPr b="1" lang="en-US" sz="1200">
                <a:solidFill>
                  <a:srgbClr val="000000"/>
                </a:solidFill>
                <a:latin typeface="Arial"/>
              </a:rPr>
              <a:t>Tag</a:t>
            </a:r>
            <a:endParaRPr/>
          </a:p>
        </p:txBody>
      </p:sp>
      <p:sp>
        <p:nvSpPr>
          <p:cNvPr id="1066" name="CustomShape 4"/>
          <p:cNvSpPr/>
          <p:nvPr/>
        </p:nvSpPr>
        <p:spPr>
          <a:xfrm>
            <a:off x="4205160" y="3519360"/>
            <a:ext cx="590040" cy="304560"/>
          </a:xfrm>
          <a:prstGeom prst="rect">
            <a:avLst/>
          </a:prstGeom>
          <a:solidFill>
            <a:srgbClr val="ffff66"/>
          </a:solidFill>
          <a:ln w="12600">
            <a:solidFill>
              <a:srgbClr val="000000"/>
            </a:solidFill>
            <a:miter/>
          </a:ln>
        </p:spPr>
        <p:txBody>
          <a:bodyPr lIns="0" rIns="0" tIns="0" bIns="0" anchor="ctr"/>
          <a:p>
            <a:pPr algn="ctr">
              <a:lnSpc>
                <a:spcPct val="100000"/>
              </a:lnSpc>
            </a:pPr>
            <a:r>
              <a:rPr b="1" lang="en-US" sz="1200">
                <a:solidFill>
                  <a:srgbClr val="000000"/>
                </a:solidFill>
                <a:latin typeface="Arial"/>
              </a:rPr>
              <a:t>Index</a:t>
            </a:r>
            <a:endParaRPr/>
          </a:p>
        </p:txBody>
      </p:sp>
      <p:sp>
        <p:nvSpPr>
          <p:cNvPr id="1067" name="CustomShape 5"/>
          <p:cNvSpPr/>
          <p:nvPr/>
        </p:nvSpPr>
        <p:spPr>
          <a:xfrm>
            <a:off x="4795920" y="3519360"/>
            <a:ext cx="460080" cy="304560"/>
          </a:xfrm>
          <a:prstGeom prst="rect">
            <a:avLst/>
          </a:prstGeom>
          <a:solidFill>
            <a:srgbClr val="66ccff"/>
          </a:solidFill>
          <a:ln w="12600">
            <a:solidFill>
              <a:srgbClr val="000000"/>
            </a:solidFill>
            <a:miter/>
          </a:ln>
        </p:spPr>
        <p:txBody>
          <a:bodyPr lIns="0" rIns="0" tIns="0" bIns="0" anchor="ctr"/>
          <a:p>
            <a:pPr algn="ctr">
              <a:lnSpc>
                <a:spcPct val="100000"/>
              </a:lnSpc>
            </a:pPr>
            <a:r>
              <a:rPr b="1" lang="en-US" sz="1200">
                <a:solidFill>
                  <a:srgbClr val="000000"/>
                </a:solidFill>
                <a:latin typeface="Arial"/>
              </a:rPr>
              <a:t>offset</a:t>
            </a:r>
            <a:endParaRPr/>
          </a:p>
        </p:txBody>
      </p:sp>
      <p:sp>
        <p:nvSpPr>
          <p:cNvPr id="1068" name="CustomShape 6"/>
          <p:cNvSpPr/>
          <p:nvPr/>
        </p:nvSpPr>
        <p:spPr>
          <a:xfrm>
            <a:off x="4789440" y="3284640"/>
            <a:ext cx="466200" cy="215640"/>
          </a:xfrm>
          <a:prstGeom prst="rect">
            <a:avLst/>
          </a:prstGeom>
          <a:noFill/>
          <a:ln w="12600">
            <a:noFill/>
          </a:ln>
        </p:spPr>
        <p:txBody>
          <a:bodyPr lIns="0" rIns="0" tIns="0" bIns="0" anchor="ctr"/>
          <a:p>
            <a:pPr algn="ctr">
              <a:lnSpc>
                <a:spcPct val="100000"/>
              </a:lnSpc>
            </a:pPr>
            <a:r>
              <a:rPr b="1" lang="en-US" sz="1200">
                <a:solidFill>
                  <a:srgbClr val="000000"/>
                </a:solidFill>
                <a:latin typeface="Arial"/>
              </a:rPr>
              <a:t>4</a:t>
            </a:r>
            <a:endParaRPr/>
          </a:p>
        </p:txBody>
      </p:sp>
      <p:sp>
        <p:nvSpPr>
          <p:cNvPr id="1069" name="CustomShape 7"/>
          <p:cNvSpPr/>
          <p:nvPr/>
        </p:nvSpPr>
        <p:spPr>
          <a:xfrm>
            <a:off x="4213080" y="3284640"/>
            <a:ext cx="576000" cy="215640"/>
          </a:xfrm>
          <a:prstGeom prst="rect">
            <a:avLst/>
          </a:prstGeom>
          <a:noFill/>
          <a:ln w="12600">
            <a:noFill/>
          </a:ln>
        </p:spPr>
        <p:txBody>
          <a:bodyPr lIns="0" rIns="0" tIns="0" bIns="0" anchor="ctr"/>
          <a:p>
            <a:pPr algn="ctr">
              <a:lnSpc>
                <a:spcPct val="100000"/>
              </a:lnSpc>
            </a:pPr>
            <a:r>
              <a:rPr b="1" lang="en-US" sz="1200">
                <a:solidFill>
                  <a:srgbClr val="000000"/>
                </a:solidFill>
                <a:latin typeface="Arial"/>
              </a:rPr>
              <a:t>5</a:t>
            </a:r>
            <a:endParaRPr/>
          </a:p>
        </p:txBody>
      </p:sp>
      <p:sp>
        <p:nvSpPr>
          <p:cNvPr id="1070" name="CustomShape 8"/>
          <p:cNvSpPr/>
          <p:nvPr/>
        </p:nvSpPr>
        <p:spPr>
          <a:xfrm>
            <a:off x="3205080" y="3284640"/>
            <a:ext cx="1007640" cy="215640"/>
          </a:xfrm>
          <a:prstGeom prst="rect">
            <a:avLst/>
          </a:prstGeom>
          <a:noFill/>
          <a:ln w="12600">
            <a:noFill/>
          </a:ln>
        </p:spPr>
        <p:txBody>
          <a:bodyPr lIns="0" rIns="0" tIns="0" bIns="0" anchor="ctr"/>
          <a:p>
            <a:pPr algn="ctr">
              <a:lnSpc>
                <a:spcPct val="100000"/>
              </a:lnSpc>
            </a:pPr>
            <a:r>
              <a:rPr b="1" lang="en-US" sz="1200">
                <a:solidFill>
                  <a:srgbClr val="000000"/>
                </a:solidFill>
                <a:latin typeface="Arial"/>
              </a:rPr>
              <a:t>23</a:t>
            </a:r>
            <a:endParaRPr/>
          </a:p>
        </p:txBody>
      </p:sp>
    </p:spTree>
  </p:cSld>
  <p:timing>
    <p:tnLst>
      <p:par>
        <p:cTn id="101" dur="indefinite" restart="never" nodeType="tmRoot">
          <p:childTnLst>
            <p:seq>
              <p:cTn id="102" dur="indefinite" nodeType="mainSeq">
                <p:childTnLst>
                  <p:par>
                    <p:cTn id="103" fill="hold">
                      <p:stCondLst>
                        <p:cond delay="indefinite"/>
                      </p:stCondLst>
                      <p:childTnLst>
                        <p:par>
                          <p:cTn id="104" fill="hold">
                            <p:stCondLst>
                              <p:cond delay="0"/>
                            </p:stCondLst>
                            <p:childTnLst>
                              <p:par>
                                <p:cTn id="105" nodeType="clickEffect" fill="hold" presetClass="entr" presetID="9">
                                  <p:stCondLst>
                                    <p:cond delay="0"/>
                                  </p:stCondLst>
                                  <p:childTnLst>
                                    <p:set>
                                      <p:cBhvr>
                                        <p:cTn id="106" dur="1" fill="hold">
                                          <p:stCondLst>
                                            <p:cond delay="0"/>
                                          </p:stCondLst>
                                        </p:cTn>
                                        <p:tgtEl>
                                          <p:spTgt spid="1064">
                                            <p:txEl>
                                              <p:pRg st="260" end="270"/>
                                            </p:txEl>
                                          </p:spTgt>
                                        </p:tgtEl>
                                        <p:attrNameLst>
                                          <p:attrName>style.visibility</p:attrName>
                                        </p:attrNameLst>
                                      </p:cBhvr>
                                      <p:to>
                                        <p:strVal val="visible"/>
                                      </p:to>
                                    </p:set>
                                    <p:animEffect filter="dissolve" transition="in">
                                      <p:cBhvr additive="repl">
                                        <p:cTn id="107" dur="500"/>
                                        <p:tgtEl>
                                          <p:spTgt spid="1064">
                                            <p:txEl>
                                              <p:pRg st="260" end="270"/>
                                            </p:txEl>
                                          </p:spTgt>
                                        </p:tgtEl>
                                      </p:cBhvr>
                                    </p:animEffect>
                                  </p:childTnLst>
                                </p:cTn>
                              </p:par>
                              <p:par>
                                <p:cTn id="108" nodeType="withEffect" fill="hold" presetClass="entr" presetID="9">
                                  <p:stCondLst>
                                    <p:cond delay="0"/>
                                  </p:stCondLst>
                                  <p:childTnLst>
                                    <p:set>
                                      <p:cBhvr>
                                        <p:cTn id="109" dur="1" fill="hold">
                                          <p:stCondLst>
                                            <p:cond delay="0"/>
                                          </p:stCondLst>
                                        </p:cTn>
                                        <p:tgtEl>
                                          <p:spTgt spid="-1"/>
                                        </p:tgtEl>
                                        <p:attrNameLst>
                                          <p:attrName>style.visibility</p:attrName>
                                        </p:attrNameLst>
                                      </p:cBhvr>
                                      <p:to>
                                        <p:strVal val="visible"/>
                                      </p:to>
                                    </p:set>
                                    <p:animEffect filter="dissolve" transition="in">
                                      <p:cBhvr additive="repl">
                                        <p:cTn id="110" dur="500"/>
                                        <p:tgtEl>
                                          <p:spTgt spid="-1"/>
                                        </p:tgtEl>
                                      </p:cBhvr>
                                    </p:animEffect>
                                  </p:childTnLst>
                                </p:cTn>
                              </p:par>
                            </p:childTnLst>
                          </p:cTn>
                        </p:par>
                      </p:childTnLst>
                    </p:cTn>
                  </p:par>
                  <p:par>
                    <p:cTn id="111" fill="hold">
                      <p:stCondLst>
                        <p:cond delay="indefinite"/>
                      </p:stCondLst>
                      <p:childTnLst>
                        <p:par>
                          <p:cTn id="112" fill="hold">
                            <p:stCondLst>
                              <p:cond delay="0"/>
                            </p:stCondLst>
                            <p:childTnLst>
                              <p:par>
                                <p:cTn id="113" nodeType="clickEffect" fill="hold" presetClass="entr" presetID="9">
                                  <p:stCondLst>
                                    <p:cond delay="0"/>
                                  </p:stCondLst>
                                  <p:childTnLst>
                                    <p:set>
                                      <p:cBhvr>
                                        <p:cTn id="114" dur="1" fill="hold">
                                          <p:stCondLst>
                                            <p:cond delay="0"/>
                                          </p:stCondLst>
                                        </p:cTn>
                                        <p:tgtEl>
                                          <p:spTgt spid="1064">
                                            <p:txEl>
                                              <p:pRg st="270" end="322"/>
                                            </p:txEl>
                                          </p:spTgt>
                                        </p:tgtEl>
                                        <p:attrNameLst>
                                          <p:attrName>style.visibility</p:attrName>
                                        </p:attrNameLst>
                                      </p:cBhvr>
                                      <p:to>
                                        <p:strVal val="visible"/>
                                      </p:to>
                                    </p:set>
                                    <p:animEffect filter="dissolve" transition="in">
                                      <p:cBhvr additive="repl">
                                        <p:cTn id="115" dur="500"/>
                                        <p:tgtEl>
                                          <p:spTgt spid="1064">
                                            <p:txEl>
                                              <p:pRg st="270" end="322"/>
                                            </p:txEl>
                                          </p:spTgt>
                                        </p:tgtEl>
                                      </p:cBhvr>
                                    </p:animEffect>
                                  </p:childTnLst>
                                </p:cTn>
                              </p:par>
                            </p:childTnLst>
                          </p:cTn>
                        </p:par>
                      </p:childTnLst>
                    </p:cTn>
                  </p:par>
                  <p:par>
                    <p:cTn id="116" fill="hold">
                      <p:stCondLst>
                        <p:cond delay="indefinite"/>
                      </p:stCondLst>
                      <p:childTnLst>
                        <p:par>
                          <p:cTn id="117" fill="hold">
                            <p:stCondLst>
                              <p:cond delay="0"/>
                            </p:stCondLst>
                            <p:childTnLst>
                              <p:par>
                                <p:cTn id="118" nodeType="clickEffect" fill="hold" presetClass="entr" presetID="9">
                                  <p:stCondLst>
                                    <p:cond delay="0"/>
                                  </p:stCondLst>
                                  <p:childTnLst>
                                    <p:set>
                                      <p:cBhvr>
                                        <p:cTn id="119" dur="1" fill="hold">
                                          <p:stCondLst>
                                            <p:cond delay="0"/>
                                          </p:stCondLst>
                                        </p:cTn>
                                        <p:tgtEl>
                                          <p:spTgt spid="1064">
                                            <p:txEl>
                                              <p:pRg st="322" end="358"/>
                                            </p:txEl>
                                          </p:spTgt>
                                        </p:tgtEl>
                                        <p:attrNameLst>
                                          <p:attrName>style.visibility</p:attrName>
                                        </p:attrNameLst>
                                      </p:cBhvr>
                                      <p:to>
                                        <p:strVal val="visible"/>
                                      </p:to>
                                    </p:set>
                                    <p:animEffect filter="dissolve" transition="in">
                                      <p:cBhvr additive="repl">
                                        <p:cTn id="120" dur="500"/>
                                        <p:tgtEl>
                                          <p:spTgt spid="1064">
                                            <p:txEl>
                                              <p:pRg st="322" end="358"/>
                                            </p:txEl>
                                          </p:spTgt>
                                        </p:tgtEl>
                                      </p:cBhvr>
                                    </p:animEffect>
                                  </p:childTnLst>
                                </p:cTn>
                              </p:par>
                            </p:childTnLst>
                          </p:cTn>
                        </p:par>
                      </p:childTnLst>
                    </p:cTn>
                  </p:par>
                  <p:par>
                    <p:cTn id="121" fill="hold">
                      <p:stCondLst>
                        <p:cond delay="indefinite"/>
                      </p:stCondLst>
                      <p:childTnLst>
                        <p:par>
                          <p:cTn id="122" fill="hold">
                            <p:stCondLst>
                              <p:cond delay="0"/>
                            </p:stCondLst>
                            <p:childTnLst>
                              <p:par>
                                <p:cTn id="123" nodeType="clickEffect" fill="hold" presetClass="entr" presetID="9">
                                  <p:stCondLst>
                                    <p:cond delay="0"/>
                                  </p:stCondLst>
                                  <p:childTnLst>
                                    <p:set>
                                      <p:cBhvr>
                                        <p:cTn id="124" dur="1" fill="hold">
                                          <p:stCondLst>
                                            <p:cond delay="0"/>
                                          </p:stCondLst>
                                        </p:cTn>
                                        <p:tgtEl>
                                          <p:spTgt spid="1064">
                                            <p:txEl>
                                              <p:pRg st="358" end="410"/>
                                            </p:txEl>
                                          </p:spTgt>
                                        </p:tgtEl>
                                        <p:attrNameLst>
                                          <p:attrName>style.visibility</p:attrName>
                                        </p:attrNameLst>
                                      </p:cBhvr>
                                      <p:to>
                                        <p:strVal val="visible"/>
                                      </p:to>
                                    </p:set>
                                    <p:animEffect filter="dissolve" transition="in">
                                      <p:cBhvr additive="repl">
                                        <p:cTn id="125" dur="500"/>
                                        <p:tgtEl>
                                          <p:spTgt spid="1064">
                                            <p:txEl>
                                              <p:pRg st="358" end="410"/>
                                            </p:txEl>
                                          </p:spTgt>
                                        </p:tgtEl>
                                      </p:cBhvr>
                                    </p:animEffect>
                                  </p:childTnLst>
                                </p:cTn>
                              </p:par>
                            </p:childTnLst>
                          </p:cTn>
                        </p:par>
                      </p:childTnLst>
                    </p:cTn>
                  </p:par>
                  <p:par>
                    <p:cTn id="126" fill="hold">
                      <p:stCondLst>
                        <p:cond delay="indefinite"/>
                      </p:stCondLst>
                      <p:childTnLst>
                        <p:par>
                          <p:cTn id="127" fill="hold">
                            <p:stCondLst>
                              <p:cond delay="0"/>
                            </p:stCondLst>
                            <p:childTnLst>
                              <p:par>
                                <p:cTn id="128" nodeType="clickEffect" fill="hold" presetClass="entr" presetID="9">
                                  <p:stCondLst>
                                    <p:cond delay="0"/>
                                  </p:stCondLst>
                                  <p:childTnLst>
                                    <p:set>
                                      <p:cBhvr>
                                        <p:cTn id="129" dur="1" fill="hold">
                                          <p:stCondLst>
                                            <p:cond delay="0"/>
                                          </p:stCondLst>
                                        </p:cTn>
                                        <p:tgtEl>
                                          <p:spTgt spid="1064">
                                            <p:txEl>
                                              <p:pRg st="410" end="463"/>
                                            </p:txEl>
                                          </p:spTgt>
                                        </p:tgtEl>
                                        <p:attrNameLst>
                                          <p:attrName>style.visibility</p:attrName>
                                        </p:attrNameLst>
                                      </p:cBhvr>
                                      <p:to>
                                        <p:strVal val="visible"/>
                                      </p:to>
                                    </p:set>
                                    <p:animEffect filter="dissolve" transition="in">
                                      <p:cBhvr additive="repl">
                                        <p:cTn id="130" dur="500"/>
                                        <p:tgtEl>
                                          <p:spTgt spid="1064">
                                            <p:txEl>
                                              <p:pRg st="410" end="463"/>
                                            </p:txEl>
                                          </p:spTgt>
                                        </p:tgtEl>
                                      </p:cBhvr>
                                    </p:animEffect>
                                  </p:childTnLst>
                                </p:cTn>
                              </p:par>
                            </p:childTnLst>
                          </p:cTn>
                        </p:par>
                      </p:childTnLst>
                    </p:cTn>
                  </p:par>
                  <p:par>
                    <p:cTn id="131" fill="hold">
                      <p:stCondLst>
                        <p:cond delay="indefinite"/>
                      </p:stCondLst>
                      <p:childTnLst>
                        <p:par>
                          <p:cTn id="132" fill="hold">
                            <p:stCondLst>
                              <p:cond delay="0"/>
                            </p:stCondLst>
                            <p:childTnLst>
                              <p:par>
                                <p:cTn id="133" nodeType="clickEffect" fill="hold" presetClass="entr" presetID="9">
                                  <p:stCondLst>
                                    <p:cond delay="0"/>
                                  </p:stCondLst>
                                  <p:childTnLst>
                                    <p:set>
                                      <p:cBhvr>
                                        <p:cTn id="134" dur="1" fill="hold">
                                          <p:stCondLst>
                                            <p:cond delay="0"/>
                                          </p:stCondLst>
                                        </p:cTn>
                                        <p:tgtEl>
                                          <p:spTgt spid="1064">
                                            <p:txEl>
                                              <p:pRg st="463" end="499"/>
                                            </p:txEl>
                                          </p:spTgt>
                                        </p:tgtEl>
                                        <p:attrNameLst>
                                          <p:attrName>style.visibility</p:attrName>
                                        </p:attrNameLst>
                                      </p:cBhvr>
                                      <p:to>
                                        <p:strVal val="visible"/>
                                      </p:to>
                                    </p:set>
                                    <p:animEffect filter="dissolve" transition="in">
                                      <p:cBhvr additive="repl">
                                        <p:cTn id="135" dur="500"/>
                                        <p:tgtEl>
                                          <p:spTgt spid="1064">
                                            <p:txEl>
                                              <p:pRg st="463" end="499"/>
                                            </p:txEl>
                                          </p:spTgt>
                                        </p:tgtEl>
                                      </p:cBhvr>
                                    </p:animEffect>
                                  </p:childTnLst>
                                </p:cTn>
                              </p:par>
                            </p:childTnLst>
                          </p:cTn>
                        </p:par>
                      </p:childTnLst>
                    </p:cTn>
                  </p:par>
                  <p:par>
                    <p:cTn id="136" fill="hold">
                      <p:stCondLst>
                        <p:cond delay="indefinite"/>
                      </p:stCondLst>
                      <p:childTnLst>
                        <p:par>
                          <p:cTn id="137" fill="hold">
                            <p:stCondLst>
                              <p:cond delay="0"/>
                            </p:stCondLst>
                            <p:childTnLst>
                              <p:par>
                                <p:cTn id="138" nodeType="clickEffect" fill="hold" presetClass="entr" presetID="9">
                                  <p:stCondLst>
                                    <p:cond delay="0"/>
                                  </p:stCondLst>
                                  <p:childTnLst>
                                    <p:set>
                                      <p:cBhvr>
                                        <p:cTn id="139" dur="1" fill="hold">
                                          <p:stCondLst>
                                            <p:cond delay="0"/>
                                          </p:stCondLst>
                                        </p:cTn>
                                        <p:tgtEl>
                                          <p:spTgt spid="1064">
                                            <p:txEl>
                                              <p:pRg st="499" end="535"/>
                                            </p:txEl>
                                          </p:spTgt>
                                        </p:tgtEl>
                                        <p:attrNameLst>
                                          <p:attrName>style.visibility</p:attrName>
                                        </p:attrNameLst>
                                      </p:cBhvr>
                                      <p:to>
                                        <p:strVal val="visible"/>
                                      </p:to>
                                    </p:set>
                                    <p:animEffect filter="dissolve" transition="in">
                                      <p:cBhvr additive="repl">
                                        <p:cTn id="140" dur="500"/>
                                        <p:tgtEl>
                                          <p:spTgt spid="1064">
                                            <p:txEl>
                                              <p:pRg st="499" end="535"/>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71" name="TextShape 1"/>
          <p:cNvSpPr txBox="1"/>
          <p:nvPr/>
        </p:nvSpPr>
        <p:spPr>
          <a:xfrm>
            <a:off x="457200" y="274680"/>
            <a:ext cx="8229240" cy="791640"/>
          </a:xfrm>
          <a:prstGeom prst="rect">
            <a:avLst/>
          </a:prstGeom>
        </p:spPr>
        <p:txBody>
          <a:bodyPr anchor="ctr"/>
          <a:p>
            <a:pPr>
              <a:lnSpc>
                <a:spcPct val="100000"/>
              </a:lnSpc>
            </a:pPr>
            <a:r>
              <a:rPr lang="en-US" sz="3600">
                <a:solidFill>
                  <a:srgbClr val="000099"/>
                </a:solidFill>
                <a:latin typeface="Comic Sans MS"/>
              </a:rPr>
              <a:t>What Happens on a Cache Miss?</a:t>
            </a:r>
            <a:endParaRPr/>
          </a:p>
        </p:txBody>
      </p:sp>
      <p:sp>
        <p:nvSpPr>
          <p:cNvPr id="1072" name="TextShape 2"/>
          <p:cNvSpPr txBox="1"/>
          <p:nvPr/>
        </p:nvSpPr>
        <p:spPr>
          <a:xfrm>
            <a:off x="476280" y="1133640"/>
            <a:ext cx="8235720" cy="5175000"/>
          </a:xfrm>
          <a:prstGeom prst="rect">
            <a:avLst/>
          </a:prstGeom>
        </p:spPr>
        <p:txBody>
          <a:bodyPr lIns="0" rIns="0"/>
          <a:p>
            <a:pPr>
              <a:lnSpc>
                <a:spcPct val="100000"/>
              </a:lnSpc>
              <a:buFont typeface="Wingdings" charset="2"/>
              <a:buChar char=""/>
            </a:pPr>
            <a:r>
              <a:rPr lang="en-US" sz="2400">
                <a:solidFill>
                  <a:srgbClr val="000000"/>
                </a:solidFill>
                <a:latin typeface="Arial"/>
              </a:rPr>
              <a:t>Cache sends a </a:t>
            </a:r>
            <a:r>
              <a:rPr lang="en-US" sz="2400">
                <a:solidFill>
                  <a:srgbClr val="ff0000"/>
                </a:solidFill>
                <a:latin typeface="Arial"/>
              </a:rPr>
              <a:t>miss signal</a:t>
            </a:r>
            <a:r>
              <a:rPr lang="en-US" sz="2400">
                <a:solidFill>
                  <a:srgbClr val="000000"/>
                </a:solidFill>
                <a:latin typeface="Arial"/>
              </a:rPr>
              <a:t> to </a:t>
            </a:r>
            <a:r>
              <a:rPr lang="en-US" sz="2400">
                <a:solidFill>
                  <a:srgbClr val="ff0000"/>
                </a:solidFill>
                <a:latin typeface="Arial"/>
              </a:rPr>
              <a:t>stall</a:t>
            </a:r>
            <a:r>
              <a:rPr lang="en-US" sz="2400">
                <a:solidFill>
                  <a:srgbClr val="000000"/>
                </a:solidFill>
                <a:latin typeface="Arial"/>
              </a:rPr>
              <a:t> the processor</a:t>
            </a:r>
            <a:endParaRPr/>
          </a:p>
          <a:p>
            <a:pPr>
              <a:lnSpc>
                <a:spcPct val="100000"/>
              </a:lnSpc>
              <a:buFont typeface="Wingdings" charset="2"/>
              <a:buChar char=""/>
            </a:pPr>
            <a:r>
              <a:rPr lang="en-US" sz="2400">
                <a:solidFill>
                  <a:srgbClr val="000000"/>
                </a:solidFill>
                <a:latin typeface="Arial"/>
              </a:rPr>
              <a:t>Decide which</a:t>
            </a:r>
            <a:r>
              <a:rPr lang="en-US" sz="2400">
                <a:solidFill>
                  <a:srgbClr val="ff0000"/>
                </a:solidFill>
                <a:latin typeface="Arial"/>
              </a:rPr>
              <a:t> </a:t>
            </a:r>
            <a:r>
              <a:rPr lang="en-US" sz="2400">
                <a:solidFill>
                  <a:srgbClr val="000000"/>
                </a:solidFill>
                <a:latin typeface="Arial"/>
              </a:rPr>
              <a:t>cache block to</a:t>
            </a:r>
            <a:r>
              <a:rPr lang="en-US" sz="2400">
                <a:solidFill>
                  <a:srgbClr val="ff0000"/>
                </a:solidFill>
                <a:latin typeface="Arial"/>
              </a:rPr>
              <a:t> allocate/replace</a:t>
            </a:r>
            <a:endParaRPr/>
          </a:p>
          <a:p>
            <a:pPr lvl="1">
              <a:lnSpc>
                <a:spcPct val="100000"/>
              </a:lnSpc>
              <a:buFont typeface="Wingdings" charset="2"/>
              <a:buChar char=""/>
            </a:pPr>
            <a:r>
              <a:rPr lang="en-US" sz="2000">
                <a:solidFill>
                  <a:srgbClr val="000000"/>
                </a:solidFill>
                <a:latin typeface="Arial"/>
              </a:rPr>
              <a:t>One choice only when the cache is directly mapped</a:t>
            </a:r>
            <a:endParaRPr/>
          </a:p>
          <a:p>
            <a:pPr lvl="1">
              <a:lnSpc>
                <a:spcPct val="100000"/>
              </a:lnSpc>
              <a:buFont typeface="Wingdings" charset="2"/>
              <a:buChar char=""/>
            </a:pPr>
            <a:r>
              <a:rPr lang="en-US" sz="2000">
                <a:solidFill>
                  <a:srgbClr val="000000"/>
                </a:solidFill>
                <a:latin typeface="Arial"/>
              </a:rPr>
              <a:t>Multiple choices for set-associative or fully-associative cache</a:t>
            </a:r>
            <a:endParaRPr/>
          </a:p>
          <a:p>
            <a:pPr>
              <a:lnSpc>
                <a:spcPct val="100000"/>
              </a:lnSpc>
              <a:buFont typeface="Wingdings" charset="2"/>
              <a:buChar char=""/>
            </a:pPr>
            <a:r>
              <a:rPr lang="en-US" sz="2400">
                <a:solidFill>
                  <a:srgbClr val="000000"/>
                </a:solidFill>
                <a:latin typeface="Arial"/>
              </a:rPr>
              <a:t>Transfer the block from lower level memory to this cache</a:t>
            </a:r>
            <a:endParaRPr/>
          </a:p>
          <a:p>
            <a:pPr lvl="1">
              <a:lnSpc>
                <a:spcPct val="100000"/>
              </a:lnSpc>
              <a:buFont typeface="Wingdings" charset="2"/>
              <a:buChar char=""/>
            </a:pPr>
            <a:r>
              <a:rPr lang="en-US" sz="2000">
                <a:solidFill>
                  <a:srgbClr val="000000"/>
                </a:solidFill>
                <a:latin typeface="Arial"/>
              </a:rPr>
              <a:t>Set the </a:t>
            </a:r>
            <a:r>
              <a:rPr lang="en-US" sz="2000">
                <a:solidFill>
                  <a:srgbClr val="ff0000"/>
                </a:solidFill>
                <a:latin typeface="Arial"/>
              </a:rPr>
              <a:t>valid bit </a:t>
            </a:r>
            <a:r>
              <a:rPr lang="en-US" sz="2000">
                <a:solidFill>
                  <a:srgbClr val="000000"/>
                </a:solidFill>
                <a:latin typeface="Arial"/>
              </a:rPr>
              <a:t>and the </a:t>
            </a:r>
            <a:r>
              <a:rPr lang="en-US" sz="2000">
                <a:solidFill>
                  <a:srgbClr val="ff0000"/>
                </a:solidFill>
                <a:latin typeface="Arial"/>
              </a:rPr>
              <a:t>tag field</a:t>
            </a:r>
            <a:r>
              <a:rPr lang="en-US" sz="2000">
                <a:solidFill>
                  <a:srgbClr val="000000"/>
                </a:solidFill>
                <a:latin typeface="Arial"/>
              </a:rPr>
              <a:t> from the </a:t>
            </a:r>
            <a:r>
              <a:rPr lang="en-US" sz="2000">
                <a:solidFill>
                  <a:srgbClr val="ff0000"/>
                </a:solidFill>
                <a:latin typeface="Arial"/>
              </a:rPr>
              <a:t>upper address bits</a:t>
            </a:r>
            <a:endParaRPr/>
          </a:p>
          <a:p>
            <a:pPr>
              <a:lnSpc>
                <a:spcPct val="100000"/>
              </a:lnSpc>
              <a:buFont typeface="Wingdings" charset="2"/>
              <a:buChar char=""/>
            </a:pPr>
            <a:r>
              <a:rPr lang="en-US" sz="2400">
                <a:solidFill>
                  <a:srgbClr val="000000"/>
                </a:solidFill>
                <a:latin typeface="Arial"/>
              </a:rPr>
              <a:t>If block to be replaced is </a:t>
            </a:r>
            <a:r>
              <a:rPr lang="en-US" sz="2400">
                <a:solidFill>
                  <a:srgbClr val="ff0000"/>
                </a:solidFill>
                <a:latin typeface="Arial"/>
              </a:rPr>
              <a:t>modified</a:t>
            </a:r>
            <a:r>
              <a:rPr lang="en-US" sz="2400">
                <a:solidFill>
                  <a:srgbClr val="000000"/>
                </a:solidFill>
                <a:latin typeface="Arial"/>
              </a:rPr>
              <a:t> then </a:t>
            </a:r>
            <a:r>
              <a:rPr lang="en-US" sz="2400">
                <a:solidFill>
                  <a:srgbClr val="ff0000"/>
                </a:solidFill>
                <a:latin typeface="Arial"/>
              </a:rPr>
              <a:t>write it back</a:t>
            </a:r>
            <a:endParaRPr/>
          </a:p>
          <a:p>
            <a:pPr lvl="1">
              <a:lnSpc>
                <a:spcPct val="100000"/>
              </a:lnSpc>
              <a:buFont typeface="Wingdings" charset="2"/>
              <a:buChar char=""/>
            </a:pPr>
            <a:r>
              <a:rPr lang="en-US" sz="2000">
                <a:solidFill>
                  <a:srgbClr val="000000"/>
                </a:solidFill>
                <a:latin typeface="Arial"/>
              </a:rPr>
              <a:t>Modified block is moved into a </a:t>
            </a:r>
            <a:r>
              <a:rPr lang="en-US" sz="2000">
                <a:solidFill>
                  <a:srgbClr val="ff0000"/>
                </a:solidFill>
                <a:latin typeface="Arial"/>
              </a:rPr>
              <a:t>Write Buffer</a:t>
            </a:r>
            <a:endParaRPr/>
          </a:p>
          <a:p>
            <a:pPr lvl="1">
              <a:lnSpc>
                <a:spcPct val="100000"/>
              </a:lnSpc>
              <a:buFont typeface="Wingdings" charset="2"/>
              <a:buChar char=""/>
            </a:pPr>
            <a:r>
              <a:rPr lang="en-US" sz="2000">
                <a:solidFill>
                  <a:srgbClr val="000000"/>
                </a:solidFill>
                <a:latin typeface="Arial"/>
              </a:rPr>
              <a:t>Otherwise, block to be replaced can be simply </a:t>
            </a:r>
            <a:r>
              <a:rPr lang="en-US" sz="2000">
                <a:solidFill>
                  <a:srgbClr val="ff0000"/>
                </a:solidFill>
                <a:latin typeface="Arial"/>
              </a:rPr>
              <a:t>discarded</a:t>
            </a:r>
            <a:endParaRPr/>
          </a:p>
          <a:p>
            <a:pPr>
              <a:lnSpc>
                <a:spcPct val="100000"/>
              </a:lnSpc>
              <a:buFont typeface="Wingdings" charset="2"/>
              <a:buChar char=""/>
            </a:pPr>
            <a:r>
              <a:rPr lang="en-US" sz="2400">
                <a:solidFill>
                  <a:srgbClr val="000000"/>
                </a:solidFill>
                <a:latin typeface="Arial"/>
              </a:rPr>
              <a:t>Restart the instruction that caused the cache miss</a:t>
            </a:r>
            <a:endParaRPr/>
          </a:p>
          <a:p>
            <a:pPr>
              <a:lnSpc>
                <a:spcPct val="100000"/>
              </a:lnSpc>
              <a:buFont typeface="Wingdings" charset="2"/>
              <a:buChar char=""/>
            </a:pPr>
            <a:r>
              <a:rPr lang="en-US" sz="2400">
                <a:solidFill>
                  <a:srgbClr val="ff0000"/>
                </a:solidFill>
                <a:latin typeface="Arial"/>
              </a:rPr>
              <a:t>Miss Penalty: </a:t>
            </a:r>
            <a:r>
              <a:rPr lang="en-US" sz="2400">
                <a:solidFill>
                  <a:srgbClr val="000000"/>
                </a:solidFill>
                <a:latin typeface="Arial"/>
              </a:rPr>
              <a:t>clock cycles to process a cache miss</a:t>
            </a:r>
            <a:endParaRPr/>
          </a:p>
        </p:txBody>
      </p:sp>
    </p:spTree>
  </p:cSld>
  <p:timing>
    <p:tnLst>
      <p:par>
        <p:cTn id="141" dur="indefinite" restart="never" nodeType="tmRoot">
          <p:childTnLst>
            <p:seq>
              <p:cTn id="142"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73" name="TextShape 1"/>
          <p:cNvSpPr txBox="1"/>
          <p:nvPr/>
        </p:nvSpPr>
        <p:spPr>
          <a:xfrm>
            <a:off x="457200" y="274680"/>
            <a:ext cx="8229240" cy="791640"/>
          </a:xfrm>
          <a:prstGeom prst="rect">
            <a:avLst/>
          </a:prstGeom>
        </p:spPr>
        <p:txBody>
          <a:bodyPr anchor="ctr"/>
          <a:p>
            <a:pPr>
              <a:lnSpc>
                <a:spcPct val="100000"/>
              </a:lnSpc>
            </a:pPr>
            <a:r>
              <a:rPr lang="en-US" sz="3600">
                <a:solidFill>
                  <a:srgbClr val="000099"/>
                </a:solidFill>
                <a:latin typeface="Comic Sans MS"/>
              </a:rPr>
              <a:t>Replacement Policy</a:t>
            </a:r>
            <a:endParaRPr/>
          </a:p>
        </p:txBody>
      </p:sp>
      <p:sp>
        <p:nvSpPr>
          <p:cNvPr id="1074" name="TextShape 2"/>
          <p:cNvSpPr txBox="1"/>
          <p:nvPr/>
        </p:nvSpPr>
        <p:spPr>
          <a:xfrm>
            <a:off x="457200" y="1143000"/>
            <a:ext cx="8229240" cy="5143320"/>
          </a:xfrm>
          <a:prstGeom prst="rect">
            <a:avLst/>
          </a:prstGeom>
        </p:spPr>
        <p:txBody>
          <a:bodyPr lIns="0" rIns="0"/>
          <a:p>
            <a:pPr>
              <a:lnSpc>
                <a:spcPct val="100000"/>
              </a:lnSpc>
              <a:buFont typeface="Wingdings" charset="2"/>
              <a:buChar char=""/>
            </a:pPr>
            <a:r>
              <a:rPr lang="en-US" sz="2400">
                <a:solidFill>
                  <a:srgbClr val="000000"/>
                </a:solidFill>
                <a:latin typeface="Arial"/>
              </a:rPr>
              <a:t>Which block to be replaced on a cache miss?</a:t>
            </a:r>
            <a:endParaRPr/>
          </a:p>
          <a:p>
            <a:pPr>
              <a:lnSpc>
                <a:spcPct val="100000"/>
              </a:lnSpc>
              <a:buFont typeface="Wingdings" charset="2"/>
              <a:buChar char=""/>
            </a:pPr>
            <a:r>
              <a:rPr lang="en-US" sz="2400">
                <a:solidFill>
                  <a:srgbClr val="000000"/>
                </a:solidFill>
                <a:latin typeface="Arial"/>
              </a:rPr>
              <a:t>No selection alternatives for direct-mapped caches</a:t>
            </a:r>
            <a:endParaRPr/>
          </a:p>
          <a:p>
            <a:pPr>
              <a:lnSpc>
                <a:spcPct val="100000"/>
              </a:lnSpc>
              <a:buFont typeface="Wingdings" charset="2"/>
              <a:buChar char=""/>
            </a:pPr>
            <a:r>
              <a:rPr i="1" lang="en-US" sz="2400">
                <a:solidFill>
                  <a:srgbClr val="000000"/>
                </a:solidFill>
                <a:latin typeface="Arial"/>
              </a:rPr>
              <a:t>m</a:t>
            </a:r>
            <a:r>
              <a:rPr lang="en-US" sz="2400">
                <a:solidFill>
                  <a:srgbClr val="000000"/>
                </a:solidFill>
                <a:latin typeface="Arial"/>
              </a:rPr>
              <a:t> blocks per set to choose from for associative caches</a:t>
            </a:r>
            <a:endParaRPr/>
          </a:p>
          <a:p>
            <a:pPr>
              <a:lnSpc>
                <a:spcPct val="100000"/>
              </a:lnSpc>
              <a:buFont typeface="Wingdings" charset="2"/>
              <a:buChar char=""/>
            </a:pPr>
            <a:r>
              <a:rPr lang="en-US" sz="2400">
                <a:solidFill>
                  <a:srgbClr val="ff0000"/>
                </a:solidFill>
                <a:latin typeface="Arial"/>
              </a:rPr>
              <a:t>Random replacement</a:t>
            </a:r>
            <a:endParaRPr/>
          </a:p>
          <a:p>
            <a:pPr lvl="1">
              <a:lnSpc>
                <a:spcPct val="100000"/>
              </a:lnSpc>
              <a:buFont typeface="Wingdings" charset="2"/>
              <a:buChar char=""/>
            </a:pPr>
            <a:r>
              <a:rPr lang="en-US" sz="2000">
                <a:solidFill>
                  <a:srgbClr val="000000"/>
                </a:solidFill>
                <a:latin typeface="Arial"/>
              </a:rPr>
              <a:t>Candidate blocks are randomly selected</a:t>
            </a:r>
            <a:endParaRPr/>
          </a:p>
          <a:p>
            <a:pPr lvl="1">
              <a:lnSpc>
                <a:spcPct val="100000"/>
              </a:lnSpc>
              <a:buFont typeface="Wingdings" charset="2"/>
              <a:buChar char=""/>
            </a:pPr>
            <a:r>
              <a:rPr lang="en-US" sz="2000">
                <a:solidFill>
                  <a:srgbClr val="ff0000"/>
                </a:solidFill>
                <a:latin typeface="Arial"/>
              </a:rPr>
              <a:t>One counter for all sets</a:t>
            </a:r>
            <a:r>
              <a:rPr lang="en-US" sz="2000">
                <a:solidFill>
                  <a:srgbClr val="000000"/>
                </a:solidFill>
                <a:latin typeface="Arial"/>
              </a:rPr>
              <a:t> (0 to </a:t>
            </a:r>
            <a:r>
              <a:rPr i="1" lang="en-US" sz="2000">
                <a:solidFill>
                  <a:srgbClr val="000000"/>
                </a:solidFill>
                <a:latin typeface="Arial"/>
              </a:rPr>
              <a:t>m</a:t>
            </a:r>
            <a:r>
              <a:rPr lang="en-US" sz="2000">
                <a:solidFill>
                  <a:srgbClr val="000000"/>
                </a:solidFill>
                <a:latin typeface="Arial"/>
              </a:rPr>
              <a:t> – 1): incremented on every cycle</a:t>
            </a:r>
            <a:endParaRPr/>
          </a:p>
          <a:p>
            <a:pPr lvl="1">
              <a:lnSpc>
                <a:spcPct val="100000"/>
              </a:lnSpc>
              <a:buFont typeface="Wingdings" charset="2"/>
              <a:buChar char=""/>
            </a:pPr>
            <a:r>
              <a:rPr lang="en-US" sz="2000">
                <a:solidFill>
                  <a:srgbClr val="000000"/>
                </a:solidFill>
                <a:latin typeface="Arial"/>
              </a:rPr>
              <a:t>On a cache miss replace block specified by counter</a:t>
            </a:r>
            <a:endParaRPr/>
          </a:p>
          <a:p>
            <a:pPr>
              <a:lnSpc>
                <a:spcPct val="100000"/>
              </a:lnSpc>
              <a:buFont typeface="Wingdings" charset="2"/>
              <a:buChar char=""/>
            </a:pPr>
            <a:r>
              <a:rPr lang="en-US" sz="2400">
                <a:solidFill>
                  <a:srgbClr val="ff0000"/>
                </a:solidFill>
                <a:latin typeface="Arial"/>
              </a:rPr>
              <a:t>First In First Out (FIFO) replacement</a:t>
            </a:r>
            <a:endParaRPr/>
          </a:p>
          <a:p>
            <a:pPr lvl="1">
              <a:lnSpc>
                <a:spcPct val="100000"/>
              </a:lnSpc>
              <a:buFont typeface="Wingdings" charset="2"/>
              <a:buChar char=""/>
            </a:pPr>
            <a:r>
              <a:rPr lang="en-US" sz="2000">
                <a:solidFill>
                  <a:srgbClr val="000000"/>
                </a:solidFill>
                <a:latin typeface="Arial"/>
              </a:rPr>
              <a:t>Replace oldest block in set</a:t>
            </a:r>
            <a:endParaRPr/>
          </a:p>
          <a:p>
            <a:pPr lvl="1">
              <a:lnSpc>
                <a:spcPct val="100000"/>
              </a:lnSpc>
              <a:buFont typeface="Wingdings" charset="2"/>
              <a:buChar char=""/>
            </a:pPr>
            <a:r>
              <a:rPr lang="en-US" sz="2000">
                <a:solidFill>
                  <a:srgbClr val="ff0000"/>
                </a:solidFill>
                <a:latin typeface="Arial"/>
              </a:rPr>
              <a:t>One counter per set</a:t>
            </a:r>
            <a:r>
              <a:rPr lang="en-US" sz="2000">
                <a:solidFill>
                  <a:srgbClr val="000000"/>
                </a:solidFill>
                <a:latin typeface="Arial"/>
              </a:rPr>
              <a:t> (0 to </a:t>
            </a:r>
            <a:r>
              <a:rPr i="1" lang="en-US" sz="2000">
                <a:solidFill>
                  <a:srgbClr val="000000"/>
                </a:solidFill>
                <a:latin typeface="Arial"/>
              </a:rPr>
              <a:t>m</a:t>
            </a:r>
            <a:r>
              <a:rPr lang="en-US" sz="2000">
                <a:solidFill>
                  <a:srgbClr val="000000"/>
                </a:solidFill>
                <a:latin typeface="Arial"/>
              </a:rPr>
              <a:t> – 1): specifies </a:t>
            </a:r>
            <a:r>
              <a:rPr lang="en-US" sz="2000">
                <a:solidFill>
                  <a:srgbClr val="ff0000"/>
                </a:solidFill>
                <a:latin typeface="Arial"/>
              </a:rPr>
              <a:t>oldest block</a:t>
            </a:r>
            <a:r>
              <a:rPr lang="en-US" sz="2000">
                <a:solidFill>
                  <a:srgbClr val="000000"/>
                </a:solidFill>
                <a:latin typeface="Arial"/>
              </a:rPr>
              <a:t> to replace</a:t>
            </a:r>
            <a:endParaRPr/>
          </a:p>
          <a:p>
            <a:pPr lvl="1">
              <a:lnSpc>
                <a:spcPct val="100000"/>
              </a:lnSpc>
              <a:buFont typeface="Wingdings" charset="2"/>
              <a:buChar char=""/>
            </a:pPr>
            <a:r>
              <a:rPr lang="en-US" sz="2000">
                <a:solidFill>
                  <a:srgbClr val="000000"/>
                </a:solidFill>
                <a:latin typeface="Arial"/>
              </a:rPr>
              <a:t>Counter is incremented on a cache miss</a:t>
            </a:r>
            <a:endParaRPr/>
          </a:p>
        </p:txBody>
      </p:sp>
    </p:spTree>
  </p:cSld>
  <p:timing>
    <p:tnLst>
      <p:par>
        <p:cTn id="143" dur="indefinite" restart="never" nodeType="tmRoot">
          <p:childTnLst>
            <p:seq>
              <p:cTn id="14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2" name="TextShape 1"/>
          <p:cNvSpPr txBox="1"/>
          <p:nvPr/>
        </p:nvSpPr>
        <p:spPr>
          <a:xfrm>
            <a:off x="457200" y="1143000"/>
            <a:ext cx="8229240" cy="5143320"/>
          </a:xfrm>
          <a:prstGeom prst="rect">
            <a:avLst/>
          </a:prstGeom>
        </p:spPr>
        <p:txBody>
          <a:bodyPr/>
          <a:p>
            <a:pPr>
              <a:lnSpc>
                <a:spcPct val="100000"/>
              </a:lnSpc>
              <a:buFont typeface="Wingdings" charset="2"/>
              <a:buChar char=""/>
            </a:pPr>
            <a:r>
              <a:rPr lang="en-US" sz="2400">
                <a:solidFill>
                  <a:srgbClr val="000000"/>
                </a:solidFill>
                <a:latin typeface="Arial"/>
              </a:rPr>
              <a:t>Large arrays of storage cells</a:t>
            </a:r>
            <a:endParaRPr/>
          </a:p>
          <a:p>
            <a:pPr>
              <a:lnSpc>
                <a:spcPct val="100000"/>
              </a:lnSpc>
              <a:buFont typeface="Wingdings" charset="2"/>
              <a:buChar char=""/>
            </a:pPr>
            <a:r>
              <a:rPr lang="en-US" sz="2400">
                <a:solidFill>
                  <a:srgbClr val="000000"/>
                </a:solidFill>
                <a:latin typeface="Arial"/>
              </a:rPr>
              <a:t>Volatile memory</a:t>
            </a:r>
            <a:endParaRPr/>
          </a:p>
          <a:p>
            <a:pPr lvl="1">
              <a:lnSpc>
                <a:spcPct val="100000"/>
              </a:lnSpc>
              <a:buFont typeface="Wingdings" charset="2"/>
              <a:buChar char=""/>
            </a:pPr>
            <a:r>
              <a:rPr lang="en-US" sz="2000">
                <a:solidFill>
                  <a:srgbClr val="000000"/>
                </a:solidFill>
                <a:latin typeface="Arial"/>
              </a:rPr>
              <a:t>Hold the stored data as long as it is powered on</a:t>
            </a:r>
            <a:endParaRPr/>
          </a:p>
          <a:p>
            <a:pPr>
              <a:lnSpc>
                <a:spcPct val="100000"/>
              </a:lnSpc>
              <a:buFont typeface="Wingdings" charset="2"/>
              <a:buChar char=""/>
            </a:pPr>
            <a:r>
              <a:rPr lang="en-US" sz="2400">
                <a:solidFill>
                  <a:srgbClr val="000000"/>
                </a:solidFill>
                <a:latin typeface="Arial"/>
              </a:rPr>
              <a:t>Random Access</a:t>
            </a:r>
            <a:endParaRPr/>
          </a:p>
          <a:p>
            <a:pPr lvl="1">
              <a:lnSpc>
                <a:spcPct val="100000"/>
              </a:lnSpc>
              <a:buFont typeface="Wingdings" charset="2"/>
              <a:buChar char=""/>
            </a:pPr>
            <a:r>
              <a:rPr lang="en-US" sz="2000">
                <a:solidFill>
                  <a:srgbClr val="000000"/>
                </a:solidFill>
                <a:latin typeface="Arial"/>
              </a:rPr>
              <a:t>Access time is practically the same to any data on a RAM chip</a:t>
            </a:r>
            <a:endParaRPr/>
          </a:p>
          <a:p>
            <a:pPr>
              <a:lnSpc>
                <a:spcPct val="100000"/>
              </a:lnSpc>
              <a:buFont typeface="Wingdings" charset="2"/>
              <a:buChar char=""/>
            </a:pPr>
            <a:r>
              <a:rPr lang="en-US" sz="2400">
                <a:solidFill>
                  <a:srgbClr val="000000"/>
                </a:solidFill>
                <a:latin typeface="Arial"/>
              </a:rPr>
              <a:t>Chip Select (CS) control signal</a:t>
            </a:r>
            <a:endParaRPr/>
          </a:p>
          <a:p>
            <a:pPr lvl="1">
              <a:lnSpc>
                <a:spcPct val="100000"/>
              </a:lnSpc>
              <a:buFont typeface="Wingdings" charset="2"/>
              <a:buChar char=""/>
            </a:pPr>
            <a:r>
              <a:rPr lang="en-US" sz="2000">
                <a:solidFill>
                  <a:srgbClr val="000000"/>
                </a:solidFill>
                <a:latin typeface="Arial"/>
              </a:rPr>
              <a:t>Select RAM chip to read/write </a:t>
            </a:r>
            <a:endParaRPr/>
          </a:p>
          <a:p>
            <a:pPr>
              <a:lnSpc>
                <a:spcPct val="100000"/>
              </a:lnSpc>
              <a:buFont typeface="Wingdings" charset="2"/>
              <a:buChar char=""/>
            </a:pPr>
            <a:r>
              <a:rPr lang="en-US" sz="2400">
                <a:solidFill>
                  <a:srgbClr val="000000"/>
                </a:solidFill>
                <a:latin typeface="Arial"/>
              </a:rPr>
              <a:t>Read/Write (R/W) control signal</a:t>
            </a:r>
            <a:endParaRPr/>
          </a:p>
          <a:p>
            <a:pPr lvl="1">
              <a:lnSpc>
                <a:spcPct val="100000"/>
              </a:lnSpc>
              <a:buFont typeface="Wingdings" charset="2"/>
              <a:buChar char=""/>
            </a:pPr>
            <a:r>
              <a:rPr lang="en-US" sz="2000">
                <a:solidFill>
                  <a:srgbClr val="000000"/>
                </a:solidFill>
                <a:latin typeface="Arial"/>
              </a:rPr>
              <a:t>Specifies memory operation</a:t>
            </a:r>
            <a:endParaRPr/>
          </a:p>
          <a:p>
            <a:pPr>
              <a:lnSpc>
                <a:spcPct val="100000"/>
              </a:lnSpc>
              <a:buFont typeface="Wingdings" charset="2"/>
              <a:buChar char=""/>
            </a:pPr>
            <a:r>
              <a:rPr lang="en-US" sz="2400">
                <a:solidFill>
                  <a:srgbClr val="000000"/>
                </a:solidFill>
                <a:latin typeface="Arial"/>
              </a:rPr>
              <a:t>2</a:t>
            </a:r>
            <a:r>
              <a:rPr i="1" lang="en-US" sz="2400" baseline="30000">
                <a:solidFill>
                  <a:srgbClr val="000000"/>
                </a:solidFill>
                <a:latin typeface="Arial"/>
              </a:rPr>
              <a:t>n</a:t>
            </a:r>
            <a:r>
              <a:rPr lang="en-US" sz="2400" baseline="30000">
                <a:solidFill>
                  <a:srgbClr val="000000"/>
                </a:solidFill>
                <a:latin typeface="Arial"/>
              </a:rPr>
              <a:t> × </a:t>
            </a:r>
            <a:r>
              <a:rPr i="1" lang="en-US" sz="2400" baseline="30000">
                <a:solidFill>
                  <a:srgbClr val="000000"/>
                </a:solidFill>
                <a:latin typeface="Arial"/>
              </a:rPr>
              <a:t>m</a:t>
            </a:r>
            <a:r>
              <a:rPr lang="en-US" sz="2400" baseline="30000">
                <a:solidFill>
                  <a:srgbClr val="000000"/>
                </a:solidFill>
                <a:latin typeface="Arial"/>
              </a:rPr>
              <a:t> RAM chip: </a:t>
            </a:r>
            <a:r>
              <a:rPr i="1" lang="en-US" sz="2400" baseline="30000">
                <a:solidFill>
                  <a:srgbClr val="000000"/>
                </a:solidFill>
                <a:latin typeface="Arial"/>
              </a:rPr>
              <a:t>n</a:t>
            </a:r>
            <a:r>
              <a:rPr lang="en-US" sz="2400" baseline="30000">
                <a:solidFill>
                  <a:srgbClr val="000000"/>
                </a:solidFill>
                <a:latin typeface="Arial"/>
              </a:rPr>
              <a:t>-bit address and </a:t>
            </a:r>
            <a:r>
              <a:rPr i="1" lang="en-US" sz="2400" baseline="30000">
                <a:solidFill>
                  <a:srgbClr val="000000"/>
                </a:solidFill>
                <a:latin typeface="Arial"/>
              </a:rPr>
              <a:t>m</a:t>
            </a:r>
            <a:r>
              <a:rPr lang="en-US" sz="2400" baseline="30000">
                <a:solidFill>
                  <a:srgbClr val="000000"/>
                </a:solidFill>
                <a:latin typeface="Arial"/>
              </a:rPr>
              <a:t>-bit data</a:t>
            </a:r>
            <a:endParaRPr/>
          </a:p>
        </p:txBody>
      </p:sp>
      <p:sp>
        <p:nvSpPr>
          <p:cNvPr id="83" name="TextShape 2"/>
          <p:cNvSpPr txBox="1"/>
          <p:nvPr/>
        </p:nvSpPr>
        <p:spPr>
          <a:xfrm>
            <a:off x="457200" y="274680"/>
            <a:ext cx="8229240" cy="791640"/>
          </a:xfrm>
          <a:prstGeom prst="rect">
            <a:avLst/>
          </a:prstGeom>
        </p:spPr>
        <p:txBody>
          <a:bodyPr anchor="ctr"/>
          <a:p>
            <a:pPr>
              <a:lnSpc>
                <a:spcPct val="100000"/>
              </a:lnSpc>
            </a:pPr>
            <a:r>
              <a:rPr lang="en-US" sz="3600">
                <a:solidFill>
                  <a:srgbClr val="000099"/>
                </a:solidFill>
                <a:latin typeface="Comic Sans MS"/>
              </a:rPr>
              <a:t>Random Access Memory</a:t>
            </a:r>
            <a:endParaRPr/>
          </a:p>
        </p:txBody>
      </p:sp>
      <p:sp>
        <p:nvSpPr>
          <p:cNvPr id="84" name="CustomShape 3"/>
          <p:cNvSpPr/>
          <p:nvPr/>
        </p:nvSpPr>
        <p:spPr>
          <a:xfrm>
            <a:off x="6507000" y="3833640"/>
            <a:ext cx="1304640" cy="1530000"/>
          </a:xfrm>
          <a:prstGeom prst="rect">
            <a:avLst/>
          </a:prstGeom>
          <a:noFill/>
          <a:ln w="19080">
            <a:solidFill>
              <a:srgbClr val="000000"/>
            </a:solidFill>
            <a:miter/>
          </a:ln>
        </p:spPr>
        <p:txBody>
          <a:bodyPr lIns="0" rIns="0" tIns="72000" bIns="0"/>
          <a:p>
            <a:pPr algn="ctr">
              <a:lnSpc>
                <a:spcPct val="100000"/>
              </a:lnSpc>
            </a:pPr>
            <a:r>
              <a:rPr b="1" lang="en-US" sz="2000">
                <a:solidFill>
                  <a:srgbClr val="000000"/>
                </a:solidFill>
                <a:latin typeface="Arial"/>
              </a:rPr>
              <a:t>RAM</a:t>
            </a:r>
            <a:endParaRPr/>
          </a:p>
        </p:txBody>
      </p:sp>
      <p:sp>
        <p:nvSpPr>
          <p:cNvPr id="85" name="CustomShape 4"/>
          <p:cNvSpPr/>
          <p:nvPr/>
        </p:nvSpPr>
        <p:spPr>
          <a:xfrm>
            <a:off x="6597720" y="4327560"/>
            <a:ext cx="853560" cy="271080"/>
          </a:xfrm>
          <a:prstGeom prst="rect">
            <a:avLst/>
          </a:prstGeom>
          <a:noFill/>
          <a:ln w="19080">
            <a:noFill/>
          </a:ln>
        </p:spPr>
        <p:txBody>
          <a:bodyPr lIns="0" rIns="0" tIns="0" bIns="0" anchor="ctr"/>
          <a:p>
            <a:pPr>
              <a:lnSpc>
                <a:spcPct val="100000"/>
              </a:lnSpc>
            </a:pPr>
            <a:r>
              <a:rPr lang="en-US" sz="1400">
                <a:solidFill>
                  <a:srgbClr val="000000"/>
                </a:solidFill>
                <a:latin typeface="Arial"/>
              </a:rPr>
              <a:t>Address</a:t>
            </a:r>
            <a:endParaRPr/>
          </a:p>
        </p:txBody>
      </p:sp>
      <p:sp>
        <p:nvSpPr>
          <p:cNvPr id="86" name="CustomShape 5"/>
          <p:cNvSpPr/>
          <p:nvPr/>
        </p:nvSpPr>
        <p:spPr>
          <a:xfrm>
            <a:off x="6597720" y="4689360"/>
            <a:ext cx="853560" cy="271080"/>
          </a:xfrm>
          <a:prstGeom prst="rect">
            <a:avLst/>
          </a:prstGeom>
          <a:noFill/>
          <a:ln w="19080">
            <a:noFill/>
          </a:ln>
        </p:spPr>
        <p:txBody>
          <a:bodyPr lIns="0" rIns="0" tIns="0" bIns="0" anchor="ctr"/>
          <a:p>
            <a:pPr>
              <a:lnSpc>
                <a:spcPct val="100000"/>
              </a:lnSpc>
            </a:pPr>
            <a:r>
              <a:rPr lang="en-US" sz="1400">
                <a:solidFill>
                  <a:srgbClr val="000000"/>
                </a:solidFill>
                <a:latin typeface="Arial"/>
              </a:rPr>
              <a:t>Data</a:t>
            </a:r>
            <a:endParaRPr/>
          </a:p>
        </p:txBody>
      </p:sp>
      <p:sp>
        <p:nvSpPr>
          <p:cNvPr id="87" name="CustomShape 6"/>
          <p:cNvSpPr/>
          <p:nvPr/>
        </p:nvSpPr>
        <p:spPr>
          <a:xfrm>
            <a:off x="6595920" y="5091120"/>
            <a:ext cx="360000" cy="225000"/>
          </a:xfrm>
          <a:prstGeom prst="rect">
            <a:avLst/>
          </a:prstGeom>
          <a:noFill/>
          <a:ln w="19080">
            <a:noFill/>
          </a:ln>
        </p:spPr>
        <p:txBody>
          <a:bodyPr lIns="0" rIns="0" tIns="0" bIns="0" anchor="ctr"/>
          <a:p>
            <a:pPr>
              <a:lnSpc>
                <a:spcPct val="100000"/>
              </a:lnSpc>
            </a:pPr>
            <a:r>
              <a:rPr lang="en-US" sz="1400">
                <a:solidFill>
                  <a:srgbClr val="000000"/>
                </a:solidFill>
                <a:latin typeface="Arial"/>
              </a:rPr>
              <a:t>CS</a:t>
            </a:r>
            <a:endParaRPr/>
          </a:p>
        </p:txBody>
      </p:sp>
      <p:sp>
        <p:nvSpPr>
          <p:cNvPr id="88" name="CustomShape 7"/>
          <p:cNvSpPr/>
          <p:nvPr/>
        </p:nvSpPr>
        <p:spPr>
          <a:xfrm>
            <a:off x="7407360" y="5092560"/>
            <a:ext cx="360000" cy="225000"/>
          </a:xfrm>
          <a:prstGeom prst="rect">
            <a:avLst/>
          </a:prstGeom>
          <a:noFill/>
          <a:ln w="19080">
            <a:noFill/>
          </a:ln>
        </p:spPr>
        <p:txBody>
          <a:bodyPr lIns="0" rIns="0" tIns="0" bIns="0" anchor="ctr"/>
          <a:p>
            <a:pPr algn="ctr">
              <a:lnSpc>
                <a:spcPct val="100000"/>
              </a:lnSpc>
            </a:pPr>
            <a:r>
              <a:rPr lang="en-US" sz="1400">
                <a:solidFill>
                  <a:srgbClr val="000000"/>
                </a:solidFill>
                <a:latin typeface="Arial"/>
              </a:rPr>
              <a:t>R/W</a:t>
            </a:r>
            <a:endParaRPr/>
          </a:p>
        </p:txBody>
      </p:sp>
      <p:sp>
        <p:nvSpPr>
          <p:cNvPr id="89" name="Line 8"/>
          <p:cNvSpPr/>
          <p:nvPr/>
        </p:nvSpPr>
        <p:spPr>
          <a:xfrm>
            <a:off x="5876640" y="4464000"/>
            <a:ext cx="630360" cy="0"/>
          </a:xfrm>
          <a:prstGeom prst="line">
            <a:avLst/>
          </a:prstGeom>
          <a:ln w="57240">
            <a:solidFill>
              <a:srgbClr val="000000"/>
            </a:solidFill>
            <a:round/>
            <a:tailEnd len="med" type="triangle" w="med"/>
          </a:ln>
        </p:spPr>
      </p:sp>
      <p:sp>
        <p:nvSpPr>
          <p:cNvPr id="90" name="Line 9"/>
          <p:cNvSpPr/>
          <p:nvPr/>
        </p:nvSpPr>
        <p:spPr>
          <a:xfrm>
            <a:off x="5876640" y="4825800"/>
            <a:ext cx="630360" cy="0"/>
          </a:xfrm>
          <a:prstGeom prst="line">
            <a:avLst/>
          </a:prstGeom>
          <a:ln w="28440">
            <a:solidFill>
              <a:srgbClr val="000000"/>
            </a:solidFill>
            <a:round/>
            <a:headEnd len="med" type="triangle" w="med"/>
            <a:tailEnd len="med" type="triangle" w="med"/>
          </a:ln>
        </p:spPr>
      </p:sp>
      <p:sp>
        <p:nvSpPr>
          <p:cNvPr id="91" name="Line 10"/>
          <p:cNvSpPr/>
          <p:nvPr/>
        </p:nvSpPr>
        <p:spPr>
          <a:xfrm flipV="1">
            <a:off x="6732360" y="5364000"/>
            <a:ext cx="0" cy="223920"/>
          </a:xfrm>
          <a:prstGeom prst="line">
            <a:avLst/>
          </a:prstGeom>
          <a:ln w="9360">
            <a:solidFill>
              <a:srgbClr val="000000"/>
            </a:solidFill>
            <a:round/>
            <a:tailEnd len="med" type="triangle" w="med"/>
          </a:ln>
        </p:spPr>
      </p:sp>
      <p:sp>
        <p:nvSpPr>
          <p:cNvPr id="92" name="Line 11"/>
          <p:cNvSpPr/>
          <p:nvPr/>
        </p:nvSpPr>
        <p:spPr>
          <a:xfrm flipV="1">
            <a:off x="7586640" y="5364000"/>
            <a:ext cx="0" cy="223920"/>
          </a:xfrm>
          <a:prstGeom prst="line">
            <a:avLst/>
          </a:prstGeom>
          <a:ln w="9360">
            <a:solidFill>
              <a:srgbClr val="000000"/>
            </a:solidFill>
            <a:round/>
            <a:tailEnd len="med" type="triangle" w="med"/>
          </a:ln>
        </p:spPr>
      </p:sp>
      <p:sp>
        <p:nvSpPr>
          <p:cNvPr id="93" name="Line 12"/>
          <p:cNvSpPr/>
          <p:nvPr/>
        </p:nvSpPr>
        <p:spPr>
          <a:xfrm flipH="1">
            <a:off x="6146640" y="4373280"/>
            <a:ext cx="90360" cy="179640"/>
          </a:xfrm>
          <a:prstGeom prst="line">
            <a:avLst/>
          </a:prstGeom>
          <a:ln w="19080">
            <a:solidFill>
              <a:srgbClr val="000000"/>
            </a:solidFill>
            <a:round/>
          </a:ln>
        </p:spPr>
      </p:sp>
      <p:sp>
        <p:nvSpPr>
          <p:cNvPr id="94" name="Line 13"/>
          <p:cNvSpPr/>
          <p:nvPr/>
        </p:nvSpPr>
        <p:spPr>
          <a:xfrm flipH="1">
            <a:off x="6146640" y="4735440"/>
            <a:ext cx="90360" cy="179280"/>
          </a:xfrm>
          <a:prstGeom prst="line">
            <a:avLst/>
          </a:prstGeom>
          <a:ln w="19080">
            <a:solidFill>
              <a:srgbClr val="000000"/>
            </a:solidFill>
            <a:round/>
          </a:ln>
        </p:spPr>
      </p:sp>
      <p:sp>
        <p:nvSpPr>
          <p:cNvPr id="95" name="CustomShape 14"/>
          <p:cNvSpPr/>
          <p:nvPr/>
        </p:nvSpPr>
        <p:spPr>
          <a:xfrm>
            <a:off x="6102360" y="4103640"/>
            <a:ext cx="180720" cy="271080"/>
          </a:xfrm>
          <a:prstGeom prst="rect">
            <a:avLst/>
          </a:prstGeom>
          <a:noFill/>
          <a:ln w="19080">
            <a:noFill/>
          </a:ln>
        </p:spPr>
        <p:txBody>
          <a:bodyPr lIns="0" rIns="0" tIns="0" bIns="0" anchor="ctr"/>
          <a:p>
            <a:pPr algn="ctr">
              <a:lnSpc>
                <a:spcPct val="100000"/>
              </a:lnSpc>
            </a:pPr>
            <a:r>
              <a:rPr i="1" lang="en-US" sz="1400">
                <a:solidFill>
                  <a:srgbClr val="000000"/>
                </a:solidFill>
                <a:latin typeface="Arial"/>
              </a:rPr>
              <a:t>n</a:t>
            </a:r>
            <a:endParaRPr/>
          </a:p>
        </p:txBody>
      </p:sp>
      <p:sp>
        <p:nvSpPr>
          <p:cNvPr id="96" name="CustomShape 15"/>
          <p:cNvSpPr/>
          <p:nvPr/>
        </p:nvSpPr>
        <p:spPr>
          <a:xfrm>
            <a:off x="6102360" y="4869000"/>
            <a:ext cx="180720" cy="271080"/>
          </a:xfrm>
          <a:prstGeom prst="rect">
            <a:avLst/>
          </a:prstGeom>
          <a:noFill/>
          <a:ln w="19080">
            <a:noFill/>
          </a:ln>
        </p:spPr>
        <p:txBody>
          <a:bodyPr lIns="0" rIns="0" tIns="0" bIns="0" anchor="ctr"/>
          <a:p>
            <a:pPr algn="ctr">
              <a:lnSpc>
                <a:spcPct val="100000"/>
              </a:lnSpc>
            </a:pPr>
            <a:r>
              <a:rPr i="1" lang="en-US" sz="1400">
                <a:solidFill>
                  <a:srgbClr val="000000"/>
                </a:solidFill>
                <a:latin typeface="Arial"/>
              </a:rPr>
              <a:t>m</a:t>
            </a:r>
            <a:endParaRPr/>
          </a:p>
        </p:txBody>
      </p:sp>
      <p:sp>
        <p:nvSpPr>
          <p:cNvPr id="97" name="Line 16"/>
          <p:cNvSpPr/>
          <p:nvPr/>
        </p:nvSpPr>
        <p:spPr>
          <a:xfrm>
            <a:off x="7591320" y="5094000"/>
            <a:ext cx="158760" cy="0"/>
          </a:xfrm>
          <a:prstGeom prst="line">
            <a:avLst/>
          </a:prstGeom>
          <a:ln w="9360">
            <a:solidFill>
              <a:srgbClr val="000000"/>
            </a:solidFill>
            <a:round/>
          </a:ln>
        </p:spPr>
      </p:sp>
      <p:sp>
        <p:nvSpPr>
          <p:cNvPr id="98" name="Line 17"/>
          <p:cNvSpPr/>
          <p:nvPr/>
        </p:nvSpPr>
        <p:spPr>
          <a:xfrm>
            <a:off x="2906640" y="4778280"/>
            <a:ext cx="315720" cy="0"/>
          </a:xfrm>
          <a:prstGeom prst="line">
            <a:avLst/>
          </a:prstGeom>
          <a:ln w="19080">
            <a:solidFill>
              <a:srgbClr val="000000"/>
            </a:solidFill>
            <a:round/>
          </a:ln>
        </p:spPr>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75" name="TextShape 1"/>
          <p:cNvSpPr txBox="1"/>
          <p:nvPr/>
        </p:nvSpPr>
        <p:spPr>
          <a:xfrm>
            <a:off x="457200" y="274680"/>
            <a:ext cx="8229240" cy="791640"/>
          </a:xfrm>
          <a:prstGeom prst="rect">
            <a:avLst/>
          </a:prstGeom>
        </p:spPr>
        <p:txBody>
          <a:bodyPr anchor="ctr"/>
          <a:p>
            <a:pPr>
              <a:lnSpc>
                <a:spcPct val="100000"/>
              </a:lnSpc>
            </a:pPr>
            <a:r>
              <a:rPr lang="en-US" sz="3600">
                <a:solidFill>
                  <a:srgbClr val="000099"/>
                </a:solidFill>
                <a:latin typeface="Comic Sans MS"/>
              </a:rPr>
              <a:t>Replacement Policy – cont’d</a:t>
            </a:r>
            <a:endParaRPr/>
          </a:p>
        </p:txBody>
      </p:sp>
      <p:sp>
        <p:nvSpPr>
          <p:cNvPr id="1076" name="TextShape 2"/>
          <p:cNvSpPr txBox="1"/>
          <p:nvPr/>
        </p:nvSpPr>
        <p:spPr>
          <a:xfrm>
            <a:off x="493560" y="1133640"/>
            <a:ext cx="8167320" cy="5175000"/>
          </a:xfrm>
          <a:prstGeom prst="rect">
            <a:avLst/>
          </a:prstGeom>
        </p:spPr>
        <p:txBody>
          <a:bodyPr/>
          <a:p>
            <a:pPr>
              <a:lnSpc>
                <a:spcPct val="100000"/>
              </a:lnSpc>
              <a:buFont typeface="Wingdings" charset="2"/>
              <a:buChar char=""/>
            </a:pPr>
            <a:r>
              <a:rPr lang="en-US" sz="2400">
                <a:solidFill>
                  <a:srgbClr val="ff0000"/>
                </a:solidFill>
                <a:latin typeface="Arial"/>
              </a:rPr>
              <a:t>Least Recently Used (LRU)</a:t>
            </a:r>
            <a:endParaRPr/>
          </a:p>
          <a:p>
            <a:pPr lvl="1">
              <a:lnSpc>
                <a:spcPct val="100000"/>
              </a:lnSpc>
              <a:buFont typeface="Wingdings" charset="2"/>
              <a:buChar char=""/>
            </a:pPr>
            <a:r>
              <a:rPr lang="en-US" sz="2000">
                <a:solidFill>
                  <a:srgbClr val="000000"/>
                </a:solidFill>
                <a:latin typeface="Arial"/>
              </a:rPr>
              <a:t>Replace block that has been </a:t>
            </a:r>
            <a:r>
              <a:rPr lang="en-US" sz="2000">
                <a:solidFill>
                  <a:srgbClr val="ff0000"/>
                </a:solidFill>
                <a:latin typeface="Arial"/>
              </a:rPr>
              <a:t>unused for the longest time</a:t>
            </a:r>
            <a:endParaRPr/>
          </a:p>
          <a:p>
            <a:pPr lvl="1">
              <a:lnSpc>
                <a:spcPct val="100000"/>
              </a:lnSpc>
              <a:buFont typeface="Wingdings" charset="2"/>
              <a:buChar char=""/>
            </a:pPr>
            <a:r>
              <a:rPr lang="en-US" sz="2000">
                <a:solidFill>
                  <a:srgbClr val="000000"/>
                </a:solidFill>
                <a:latin typeface="Arial"/>
              </a:rPr>
              <a:t>Order blocks within a set from least to most recently used</a:t>
            </a:r>
            <a:endParaRPr/>
          </a:p>
          <a:p>
            <a:pPr lvl="1">
              <a:lnSpc>
                <a:spcPct val="100000"/>
              </a:lnSpc>
              <a:buFont typeface="Wingdings" charset="2"/>
              <a:buChar char=""/>
            </a:pPr>
            <a:r>
              <a:rPr lang="en-US" sz="2000">
                <a:solidFill>
                  <a:srgbClr val="000000"/>
                </a:solidFill>
                <a:latin typeface="Arial"/>
              </a:rPr>
              <a:t>Update ordering of blocks on each cache hit</a:t>
            </a:r>
            <a:endParaRPr/>
          </a:p>
          <a:p>
            <a:pPr lvl="1">
              <a:lnSpc>
                <a:spcPct val="100000"/>
              </a:lnSpc>
              <a:buFont typeface="Wingdings" charset="2"/>
              <a:buChar char=""/>
            </a:pPr>
            <a:r>
              <a:rPr lang="en-US" sz="2000">
                <a:solidFill>
                  <a:srgbClr val="000000"/>
                </a:solidFill>
                <a:latin typeface="Arial"/>
              </a:rPr>
              <a:t>With </a:t>
            </a:r>
            <a:r>
              <a:rPr i="1" lang="en-US" sz="2000">
                <a:solidFill>
                  <a:srgbClr val="000000"/>
                </a:solidFill>
                <a:latin typeface="Arial"/>
              </a:rPr>
              <a:t>m</a:t>
            </a:r>
            <a:r>
              <a:rPr lang="en-US" sz="2000">
                <a:solidFill>
                  <a:srgbClr val="000000"/>
                </a:solidFill>
                <a:latin typeface="Arial"/>
              </a:rPr>
              <a:t> blocks per set, there are </a:t>
            </a:r>
            <a:r>
              <a:rPr i="1" lang="en-US" sz="2000">
                <a:solidFill>
                  <a:srgbClr val="ff0000"/>
                </a:solidFill>
                <a:latin typeface="Arial"/>
              </a:rPr>
              <a:t>m</a:t>
            </a:r>
            <a:r>
              <a:rPr lang="en-US" sz="2000">
                <a:solidFill>
                  <a:srgbClr val="ff0000"/>
                </a:solidFill>
                <a:latin typeface="Arial"/>
              </a:rPr>
              <a:t>! possible permutations</a:t>
            </a:r>
            <a:endParaRPr/>
          </a:p>
          <a:p>
            <a:pPr>
              <a:lnSpc>
                <a:spcPct val="100000"/>
              </a:lnSpc>
              <a:buFont typeface="Wingdings" charset="2"/>
              <a:buChar char=""/>
            </a:pPr>
            <a:r>
              <a:rPr lang="en-US" sz="2400">
                <a:solidFill>
                  <a:srgbClr val="000000"/>
                </a:solidFill>
                <a:latin typeface="Arial"/>
              </a:rPr>
              <a:t>Pure LRU</a:t>
            </a:r>
            <a:r>
              <a:rPr lang="en-US" sz="2400">
                <a:solidFill>
                  <a:srgbClr val="ff0000"/>
                </a:solidFill>
                <a:latin typeface="Arial"/>
              </a:rPr>
              <a:t> is too costly</a:t>
            </a:r>
            <a:r>
              <a:rPr lang="en-US" sz="2400">
                <a:solidFill>
                  <a:srgbClr val="000000"/>
                </a:solidFill>
                <a:latin typeface="Arial"/>
              </a:rPr>
              <a:t> to implement when </a:t>
            </a:r>
            <a:r>
              <a:rPr i="1" lang="en-US" sz="2400">
                <a:solidFill>
                  <a:srgbClr val="000000"/>
                </a:solidFill>
                <a:latin typeface="Arial"/>
              </a:rPr>
              <a:t>m</a:t>
            </a:r>
            <a:r>
              <a:rPr lang="en-US" sz="2400">
                <a:solidFill>
                  <a:srgbClr val="000000"/>
                </a:solidFill>
                <a:latin typeface="Arial"/>
              </a:rPr>
              <a:t> &gt; 2</a:t>
            </a:r>
            <a:endParaRPr/>
          </a:p>
          <a:p>
            <a:pPr lvl="1">
              <a:lnSpc>
                <a:spcPct val="100000"/>
              </a:lnSpc>
              <a:buFont typeface="Wingdings" charset="2"/>
              <a:buChar char=""/>
            </a:pPr>
            <a:r>
              <a:rPr i="1" lang="en-US" sz="2000">
                <a:solidFill>
                  <a:srgbClr val="000000"/>
                </a:solidFill>
                <a:latin typeface="Arial"/>
              </a:rPr>
              <a:t>m</a:t>
            </a:r>
            <a:r>
              <a:rPr lang="en-US" sz="2000">
                <a:solidFill>
                  <a:srgbClr val="000000"/>
                </a:solidFill>
                <a:latin typeface="Arial"/>
              </a:rPr>
              <a:t> = 2, there are 2 permutations only (a single bit is needed)</a:t>
            </a:r>
            <a:endParaRPr/>
          </a:p>
          <a:p>
            <a:pPr lvl="1">
              <a:lnSpc>
                <a:spcPct val="100000"/>
              </a:lnSpc>
              <a:buFont typeface="Wingdings" charset="2"/>
              <a:buChar char=""/>
            </a:pPr>
            <a:r>
              <a:rPr lang="en-US" sz="2000">
                <a:solidFill>
                  <a:srgbClr val="000000"/>
                </a:solidFill>
                <a:latin typeface="Arial"/>
              </a:rPr>
              <a:t>m = 4, there are 4! = 24 possible permutations</a:t>
            </a:r>
            <a:endParaRPr/>
          </a:p>
          <a:p>
            <a:pPr lvl="1">
              <a:lnSpc>
                <a:spcPct val="100000"/>
              </a:lnSpc>
              <a:buFont typeface="Wingdings" charset="2"/>
              <a:buChar char=""/>
            </a:pPr>
            <a:r>
              <a:rPr lang="en-US" sz="2000">
                <a:solidFill>
                  <a:srgbClr val="000000"/>
                </a:solidFill>
                <a:latin typeface="Arial"/>
              </a:rPr>
              <a:t>LRU approximation are used in practice</a:t>
            </a:r>
            <a:endParaRPr/>
          </a:p>
          <a:p>
            <a:pPr>
              <a:lnSpc>
                <a:spcPct val="100000"/>
              </a:lnSpc>
              <a:buFont typeface="Wingdings" charset="2"/>
              <a:buChar char=""/>
            </a:pPr>
            <a:r>
              <a:rPr lang="en-US" sz="2400">
                <a:solidFill>
                  <a:srgbClr val="000000"/>
                </a:solidFill>
                <a:latin typeface="Arial"/>
              </a:rPr>
              <a:t>For large </a:t>
            </a:r>
            <a:r>
              <a:rPr i="1" lang="en-US" sz="2400">
                <a:solidFill>
                  <a:srgbClr val="000000"/>
                </a:solidFill>
                <a:latin typeface="Arial"/>
              </a:rPr>
              <a:t>m</a:t>
            </a:r>
            <a:r>
              <a:rPr lang="en-US" sz="2400">
                <a:solidFill>
                  <a:srgbClr val="000000"/>
                </a:solidFill>
                <a:latin typeface="Arial"/>
              </a:rPr>
              <a:t> &gt; 4,</a:t>
            </a:r>
            <a:endParaRPr/>
          </a:p>
          <a:p>
            <a:pPr>
              <a:lnSpc>
                <a:spcPct val="100000"/>
              </a:lnSpc>
            </a:pPr>
            <a:r>
              <a:rPr lang="en-US" sz="2400">
                <a:solidFill>
                  <a:srgbClr val="000000"/>
                </a:solidFill>
                <a:latin typeface="Arial"/>
              </a:rPr>
              <a:t>	</a:t>
            </a:r>
            <a:r>
              <a:rPr lang="en-US" sz="2400">
                <a:solidFill>
                  <a:srgbClr val="000000"/>
                </a:solidFill>
                <a:latin typeface="Arial"/>
              </a:rPr>
              <a:t>Random replacement can be as effective as LRU</a:t>
            </a:r>
            <a:endParaRPr/>
          </a:p>
        </p:txBody>
      </p:sp>
    </p:spTree>
  </p:cSld>
  <p:timing>
    <p:tnLst>
      <p:par>
        <p:cTn id="145" dur="indefinite" restart="never" nodeType="tmRoot">
          <p:childTnLst>
            <p:seq>
              <p:cTn id="146"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77" name="TextShape 1"/>
          <p:cNvSpPr txBox="1"/>
          <p:nvPr/>
        </p:nvSpPr>
        <p:spPr>
          <a:xfrm>
            <a:off x="457200" y="274680"/>
            <a:ext cx="8229240" cy="791640"/>
          </a:xfrm>
          <a:prstGeom prst="rect">
            <a:avLst/>
          </a:prstGeom>
        </p:spPr>
        <p:txBody>
          <a:bodyPr anchor="ctr"/>
          <a:p>
            <a:pPr algn="ctr">
              <a:lnSpc>
                <a:spcPct val="100000"/>
              </a:lnSpc>
            </a:pPr>
            <a:r>
              <a:rPr lang="en-US" sz="3600">
                <a:solidFill>
                  <a:srgbClr val="000099"/>
                </a:solidFill>
                <a:latin typeface="Comic Sans MS"/>
              </a:rPr>
              <a:t>Characterize of Cache misses</a:t>
            </a:r>
            <a:endParaRPr/>
          </a:p>
        </p:txBody>
      </p:sp>
      <p:sp>
        <p:nvSpPr>
          <p:cNvPr id="1078" name="TextShape 2"/>
          <p:cNvSpPr txBox="1"/>
          <p:nvPr/>
        </p:nvSpPr>
        <p:spPr>
          <a:xfrm>
            <a:off x="457200" y="1143000"/>
            <a:ext cx="8229240" cy="5143320"/>
          </a:xfrm>
          <a:prstGeom prst="rect">
            <a:avLst/>
          </a:prstGeom>
        </p:spPr>
        <p:txBody>
          <a:bodyPr/>
          <a:p>
            <a:pPr>
              <a:lnSpc>
                <a:spcPct val="100000"/>
              </a:lnSpc>
              <a:buFont typeface="Wingdings" charset="2"/>
              <a:buChar char=""/>
            </a:pPr>
            <a:r>
              <a:rPr lang="en-US" sz="2400">
                <a:solidFill>
                  <a:srgbClr val="000000"/>
                </a:solidFill>
                <a:latin typeface="Arial"/>
              </a:rPr>
              <a:t>Compulsory misses</a:t>
            </a:r>
            <a:endParaRPr/>
          </a:p>
          <a:p>
            <a:pPr lvl="1">
              <a:lnSpc>
                <a:spcPct val="100000"/>
              </a:lnSpc>
              <a:buFont typeface="Wingdings" charset="2"/>
              <a:buChar char=""/>
            </a:pPr>
            <a:r>
              <a:rPr lang="en-US" sz="2000">
                <a:solidFill>
                  <a:srgbClr val="000000"/>
                </a:solidFill>
                <a:latin typeface="Arial"/>
              </a:rPr>
              <a:t>cache misses that occur the first time an instruction is accessed, can be often reduced by increasing the size of the cache block. </a:t>
            </a:r>
            <a:endParaRPr/>
          </a:p>
          <a:p>
            <a:pPr>
              <a:lnSpc>
                <a:spcPct val="100000"/>
              </a:lnSpc>
              <a:buFont typeface="Wingdings" charset="2"/>
              <a:buChar char=""/>
            </a:pPr>
            <a:r>
              <a:rPr lang="en-US" sz="2400">
                <a:solidFill>
                  <a:srgbClr val="000000"/>
                </a:solidFill>
                <a:latin typeface="Arial"/>
              </a:rPr>
              <a:t>Capacity misses</a:t>
            </a:r>
            <a:endParaRPr/>
          </a:p>
          <a:p>
            <a:pPr lvl="1">
              <a:lnSpc>
                <a:spcPct val="100000"/>
              </a:lnSpc>
              <a:buFont typeface="Wingdings" charset="2"/>
              <a:buChar char=""/>
            </a:pPr>
            <a:r>
              <a:rPr lang="en-US" sz="2000">
                <a:solidFill>
                  <a:srgbClr val="000000"/>
                </a:solidFill>
                <a:latin typeface="Arial"/>
              </a:rPr>
              <a:t>cache misses that occur because the cache isn’t large enough to hold all the blocks that a program is currently accessing, can be reduced by increasing the size of the cache. </a:t>
            </a:r>
            <a:endParaRPr/>
          </a:p>
          <a:p>
            <a:pPr>
              <a:lnSpc>
                <a:spcPct val="100000"/>
              </a:lnSpc>
              <a:buFont typeface="Wingdings" charset="2"/>
              <a:buChar char=""/>
            </a:pPr>
            <a:r>
              <a:rPr lang="en-US" sz="2400">
                <a:solidFill>
                  <a:srgbClr val="000000"/>
                </a:solidFill>
                <a:latin typeface="Arial"/>
              </a:rPr>
              <a:t>Conflict misses</a:t>
            </a:r>
            <a:endParaRPr/>
          </a:p>
          <a:p>
            <a:pPr lvl="1">
              <a:lnSpc>
                <a:spcPct val="100000"/>
              </a:lnSpc>
              <a:buFont typeface="Wingdings" charset="2"/>
              <a:buChar char=""/>
            </a:pPr>
            <a:r>
              <a:rPr lang="en-US" sz="2000">
                <a:solidFill>
                  <a:srgbClr val="000000"/>
                </a:solidFill>
                <a:latin typeface="Arial"/>
              </a:rPr>
              <a:t>cache misses that occur because two or more blocks currently in use map to the same location in the cache, can be reduced by increasing the associativity of the cache.</a:t>
            </a:r>
            <a:endParaRPr/>
          </a:p>
        </p:txBody>
      </p:sp>
    </p:spTree>
  </p:cSld>
  <p:timing>
    <p:tnLst>
      <p:par>
        <p:cTn id="147" dur="indefinite" restart="never" nodeType="tmRoot">
          <p:childTnLst>
            <p:seq>
              <p:cTn id="148"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79" name="TextShape 1"/>
          <p:cNvSpPr txBox="1"/>
          <p:nvPr/>
        </p:nvSpPr>
        <p:spPr>
          <a:xfrm>
            <a:off x="457200" y="274680"/>
            <a:ext cx="8229240" cy="791640"/>
          </a:xfrm>
          <a:prstGeom prst="rect">
            <a:avLst/>
          </a:prstGeom>
        </p:spPr>
        <p:txBody>
          <a:bodyPr anchor="ctr"/>
          <a:p>
            <a:pPr>
              <a:lnSpc>
                <a:spcPct val="100000"/>
              </a:lnSpc>
            </a:pPr>
            <a:r>
              <a:rPr lang="en-US" sz="3600">
                <a:solidFill>
                  <a:srgbClr val="000099"/>
                </a:solidFill>
                <a:latin typeface="Comic Sans MS"/>
              </a:rPr>
              <a:t>Next . . .</a:t>
            </a:r>
            <a:endParaRPr/>
          </a:p>
        </p:txBody>
      </p:sp>
      <p:sp>
        <p:nvSpPr>
          <p:cNvPr id="1080" name="TextShape 2"/>
          <p:cNvSpPr txBox="1"/>
          <p:nvPr/>
        </p:nvSpPr>
        <p:spPr>
          <a:xfrm>
            <a:off x="792000" y="1233360"/>
            <a:ext cx="7667280" cy="4500360"/>
          </a:xfrm>
          <a:prstGeom prst="rect">
            <a:avLst/>
          </a:prstGeom>
        </p:spPr>
        <p:txBody>
          <a:bodyPr/>
          <a:p>
            <a:pPr>
              <a:lnSpc>
                <a:spcPct val="100000"/>
              </a:lnSpc>
              <a:buFont typeface="Wingdings" charset="2"/>
              <a:buChar char=""/>
            </a:pPr>
            <a:r>
              <a:rPr lang="en-US" sz="2400">
                <a:solidFill>
                  <a:srgbClr val="000000"/>
                </a:solidFill>
                <a:latin typeface="Arial"/>
              </a:rPr>
              <a:t>Random Access Memory and its Structure</a:t>
            </a:r>
            <a:endParaRPr/>
          </a:p>
          <a:p>
            <a:pPr>
              <a:lnSpc>
                <a:spcPct val="100000"/>
              </a:lnSpc>
              <a:buFont typeface="Wingdings" charset="2"/>
              <a:buChar char=""/>
            </a:pPr>
            <a:r>
              <a:rPr lang="en-US" sz="2400">
                <a:solidFill>
                  <a:srgbClr val="000000"/>
                </a:solidFill>
                <a:latin typeface="Arial"/>
              </a:rPr>
              <a:t>Memory Hierarchy and the need for Cache Memory</a:t>
            </a:r>
            <a:endParaRPr/>
          </a:p>
          <a:p>
            <a:pPr>
              <a:lnSpc>
                <a:spcPct val="100000"/>
              </a:lnSpc>
              <a:buFont typeface="Wingdings" charset="2"/>
              <a:buChar char=""/>
            </a:pPr>
            <a:r>
              <a:rPr lang="en-US" sz="2400">
                <a:solidFill>
                  <a:srgbClr val="000000"/>
                </a:solidFill>
                <a:latin typeface="Arial"/>
              </a:rPr>
              <a:t>The Basics of Caches</a:t>
            </a:r>
            <a:endParaRPr/>
          </a:p>
          <a:p>
            <a:pPr>
              <a:lnSpc>
                <a:spcPct val="100000"/>
              </a:lnSpc>
              <a:buFont typeface="Wingdings" charset="2"/>
              <a:buChar char=""/>
            </a:pPr>
            <a:r>
              <a:rPr lang="en-US" sz="2400">
                <a:solidFill>
                  <a:srgbClr val="ff0000"/>
                </a:solidFill>
                <a:latin typeface="Arial"/>
              </a:rPr>
              <a:t>Cache Performance and Memory Stall Cycles</a:t>
            </a:r>
            <a:endParaRPr/>
          </a:p>
          <a:p>
            <a:pPr>
              <a:lnSpc>
                <a:spcPct val="100000"/>
              </a:lnSpc>
              <a:buFont typeface="Wingdings" charset="2"/>
              <a:buChar char=""/>
            </a:pPr>
            <a:r>
              <a:rPr lang="en-US" sz="2400">
                <a:solidFill>
                  <a:srgbClr val="000000"/>
                </a:solidFill>
                <a:latin typeface="Arial"/>
              </a:rPr>
              <a:t>Improving Cache Performance</a:t>
            </a:r>
            <a:endParaRPr/>
          </a:p>
          <a:p>
            <a:pPr>
              <a:lnSpc>
                <a:spcPct val="100000"/>
              </a:lnSpc>
              <a:buFont typeface="Wingdings" charset="2"/>
              <a:buChar char=""/>
            </a:pPr>
            <a:r>
              <a:rPr lang="en-US" sz="2400">
                <a:solidFill>
                  <a:srgbClr val="000000"/>
                </a:solidFill>
                <a:latin typeface="Arial"/>
              </a:rPr>
              <a:t>Multilevel Caches</a:t>
            </a:r>
            <a:endParaRPr/>
          </a:p>
        </p:txBody>
      </p:sp>
    </p:spTree>
  </p:cSld>
  <p:timing>
    <p:tnLst>
      <p:par>
        <p:cTn id="149" dur="indefinite" restart="never" nodeType="tmRoot">
          <p:childTnLst>
            <p:seq>
              <p:cTn id="150"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81" name="TextShape 1"/>
          <p:cNvSpPr txBox="1"/>
          <p:nvPr/>
        </p:nvSpPr>
        <p:spPr>
          <a:xfrm>
            <a:off x="457200" y="274680"/>
            <a:ext cx="8229240" cy="791640"/>
          </a:xfrm>
          <a:prstGeom prst="rect">
            <a:avLst/>
          </a:prstGeom>
        </p:spPr>
        <p:txBody>
          <a:bodyPr anchor="ctr"/>
          <a:p>
            <a:pPr>
              <a:lnSpc>
                <a:spcPct val="100000"/>
              </a:lnSpc>
            </a:pPr>
            <a:r>
              <a:rPr lang="en-US" sz="3600">
                <a:solidFill>
                  <a:srgbClr val="000099"/>
                </a:solidFill>
                <a:latin typeface="Comic Sans MS"/>
              </a:rPr>
              <a:t>Hit Rate and Miss Rate</a:t>
            </a:r>
            <a:endParaRPr/>
          </a:p>
        </p:txBody>
      </p:sp>
      <p:sp>
        <p:nvSpPr>
          <p:cNvPr id="1082" name="TextShape 2"/>
          <p:cNvSpPr txBox="1"/>
          <p:nvPr/>
        </p:nvSpPr>
        <p:spPr>
          <a:xfrm>
            <a:off x="457200" y="1143000"/>
            <a:ext cx="8229240" cy="5143320"/>
          </a:xfrm>
          <a:prstGeom prst="rect">
            <a:avLst/>
          </a:prstGeom>
        </p:spPr>
        <p:txBody>
          <a:bodyPr lIns="0" rIns="0"/>
          <a:p>
            <a:pPr>
              <a:lnSpc>
                <a:spcPct val="100000"/>
              </a:lnSpc>
              <a:buFont typeface="Wingdings" charset="2"/>
              <a:buChar char=""/>
            </a:pPr>
            <a:r>
              <a:rPr lang="en-US" sz="2400">
                <a:solidFill>
                  <a:srgbClr val="000099"/>
                </a:solidFill>
                <a:latin typeface="Arial"/>
              </a:rPr>
              <a:t>Hit Rate</a:t>
            </a:r>
            <a:r>
              <a:rPr lang="en-US" sz="2400">
                <a:solidFill>
                  <a:srgbClr val="000099"/>
                </a:solidFill>
                <a:latin typeface="Arial"/>
              </a:rPr>
              <a:t>	</a:t>
            </a:r>
            <a:r>
              <a:rPr lang="en-US" sz="2400">
                <a:solidFill>
                  <a:srgbClr val="000099"/>
                </a:solidFill>
                <a:latin typeface="Arial"/>
              </a:rPr>
              <a:t>= Hits / (Hits + Misses)</a:t>
            </a:r>
            <a:endParaRPr/>
          </a:p>
          <a:p>
            <a:pPr>
              <a:lnSpc>
                <a:spcPct val="100000"/>
              </a:lnSpc>
              <a:buFont typeface="Wingdings" charset="2"/>
              <a:buChar char=""/>
            </a:pPr>
            <a:r>
              <a:rPr lang="en-US" sz="2400">
                <a:solidFill>
                  <a:srgbClr val="000099"/>
                </a:solidFill>
                <a:latin typeface="Arial"/>
              </a:rPr>
              <a:t>Miss Rate</a:t>
            </a:r>
            <a:r>
              <a:rPr lang="en-US" sz="2400">
                <a:solidFill>
                  <a:srgbClr val="000099"/>
                </a:solidFill>
                <a:latin typeface="Arial"/>
              </a:rPr>
              <a:t>	</a:t>
            </a:r>
            <a:r>
              <a:rPr lang="en-US" sz="2400">
                <a:solidFill>
                  <a:srgbClr val="000099"/>
                </a:solidFill>
                <a:latin typeface="Arial"/>
              </a:rPr>
              <a:t>= Misses / (Hits + Misses)</a:t>
            </a:r>
            <a:endParaRPr/>
          </a:p>
          <a:p>
            <a:pPr>
              <a:lnSpc>
                <a:spcPct val="100000"/>
              </a:lnSpc>
              <a:buFont typeface="Wingdings" charset="2"/>
              <a:buChar char=""/>
            </a:pPr>
            <a:r>
              <a:rPr lang="en-US" sz="2400">
                <a:solidFill>
                  <a:srgbClr val="000099"/>
                </a:solidFill>
                <a:latin typeface="Arial"/>
              </a:rPr>
              <a:t>I-Cache Miss Rate</a:t>
            </a:r>
            <a:r>
              <a:rPr lang="en-US" sz="2400">
                <a:solidFill>
                  <a:srgbClr val="000000"/>
                </a:solidFill>
                <a:latin typeface="Arial"/>
              </a:rPr>
              <a:t> = Miss rate in the Instruction Cache</a:t>
            </a:r>
            <a:endParaRPr/>
          </a:p>
          <a:p>
            <a:pPr>
              <a:lnSpc>
                <a:spcPct val="100000"/>
              </a:lnSpc>
              <a:buFont typeface="Wingdings" charset="2"/>
              <a:buChar char=""/>
            </a:pPr>
            <a:r>
              <a:rPr lang="en-US" sz="2400">
                <a:solidFill>
                  <a:srgbClr val="000099"/>
                </a:solidFill>
                <a:latin typeface="Arial"/>
              </a:rPr>
              <a:t>D-Cache Miss Rate</a:t>
            </a:r>
            <a:r>
              <a:rPr lang="en-US" sz="2400">
                <a:solidFill>
                  <a:srgbClr val="000000"/>
                </a:solidFill>
                <a:latin typeface="Arial"/>
              </a:rPr>
              <a:t> = Miss rate in the Data Cache</a:t>
            </a:r>
            <a:endParaRPr/>
          </a:p>
          <a:p>
            <a:pPr>
              <a:lnSpc>
                <a:spcPct val="100000"/>
              </a:lnSpc>
              <a:buFont typeface="Wingdings" charset="2"/>
              <a:buChar char=""/>
            </a:pPr>
            <a:r>
              <a:rPr lang="en-US" sz="2400">
                <a:solidFill>
                  <a:srgbClr val="ff0000"/>
                </a:solidFill>
                <a:latin typeface="Arial"/>
              </a:rPr>
              <a:t>Example:</a:t>
            </a:r>
            <a:endParaRPr/>
          </a:p>
          <a:p>
            <a:pPr lvl="1">
              <a:lnSpc>
                <a:spcPct val="100000"/>
              </a:lnSpc>
              <a:buFont typeface="Wingdings" charset="2"/>
              <a:buChar char=""/>
            </a:pPr>
            <a:r>
              <a:rPr lang="en-US" sz="2000">
                <a:solidFill>
                  <a:srgbClr val="000000"/>
                </a:solidFill>
                <a:latin typeface="Arial"/>
              </a:rPr>
              <a:t>Out of 1000 instructions fetched, 150 missed in the I-Cache</a:t>
            </a:r>
            <a:endParaRPr/>
          </a:p>
          <a:p>
            <a:pPr lvl="1">
              <a:lnSpc>
                <a:spcPct val="100000"/>
              </a:lnSpc>
              <a:buFont typeface="Wingdings" charset="2"/>
              <a:buChar char=""/>
            </a:pPr>
            <a:r>
              <a:rPr lang="en-US" sz="2000">
                <a:solidFill>
                  <a:srgbClr val="000000"/>
                </a:solidFill>
                <a:latin typeface="Arial"/>
              </a:rPr>
              <a:t>25% are load-store instructions, 50 missed in the D-Cache</a:t>
            </a:r>
            <a:endParaRPr/>
          </a:p>
          <a:p>
            <a:pPr lvl="1">
              <a:lnSpc>
                <a:spcPct val="100000"/>
              </a:lnSpc>
              <a:buFont typeface="Wingdings" charset="2"/>
              <a:buChar char=""/>
            </a:pPr>
            <a:r>
              <a:rPr lang="en-US" sz="2000">
                <a:solidFill>
                  <a:srgbClr val="000000"/>
                </a:solidFill>
                <a:latin typeface="Arial"/>
              </a:rPr>
              <a:t>What are the I-cache and D-cache miss rates?</a:t>
            </a:r>
            <a:endParaRPr/>
          </a:p>
          <a:p>
            <a:pPr>
              <a:lnSpc>
                <a:spcPct val="100000"/>
              </a:lnSpc>
              <a:buFont typeface="Wingdings" charset="2"/>
              <a:buChar char=""/>
            </a:pPr>
            <a:r>
              <a:rPr lang="en-US" sz="2400">
                <a:solidFill>
                  <a:srgbClr val="000099"/>
                </a:solidFill>
                <a:latin typeface="Arial"/>
              </a:rPr>
              <a:t>I-Cache Miss Rate = 150 / 1000 = 15%</a:t>
            </a:r>
            <a:endParaRPr/>
          </a:p>
          <a:p>
            <a:pPr>
              <a:lnSpc>
                <a:spcPct val="100000"/>
              </a:lnSpc>
              <a:buFont typeface="Wingdings" charset="2"/>
              <a:buChar char=""/>
            </a:pPr>
            <a:r>
              <a:rPr lang="en-US" sz="2400">
                <a:solidFill>
                  <a:srgbClr val="000099"/>
                </a:solidFill>
                <a:latin typeface="Arial"/>
              </a:rPr>
              <a:t>D-Cache Miss Rate = 50 / (25% × 1000) = 50 / 250 = 20%</a:t>
            </a:r>
            <a:endParaRPr/>
          </a:p>
        </p:txBody>
      </p:sp>
    </p:spTree>
  </p:cSld>
  <p:timing>
    <p:tnLst>
      <p:par>
        <p:cTn id="151" dur="indefinite" restart="never" nodeType="tmRoot">
          <p:childTnLst>
            <p:seq>
              <p:cTn id="152" dur="indefinite" nodeType="mainSeq">
                <p:childTnLst>
                  <p:par>
                    <p:cTn id="153" fill="hold">
                      <p:stCondLst>
                        <p:cond delay="indefinite"/>
                      </p:stCondLst>
                      <p:childTnLst>
                        <p:par>
                          <p:cTn id="154" fill="hold">
                            <p:stCondLst>
                              <p:cond delay="0"/>
                            </p:stCondLst>
                            <p:childTnLst>
                              <p:par>
                                <p:cTn id="155" nodeType="clickEffect" fill="hold" presetClass="entr" presetID="2" presetSubtype="4">
                                  <p:stCondLst>
                                    <p:cond delay="0"/>
                                  </p:stCondLst>
                                  <p:childTnLst>
                                    <p:set>
                                      <p:cBhvr>
                                        <p:cTn id="156" dur="1" fill="hold">
                                          <p:stCondLst>
                                            <p:cond delay="0"/>
                                          </p:stCondLst>
                                        </p:cTn>
                                        <p:tgtEl>
                                          <p:spTgt spid="1082">
                                            <p:txEl>
                                              <p:pRg st="346" end="383"/>
                                            </p:txEl>
                                          </p:spTgt>
                                        </p:tgtEl>
                                        <p:attrNameLst>
                                          <p:attrName>style.visibility</p:attrName>
                                        </p:attrNameLst>
                                      </p:cBhvr>
                                      <p:to>
                                        <p:strVal val="visible"/>
                                      </p:to>
                                    </p:set>
                                    <p:anim calcmode="lin" valueType="num">
                                      <p:cBhvr additive="repl">
                                        <p:cTn id="157" dur="500" fill="hold"/>
                                        <p:tgtEl>
                                          <p:spTgt spid="1082">
                                            <p:txEl>
                                              <p:pRg st="346" end="383"/>
                                            </p:txEl>
                                          </p:spTgt>
                                        </p:tgtEl>
                                        <p:attrNameLst>
                                          <p:attrName>ppt_x</p:attrName>
                                        </p:attrNameLst>
                                      </p:cBhvr>
                                      <p:tavLst>
                                        <p:tav tm="0">
                                          <p:val>
                                            <p:strVal val="#ppt_x"/>
                                          </p:val>
                                        </p:tav>
                                        <p:tav tm="100000">
                                          <p:val>
                                            <p:strVal val="#ppt_x"/>
                                          </p:val>
                                        </p:tav>
                                      </p:tavLst>
                                    </p:anim>
                                    <p:anim calcmode="lin" valueType="num">
                                      <p:cBhvr additive="repl">
                                        <p:cTn id="158" dur="500" fill="hold"/>
                                        <p:tgtEl>
                                          <p:spTgt spid="1082">
                                            <p:txEl>
                                              <p:pRg st="346" end="383"/>
                                            </p:txEl>
                                          </p:spTgt>
                                        </p:tgtEl>
                                        <p:attrNameLst>
                                          <p:attrName>ppt_y</p:attrName>
                                        </p:attrNameLst>
                                      </p:cBhvr>
                                      <p:tavLst>
                                        <p:tav tm="0">
                                          <p:val>
                                            <p:strVal val="1+#ppt_h/2"/>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nodeType="clickEffect" fill="hold" presetClass="entr" presetID="2" presetSubtype="4">
                                  <p:stCondLst>
                                    <p:cond delay="0"/>
                                  </p:stCondLst>
                                  <p:childTnLst>
                                    <p:set>
                                      <p:cBhvr>
                                        <p:cTn id="162" dur="1" fill="hold">
                                          <p:stCondLst>
                                            <p:cond delay="0"/>
                                          </p:stCondLst>
                                        </p:cTn>
                                        <p:tgtEl>
                                          <p:spTgt spid="1082">
                                            <p:txEl>
                                              <p:pRg st="383" end="438"/>
                                            </p:txEl>
                                          </p:spTgt>
                                        </p:tgtEl>
                                        <p:attrNameLst>
                                          <p:attrName>style.visibility</p:attrName>
                                        </p:attrNameLst>
                                      </p:cBhvr>
                                      <p:to>
                                        <p:strVal val="visible"/>
                                      </p:to>
                                    </p:set>
                                    <p:anim calcmode="lin" valueType="num">
                                      <p:cBhvr additive="repl">
                                        <p:cTn id="163" dur="500" fill="hold"/>
                                        <p:tgtEl>
                                          <p:spTgt spid="1082">
                                            <p:txEl>
                                              <p:pRg st="383" end="438"/>
                                            </p:txEl>
                                          </p:spTgt>
                                        </p:tgtEl>
                                        <p:attrNameLst>
                                          <p:attrName>ppt_x</p:attrName>
                                        </p:attrNameLst>
                                      </p:cBhvr>
                                      <p:tavLst>
                                        <p:tav tm="0">
                                          <p:val>
                                            <p:strVal val="#ppt_x"/>
                                          </p:val>
                                        </p:tav>
                                        <p:tav tm="100000">
                                          <p:val>
                                            <p:strVal val="#ppt_x"/>
                                          </p:val>
                                        </p:tav>
                                      </p:tavLst>
                                    </p:anim>
                                    <p:anim calcmode="lin" valueType="num">
                                      <p:cBhvr additive="repl">
                                        <p:cTn id="164" dur="500" fill="hold"/>
                                        <p:tgtEl>
                                          <p:spTgt spid="1082">
                                            <p:txEl>
                                              <p:pRg st="383" end="43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83" name="TextShape 1"/>
          <p:cNvSpPr txBox="1"/>
          <p:nvPr/>
        </p:nvSpPr>
        <p:spPr>
          <a:xfrm>
            <a:off x="476280" y="1133640"/>
            <a:ext cx="8281800" cy="5175000"/>
          </a:xfrm>
          <a:prstGeom prst="rect">
            <a:avLst/>
          </a:prstGeom>
        </p:spPr>
        <p:txBody>
          <a:bodyPr lIns="0" rIns="0"/>
          <a:p>
            <a:pPr>
              <a:lnSpc>
                <a:spcPct val="100000"/>
              </a:lnSpc>
              <a:buFont typeface="Wingdings" charset="2"/>
              <a:buChar char=""/>
            </a:pPr>
            <a:r>
              <a:rPr lang="en-US" sz="2400">
                <a:solidFill>
                  <a:srgbClr val="000000"/>
                </a:solidFill>
                <a:latin typeface="Arial"/>
              </a:rPr>
              <a:t>The processor </a:t>
            </a:r>
            <a:r>
              <a:rPr lang="en-US" sz="2400">
                <a:solidFill>
                  <a:srgbClr val="ff0000"/>
                </a:solidFill>
                <a:latin typeface="Arial"/>
              </a:rPr>
              <a:t>stalls</a:t>
            </a:r>
            <a:r>
              <a:rPr lang="en-US" sz="2400">
                <a:solidFill>
                  <a:srgbClr val="000000"/>
                </a:solidFill>
                <a:latin typeface="Arial"/>
              </a:rPr>
              <a:t> on a Cache miss</a:t>
            </a:r>
            <a:endParaRPr/>
          </a:p>
          <a:p>
            <a:pPr lvl="1">
              <a:lnSpc>
                <a:spcPct val="100000"/>
              </a:lnSpc>
              <a:buFont typeface="Wingdings" charset="2"/>
              <a:buChar char=""/>
            </a:pPr>
            <a:r>
              <a:rPr lang="en-US" sz="2000">
                <a:solidFill>
                  <a:srgbClr val="000000"/>
                </a:solidFill>
                <a:latin typeface="Arial"/>
              </a:rPr>
              <a:t>When fetching instructions from the </a:t>
            </a:r>
            <a:r>
              <a:rPr lang="en-US" sz="2000">
                <a:solidFill>
                  <a:srgbClr val="ff0000"/>
                </a:solidFill>
                <a:latin typeface="Arial"/>
              </a:rPr>
              <a:t>Instruction Cache (I-cache)</a:t>
            </a:r>
            <a:endParaRPr/>
          </a:p>
          <a:p>
            <a:pPr lvl="1">
              <a:lnSpc>
                <a:spcPct val="100000"/>
              </a:lnSpc>
              <a:buFont typeface="Wingdings" charset="2"/>
              <a:buChar char=""/>
            </a:pPr>
            <a:r>
              <a:rPr lang="en-US" sz="2000">
                <a:solidFill>
                  <a:srgbClr val="000000"/>
                </a:solidFill>
                <a:latin typeface="Arial"/>
              </a:rPr>
              <a:t>When loading or storing data into the </a:t>
            </a:r>
            <a:r>
              <a:rPr lang="en-US" sz="2000">
                <a:solidFill>
                  <a:srgbClr val="ff0000"/>
                </a:solidFill>
                <a:latin typeface="Arial"/>
              </a:rPr>
              <a:t>Data Cache (D-cache)</a:t>
            </a:r>
            <a:endParaRPr/>
          </a:p>
          <a:p>
            <a:pPr>
              <a:lnSpc>
                <a:spcPct val="100000"/>
              </a:lnSpc>
            </a:pPr>
            <a:r>
              <a:rPr lang="en-US" sz="2000">
                <a:solidFill>
                  <a:srgbClr val="cc0000"/>
                </a:solidFill>
                <a:latin typeface="Arial"/>
              </a:rPr>
              <a:t>	</a:t>
            </a:r>
            <a:r>
              <a:rPr lang="en-US" sz="2400">
                <a:solidFill>
                  <a:srgbClr val="000099"/>
                </a:solidFill>
                <a:latin typeface="Arial"/>
              </a:rPr>
              <a:t>Memory stall cycles = Combined Misses </a:t>
            </a:r>
            <a:r>
              <a:rPr lang="en-US" sz="2400">
                <a:solidFill>
                  <a:srgbClr val="000099"/>
                </a:solidFill>
                <a:latin typeface="Symbol"/>
              </a:rPr>
              <a:t></a:t>
            </a:r>
            <a:r>
              <a:rPr lang="en-US" sz="2400">
                <a:solidFill>
                  <a:srgbClr val="000099"/>
                </a:solidFill>
                <a:latin typeface="Arial"/>
              </a:rPr>
              <a:t> Miss Penalty</a:t>
            </a:r>
            <a:endParaRPr/>
          </a:p>
          <a:p>
            <a:pPr>
              <a:lnSpc>
                <a:spcPct val="100000"/>
              </a:lnSpc>
              <a:buFont typeface="Wingdings" charset="2"/>
              <a:buChar char=""/>
            </a:pPr>
            <a:r>
              <a:rPr lang="en-US" sz="2400">
                <a:solidFill>
                  <a:srgbClr val="ff0000"/>
                </a:solidFill>
                <a:latin typeface="Arial"/>
              </a:rPr>
              <a:t>Miss Penalty: </a:t>
            </a:r>
            <a:r>
              <a:rPr lang="en-US" sz="2400">
                <a:solidFill>
                  <a:srgbClr val="000000"/>
                </a:solidFill>
                <a:latin typeface="Arial"/>
              </a:rPr>
              <a:t>clock cycles to process a cache miss </a:t>
            </a:r>
            <a:endParaRPr/>
          </a:p>
          <a:p>
            <a:pPr>
              <a:lnSpc>
                <a:spcPct val="100000"/>
              </a:lnSpc>
            </a:pPr>
            <a:r>
              <a:rPr lang="en-US" sz="2400">
                <a:solidFill>
                  <a:srgbClr val="000099"/>
                </a:solidFill>
                <a:latin typeface="Arial"/>
              </a:rPr>
              <a:t>	</a:t>
            </a:r>
            <a:r>
              <a:rPr lang="en-US" sz="2400">
                <a:solidFill>
                  <a:srgbClr val="000099"/>
                </a:solidFill>
                <a:latin typeface="Arial"/>
              </a:rPr>
              <a:t>Combined Misses = I-Cache Misses + D-Cache Misses</a:t>
            </a:r>
            <a:endParaRPr/>
          </a:p>
          <a:p>
            <a:pPr>
              <a:lnSpc>
                <a:spcPct val="100000"/>
              </a:lnSpc>
            </a:pPr>
            <a:r>
              <a:rPr lang="en-US" sz="2400">
                <a:solidFill>
                  <a:srgbClr val="000099"/>
                </a:solidFill>
                <a:latin typeface="Arial"/>
              </a:rPr>
              <a:t>	</a:t>
            </a:r>
            <a:r>
              <a:rPr lang="en-US" sz="2400">
                <a:solidFill>
                  <a:srgbClr val="000099"/>
                </a:solidFill>
                <a:latin typeface="Arial"/>
              </a:rPr>
              <a:t>I-Cache Misses = I-Count × I-Cache Miss Rate</a:t>
            </a:r>
            <a:endParaRPr/>
          </a:p>
          <a:p>
            <a:pPr>
              <a:lnSpc>
                <a:spcPct val="100000"/>
              </a:lnSpc>
            </a:pPr>
            <a:r>
              <a:rPr lang="en-US" sz="2400">
                <a:solidFill>
                  <a:srgbClr val="000099"/>
                </a:solidFill>
                <a:latin typeface="Arial"/>
              </a:rPr>
              <a:t>	</a:t>
            </a:r>
            <a:r>
              <a:rPr lang="en-US" sz="2400">
                <a:solidFill>
                  <a:srgbClr val="000099"/>
                </a:solidFill>
                <a:latin typeface="Arial"/>
              </a:rPr>
              <a:t>D-Cache Misses = LS-Count × D-Cache Miss Rate</a:t>
            </a:r>
            <a:endParaRPr/>
          </a:p>
          <a:p>
            <a:pPr>
              <a:lnSpc>
                <a:spcPct val="100000"/>
              </a:lnSpc>
            </a:pPr>
            <a:r>
              <a:rPr lang="en-US" sz="2400">
                <a:solidFill>
                  <a:srgbClr val="000099"/>
                </a:solidFill>
                <a:latin typeface="Arial"/>
              </a:rPr>
              <a:t>	</a:t>
            </a:r>
            <a:r>
              <a:rPr lang="en-US" sz="2400">
                <a:solidFill>
                  <a:srgbClr val="000099"/>
                </a:solidFill>
                <a:latin typeface="Arial"/>
              </a:rPr>
              <a:t>LS-Count (Load &amp; Store) = I-Count × LS Frequency</a:t>
            </a:r>
            <a:endParaRPr/>
          </a:p>
          <a:p>
            <a:pPr>
              <a:lnSpc>
                <a:spcPct val="100000"/>
              </a:lnSpc>
              <a:buFont typeface="Wingdings" charset="2"/>
              <a:buChar char=""/>
            </a:pPr>
            <a:r>
              <a:rPr lang="en-US" sz="2400">
                <a:solidFill>
                  <a:srgbClr val="000000"/>
                </a:solidFill>
                <a:latin typeface="Arial"/>
              </a:rPr>
              <a:t>Cache misses are often reported per thousand instructions</a:t>
            </a:r>
            <a:endParaRPr/>
          </a:p>
        </p:txBody>
      </p:sp>
      <p:sp>
        <p:nvSpPr>
          <p:cNvPr id="1084" name="TextShape 2"/>
          <p:cNvSpPr txBox="1"/>
          <p:nvPr/>
        </p:nvSpPr>
        <p:spPr>
          <a:xfrm>
            <a:off x="457200" y="274680"/>
            <a:ext cx="8229240" cy="791640"/>
          </a:xfrm>
          <a:prstGeom prst="rect">
            <a:avLst/>
          </a:prstGeom>
        </p:spPr>
        <p:txBody>
          <a:bodyPr anchor="ctr"/>
          <a:p>
            <a:pPr>
              <a:lnSpc>
                <a:spcPct val="100000"/>
              </a:lnSpc>
            </a:pPr>
            <a:r>
              <a:rPr lang="en-US" sz="3600">
                <a:solidFill>
                  <a:srgbClr val="000099"/>
                </a:solidFill>
                <a:latin typeface="Comic Sans MS"/>
              </a:rPr>
              <a:t>Memory Stall Cycles</a:t>
            </a:r>
            <a:endParaRPr/>
          </a:p>
        </p:txBody>
      </p:sp>
    </p:spTree>
  </p:cSld>
  <p:timing>
    <p:tnLst>
      <p:par>
        <p:cTn id="165" dur="indefinite" restart="never" nodeType="tmRoot">
          <p:childTnLst>
            <p:seq>
              <p:cTn id="166"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85" name="TextShape 1"/>
          <p:cNvSpPr txBox="1"/>
          <p:nvPr/>
        </p:nvSpPr>
        <p:spPr>
          <a:xfrm>
            <a:off x="457200" y="274680"/>
            <a:ext cx="8229240" cy="791640"/>
          </a:xfrm>
          <a:prstGeom prst="rect">
            <a:avLst/>
          </a:prstGeom>
        </p:spPr>
        <p:txBody>
          <a:bodyPr anchor="ctr"/>
          <a:p>
            <a:pPr>
              <a:lnSpc>
                <a:spcPct val="100000"/>
              </a:lnSpc>
            </a:pPr>
            <a:r>
              <a:rPr lang="en-US" sz="3600">
                <a:solidFill>
                  <a:srgbClr val="000099"/>
                </a:solidFill>
                <a:latin typeface="Comic Sans MS"/>
              </a:rPr>
              <a:t>Memory Stall Cycles Per Instruction</a:t>
            </a:r>
            <a:endParaRPr/>
          </a:p>
        </p:txBody>
      </p:sp>
      <p:sp>
        <p:nvSpPr>
          <p:cNvPr id="1086" name="TextShape 2"/>
          <p:cNvSpPr txBox="1"/>
          <p:nvPr/>
        </p:nvSpPr>
        <p:spPr>
          <a:xfrm>
            <a:off x="457200" y="1143000"/>
            <a:ext cx="8300520" cy="5143320"/>
          </a:xfrm>
          <a:prstGeom prst="rect">
            <a:avLst/>
          </a:prstGeom>
        </p:spPr>
        <p:txBody>
          <a:bodyPr lIns="0" rIns="0"/>
          <a:p>
            <a:pPr>
              <a:lnSpc>
                <a:spcPct val="100000"/>
              </a:lnSpc>
              <a:buFont typeface="Wingdings" charset="2"/>
              <a:buChar char=""/>
            </a:pPr>
            <a:r>
              <a:rPr lang="en-US" sz="2400">
                <a:solidFill>
                  <a:srgbClr val="ff0000"/>
                </a:solidFill>
                <a:latin typeface="Arial"/>
              </a:rPr>
              <a:t>Memory Stall Cycles Per Instruction =</a:t>
            </a:r>
            <a:endParaRPr/>
          </a:p>
          <a:p>
            <a:pPr>
              <a:lnSpc>
                <a:spcPct val="100000"/>
              </a:lnSpc>
            </a:pPr>
            <a:r>
              <a:rPr lang="en-US" sz="2400">
                <a:solidFill>
                  <a:srgbClr val="000099"/>
                </a:solidFill>
                <a:latin typeface="Arial"/>
              </a:rPr>
              <a:t>	</a:t>
            </a:r>
            <a:r>
              <a:rPr lang="en-US" sz="2400">
                <a:solidFill>
                  <a:srgbClr val="000099"/>
                </a:solidFill>
                <a:latin typeface="Arial"/>
              </a:rPr>
              <a:t>I-Cache Miss Rate × Miss Penalty +</a:t>
            </a:r>
            <a:endParaRPr/>
          </a:p>
          <a:p>
            <a:pPr>
              <a:lnSpc>
                <a:spcPct val="100000"/>
              </a:lnSpc>
            </a:pPr>
            <a:r>
              <a:rPr lang="en-US" sz="2400">
                <a:solidFill>
                  <a:srgbClr val="000099"/>
                </a:solidFill>
                <a:latin typeface="Arial"/>
              </a:rPr>
              <a:t>	</a:t>
            </a:r>
            <a:r>
              <a:rPr lang="en-US" sz="2400">
                <a:solidFill>
                  <a:srgbClr val="000099"/>
                </a:solidFill>
                <a:latin typeface="Arial"/>
              </a:rPr>
              <a:t>LS Frequency × D-Cache Miss Rate × Miss Penalty</a:t>
            </a:r>
            <a:endParaRPr/>
          </a:p>
          <a:p>
            <a:pPr>
              <a:lnSpc>
                <a:spcPct val="100000"/>
              </a:lnSpc>
              <a:buFont typeface="Wingdings" charset="2"/>
              <a:buChar char=""/>
            </a:pPr>
            <a:r>
              <a:rPr lang="en-US" sz="2400">
                <a:solidFill>
                  <a:srgbClr val="ff0000"/>
                </a:solidFill>
                <a:latin typeface="Arial"/>
              </a:rPr>
              <a:t>Combined Misses Per Instruction =</a:t>
            </a:r>
            <a:endParaRPr/>
          </a:p>
          <a:p>
            <a:pPr>
              <a:lnSpc>
                <a:spcPct val="100000"/>
              </a:lnSpc>
            </a:pPr>
            <a:r>
              <a:rPr lang="en-US" sz="2400">
                <a:solidFill>
                  <a:srgbClr val="000099"/>
                </a:solidFill>
                <a:latin typeface="Arial"/>
              </a:rPr>
              <a:t>	</a:t>
            </a:r>
            <a:r>
              <a:rPr lang="en-US" sz="2400">
                <a:solidFill>
                  <a:srgbClr val="000099"/>
                </a:solidFill>
                <a:latin typeface="Arial"/>
              </a:rPr>
              <a:t>I-Cache Miss Rate + LS Frequency × D-Cache Miss Rate</a:t>
            </a:r>
            <a:endParaRPr/>
          </a:p>
          <a:p>
            <a:pPr>
              <a:lnSpc>
                <a:spcPct val="100000"/>
              </a:lnSpc>
              <a:buFont typeface="Wingdings" charset="2"/>
              <a:buChar char=""/>
            </a:pPr>
            <a:r>
              <a:rPr lang="en-US" sz="2400">
                <a:solidFill>
                  <a:srgbClr val="ff0000"/>
                </a:solidFill>
                <a:latin typeface="Arial"/>
              </a:rPr>
              <a:t>Therefore, Memory Stall Cycles Per Instruction =</a:t>
            </a:r>
            <a:endParaRPr/>
          </a:p>
          <a:p>
            <a:pPr>
              <a:lnSpc>
                <a:spcPct val="100000"/>
              </a:lnSpc>
            </a:pPr>
            <a:r>
              <a:rPr lang="en-US" sz="2400">
                <a:solidFill>
                  <a:srgbClr val="000099"/>
                </a:solidFill>
                <a:latin typeface="Arial"/>
              </a:rPr>
              <a:t>	</a:t>
            </a:r>
            <a:r>
              <a:rPr lang="en-US" sz="2400">
                <a:solidFill>
                  <a:srgbClr val="000099"/>
                </a:solidFill>
                <a:latin typeface="Arial"/>
              </a:rPr>
              <a:t>Combined Misses Per Instruction × Miss Penalty</a:t>
            </a:r>
            <a:endParaRPr/>
          </a:p>
          <a:p>
            <a:pPr>
              <a:lnSpc>
                <a:spcPct val="100000"/>
              </a:lnSpc>
              <a:buFont typeface="Wingdings" charset="2"/>
              <a:buChar char=""/>
            </a:pPr>
            <a:r>
              <a:rPr lang="en-US" sz="2400">
                <a:solidFill>
                  <a:srgbClr val="000000"/>
                </a:solidFill>
                <a:latin typeface="Arial"/>
              </a:rPr>
              <a:t>Miss Penalty is assumed equal for I-cache &amp; D-cache</a:t>
            </a:r>
            <a:endParaRPr/>
          </a:p>
          <a:p>
            <a:pPr>
              <a:lnSpc>
                <a:spcPct val="100000"/>
              </a:lnSpc>
              <a:buFont typeface="Wingdings" charset="2"/>
              <a:buChar char=""/>
            </a:pPr>
            <a:r>
              <a:rPr lang="en-US" sz="2400">
                <a:solidFill>
                  <a:srgbClr val="000000"/>
                </a:solidFill>
                <a:latin typeface="Arial"/>
              </a:rPr>
              <a:t>Miss Penalty is assumed equal for Load and Store</a:t>
            </a:r>
            <a:endParaRPr/>
          </a:p>
        </p:txBody>
      </p:sp>
    </p:spTree>
  </p:cSld>
  <p:timing>
    <p:tnLst>
      <p:par>
        <p:cTn id="167" dur="indefinite" restart="never" nodeType="tmRoot">
          <p:childTnLst>
            <p:seq>
              <p:cTn id="168"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87" name="TextShape 1"/>
          <p:cNvSpPr txBox="1"/>
          <p:nvPr/>
        </p:nvSpPr>
        <p:spPr>
          <a:xfrm>
            <a:off x="457200" y="274680"/>
            <a:ext cx="8229240" cy="791640"/>
          </a:xfrm>
          <a:prstGeom prst="rect">
            <a:avLst/>
          </a:prstGeom>
        </p:spPr>
        <p:txBody>
          <a:bodyPr anchor="ctr"/>
          <a:p>
            <a:pPr>
              <a:lnSpc>
                <a:spcPct val="100000"/>
              </a:lnSpc>
            </a:pPr>
            <a:r>
              <a:rPr lang="en-US" sz="3600">
                <a:solidFill>
                  <a:srgbClr val="000099"/>
                </a:solidFill>
                <a:latin typeface="Comic Sans MS"/>
              </a:rPr>
              <a:t>Example on Memory Stall Cycles</a:t>
            </a:r>
            <a:endParaRPr/>
          </a:p>
        </p:txBody>
      </p:sp>
      <p:sp>
        <p:nvSpPr>
          <p:cNvPr id="1088" name="TextShape 2"/>
          <p:cNvSpPr txBox="1"/>
          <p:nvPr/>
        </p:nvSpPr>
        <p:spPr>
          <a:xfrm>
            <a:off x="457200" y="1133640"/>
            <a:ext cx="8345160" cy="5143320"/>
          </a:xfrm>
          <a:prstGeom prst="rect">
            <a:avLst/>
          </a:prstGeom>
        </p:spPr>
        <p:txBody>
          <a:bodyPr lIns="0" rIns="0"/>
          <a:p>
            <a:pPr>
              <a:lnSpc>
                <a:spcPct val="100000"/>
              </a:lnSpc>
              <a:buFont typeface="Wingdings" charset="2"/>
              <a:buChar char=""/>
            </a:pPr>
            <a:r>
              <a:rPr lang="en-US" sz="2400">
                <a:solidFill>
                  <a:srgbClr val="000000"/>
                </a:solidFill>
                <a:latin typeface="Arial"/>
              </a:rPr>
              <a:t>Consider a program with the given characteristics</a:t>
            </a:r>
            <a:endParaRPr/>
          </a:p>
          <a:p>
            <a:pPr lvl="1">
              <a:lnSpc>
                <a:spcPct val="100000"/>
              </a:lnSpc>
              <a:buFont typeface="Wingdings" charset="2"/>
              <a:buChar char=""/>
            </a:pPr>
            <a:r>
              <a:rPr lang="en-US" sz="2000">
                <a:solidFill>
                  <a:srgbClr val="000000"/>
                </a:solidFill>
                <a:latin typeface="Arial"/>
              </a:rPr>
              <a:t>Instruction count (</a:t>
            </a:r>
            <a:r>
              <a:rPr lang="en-US" sz="2000">
                <a:solidFill>
                  <a:srgbClr val="ff0000"/>
                </a:solidFill>
                <a:latin typeface="Arial"/>
              </a:rPr>
              <a:t>I-Count</a:t>
            </a:r>
            <a:r>
              <a:rPr lang="en-US" sz="2000">
                <a:solidFill>
                  <a:srgbClr val="000000"/>
                </a:solidFill>
                <a:latin typeface="Arial"/>
              </a:rPr>
              <a:t>) = 10</a:t>
            </a:r>
            <a:r>
              <a:rPr lang="en-US" sz="2000" baseline="30000">
                <a:solidFill>
                  <a:srgbClr val="000000"/>
                </a:solidFill>
                <a:latin typeface="Arial"/>
              </a:rPr>
              <a:t>6 instructions</a:t>
            </a:r>
            <a:endParaRPr/>
          </a:p>
          <a:p>
            <a:pPr lvl="1">
              <a:lnSpc>
                <a:spcPct val="100000"/>
              </a:lnSpc>
              <a:buFont typeface="Wingdings" charset="2"/>
              <a:buChar char=""/>
            </a:pPr>
            <a:r>
              <a:rPr lang="en-US" sz="2000" baseline="30000">
                <a:solidFill>
                  <a:srgbClr val="000000"/>
                </a:solidFill>
                <a:latin typeface="Arial"/>
              </a:rPr>
              <a:t>30% of instructions are loads and stores</a:t>
            </a:r>
            <a:endParaRPr/>
          </a:p>
          <a:p>
            <a:pPr lvl="1">
              <a:lnSpc>
                <a:spcPct val="100000"/>
              </a:lnSpc>
              <a:buFont typeface="Wingdings" charset="2"/>
              <a:buChar char=""/>
            </a:pPr>
            <a:r>
              <a:rPr lang="en-US" sz="2000" baseline="30000">
                <a:solidFill>
                  <a:srgbClr val="000000"/>
                </a:solidFill>
                <a:latin typeface="Arial"/>
              </a:rPr>
              <a:t>D-cache miss rate is 5% and I-cache miss rate is 1%</a:t>
            </a:r>
            <a:endParaRPr/>
          </a:p>
          <a:p>
            <a:pPr lvl="1">
              <a:lnSpc>
                <a:spcPct val="100000"/>
              </a:lnSpc>
              <a:buFont typeface="Wingdings" charset="2"/>
              <a:buChar char=""/>
            </a:pPr>
            <a:r>
              <a:rPr lang="en-US" sz="2000" baseline="30000">
                <a:solidFill>
                  <a:srgbClr val="000000"/>
                </a:solidFill>
                <a:latin typeface="Arial"/>
              </a:rPr>
              <a:t>Miss penalty is 100 clock cycles for instruction and data caches</a:t>
            </a:r>
            <a:endParaRPr/>
          </a:p>
          <a:p>
            <a:pPr lvl="1">
              <a:lnSpc>
                <a:spcPct val="100000"/>
              </a:lnSpc>
              <a:buFont typeface="Wingdings" charset="2"/>
              <a:buChar char=""/>
            </a:pPr>
            <a:r>
              <a:rPr lang="en-US" sz="2000" baseline="30000">
                <a:solidFill>
                  <a:srgbClr val="000000"/>
                </a:solidFill>
                <a:latin typeface="Arial"/>
              </a:rPr>
              <a:t>Compute combined misses per instruction and memory stall cycles</a:t>
            </a:r>
            <a:endParaRPr/>
          </a:p>
          <a:p>
            <a:pPr>
              <a:lnSpc>
                <a:spcPct val="100000"/>
              </a:lnSpc>
              <a:buFont typeface="Wingdings" charset="2"/>
              <a:buChar char=""/>
            </a:pPr>
            <a:r>
              <a:rPr lang="en-US" sz="2400" baseline="30000">
                <a:solidFill>
                  <a:srgbClr val="ff0000"/>
                </a:solidFill>
                <a:latin typeface="Arial"/>
              </a:rPr>
              <a:t>Combined misses per instruction in I-Cache and D-Cache</a:t>
            </a:r>
            <a:endParaRPr/>
          </a:p>
          <a:p>
            <a:pPr lvl="1">
              <a:lnSpc>
                <a:spcPct val="100000"/>
              </a:lnSpc>
              <a:buFont typeface="Wingdings" charset="2"/>
              <a:buChar char=""/>
            </a:pPr>
            <a:r>
              <a:rPr lang="en-US" sz="2000" baseline="30000">
                <a:solidFill>
                  <a:srgbClr val="000099"/>
                </a:solidFill>
                <a:latin typeface="Arial"/>
              </a:rPr>
              <a:t>1% + 30% </a:t>
            </a:r>
            <a:r>
              <a:rPr lang="en-US" sz="2000" baseline="30000">
                <a:solidFill>
                  <a:srgbClr val="000099"/>
                </a:solidFill>
                <a:latin typeface="Symbol"/>
              </a:rPr>
              <a:t></a:t>
            </a:r>
            <a:r>
              <a:rPr lang="en-US" sz="2000" baseline="30000">
                <a:solidFill>
                  <a:srgbClr val="000099"/>
                </a:solidFill>
                <a:latin typeface="Arial"/>
              </a:rPr>
              <a:t> 5% = 0.025 combined misses per instruction</a:t>
            </a:r>
            <a:endParaRPr/>
          </a:p>
          <a:p>
            <a:pPr lvl="1">
              <a:lnSpc>
                <a:spcPct val="100000"/>
              </a:lnSpc>
              <a:buFont typeface="Wingdings" charset="2"/>
              <a:buChar char=""/>
            </a:pPr>
            <a:r>
              <a:rPr lang="en-US" sz="2000" baseline="30000">
                <a:solidFill>
                  <a:srgbClr val="000099"/>
                </a:solidFill>
                <a:latin typeface="Arial"/>
              </a:rPr>
              <a:t>Equal to 25 misses per 1000 instructions</a:t>
            </a:r>
            <a:endParaRPr/>
          </a:p>
          <a:p>
            <a:pPr>
              <a:lnSpc>
                <a:spcPct val="100000"/>
              </a:lnSpc>
              <a:buFont typeface="Wingdings" charset="2"/>
              <a:buChar char=""/>
            </a:pPr>
            <a:r>
              <a:rPr lang="en-US" sz="2400" baseline="30000">
                <a:solidFill>
                  <a:srgbClr val="ff0000"/>
                </a:solidFill>
                <a:latin typeface="Arial"/>
              </a:rPr>
              <a:t>Memory stall cycles</a:t>
            </a:r>
            <a:endParaRPr/>
          </a:p>
          <a:p>
            <a:pPr lvl="1">
              <a:lnSpc>
                <a:spcPct val="100000"/>
              </a:lnSpc>
              <a:buFont typeface="Wingdings" charset="2"/>
              <a:buChar char=""/>
            </a:pPr>
            <a:r>
              <a:rPr lang="en-US" sz="2000" baseline="30000">
                <a:solidFill>
                  <a:srgbClr val="000099"/>
                </a:solidFill>
                <a:latin typeface="Arial"/>
              </a:rPr>
              <a:t>0.025 </a:t>
            </a:r>
            <a:r>
              <a:rPr lang="en-US" sz="2000" baseline="30000">
                <a:solidFill>
                  <a:srgbClr val="000099"/>
                </a:solidFill>
                <a:latin typeface="Symbol"/>
              </a:rPr>
              <a:t></a:t>
            </a:r>
            <a:r>
              <a:rPr lang="en-US" sz="2000" baseline="30000">
                <a:solidFill>
                  <a:srgbClr val="000099"/>
                </a:solidFill>
                <a:latin typeface="Arial"/>
              </a:rPr>
              <a:t> 100 (miss penalty)  = 2.5 stall cycles per instruction</a:t>
            </a:r>
            <a:endParaRPr/>
          </a:p>
          <a:p>
            <a:pPr lvl="1">
              <a:lnSpc>
                <a:spcPct val="100000"/>
              </a:lnSpc>
              <a:buFont typeface="Wingdings" charset="2"/>
              <a:buChar char=""/>
            </a:pPr>
            <a:r>
              <a:rPr lang="en-US" sz="2000" baseline="30000">
                <a:solidFill>
                  <a:srgbClr val="000099"/>
                </a:solidFill>
                <a:latin typeface="Arial"/>
              </a:rPr>
              <a:t>Total memory stall cycles = 106 </a:t>
            </a:r>
            <a:r>
              <a:rPr lang="en-US" sz="2000" baseline="30000">
                <a:solidFill>
                  <a:srgbClr val="000099"/>
                </a:solidFill>
                <a:latin typeface="Symbol"/>
              </a:rPr>
              <a:t></a:t>
            </a:r>
            <a:r>
              <a:rPr lang="en-US" sz="2000" baseline="30000">
                <a:solidFill>
                  <a:srgbClr val="000099"/>
                </a:solidFill>
                <a:latin typeface="Arial"/>
              </a:rPr>
              <a:t> 2.5 = 2,500,000</a:t>
            </a:r>
            <a:endParaRPr/>
          </a:p>
        </p:txBody>
      </p:sp>
    </p:spTree>
  </p:cSld>
  <p:timing>
    <p:tnLst>
      <p:par>
        <p:cTn id="169" dur="indefinite" restart="never" nodeType="tmRoot">
          <p:childTnLst>
            <p:seq>
              <p:cTn id="170" dur="indefinite" nodeType="mainSeq">
                <p:childTnLst>
                  <p:par>
                    <p:cTn id="171" fill="hold">
                      <p:stCondLst>
                        <p:cond delay="indefinite"/>
                      </p:stCondLst>
                      <p:childTnLst>
                        <p:par>
                          <p:cTn id="172" fill="hold">
                            <p:stCondLst>
                              <p:cond delay="0"/>
                            </p:stCondLst>
                            <p:childTnLst>
                              <p:par>
                                <p:cTn id="173" nodeType="clickEffect" fill="hold" presetClass="entr" presetID="2" presetSubtype="4">
                                  <p:stCondLst>
                                    <p:cond delay="0"/>
                                  </p:stCondLst>
                                  <p:childTnLst>
                                    <p:set>
                                      <p:cBhvr>
                                        <p:cTn id="174" dur="1" fill="hold">
                                          <p:stCondLst>
                                            <p:cond delay="0"/>
                                          </p:stCondLst>
                                        </p:cTn>
                                        <p:tgtEl>
                                          <p:spTgt spid="1088">
                                            <p:txEl>
                                              <p:pRg st="319" end="374"/>
                                            </p:txEl>
                                          </p:spTgt>
                                        </p:tgtEl>
                                        <p:attrNameLst>
                                          <p:attrName>style.visibility</p:attrName>
                                        </p:attrNameLst>
                                      </p:cBhvr>
                                      <p:to>
                                        <p:strVal val="visible"/>
                                      </p:to>
                                    </p:set>
                                    <p:anim calcmode="lin" valueType="num">
                                      <p:cBhvr additive="repl">
                                        <p:cTn id="175" dur="500" fill="hold"/>
                                        <p:tgtEl>
                                          <p:spTgt spid="1088">
                                            <p:txEl>
                                              <p:pRg st="319" end="374"/>
                                            </p:txEl>
                                          </p:spTgt>
                                        </p:tgtEl>
                                        <p:attrNameLst>
                                          <p:attrName>ppt_x</p:attrName>
                                        </p:attrNameLst>
                                      </p:cBhvr>
                                      <p:tavLst>
                                        <p:tav tm="0">
                                          <p:val>
                                            <p:strVal val="#ppt_x"/>
                                          </p:val>
                                        </p:tav>
                                        <p:tav tm="100000">
                                          <p:val>
                                            <p:strVal val="#ppt_x"/>
                                          </p:val>
                                        </p:tav>
                                      </p:tavLst>
                                    </p:anim>
                                    <p:anim calcmode="lin" valueType="num">
                                      <p:cBhvr additive="repl">
                                        <p:cTn id="176" dur="500" fill="hold"/>
                                        <p:tgtEl>
                                          <p:spTgt spid="1088">
                                            <p:txEl>
                                              <p:pRg st="319" end="374"/>
                                            </p:txEl>
                                          </p:spTgt>
                                        </p:tgtEl>
                                        <p:attrNameLst>
                                          <p:attrName>ppt_y</p:attrName>
                                        </p:attrNameLst>
                                      </p:cBhvr>
                                      <p:tavLst>
                                        <p:tav tm="0">
                                          <p:val>
                                            <p:strVal val="1+#ppt_h/2"/>
                                          </p:val>
                                        </p:tav>
                                        <p:tav tm="100000">
                                          <p:val>
                                            <p:strVal val="#ppt_y"/>
                                          </p:val>
                                        </p:tav>
                                      </p:tavLst>
                                    </p:anim>
                                  </p:childTnLst>
                                </p:cTn>
                              </p:par>
                            </p:childTnLst>
                          </p:cTn>
                        </p:par>
                      </p:childTnLst>
                    </p:cTn>
                  </p:par>
                  <p:par>
                    <p:cTn id="177" fill="hold">
                      <p:stCondLst>
                        <p:cond delay="indefinite"/>
                      </p:stCondLst>
                      <p:childTnLst>
                        <p:par>
                          <p:cTn id="178" fill="hold">
                            <p:stCondLst>
                              <p:cond delay="0"/>
                            </p:stCondLst>
                            <p:childTnLst>
                              <p:par>
                                <p:cTn id="179" nodeType="clickEffect" fill="hold" presetClass="entr" presetID="2" presetSubtype="4">
                                  <p:stCondLst>
                                    <p:cond delay="0"/>
                                  </p:stCondLst>
                                  <p:childTnLst>
                                    <p:set>
                                      <p:cBhvr>
                                        <p:cTn id="180" dur="1" fill="hold">
                                          <p:stCondLst>
                                            <p:cond delay="0"/>
                                          </p:stCondLst>
                                        </p:cTn>
                                        <p:tgtEl>
                                          <p:spTgt spid="1088">
                                            <p:txEl>
                                              <p:pRg st="374" end="428"/>
                                            </p:txEl>
                                          </p:spTgt>
                                        </p:tgtEl>
                                        <p:attrNameLst>
                                          <p:attrName>style.visibility</p:attrName>
                                        </p:attrNameLst>
                                      </p:cBhvr>
                                      <p:to>
                                        <p:strVal val="visible"/>
                                      </p:to>
                                    </p:set>
                                    <p:anim calcmode="lin" valueType="num">
                                      <p:cBhvr additive="repl">
                                        <p:cTn id="181" dur="500" fill="hold"/>
                                        <p:tgtEl>
                                          <p:spTgt spid="1088">
                                            <p:txEl>
                                              <p:pRg st="374" end="428"/>
                                            </p:txEl>
                                          </p:spTgt>
                                        </p:tgtEl>
                                        <p:attrNameLst>
                                          <p:attrName>ppt_x</p:attrName>
                                        </p:attrNameLst>
                                      </p:cBhvr>
                                      <p:tavLst>
                                        <p:tav tm="0">
                                          <p:val>
                                            <p:strVal val="#ppt_x"/>
                                          </p:val>
                                        </p:tav>
                                        <p:tav tm="100000">
                                          <p:val>
                                            <p:strVal val="#ppt_x"/>
                                          </p:val>
                                        </p:tav>
                                      </p:tavLst>
                                    </p:anim>
                                    <p:anim calcmode="lin" valueType="num">
                                      <p:cBhvr additive="repl">
                                        <p:cTn id="182" dur="500" fill="hold"/>
                                        <p:tgtEl>
                                          <p:spTgt spid="1088">
                                            <p:txEl>
                                              <p:pRg st="374" end="428"/>
                                            </p:txEl>
                                          </p:spTgt>
                                        </p:tgtEl>
                                        <p:attrNameLst>
                                          <p:attrName>ppt_y</p:attrName>
                                        </p:attrNameLst>
                                      </p:cBhvr>
                                      <p:tavLst>
                                        <p:tav tm="0">
                                          <p:val>
                                            <p:strVal val="1+#ppt_h/2"/>
                                          </p:val>
                                        </p:tav>
                                        <p:tav tm="100000">
                                          <p:val>
                                            <p:strVal val="#ppt_y"/>
                                          </p:val>
                                        </p:tav>
                                      </p:tavLst>
                                    </p:anim>
                                  </p:childTnLst>
                                </p:cTn>
                              </p:par>
                            </p:childTnLst>
                          </p:cTn>
                        </p:par>
                      </p:childTnLst>
                    </p:cTn>
                  </p:par>
                  <p:par>
                    <p:cTn id="183" fill="hold">
                      <p:stCondLst>
                        <p:cond delay="indefinite"/>
                      </p:stCondLst>
                      <p:childTnLst>
                        <p:par>
                          <p:cTn id="184" fill="hold">
                            <p:stCondLst>
                              <p:cond delay="0"/>
                            </p:stCondLst>
                            <p:childTnLst>
                              <p:par>
                                <p:cTn id="185" nodeType="clickEffect" fill="hold" presetClass="entr" presetID="2" presetSubtype="4">
                                  <p:stCondLst>
                                    <p:cond delay="0"/>
                                  </p:stCondLst>
                                  <p:childTnLst>
                                    <p:set>
                                      <p:cBhvr>
                                        <p:cTn id="186" dur="1" fill="hold">
                                          <p:stCondLst>
                                            <p:cond delay="0"/>
                                          </p:stCondLst>
                                        </p:cTn>
                                        <p:tgtEl>
                                          <p:spTgt spid="1088">
                                            <p:txEl>
                                              <p:pRg st="428" end="469"/>
                                            </p:txEl>
                                          </p:spTgt>
                                        </p:tgtEl>
                                        <p:attrNameLst>
                                          <p:attrName>style.visibility</p:attrName>
                                        </p:attrNameLst>
                                      </p:cBhvr>
                                      <p:to>
                                        <p:strVal val="visible"/>
                                      </p:to>
                                    </p:set>
                                    <p:anim calcmode="lin" valueType="num">
                                      <p:cBhvr additive="repl">
                                        <p:cTn id="187" dur="500" fill="hold"/>
                                        <p:tgtEl>
                                          <p:spTgt spid="1088">
                                            <p:txEl>
                                              <p:pRg st="428" end="469"/>
                                            </p:txEl>
                                          </p:spTgt>
                                        </p:tgtEl>
                                        <p:attrNameLst>
                                          <p:attrName>ppt_x</p:attrName>
                                        </p:attrNameLst>
                                      </p:cBhvr>
                                      <p:tavLst>
                                        <p:tav tm="0">
                                          <p:val>
                                            <p:strVal val="#ppt_x"/>
                                          </p:val>
                                        </p:tav>
                                        <p:tav tm="100000">
                                          <p:val>
                                            <p:strVal val="#ppt_x"/>
                                          </p:val>
                                        </p:tav>
                                      </p:tavLst>
                                    </p:anim>
                                    <p:anim calcmode="lin" valueType="num">
                                      <p:cBhvr additive="repl">
                                        <p:cTn id="188" dur="500" fill="hold"/>
                                        <p:tgtEl>
                                          <p:spTgt spid="1088">
                                            <p:txEl>
                                              <p:pRg st="428" end="469"/>
                                            </p:txEl>
                                          </p:spTgt>
                                        </p:tgtEl>
                                        <p:attrNameLst>
                                          <p:attrName>ppt_y</p:attrName>
                                        </p:attrNameLst>
                                      </p:cBhvr>
                                      <p:tavLst>
                                        <p:tav tm="0">
                                          <p:val>
                                            <p:strVal val="1+#ppt_h/2"/>
                                          </p:val>
                                        </p:tav>
                                        <p:tav tm="100000">
                                          <p:val>
                                            <p:strVal val="#ppt_y"/>
                                          </p:val>
                                        </p:tav>
                                      </p:tavLst>
                                    </p:anim>
                                  </p:childTnLst>
                                </p:cTn>
                              </p:par>
                            </p:childTnLst>
                          </p:cTn>
                        </p:par>
                      </p:childTnLst>
                    </p:cTn>
                  </p:par>
                  <p:par>
                    <p:cTn id="189" fill="hold">
                      <p:stCondLst>
                        <p:cond delay="indefinite"/>
                      </p:stCondLst>
                      <p:childTnLst>
                        <p:par>
                          <p:cTn id="190" fill="hold">
                            <p:stCondLst>
                              <p:cond delay="0"/>
                            </p:stCondLst>
                            <p:childTnLst>
                              <p:par>
                                <p:cTn id="191" nodeType="clickEffect" fill="hold" presetClass="entr" presetID="2" presetSubtype="4">
                                  <p:stCondLst>
                                    <p:cond delay="0"/>
                                  </p:stCondLst>
                                  <p:childTnLst>
                                    <p:set>
                                      <p:cBhvr>
                                        <p:cTn id="192" dur="1" fill="hold">
                                          <p:stCondLst>
                                            <p:cond delay="0"/>
                                          </p:stCondLst>
                                        </p:cTn>
                                        <p:tgtEl>
                                          <p:spTgt spid="1088">
                                            <p:txEl>
                                              <p:pRg st="469" end="489"/>
                                            </p:txEl>
                                          </p:spTgt>
                                        </p:tgtEl>
                                        <p:attrNameLst>
                                          <p:attrName>style.visibility</p:attrName>
                                        </p:attrNameLst>
                                      </p:cBhvr>
                                      <p:to>
                                        <p:strVal val="visible"/>
                                      </p:to>
                                    </p:set>
                                    <p:anim calcmode="lin" valueType="num">
                                      <p:cBhvr additive="repl">
                                        <p:cTn id="193" dur="500" fill="hold"/>
                                        <p:tgtEl>
                                          <p:spTgt spid="1088">
                                            <p:txEl>
                                              <p:pRg st="469" end="489"/>
                                            </p:txEl>
                                          </p:spTgt>
                                        </p:tgtEl>
                                        <p:attrNameLst>
                                          <p:attrName>ppt_x</p:attrName>
                                        </p:attrNameLst>
                                      </p:cBhvr>
                                      <p:tavLst>
                                        <p:tav tm="0">
                                          <p:val>
                                            <p:strVal val="#ppt_x"/>
                                          </p:val>
                                        </p:tav>
                                        <p:tav tm="100000">
                                          <p:val>
                                            <p:strVal val="#ppt_x"/>
                                          </p:val>
                                        </p:tav>
                                      </p:tavLst>
                                    </p:anim>
                                    <p:anim calcmode="lin" valueType="num">
                                      <p:cBhvr additive="repl">
                                        <p:cTn id="194" dur="500" fill="hold"/>
                                        <p:tgtEl>
                                          <p:spTgt spid="1088">
                                            <p:txEl>
                                              <p:pRg st="469" end="489"/>
                                            </p:txEl>
                                          </p:spTgt>
                                        </p:tgtEl>
                                        <p:attrNameLst>
                                          <p:attrName>ppt_y</p:attrName>
                                        </p:attrNameLst>
                                      </p:cBhvr>
                                      <p:tavLst>
                                        <p:tav tm="0">
                                          <p:val>
                                            <p:strVal val="1+#ppt_h/2"/>
                                          </p:val>
                                        </p:tav>
                                        <p:tav tm="100000">
                                          <p:val>
                                            <p:strVal val="#ppt_y"/>
                                          </p:val>
                                        </p:tav>
                                      </p:tavLst>
                                    </p:anim>
                                  </p:childTnLst>
                                </p:cTn>
                              </p:par>
                            </p:childTnLst>
                          </p:cTn>
                        </p:par>
                      </p:childTnLst>
                    </p:cTn>
                  </p:par>
                  <p:par>
                    <p:cTn id="195" fill="hold">
                      <p:stCondLst>
                        <p:cond delay="indefinite"/>
                      </p:stCondLst>
                      <p:childTnLst>
                        <p:par>
                          <p:cTn id="196" fill="hold">
                            <p:stCondLst>
                              <p:cond delay="0"/>
                            </p:stCondLst>
                            <p:childTnLst>
                              <p:par>
                                <p:cTn id="197" nodeType="clickEffect" fill="hold" presetClass="entr" presetID="2" presetSubtype="4">
                                  <p:stCondLst>
                                    <p:cond delay="0"/>
                                  </p:stCondLst>
                                  <p:childTnLst>
                                    <p:set>
                                      <p:cBhvr>
                                        <p:cTn id="198" dur="1" fill="hold">
                                          <p:stCondLst>
                                            <p:cond delay="0"/>
                                          </p:stCondLst>
                                        </p:cTn>
                                        <p:tgtEl>
                                          <p:spTgt spid="1088">
                                            <p:txEl>
                                              <p:pRg st="489" end="552"/>
                                            </p:txEl>
                                          </p:spTgt>
                                        </p:tgtEl>
                                        <p:attrNameLst>
                                          <p:attrName>style.visibility</p:attrName>
                                        </p:attrNameLst>
                                      </p:cBhvr>
                                      <p:to>
                                        <p:strVal val="visible"/>
                                      </p:to>
                                    </p:set>
                                    <p:anim calcmode="lin" valueType="num">
                                      <p:cBhvr additive="repl">
                                        <p:cTn id="199" dur="500" fill="hold"/>
                                        <p:tgtEl>
                                          <p:spTgt spid="1088">
                                            <p:txEl>
                                              <p:pRg st="489" end="552"/>
                                            </p:txEl>
                                          </p:spTgt>
                                        </p:tgtEl>
                                        <p:attrNameLst>
                                          <p:attrName>ppt_x</p:attrName>
                                        </p:attrNameLst>
                                      </p:cBhvr>
                                      <p:tavLst>
                                        <p:tav tm="0">
                                          <p:val>
                                            <p:strVal val="#ppt_x"/>
                                          </p:val>
                                        </p:tav>
                                        <p:tav tm="100000">
                                          <p:val>
                                            <p:strVal val="#ppt_x"/>
                                          </p:val>
                                        </p:tav>
                                      </p:tavLst>
                                    </p:anim>
                                    <p:anim calcmode="lin" valueType="num">
                                      <p:cBhvr additive="repl">
                                        <p:cTn id="200" dur="500" fill="hold"/>
                                        <p:tgtEl>
                                          <p:spTgt spid="1088">
                                            <p:txEl>
                                              <p:pRg st="489" end="552"/>
                                            </p:txEl>
                                          </p:spTgt>
                                        </p:tgtEl>
                                        <p:attrNameLst>
                                          <p:attrName>ppt_y</p:attrName>
                                        </p:attrNameLst>
                                      </p:cBhvr>
                                      <p:tavLst>
                                        <p:tav tm="0">
                                          <p:val>
                                            <p:strVal val="1+#ppt_h/2"/>
                                          </p:val>
                                        </p:tav>
                                        <p:tav tm="100000">
                                          <p:val>
                                            <p:strVal val="#ppt_y"/>
                                          </p:val>
                                        </p:tav>
                                      </p:tavLst>
                                    </p:anim>
                                  </p:childTnLst>
                                </p:cTn>
                              </p:par>
                            </p:childTnLst>
                          </p:cTn>
                        </p:par>
                      </p:childTnLst>
                    </p:cTn>
                  </p:par>
                  <p:par>
                    <p:cTn id="201" fill="hold">
                      <p:stCondLst>
                        <p:cond delay="indefinite"/>
                      </p:stCondLst>
                      <p:childTnLst>
                        <p:par>
                          <p:cTn id="202" fill="hold">
                            <p:stCondLst>
                              <p:cond delay="0"/>
                            </p:stCondLst>
                            <p:childTnLst>
                              <p:par>
                                <p:cTn id="203" nodeType="clickEffect" fill="hold" presetClass="entr" presetID="2" presetSubtype="4">
                                  <p:stCondLst>
                                    <p:cond delay="0"/>
                                  </p:stCondLst>
                                  <p:childTnLst>
                                    <p:set>
                                      <p:cBhvr>
                                        <p:cTn id="204" dur="1" fill="hold">
                                          <p:stCondLst>
                                            <p:cond delay="0"/>
                                          </p:stCondLst>
                                        </p:cTn>
                                        <p:tgtEl>
                                          <p:spTgt spid="1088">
                                            <p:txEl>
                                              <p:pRg st="552" end="602"/>
                                            </p:txEl>
                                          </p:spTgt>
                                        </p:tgtEl>
                                        <p:attrNameLst>
                                          <p:attrName>style.visibility</p:attrName>
                                        </p:attrNameLst>
                                      </p:cBhvr>
                                      <p:to>
                                        <p:strVal val="visible"/>
                                      </p:to>
                                    </p:set>
                                    <p:anim calcmode="lin" valueType="num">
                                      <p:cBhvr additive="repl">
                                        <p:cTn id="205" dur="500" fill="hold"/>
                                        <p:tgtEl>
                                          <p:spTgt spid="1088">
                                            <p:txEl>
                                              <p:pRg st="552" end="602"/>
                                            </p:txEl>
                                          </p:spTgt>
                                        </p:tgtEl>
                                        <p:attrNameLst>
                                          <p:attrName>ppt_x</p:attrName>
                                        </p:attrNameLst>
                                      </p:cBhvr>
                                      <p:tavLst>
                                        <p:tav tm="0">
                                          <p:val>
                                            <p:strVal val="#ppt_x"/>
                                          </p:val>
                                        </p:tav>
                                        <p:tav tm="100000">
                                          <p:val>
                                            <p:strVal val="#ppt_x"/>
                                          </p:val>
                                        </p:tav>
                                      </p:tavLst>
                                    </p:anim>
                                    <p:anim calcmode="lin" valueType="num">
                                      <p:cBhvr additive="repl">
                                        <p:cTn id="206" dur="500" fill="hold"/>
                                        <p:tgtEl>
                                          <p:spTgt spid="1088">
                                            <p:txEl>
                                              <p:pRg st="552" end="60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89" name="TextShape 1"/>
          <p:cNvSpPr txBox="1"/>
          <p:nvPr/>
        </p:nvSpPr>
        <p:spPr>
          <a:xfrm>
            <a:off x="457200" y="274680"/>
            <a:ext cx="8229240" cy="791640"/>
          </a:xfrm>
          <a:prstGeom prst="rect">
            <a:avLst/>
          </a:prstGeom>
        </p:spPr>
        <p:txBody>
          <a:bodyPr anchor="ctr"/>
          <a:p>
            <a:pPr>
              <a:lnSpc>
                <a:spcPct val="100000"/>
              </a:lnSpc>
            </a:pPr>
            <a:r>
              <a:rPr lang="en-US" sz="3600">
                <a:solidFill>
                  <a:srgbClr val="000099"/>
                </a:solidFill>
                <a:latin typeface="Comic Sans MS"/>
              </a:rPr>
              <a:t>CPU Time with Memory Stall Cycles</a:t>
            </a:r>
            <a:endParaRPr/>
          </a:p>
        </p:txBody>
      </p:sp>
      <p:sp>
        <p:nvSpPr>
          <p:cNvPr id="1090" name="TextShape 2"/>
          <p:cNvSpPr txBox="1"/>
          <p:nvPr/>
        </p:nvSpPr>
        <p:spPr>
          <a:xfrm>
            <a:off x="457200" y="3699000"/>
            <a:ext cx="8229240" cy="2295000"/>
          </a:xfrm>
          <a:prstGeom prst="rect">
            <a:avLst/>
          </a:prstGeom>
        </p:spPr>
        <p:txBody>
          <a:bodyPr/>
          <a:p>
            <a:pPr>
              <a:lnSpc>
                <a:spcPct val="100000"/>
              </a:lnSpc>
              <a:buFont typeface="Wingdings" charset="2"/>
              <a:buChar char=""/>
            </a:pPr>
            <a:r>
              <a:rPr lang="en-US" sz="2400">
                <a:solidFill>
                  <a:srgbClr val="ff0000"/>
                </a:solidFill>
                <a:latin typeface="Arial"/>
              </a:rPr>
              <a:t>CPI</a:t>
            </a:r>
            <a:r>
              <a:rPr lang="en-US" sz="2400" baseline="-25000">
                <a:solidFill>
                  <a:srgbClr val="ff0000"/>
                </a:solidFill>
                <a:latin typeface="Arial"/>
              </a:rPr>
              <a:t>PerfectCache</a:t>
            </a:r>
            <a:r>
              <a:rPr lang="en-US" sz="2400" baseline="-25000">
                <a:solidFill>
                  <a:srgbClr val="000000"/>
                </a:solidFill>
                <a:latin typeface="Arial"/>
              </a:rPr>
              <a:t>	</a:t>
            </a:r>
            <a:r>
              <a:rPr lang="en-US" sz="2400" baseline="-25000">
                <a:solidFill>
                  <a:srgbClr val="000000"/>
                </a:solidFill>
                <a:latin typeface="Arial"/>
              </a:rPr>
              <a:t>=</a:t>
            </a:r>
            <a:r>
              <a:rPr lang="en-US" sz="2400" baseline="-25000">
                <a:solidFill>
                  <a:srgbClr val="000000"/>
                </a:solidFill>
                <a:latin typeface="Arial"/>
              </a:rPr>
              <a:t>	</a:t>
            </a:r>
            <a:r>
              <a:rPr lang="en-US" sz="2400" baseline="-25000">
                <a:solidFill>
                  <a:srgbClr val="000000"/>
                </a:solidFill>
                <a:latin typeface="Arial"/>
              </a:rPr>
              <a:t>CPI for ideal cache (no cache misses)</a:t>
            </a:r>
            <a:endParaRPr/>
          </a:p>
          <a:p>
            <a:pPr>
              <a:lnSpc>
                <a:spcPct val="100000"/>
              </a:lnSpc>
              <a:buFont typeface="Wingdings" charset="2"/>
              <a:buChar char=""/>
            </a:pPr>
            <a:r>
              <a:rPr lang="en-US" sz="2400" baseline="-25000">
                <a:solidFill>
                  <a:srgbClr val="ff0000"/>
                </a:solidFill>
                <a:latin typeface="Arial"/>
              </a:rPr>
              <a:t>CPIMemoryStalls</a:t>
            </a:r>
            <a:r>
              <a:rPr lang="en-US" sz="2400" baseline="-25000">
                <a:solidFill>
                  <a:srgbClr val="000000"/>
                </a:solidFill>
                <a:latin typeface="Arial"/>
              </a:rPr>
              <a:t>	</a:t>
            </a:r>
            <a:r>
              <a:rPr lang="en-US" sz="2400" baseline="-25000">
                <a:solidFill>
                  <a:srgbClr val="000000"/>
                </a:solidFill>
                <a:latin typeface="Arial"/>
              </a:rPr>
              <a:t>=</a:t>
            </a:r>
            <a:r>
              <a:rPr lang="en-US" sz="2400" baseline="-25000">
                <a:solidFill>
                  <a:srgbClr val="000000"/>
                </a:solidFill>
                <a:latin typeface="Arial"/>
              </a:rPr>
              <a:t>	</a:t>
            </a:r>
            <a:r>
              <a:rPr lang="en-US" sz="2400" baseline="-25000">
                <a:solidFill>
                  <a:srgbClr val="000000"/>
                </a:solidFill>
                <a:latin typeface="Arial"/>
              </a:rPr>
              <a:t>CPI in the presence of memory stalls</a:t>
            </a:r>
            <a:endParaRPr/>
          </a:p>
          <a:p>
            <a:pPr>
              <a:lnSpc>
                <a:spcPct val="100000"/>
              </a:lnSpc>
              <a:buFont typeface="Wingdings" charset="2"/>
              <a:buChar char=""/>
            </a:pPr>
            <a:r>
              <a:rPr lang="en-US" sz="2400" baseline="-25000">
                <a:solidFill>
                  <a:srgbClr val="000000"/>
                </a:solidFill>
                <a:latin typeface="Arial"/>
              </a:rPr>
              <a:t>Memory stall cycles increase the CPI</a:t>
            </a:r>
            <a:endParaRPr/>
          </a:p>
        </p:txBody>
      </p:sp>
      <p:sp>
        <p:nvSpPr>
          <p:cNvPr id="1091" name="CustomShape 3"/>
          <p:cNvSpPr/>
          <p:nvPr/>
        </p:nvSpPr>
        <p:spPr>
          <a:xfrm>
            <a:off x="566640" y="1359000"/>
            <a:ext cx="7965720" cy="809280"/>
          </a:xfrm>
          <a:prstGeom prst="rect">
            <a:avLst/>
          </a:prstGeom>
          <a:noFill/>
          <a:ln w="19080">
            <a:solidFill>
              <a:srgbClr val="ff0000"/>
            </a:solidFill>
            <a:miter/>
          </a:ln>
        </p:spPr>
        <p:txBody>
          <a:bodyPr lIns="0" rIns="0" tIns="0" bIns="0" anchor="ctr"/>
          <a:p>
            <a:pPr algn="ctr">
              <a:lnSpc>
                <a:spcPct val="100000"/>
              </a:lnSpc>
            </a:pPr>
            <a:r>
              <a:rPr lang="en-US" sz="2400">
                <a:solidFill>
                  <a:srgbClr val="000099"/>
                </a:solidFill>
                <a:latin typeface="Arial"/>
              </a:rPr>
              <a:t>CPU Time =</a:t>
            </a:r>
            <a:r>
              <a:rPr lang="en-US" sz="2400">
                <a:solidFill>
                  <a:srgbClr val="ff0000"/>
                </a:solidFill>
                <a:latin typeface="Arial"/>
              </a:rPr>
              <a:t> </a:t>
            </a:r>
            <a:r>
              <a:rPr lang="en-US" sz="2400">
                <a:solidFill>
                  <a:srgbClr val="000099"/>
                </a:solidFill>
                <a:latin typeface="Arial"/>
              </a:rPr>
              <a:t>I-Count × CPI</a:t>
            </a:r>
            <a:r>
              <a:rPr lang="en-US" sz="2400" baseline="-25000">
                <a:solidFill>
                  <a:srgbClr val="000099"/>
                </a:solidFill>
                <a:latin typeface="Arial"/>
              </a:rPr>
              <a:t>MemoryStalls</a:t>
            </a:r>
            <a:r>
              <a:rPr lang="en-US" sz="2400" baseline="-25000">
                <a:solidFill>
                  <a:srgbClr val="000000"/>
                </a:solidFill>
                <a:latin typeface="Arial"/>
              </a:rPr>
              <a:t> </a:t>
            </a:r>
            <a:r>
              <a:rPr lang="en-US" sz="2400" baseline="-25000">
                <a:solidFill>
                  <a:srgbClr val="000099"/>
                </a:solidFill>
                <a:latin typeface="Arial"/>
              </a:rPr>
              <a:t>× Clock Cycle</a:t>
            </a:r>
            <a:endParaRPr/>
          </a:p>
        </p:txBody>
      </p:sp>
      <p:sp>
        <p:nvSpPr>
          <p:cNvPr id="1092" name="CustomShape 4"/>
          <p:cNvSpPr/>
          <p:nvPr/>
        </p:nvSpPr>
        <p:spPr>
          <a:xfrm>
            <a:off x="566640" y="2484360"/>
            <a:ext cx="7965720" cy="809280"/>
          </a:xfrm>
          <a:prstGeom prst="rect">
            <a:avLst/>
          </a:prstGeom>
          <a:noFill/>
          <a:ln w="19080">
            <a:solidFill>
              <a:srgbClr val="ff0000"/>
            </a:solidFill>
            <a:miter/>
          </a:ln>
        </p:spPr>
        <p:txBody>
          <a:bodyPr lIns="0" rIns="0" tIns="0" bIns="0" anchor="ctr"/>
          <a:p>
            <a:pPr algn="ctr">
              <a:lnSpc>
                <a:spcPct val="100000"/>
              </a:lnSpc>
            </a:pPr>
            <a:r>
              <a:rPr lang="en-US" sz="2400">
                <a:solidFill>
                  <a:srgbClr val="000099"/>
                </a:solidFill>
                <a:latin typeface="Arial"/>
              </a:rPr>
              <a:t>CPI</a:t>
            </a:r>
            <a:r>
              <a:rPr lang="en-US" sz="2400" baseline="-25000">
                <a:solidFill>
                  <a:srgbClr val="000099"/>
                </a:solidFill>
                <a:latin typeface="Arial"/>
              </a:rPr>
              <a:t>MemoryStalls = CPIPerfectCache + Mem Stalls per Instruction</a:t>
            </a:r>
            <a:endParaRPr/>
          </a:p>
        </p:txBody>
      </p:sp>
    </p:spTree>
  </p:cSld>
  <p:timing>
    <p:tnLst>
      <p:par>
        <p:cTn id="207" dur="indefinite" restart="never" nodeType="tmRoot">
          <p:childTnLst>
            <p:seq>
              <p:cTn id="208"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93" name="TextShape 1"/>
          <p:cNvSpPr txBox="1"/>
          <p:nvPr/>
        </p:nvSpPr>
        <p:spPr>
          <a:xfrm>
            <a:off x="457200" y="274680"/>
            <a:ext cx="8229240" cy="791640"/>
          </a:xfrm>
          <a:prstGeom prst="rect">
            <a:avLst/>
          </a:prstGeom>
        </p:spPr>
        <p:txBody>
          <a:bodyPr anchor="ctr"/>
          <a:p>
            <a:pPr>
              <a:lnSpc>
                <a:spcPct val="100000"/>
              </a:lnSpc>
            </a:pPr>
            <a:r>
              <a:rPr lang="en-US" sz="3600">
                <a:solidFill>
                  <a:srgbClr val="000099"/>
                </a:solidFill>
                <a:latin typeface="Comic Sans MS"/>
              </a:rPr>
              <a:t>Example on CPI with Memory Stalls</a:t>
            </a:r>
            <a:endParaRPr/>
          </a:p>
        </p:txBody>
      </p:sp>
      <p:sp>
        <p:nvSpPr>
          <p:cNvPr id="1094" name="TextShape 2"/>
          <p:cNvSpPr txBox="1"/>
          <p:nvPr/>
        </p:nvSpPr>
        <p:spPr>
          <a:xfrm>
            <a:off x="431640" y="1133640"/>
            <a:ext cx="8235720" cy="5175000"/>
          </a:xfrm>
          <a:prstGeom prst="rect">
            <a:avLst/>
          </a:prstGeom>
        </p:spPr>
        <p:txBody>
          <a:bodyPr lIns="0" rIns="0"/>
          <a:p>
            <a:pPr>
              <a:lnSpc>
                <a:spcPct val="100000"/>
              </a:lnSpc>
              <a:buFont typeface="Wingdings" charset="2"/>
              <a:buChar char=""/>
            </a:pPr>
            <a:r>
              <a:rPr lang="en-US" sz="2400">
                <a:solidFill>
                  <a:srgbClr val="000000"/>
                </a:solidFill>
                <a:latin typeface="Arial"/>
              </a:rPr>
              <a:t>A processor has CPI of 1.5 without any memory stalls</a:t>
            </a:r>
            <a:endParaRPr/>
          </a:p>
          <a:p>
            <a:pPr lvl="1">
              <a:lnSpc>
                <a:spcPct val="100000"/>
              </a:lnSpc>
              <a:buFont typeface="Wingdings" charset="2"/>
              <a:buChar char=""/>
            </a:pPr>
            <a:r>
              <a:rPr lang="en-US" sz="2000">
                <a:solidFill>
                  <a:srgbClr val="000000"/>
                </a:solidFill>
                <a:latin typeface="Arial"/>
              </a:rPr>
              <a:t>Average cache miss rate is 2% for instruction and data</a:t>
            </a:r>
            <a:endParaRPr/>
          </a:p>
          <a:p>
            <a:pPr lvl="1">
              <a:lnSpc>
                <a:spcPct val="100000"/>
              </a:lnSpc>
              <a:buFont typeface="Wingdings" charset="2"/>
              <a:buChar char=""/>
            </a:pPr>
            <a:r>
              <a:rPr lang="en-US" sz="2000">
                <a:solidFill>
                  <a:srgbClr val="000000"/>
                </a:solidFill>
                <a:latin typeface="Arial"/>
              </a:rPr>
              <a:t>50% of instructions are loads and stores</a:t>
            </a:r>
            <a:endParaRPr/>
          </a:p>
          <a:p>
            <a:pPr lvl="1">
              <a:lnSpc>
                <a:spcPct val="100000"/>
              </a:lnSpc>
              <a:buFont typeface="Wingdings" charset="2"/>
              <a:buChar char=""/>
            </a:pPr>
            <a:r>
              <a:rPr lang="en-US" sz="2000">
                <a:solidFill>
                  <a:srgbClr val="000000"/>
                </a:solidFill>
                <a:latin typeface="Arial"/>
              </a:rPr>
              <a:t>Cache miss penalty is 100 clock cycles for I-cache and D-cache</a:t>
            </a:r>
            <a:endParaRPr/>
          </a:p>
          <a:p>
            <a:pPr>
              <a:lnSpc>
                <a:spcPct val="100000"/>
              </a:lnSpc>
              <a:buFont typeface="Wingdings" charset="2"/>
              <a:buChar char=""/>
            </a:pPr>
            <a:r>
              <a:rPr lang="en-US" sz="2400">
                <a:solidFill>
                  <a:srgbClr val="000000"/>
                </a:solidFill>
                <a:latin typeface="Arial"/>
              </a:rPr>
              <a:t>What is the impact on the CPI?</a:t>
            </a:r>
            <a:endParaRPr/>
          </a:p>
          <a:p>
            <a:pPr>
              <a:lnSpc>
                <a:spcPct val="100000"/>
              </a:lnSpc>
              <a:buFont typeface="Wingdings" charset="2"/>
              <a:buChar char=""/>
            </a:pPr>
            <a:r>
              <a:rPr lang="en-US" sz="2400">
                <a:solidFill>
                  <a:srgbClr val="ff0000"/>
                </a:solidFill>
                <a:latin typeface="Arial"/>
              </a:rPr>
              <a:t>Answer:</a:t>
            </a:r>
            <a:endParaRPr/>
          </a:p>
          <a:p>
            <a:pPr>
              <a:lnSpc>
                <a:spcPct val="100000"/>
              </a:lnSpc>
            </a:pPr>
            <a:r>
              <a:rPr lang="en-US" sz="2400">
                <a:solidFill>
                  <a:srgbClr val="000000"/>
                </a:solidFill>
                <a:latin typeface="Arial"/>
              </a:rPr>
              <a:t>	</a:t>
            </a:r>
            <a:r>
              <a:rPr lang="en-US" sz="2400">
                <a:solidFill>
                  <a:srgbClr val="000099"/>
                </a:solidFill>
                <a:latin typeface="Arial"/>
              </a:rPr>
              <a:t>Mem Stalls per Instruction =</a:t>
            </a:r>
            <a:endParaRPr/>
          </a:p>
          <a:p>
            <a:pPr>
              <a:lnSpc>
                <a:spcPct val="100000"/>
              </a:lnSpc>
            </a:pPr>
            <a:r>
              <a:rPr lang="en-US" sz="2400">
                <a:solidFill>
                  <a:srgbClr val="000099"/>
                </a:solidFill>
                <a:latin typeface="Arial"/>
              </a:rPr>
              <a:t>	</a:t>
            </a:r>
            <a:r>
              <a:rPr lang="en-US" sz="2400">
                <a:solidFill>
                  <a:srgbClr val="000099"/>
                </a:solidFill>
                <a:latin typeface="Arial"/>
              </a:rPr>
              <a:t>CPI</a:t>
            </a:r>
            <a:r>
              <a:rPr lang="en-US" sz="2400" baseline="-25000">
                <a:solidFill>
                  <a:srgbClr val="000099"/>
                </a:solidFill>
                <a:latin typeface="Arial"/>
              </a:rPr>
              <a:t>MemoryStalls =</a:t>
            </a:r>
            <a:endParaRPr/>
          </a:p>
          <a:p>
            <a:pPr>
              <a:lnSpc>
                <a:spcPct val="100000"/>
              </a:lnSpc>
            </a:pPr>
            <a:r>
              <a:rPr lang="en-US" sz="2400" baseline="-25000">
                <a:solidFill>
                  <a:srgbClr val="000099"/>
                </a:solidFill>
                <a:latin typeface="Arial"/>
              </a:rPr>
              <a:t>	</a:t>
            </a:r>
            <a:r>
              <a:rPr lang="en-US" sz="2400" baseline="-25000">
                <a:solidFill>
                  <a:srgbClr val="000099"/>
                </a:solidFill>
                <a:latin typeface="Arial"/>
              </a:rPr>
              <a:t>CPIMemoryStalls / CPIPerfectCache =</a:t>
            </a:r>
            <a:endParaRPr/>
          </a:p>
          <a:p>
            <a:pPr>
              <a:lnSpc>
                <a:spcPct val="100000"/>
              </a:lnSpc>
            </a:pPr>
            <a:r>
              <a:rPr lang="en-US" sz="2400" baseline="-25000">
                <a:solidFill>
                  <a:srgbClr val="000099"/>
                </a:solidFill>
                <a:latin typeface="Arial"/>
              </a:rPr>
              <a:t>	</a:t>
            </a:r>
            <a:r>
              <a:rPr lang="en-US" sz="2400" baseline="-25000">
                <a:solidFill>
                  <a:srgbClr val="000099"/>
                </a:solidFill>
                <a:latin typeface="Arial"/>
              </a:rPr>
              <a:t>Processor is </a:t>
            </a:r>
            <a:r>
              <a:rPr lang="en-US" sz="2400" baseline="-25000">
                <a:solidFill>
                  <a:srgbClr val="ff0000"/>
                </a:solidFill>
                <a:latin typeface="Arial"/>
              </a:rPr>
              <a:t>3 times slower</a:t>
            </a:r>
            <a:r>
              <a:rPr lang="en-US" sz="2400" baseline="-25000">
                <a:solidFill>
                  <a:srgbClr val="000099"/>
                </a:solidFill>
                <a:latin typeface="Arial"/>
              </a:rPr>
              <a:t> due to memory stall cycles</a:t>
            </a:r>
            <a:endParaRPr/>
          </a:p>
          <a:p>
            <a:pPr>
              <a:lnSpc>
                <a:spcPct val="100000"/>
              </a:lnSpc>
            </a:pPr>
            <a:r>
              <a:rPr lang="en-US" sz="2400" baseline="-25000">
                <a:solidFill>
                  <a:srgbClr val="000099"/>
                </a:solidFill>
                <a:latin typeface="Arial"/>
              </a:rPr>
              <a:t>	</a:t>
            </a:r>
            <a:r>
              <a:rPr lang="en-US" sz="2400" baseline="-25000">
                <a:solidFill>
                  <a:srgbClr val="000099"/>
                </a:solidFill>
                <a:latin typeface="Arial"/>
              </a:rPr>
              <a:t>CPINoCache =</a:t>
            </a:r>
            <a:endParaRPr/>
          </a:p>
        </p:txBody>
      </p:sp>
      <p:sp>
        <p:nvSpPr>
          <p:cNvPr id="1095" name="CustomShape 3"/>
          <p:cNvSpPr/>
          <p:nvPr/>
        </p:nvSpPr>
        <p:spPr>
          <a:xfrm>
            <a:off x="4700520" y="3346560"/>
            <a:ext cx="1225080" cy="333720"/>
          </a:xfrm>
          <a:prstGeom prst="rect">
            <a:avLst/>
          </a:prstGeom>
          <a:noFill/>
          <a:ln w="12600">
            <a:noFill/>
          </a:ln>
        </p:spPr>
        <p:txBody>
          <a:bodyPr lIns="0" rIns="0" tIns="45000" bIns="45000"/>
          <a:p>
            <a:pPr algn="ctr">
              <a:lnSpc>
                <a:spcPct val="100000"/>
              </a:lnSpc>
            </a:pPr>
            <a:r>
              <a:rPr b="1" lang="en-US" sz="1600">
                <a:solidFill>
                  <a:srgbClr val="ff0000"/>
                </a:solidFill>
                <a:latin typeface="Arial"/>
              </a:rPr>
              <a:t>Instruction</a:t>
            </a:r>
            <a:endParaRPr/>
          </a:p>
        </p:txBody>
      </p:sp>
      <p:sp>
        <p:nvSpPr>
          <p:cNvPr id="1096" name="CustomShape 4"/>
          <p:cNvSpPr/>
          <p:nvPr/>
        </p:nvSpPr>
        <p:spPr>
          <a:xfrm rot="5400000">
            <a:off x="5243760" y="3168720"/>
            <a:ext cx="137880" cy="1225080"/>
          </a:xfrm>
          <a:prstGeom prst="leftBrace">
            <a:avLst>
              <a:gd name="adj1" fmla="val 80077"/>
              <a:gd name="adj2" fmla="val 50000"/>
            </a:avLst>
          </a:prstGeom>
          <a:noFill/>
          <a:ln w="19080">
            <a:solidFill>
              <a:srgbClr val="ff0000"/>
            </a:solidFill>
            <a:round/>
          </a:ln>
        </p:spPr>
      </p:sp>
      <p:sp>
        <p:nvSpPr>
          <p:cNvPr id="1097" name="CustomShape 5"/>
          <p:cNvSpPr/>
          <p:nvPr/>
        </p:nvSpPr>
        <p:spPr>
          <a:xfrm>
            <a:off x="6996960" y="3346560"/>
            <a:ext cx="562320" cy="333720"/>
          </a:xfrm>
          <a:prstGeom prst="rect">
            <a:avLst/>
          </a:prstGeom>
          <a:noFill/>
          <a:ln w="12600">
            <a:noFill/>
          </a:ln>
        </p:spPr>
        <p:txBody>
          <a:bodyPr lIns="0" rIns="0" tIns="45000" bIns="45000"/>
          <a:p>
            <a:pPr algn="ctr">
              <a:lnSpc>
                <a:spcPct val="100000"/>
              </a:lnSpc>
            </a:pPr>
            <a:r>
              <a:rPr b="1" lang="en-US" sz="1600">
                <a:solidFill>
                  <a:srgbClr val="ff0000"/>
                </a:solidFill>
                <a:latin typeface="Arial"/>
              </a:rPr>
              <a:t>data</a:t>
            </a:r>
            <a:endParaRPr/>
          </a:p>
        </p:txBody>
      </p:sp>
      <p:sp>
        <p:nvSpPr>
          <p:cNvPr id="1098" name="CustomShape 6"/>
          <p:cNvSpPr/>
          <p:nvPr/>
        </p:nvSpPr>
        <p:spPr>
          <a:xfrm rot="5400000">
            <a:off x="7214400" y="2915280"/>
            <a:ext cx="137880" cy="1731600"/>
          </a:xfrm>
          <a:prstGeom prst="leftBrace">
            <a:avLst>
              <a:gd name="adj1" fmla="val 113218"/>
              <a:gd name="adj2" fmla="val 50000"/>
            </a:avLst>
          </a:prstGeom>
          <a:noFill/>
          <a:ln w="19080">
            <a:solidFill>
              <a:srgbClr val="ff0000"/>
            </a:solidFill>
            <a:round/>
          </a:ln>
        </p:spPr>
      </p:sp>
      <p:sp>
        <p:nvSpPr>
          <p:cNvPr id="1099" name="CustomShape 7"/>
          <p:cNvSpPr/>
          <p:nvPr/>
        </p:nvSpPr>
        <p:spPr>
          <a:xfrm>
            <a:off x="4617360" y="3849840"/>
            <a:ext cx="4207320" cy="456120"/>
          </a:xfrm>
          <a:prstGeom prst="rect">
            <a:avLst/>
          </a:prstGeom>
          <a:noFill/>
          <a:ln w="12600">
            <a:noFill/>
          </a:ln>
        </p:spPr>
        <p:txBody>
          <a:bodyPr wrap="none" lIns="90000" rIns="90000" tIns="45000" bIns="45000"/>
          <a:p>
            <a:pPr>
              <a:lnSpc>
                <a:spcPct val="100000"/>
              </a:lnSpc>
            </a:pPr>
            <a:r>
              <a:rPr lang="en-US" sz="2400">
                <a:solidFill>
                  <a:srgbClr val="000099"/>
                </a:solidFill>
                <a:latin typeface="Arial"/>
              </a:rPr>
              <a:t>0.02×100 + 0.5×0.02×100 = 3</a:t>
            </a:r>
            <a:endParaRPr/>
          </a:p>
        </p:txBody>
      </p:sp>
      <p:sp>
        <p:nvSpPr>
          <p:cNvPr id="1100" name="CustomShape 8"/>
          <p:cNvSpPr/>
          <p:nvPr/>
        </p:nvSpPr>
        <p:spPr>
          <a:xfrm>
            <a:off x="2887560" y="4329000"/>
            <a:ext cx="4825800" cy="456120"/>
          </a:xfrm>
          <a:prstGeom prst="rect">
            <a:avLst/>
          </a:prstGeom>
          <a:noFill/>
          <a:ln w="12600">
            <a:noFill/>
          </a:ln>
        </p:spPr>
        <p:txBody>
          <a:bodyPr wrap="none" lIns="90000" rIns="90000" tIns="45000" bIns="45000"/>
          <a:p>
            <a:pPr>
              <a:lnSpc>
                <a:spcPct val="100000"/>
              </a:lnSpc>
            </a:pPr>
            <a:r>
              <a:rPr lang="en-US" sz="2400">
                <a:solidFill>
                  <a:srgbClr val="000099"/>
                </a:solidFill>
                <a:latin typeface="Arial"/>
              </a:rPr>
              <a:t>1.5 + 3 = 4.5 cycles per instruction</a:t>
            </a:r>
            <a:endParaRPr/>
          </a:p>
        </p:txBody>
      </p:sp>
      <p:sp>
        <p:nvSpPr>
          <p:cNvPr id="1101" name="CustomShape 9"/>
          <p:cNvSpPr/>
          <p:nvPr/>
        </p:nvSpPr>
        <p:spPr>
          <a:xfrm>
            <a:off x="4874760" y="4835520"/>
            <a:ext cx="1801080" cy="456120"/>
          </a:xfrm>
          <a:prstGeom prst="rect">
            <a:avLst/>
          </a:prstGeom>
          <a:noFill/>
          <a:ln w="12600">
            <a:noFill/>
          </a:ln>
        </p:spPr>
        <p:txBody>
          <a:bodyPr wrap="none" lIns="90000" rIns="90000" tIns="45000" bIns="45000"/>
          <a:p>
            <a:pPr>
              <a:lnSpc>
                <a:spcPct val="100000"/>
              </a:lnSpc>
            </a:pPr>
            <a:r>
              <a:rPr lang="en-US" sz="2400">
                <a:solidFill>
                  <a:srgbClr val="000099"/>
                </a:solidFill>
                <a:latin typeface="Arial"/>
              </a:rPr>
              <a:t>4.5 / 1.5 = 3</a:t>
            </a:r>
            <a:endParaRPr/>
          </a:p>
        </p:txBody>
      </p:sp>
      <p:sp>
        <p:nvSpPr>
          <p:cNvPr id="1102" name="CustomShape 10"/>
          <p:cNvSpPr/>
          <p:nvPr/>
        </p:nvSpPr>
        <p:spPr>
          <a:xfrm>
            <a:off x="2502720" y="5829480"/>
            <a:ext cx="5829120" cy="456120"/>
          </a:xfrm>
          <a:prstGeom prst="rect">
            <a:avLst/>
          </a:prstGeom>
          <a:noFill/>
          <a:ln w="12600">
            <a:noFill/>
          </a:ln>
        </p:spPr>
        <p:txBody>
          <a:bodyPr wrap="none" lIns="90000" rIns="90000" tIns="45000" bIns="45000"/>
          <a:p>
            <a:pPr>
              <a:lnSpc>
                <a:spcPct val="100000"/>
              </a:lnSpc>
            </a:pPr>
            <a:r>
              <a:rPr lang="en-US" sz="2400">
                <a:solidFill>
                  <a:srgbClr val="000099"/>
                </a:solidFill>
                <a:latin typeface="Arial"/>
              </a:rPr>
              <a:t>1.5 + (1 + 0.5) × 100 = 151.5 </a:t>
            </a:r>
            <a:r>
              <a:rPr lang="en-US" sz="2400">
                <a:solidFill>
                  <a:srgbClr val="ff0000"/>
                </a:solidFill>
                <a:latin typeface="Arial"/>
              </a:rPr>
              <a:t>(a lot worse)</a:t>
            </a:r>
            <a:endParaRPr/>
          </a:p>
        </p:txBody>
      </p:sp>
    </p:spTree>
  </p:cSld>
  <p:timing>
    <p:tnLst>
      <p:par>
        <p:cTn id="209" dur="indefinite" restart="never" nodeType="tmRoot">
          <p:childTnLst>
            <p:seq>
              <p:cTn id="210" dur="indefinite" nodeType="mainSeq">
                <p:childTnLst>
                  <p:par>
                    <p:cTn id="211" fill="hold">
                      <p:stCondLst>
                        <p:cond delay="indefinite"/>
                      </p:stCondLst>
                      <p:childTnLst>
                        <p:par>
                          <p:cTn id="212" fill="hold">
                            <p:stCondLst>
                              <p:cond delay="0"/>
                            </p:stCondLst>
                            <p:childTnLst>
                              <p:par>
                                <p:cTn id="213" nodeType="clickEffect" fill="hold" presetClass="entr" presetID="2" presetSubtype="4">
                                  <p:stCondLst>
                                    <p:cond delay="0"/>
                                  </p:stCondLst>
                                  <p:childTnLst>
                                    <p:set>
                                      <p:cBhvr>
                                        <p:cTn id="214" dur="1" fill="hold">
                                          <p:stCondLst>
                                            <p:cond delay="0"/>
                                          </p:stCondLst>
                                        </p:cTn>
                                        <p:tgtEl>
                                          <p:spTgt spid="1094">
                                            <p:txEl>
                                              <p:pRg st="243" end="251"/>
                                            </p:txEl>
                                          </p:spTgt>
                                        </p:tgtEl>
                                        <p:attrNameLst>
                                          <p:attrName>style.visibility</p:attrName>
                                        </p:attrNameLst>
                                      </p:cBhvr>
                                      <p:to>
                                        <p:strVal val="visible"/>
                                      </p:to>
                                    </p:set>
                                    <p:anim calcmode="lin" valueType="num">
                                      <p:cBhvr additive="repl">
                                        <p:cTn id="215" dur="500" fill="hold"/>
                                        <p:tgtEl>
                                          <p:spTgt spid="1094">
                                            <p:txEl>
                                              <p:pRg st="243" end="251"/>
                                            </p:txEl>
                                          </p:spTgt>
                                        </p:tgtEl>
                                        <p:attrNameLst>
                                          <p:attrName>ppt_x</p:attrName>
                                        </p:attrNameLst>
                                      </p:cBhvr>
                                      <p:tavLst>
                                        <p:tav tm="0">
                                          <p:val>
                                            <p:strVal val="#ppt_x"/>
                                          </p:val>
                                        </p:tav>
                                        <p:tav tm="100000">
                                          <p:val>
                                            <p:strVal val="#ppt_x"/>
                                          </p:val>
                                        </p:tav>
                                      </p:tavLst>
                                    </p:anim>
                                    <p:anim calcmode="lin" valueType="num">
                                      <p:cBhvr additive="repl">
                                        <p:cTn id="216" dur="500" fill="hold"/>
                                        <p:tgtEl>
                                          <p:spTgt spid="1094">
                                            <p:txEl>
                                              <p:pRg st="243" end="251"/>
                                            </p:txEl>
                                          </p:spTgt>
                                        </p:tgtEl>
                                        <p:attrNameLst>
                                          <p:attrName>ppt_y</p:attrName>
                                        </p:attrNameLst>
                                      </p:cBhvr>
                                      <p:tavLst>
                                        <p:tav tm="0">
                                          <p:val>
                                            <p:strVal val="1+#ppt_h/2"/>
                                          </p:val>
                                        </p:tav>
                                        <p:tav tm="100000">
                                          <p:val>
                                            <p:strVal val="#ppt_y"/>
                                          </p:val>
                                        </p:tav>
                                      </p:tavLst>
                                    </p:anim>
                                  </p:childTnLst>
                                </p:cTn>
                              </p:par>
                            </p:childTnLst>
                          </p:cTn>
                        </p:par>
                      </p:childTnLst>
                    </p:cTn>
                  </p:par>
                  <p:par>
                    <p:cTn id="217" fill="hold">
                      <p:stCondLst>
                        <p:cond delay="indefinite"/>
                      </p:stCondLst>
                      <p:childTnLst>
                        <p:par>
                          <p:cTn id="218" fill="hold">
                            <p:stCondLst>
                              <p:cond delay="0"/>
                            </p:stCondLst>
                            <p:childTnLst>
                              <p:par>
                                <p:cTn id="219" nodeType="clickEffect" fill="hold" presetClass="entr" presetID="2" presetSubtype="4">
                                  <p:stCondLst>
                                    <p:cond delay="0"/>
                                  </p:stCondLst>
                                  <p:childTnLst>
                                    <p:set>
                                      <p:cBhvr>
                                        <p:cTn id="220" dur="1" fill="hold">
                                          <p:stCondLst>
                                            <p:cond delay="0"/>
                                          </p:stCondLst>
                                        </p:cTn>
                                        <p:tgtEl>
                                          <p:spTgt spid="1094">
                                            <p:txEl>
                                              <p:pRg st="251" end="281"/>
                                            </p:txEl>
                                          </p:spTgt>
                                        </p:tgtEl>
                                        <p:attrNameLst>
                                          <p:attrName>style.visibility</p:attrName>
                                        </p:attrNameLst>
                                      </p:cBhvr>
                                      <p:to>
                                        <p:strVal val="visible"/>
                                      </p:to>
                                    </p:set>
                                    <p:anim calcmode="lin" valueType="num">
                                      <p:cBhvr additive="repl">
                                        <p:cTn id="221" dur="500" fill="hold"/>
                                        <p:tgtEl>
                                          <p:spTgt spid="1094">
                                            <p:txEl>
                                              <p:pRg st="251" end="281"/>
                                            </p:txEl>
                                          </p:spTgt>
                                        </p:tgtEl>
                                        <p:attrNameLst>
                                          <p:attrName>ppt_x</p:attrName>
                                        </p:attrNameLst>
                                      </p:cBhvr>
                                      <p:tavLst>
                                        <p:tav tm="0">
                                          <p:val>
                                            <p:strVal val="#ppt_x"/>
                                          </p:val>
                                        </p:tav>
                                        <p:tav tm="100000">
                                          <p:val>
                                            <p:strVal val="#ppt_x"/>
                                          </p:val>
                                        </p:tav>
                                      </p:tavLst>
                                    </p:anim>
                                    <p:anim calcmode="lin" valueType="num">
                                      <p:cBhvr additive="repl">
                                        <p:cTn id="222" dur="500" fill="hold"/>
                                        <p:tgtEl>
                                          <p:spTgt spid="1094">
                                            <p:txEl>
                                              <p:pRg st="251" end="281"/>
                                            </p:txEl>
                                          </p:spTgt>
                                        </p:tgtEl>
                                        <p:attrNameLst>
                                          <p:attrName>ppt_y</p:attrName>
                                        </p:attrNameLst>
                                      </p:cBhvr>
                                      <p:tavLst>
                                        <p:tav tm="0">
                                          <p:val>
                                            <p:strVal val="1+#ppt_h/2"/>
                                          </p:val>
                                        </p:tav>
                                        <p:tav tm="100000">
                                          <p:val>
                                            <p:strVal val="#ppt_y"/>
                                          </p:val>
                                        </p:tav>
                                      </p:tavLst>
                                    </p:anim>
                                  </p:childTnLst>
                                </p:cTn>
                              </p:par>
                            </p:childTnLst>
                          </p:cTn>
                        </p:par>
                      </p:childTnLst>
                    </p:cTn>
                  </p:par>
                  <p:par>
                    <p:cTn id="223" fill="hold">
                      <p:stCondLst>
                        <p:cond delay="indefinite"/>
                      </p:stCondLst>
                      <p:childTnLst>
                        <p:par>
                          <p:cTn id="224" fill="hold">
                            <p:stCondLst>
                              <p:cond delay="0"/>
                            </p:stCondLst>
                            <p:childTnLst>
                              <p:par>
                                <p:cTn id="225" nodeType="clickEffect" fill="hold" presetClass="entr" presetID="2" presetSubtype="4">
                                  <p:stCondLst>
                                    <p:cond delay="0"/>
                                  </p:stCondLst>
                                  <p:childTnLst>
                                    <p:set>
                                      <p:cBhvr>
                                        <p:cTn id="226" dur="1" fill="hold">
                                          <p:stCondLst>
                                            <p:cond delay="0"/>
                                          </p:stCondLst>
                                        </p:cTn>
                                        <p:tgtEl>
                                          <p:spTgt spid="1099"/>
                                        </p:tgtEl>
                                        <p:attrNameLst>
                                          <p:attrName>style.visibility</p:attrName>
                                        </p:attrNameLst>
                                      </p:cBhvr>
                                      <p:to>
                                        <p:strVal val="visible"/>
                                      </p:to>
                                    </p:set>
                                    <p:anim calcmode="lin" valueType="num">
                                      <p:cBhvr additive="repl">
                                        <p:cTn id="227" dur="500" fill="hold"/>
                                        <p:tgtEl>
                                          <p:spTgt spid="1099"/>
                                        </p:tgtEl>
                                        <p:attrNameLst>
                                          <p:attrName>ppt_x</p:attrName>
                                        </p:attrNameLst>
                                      </p:cBhvr>
                                      <p:tavLst>
                                        <p:tav tm="0">
                                          <p:val>
                                            <p:strVal val="#ppt_x"/>
                                          </p:val>
                                        </p:tav>
                                        <p:tav tm="100000">
                                          <p:val>
                                            <p:strVal val="#ppt_x"/>
                                          </p:val>
                                        </p:tav>
                                      </p:tavLst>
                                    </p:anim>
                                    <p:anim calcmode="lin" valueType="num">
                                      <p:cBhvr additive="repl">
                                        <p:cTn id="228" dur="500" fill="hold"/>
                                        <p:tgtEl>
                                          <p:spTgt spid="1099"/>
                                        </p:tgtEl>
                                        <p:attrNameLst>
                                          <p:attrName>ppt_y</p:attrName>
                                        </p:attrNameLst>
                                      </p:cBhvr>
                                      <p:tavLst>
                                        <p:tav tm="0">
                                          <p:val>
                                            <p:strVal val="1+#ppt_h/2"/>
                                          </p:val>
                                        </p:tav>
                                        <p:tav tm="100000">
                                          <p:val>
                                            <p:strVal val="#ppt_y"/>
                                          </p:val>
                                        </p:tav>
                                      </p:tavLst>
                                    </p:anim>
                                  </p:childTnLst>
                                </p:cTn>
                              </p:par>
                              <p:par>
                                <p:cTn id="229" nodeType="withEffect" fill="hold" presetClass="entr" presetID="2" presetSubtype="4">
                                  <p:stCondLst>
                                    <p:cond delay="0"/>
                                  </p:stCondLst>
                                  <p:childTnLst>
                                    <p:set>
                                      <p:cBhvr>
                                        <p:cTn id="230" dur="1" fill="hold">
                                          <p:stCondLst>
                                            <p:cond delay="0"/>
                                          </p:stCondLst>
                                        </p:cTn>
                                        <p:tgtEl>
                                          <p:spTgt spid="-1"/>
                                        </p:tgtEl>
                                        <p:attrNameLst>
                                          <p:attrName>style.visibility</p:attrName>
                                        </p:attrNameLst>
                                      </p:cBhvr>
                                      <p:to>
                                        <p:strVal val="visible"/>
                                      </p:to>
                                    </p:set>
                                    <p:anim calcmode="lin" valueType="num">
                                      <p:cBhvr additive="repl">
                                        <p:cTn id="231" dur="500" fill="hold"/>
                                        <p:tgtEl>
                                          <p:spTgt spid="-1"/>
                                        </p:tgtEl>
                                        <p:attrNameLst>
                                          <p:attrName>ppt_x</p:attrName>
                                        </p:attrNameLst>
                                      </p:cBhvr>
                                      <p:tavLst>
                                        <p:tav tm="0">
                                          <p:val>
                                            <p:strVal val="#ppt_x"/>
                                          </p:val>
                                        </p:tav>
                                        <p:tav tm="100000">
                                          <p:val>
                                            <p:strVal val="#ppt_x"/>
                                          </p:val>
                                        </p:tav>
                                      </p:tavLst>
                                    </p:anim>
                                    <p:anim calcmode="lin" valueType="num">
                                      <p:cBhvr additive="repl">
                                        <p:cTn id="232" dur="500" fill="hold"/>
                                        <p:tgtEl>
                                          <p:spTgt spid="-1"/>
                                        </p:tgtEl>
                                        <p:attrNameLst>
                                          <p:attrName>ppt_y</p:attrName>
                                        </p:attrNameLst>
                                      </p:cBhvr>
                                      <p:tavLst>
                                        <p:tav tm="0">
                                          <p:val>
                                            <p:strVal val="1+#ppt_h/2"/>
                                          </p:val>
                                        </p:tav>
                                        <p:tav tm="100000">
                                          <p:val>
                                            <p:strVal val="#ppt_y"/>
                                          </p:val>
                                        </p:tav>
                                      </p:tavLst>
                                    </p:anim>
                                  </p:childTnLst>
                                </p:cTn>
                              </p:par>
                              <p:par>
                                <p:cTn id="233" nodeType="withEffect" fill="hold" presetClass="entr" presetID="2" presetSubtype="4">
                                  <p:stCondLst>
                                    <p:cond delay="0"/>
                                  </p:stCondLst>
                                  <p:childTnLst>
                                    <p:set>
                                      <p:cBhvr>
                                        <p:cTn id="234" dur="1" fill="hold">
                                          <p:stCondLst>
                                            <p:cond delay="0"/>
                                          </p:stCondLst>
                                        </p:cTn>
                                        <p:tgtEl>
                                          <p:spTgt spid="-1"/>
                                        </p:tgtEl>
                                        <p:attrNameLst>
                                          <p:attrName>style.visibility</p:attrName>
                                        </p:attrNameLst>
                                      </p:cBhvr>
                                      <p:to>
                                        <p:strVal val="visible"/>
                                      </p:to>
                                    </p:set>
                                    <p:anim calcmode="lin" valueType="num">
                                      <p:cBhvr additive="repl">
                                        <p:cTn id="235" dur="500" fill="hold"/>
                                        <p:tgtEl>
                                          <p:spTgt spid="-1"/>
                                        </p:tgtEl>
                                        <p:attrNameLst>
                                          <p:attrName>ppt_x</p:attrName>
                                        </p:attrNameLst>
                                      </p:cBhvr>
                                      <p:tavLst>
                                        <p:tav tm="0">
                                          <p:val>
                                            <p:strVal val="#ppt_x"/>
                                          </p:val>
                                        </p:tav>
                                        <p:tav tm="100000">
                                          <p:val>
                                            <p:strVal val="#ppt_x"/>
                                          </p:val>
                                        </p:tav>
                                      </p:tavLst>
                                    </p:anim>
                                    <p:anim calcmode="lin" valueType="num">
                                      <p:cBhvr additive="repl">
                                        <p:cTn id="236" dur="500" fill="hold"/>
                                        <p:tgtEl>
                                          <p:spTgt spid="-1"/>
                                        </p:tgtEl>
                                        <p:attrNameLst>
                                          <p:attrName>ppt_y</p:attrName>
                                        </p:attrNameLst>
                                      </p:cBhvr>
                                      <p:tavLst>
                                        <p:tav tm="0">
                                          <p:val>
                                            <p:strVal val="1+#ppt_h/2"/>
                                          </p:val>
                                        </p:tav>
                                        <p:tav tm="100000">
                                          <p:val>
                                            <p:strVal val="#ppt_y"/>
                                          </p:val>
                                        </p:tav>
                                      </p:tavLst>
                                    </p:anim>
                                  </p:childTnLst>
                                </p:cTn>
                              </p:par>
                            </p:childTnLst>
                          </p:cTn>
                        </p:par>
                      </p:childTnLst>
                    </p:cTn>
                  </p:par>
                  <p:par>
                    <p:cTn id="237" fill="hold">
                      <p:stCondLst>
                        <p:cond delay="indefinite"/>
                      </p:stCondLst>
                      <p:childTnLst>
                        <p:par>
                          <p:cTn id="238" fill="hold">
                            <p:stCondLst>
                              <p:cond delay="0"/>
                            </p:stCondLst>
                            <p:childTnLst>
                              <p:par>
                                <p:cTn id="239" nodeType="clickEffect" fill="hold" presetClass="entr" presetID="2" presetSubtype="4">
                                  <p:stCondLst>
                                    <p:cond delay="0"/>
                                  </p:stCondLst>
                                  <p:childTnLst>
                                    <p:set>
                                      <p:cBhvr>
                                        <p:cTn id="240" dur="1" fill="hold">
                                          <p:stCondLst>
                                            <p:cond delay="0"/>
                                          </p:stCondLst>
                                        </p:cTn>
                                        <p:tgtEl>
                                          <p:spTgt spid="1094">
                                            <p:txEl>
                                              <p:pRg st="281" end="300"/>
                                            </p:txEl>
                                          </p:spTgt>
                                        </p:tgtEl>
                                        <p:attrNameLst>
                                          <p:attrName>style.visibility</p:attrName>
                                        </p:attrNameLst>
                                      </p:cBhvr>
                                      <p:to>
                                        <p:strVal val="visible"/>
                                      </p:to>
                                    </p:set>
                                    <p:anim calcmode="lin" valueType="num">
                                      <p:cBhvr additive="repl">
                                        <p:cTn id="241" dur="500" fill="hold"/>
                                        <p:tgtEl>
                                          <p:spTgt spid="1094">
                                            <p:txEl>
                                              <p:pRg st="281" end="300"/>
                                            </p:txEl>
                                          </p:spTgt>
                                        </p:tgtEl>
                                        <p:attrNameLst>
                                          <p:attrName>ppt_x</p:attrName>
                                        </p:attrNameLst>
                                      </p:cBhvr>
                                      <p:tavLst>
                                        <p:tav tm="0">
                                          <p:val>
                                            <p:strVal val="#ppt_x"/>
                                          </p:val>
                                        </p:tav>
                                        <p:tav tm="100000">
                                          <p:val>
                                            <p:strVal val="#ppt_x"/>
                                          </p:val>
                                        </p:tav>
                                      </p:tavLst>
                                    </p:anim>
                                    <p:anim calcmode="lin" valueType="num">
                                      <p:cBhvr additive="repl">
                                        <p:cTn id="242" dur="500" fill="hold"/>
                                        <p:tgtEl>
                                          <p:spTgt spid="1094">
                                            <p:txEl>
                                              <p:pRg st="281" end="300"/>
                                            </p:txEl>
                                          </p:spTgt>
                                        </p:tgtEl>
                                        <p:attrNameLst>
                                          <p:attrName>ppt_y</p:attrName>
                                        </p:attrNameLst>
                                      </p:cBhvr>
                                      <p:tavLst>
                                        <p:tav tm="0">
                                          <p:val>
                                            <p:strVal val="1+#ppt_h/2"/>
                                          </p:val>
                                        </p:tav>
                                        <p:tav tm="100000">
                                          <p:val>
                                            <p:strVal val="#ppt_y"/>
                                          </p:val>
                                        </p:tav>
                                      </p:tavLst>
                                    </p:anim>
                                  </p:childTnLst>
                                </p:cTn>
                              </p:par>
                            </p:childTnLst>
                          </p:cTn>
                        </p:par>
                      </p:childTnLst>
                    </p:cTn>
                  </p:par>
                  <p:par>
                    <p:cTn id="243" fill="hold">
                      <p:stCondLst>
                        <p:cond delay="indefinite"/>
                      </p:stCondLst>
                      <p:childTnLst>
                        <p:par>
                          <p:cTn id="244" fill="hold">
                            <p:stCondLst>
                              <p:cond delay="0"/>
                            </p:stCondLst>
                            <p:childTnLst>
                              <p:par>
                                <p:cTn id="245" nodeType="clickEffect" fill="hold" presetClass="entr" presetID="2" presetSubtype="4">
                                  <p:stCondLst>
                                    <p:cond delay="0"/>
                                  </p:stCondLst>
                                  <p:childTnLst>
                                    <p:set>
                                      <p:cBhvr>
                                        <p:cTn id="246" dur="1" fill="hold">
                                          <p:stCondLst>
                                            <p:cond delay="0"/>
                                          </p:stCondLst>
                                        </p:cTn>
                                        <p:tgtEl>
                                          <p:spTgt spid="1100"/>
                                        </p:tgtEl>
                                        <p:attrNameLst>
                                          <p:attrName>style.visibility</p:attrName>
                                        </p:attrNameLst>
                                      </p:cBhvr>
                                      <p:to>
                                        <p:strVal val="visible"/>
                                      </p:to>
                                    </p:set>
                                    <p:anim calcmode="lin" valueType="num">
                                      <p:cBhvr additive="repl">
                                        <p:cTn id="247" dur="500" fill="hold"/>
                                        <p:tgtEl>
                                          <p:spTgt spid="1100"/>
                                        </p:tgtEl>
                                        <p:attrNameLst>
                                          <p:attrName>ppt_x</p:attrName>
                                        </p:attrNameLst>
                                      </p:cBhvr>
                                      <p:tavLst>
                                        <p:tav tm="0">
                                          <p:val>
                                            <p:strVal val="#ppt_x"/>
                                          </p:val>
                                        </p:tav>
                                        <p:tav tm="100000">
                                          <p:val>
                                            <p:strVal val="#ppt_x"/>
                                          </p:val>
                                        </p:tav>
                                      </p:tavLst>
                                    </p:anim>
                                    <p:anim calcmode="lin" valueType="num">
                                      <p:cBhvr additive="repl">
                                        <p:cTn id="248" dur="500" fill="hold"/>
                                        <p:tgtEl>
                                          <p:spTgt spid="1100"/>
                                        </p:tgtEl>
                                        <p:attrNameLst>
                                          <p:attrName>ppt_y</p:attrName>
                                        </p:attrNameLst>
                                      </p:cBhvr>
                                      <p:tavLst>
                                        <p:tav tm="0">
                                          <p:val>
                                            <p:strVal val="1+#ppt_h/2"/>
                                          </p:val>
                                        </p:tav>
                                        <p:tav tm="100000">
                                          <p:val>
                                            <p:strVal val="#ppt_y"/>
                                          </p:val>
                                        </p:tav>
                                      </p:tavLst>
                                    </p:anim>
                                  </p:childTnLst>
                                </p:cTn>
                              </p:par>
                            </p:childTnLst>
                          </p:cTn>
                        </p:par>
                      </p:childTnLst>
                    </p:cTn>
                  </p:par>
                  <p:par>
                    <p:cTn id="249" fill="hold">
                      <p:stCondLst>
                        <p:cond delay="indefinite"/>
                      </p:stCondLst>
                      <p:childTnLst>
                        <p:par>
                          <p:cTn id="250" fill="hold">
                            <p:stCondLst>
                              <p:cond delay="0"/>
                            </p:stCondLst>
                            <p:childTnLst>
                              <p:par>
                                <p:cTn id="251" nodeType="clickEffect" fill="hold" presetClass="entr" presetID="2" presetSubtype="4">
                                  <p:stCondLst>
                                    <p:cond delay="0"/>
                                  </p:stCondLst>
                                  <p:childTnLst>
                                    <p:set>
                                      <p:cBhvr>
                                        <p:cTn id="252" dur="1" fill="hold">
                                          <p:stCondLst>
                                            <p:cond delay="0"/>
                                          </p:stCondLst>
                                        </p:cTn>
                                        <p:tgtEl>
                                          <p:spTgt spid="1094">
                                            <p:txEl>
                                              <p:pRg st="300" end="337"/>
                                            </p:txEl>
                                          </p:spTgt>
                                        </p:tgtEl>
                                        <p:attrNameLst>
                                          <p:attrName>style.visibility</p:attrName>
                                        </p:attrNameLst>
                                      </p:cBhvr>
                                      <p:to>
                                        <p:strVal val="visible"/>
                                      </p:to>
                                    </p:set>
                                    <p:anim calcmode="lin" valueType="num">
                                      <p:cBhvr additive="repl">
                                        <p:cTn id="253" dur="500" fill="hold"/>
                                        <p:tgtEl>
                                          <p:spTgt spid="1094">
                                            <p:txEl>
                                              <p:pRg st="300" end="337"/>
                                            </p:txEl>
                                          </p:spTgt>
                                        </p:tgtEl>
                                        <p:attrNameLst>
                                          <p:attrName>ppt_x</p:attrName>
                                        </p:attrNameLst>
                                      </p:cBhvr>
                                      <p:tavLst>
                                        <p:tav tm="0">
                                          <p:val>
                                            <p:strVal val="#ppt_x"/>
                                          </p:val>
                                        </p:tav>
                                        <p:tav tm="100000">
                                          <p:val>
                                            <p:strVal val="#ppt_x"/>
                                          </p:val>
                                        </p:tav>
                                      </p:tavLst>
                                    </p:anim>
                                    <p:anim calcmode="lin" valueType="num">
                                      <p:cBhvr additive="repl">
                                        <p:cTn id="254" dur="500" fill="hold"/>
                                        <p:tgtEl>
                                          <p:spTgt spid="1094">
                                            <p:txEl>
                                              <p:pRg st="300" end="337"/>
                                            </p:txEl>
                                          </p:spTgt>
                                        </p:tgtEl>
                                        <p:attrNameLst>
                                          <p:attrName>ppt_y</p:attrName>
                                        </p:attrNameLst>
                                      </p:cBhvr>
                                      <p:tavLst>
                                        <p:tav tm="0">
                                          <p:val>
                                            <p:strVal val="1+#ppt_h/2"/>
                                          </p:val>
                                        </p:tav>
                                        <p:tav tm="100000">
                                          <p:val>
                                            <p:strVal val="#ppt_y"/>
                                          </p:val>
                                        </p:tav>
                                      </p:tavLst>
                                    </p:anim>
                                  </p:childTnLst>
                                </p:cTn>
                              </p:par>
                            </p:childTnLst>
                          </p:cTn>
                        </p:par>
                      </p:childTnLst>
                    </p:cTn>
                  </p:par>
                  <p:par>
                    <p:cTn id="255" fill="hold">
                      <p:stCondLst>
                        <p:cond delay="indefinite"/>
                      </p:stCondLst>
                      <p:childTnLst>
                        <p:par>
                          <p:cTn id="256" fill="hold">
                            <p:stCondLst>
                              <p:cond delay="0"/>
                            </p:stCondLst>
                            <p:childTnLst>
                              <p:par>
                                <p:cTn id="257" nodeType="clickEffect" fill="hold" presetClass="entr" presetID="2" presetSubtype="4">
                                  <p:stCondLst>
                                    <p:cond delay="0"/>
                                  </p:stCondLst>
                                  <p:childTnLst>
                                    <p:set>
                                      <p:cBhvr>
                                        <p:cTn id="258" dur="1" fill="hold">
                                          <p:stCondLst>
                                            <p:cond delay="0"/>
                                          </p:stCondLst>
                                        </p:cTn>
                                        <p:tgtEl>
                                          <p:spTgt spid="1101"/>
                                        </p:tgtEl>
                                        <p:attrNameLst>
                                          <p:attrName>style.visibility</p:attrName>
                                        </p:attrNameLst>
                                      </p:cBhvr>
                                      <p:to>
                                        <p:strVal val="visible"/>
                                      </p:to>
                                    </p:set>
                                    <p:anim calcmode="lin" valueType="num">
                                      <p:cBhvr additive="repl">
                                        <p:cTn id="259" dur="500" fill="hold"/>
                                        <p:tgtEl>
                                          <p:spTgt spid="1101"/>
                                        </p:tgtEl>
                                        <p:attrNameLst>
                                          <p:attrName>ppt_x</p:attrName>
                                        </p:attrNameLst>
                                      </p:cBhvr>
                                      <p:tavLst>
                                        <p:tav tm="0">
                                          <p:val>
                                            <p:strVal val="#ppt_x"/>
                                          </p:val>
                                        </p:tav>
                                        <p:tav tm="100000">
                                          <p:val>
                                            <p:strVal val="#ppt_x"/>
                                          </p:val>
                                        </p:tav>
                                      </p:tavLst>
                                    </p:anim>
                                    <p:anim calcmode="lin" valueType="num">
                                      <p:cBhvr additive="repl">
                                        <p:cTn id="260" dur="500" fill="hold"/>
                                        <p:tgtEl>
                                          <p:spTgt spid="1101"/>
                                        </p:tgtEl>
                                        <p:attrNameLst>
                                          <p:attrName>ppt_y</p:attrName>
                                        </p:attrNameLst>
                                      </p:cBhvr>
                                      <p:tavLst>
                                        <p:tav tm="0">
                                          <p:val>
                                            <p:strVal val="1+#ppt_h/2"/>
                                          </p:val>
                                        </p:tav>
                                        <p:tav tm="100000">
                                          <p:val>
                                            <p:strVal val="#ppt_y"/>
                                          </p:val>
                                        </p:tav>
                                      </p:tavLst>
                                    </p:anim>
                                  </p:childTnLst>
                                </p:cTn>
                              </p:par>
                            </p:childTnLst>
                          </p:cTn>
                        </p:par>
                      </p:childTnLst>
                    </p:cTn>
                  </p:par>
                  <p:par>
                    <p:cTn id="261" fill="hold">
                      <p:stCondLst>
                        <p:cond delay="indefinite"/>
                      </p:stCondLst>
                      <p:childTnLst>
                        <p:par>
                          <p:cTn id="262" fill="hold">
                            <p:stCondLst>
                              <p:cond delay="0"/>
                            </p:stCondLst>
                            <p:childTnLst>
                              <p:par>
                                <p:cTn id="263" nodeType="clickEffect" fill="hold" presetClass="entr" presetID="2" presetSubtype="4">
                                  <p:stCondLst>
                                    <p:cond delay="0"/>
                                  </p:stCondLst>
                                  <p:childTnLst>
                                    <p:set>
                                      <p:cBhvr>
                                        <p:cTn id="264" dur="1" fill="hold">
                                          <p:stCondLst>
                                            <p:cond delay="0"/>
                                          </p:stCondLst>
                                        </p:cTn>
                                        <p:tgtEl>
                                          <p:spTgt spid="1094">
                                            <p:txEl>
                                              <p:pRg st="337" end="393"/>
                                            </p:txEl>
                                          </p:spTgt>
                                        </p:tgtEl>
                                        <p:attrNameLst>
                                          <p:attrName>style.visibility</p:attrName>
                                        </p:attrNameLst>
                                      </p:cBhvr>
                                      <p:to>
                                        <p:strVal val="visible"/>
                                      </p:to>
                                    </p:set>
                                    <p:anim calcmode="lin" valueType="num">
                                      <p:cBhvr additive="repl">
                                        <p:cTn id="265" dur="500" fill="hold"/>
                                        <p:tgtEl>
                                          <p:spTgt spid="1094">
                                            <p:txEl>
                                              <p:pRg st="337" end="393"/>
                                            </p:txEl>
                                          </p:spTgt>
                                        </p:tgtEl>
                                        <p:attrNameLst>
                                          <p:attrName>ppt_x</p:attrName>
                                        </p:attrNameLst>
                                      </p:cBhvr>
                                      <p:tavLst>
                                        <p:tav tm="0">
                                          <p:val>
                                            <p:strVal val="#ppt_x"/>
                                          </p:val>
                                        </p:tav>
                                        <p:tav tm="100000">
                                          <p:val>
                                            <p:strVal val="#ppt_x"/>
                                          </p:val>
                                        </p:tav>
                                      </p:tavLst>
                                    </p:anim>
                                    <p:anim calcmode="lin" valueType="num">
                                      <p:cBhvr additive="repl">
                                        <p:cTn id="266" dur="500" fill="hold"/>
                                        <p:tgtEl>
                                          <p:spTgt spid="1094">
                                            <p:txEl>
                                              <p:pRg st="337" end="393"/>
                                            </p:txEl>
                                          </p:spTgt>
                                        </p:tgtEl>
                                        <p:attrNameLst>
                                          <p:attrName>ppt_y</p:attrName>
                                        </p:attrNameLst>
                                      </p:cBhvr>
                                      <p:tavLst>
                                        <p:tav tm="0">
                                          <p:val>
                                            <p:strVal val="1+#ppt_h/2"/>
                                          </p:val>
                                        </p:tav>
                                        <p:tav tm="100000">
                                          <p:val>
                                            <p:strVal val="#ppt_y"/>
                                          </p:val>
                                        </p:tav>
                                      </p:tavLst>
                                    </p:anim>
                                  </p:childTnLst>
                                </p:cTn>
                              </p:par>
                            </p:childTnLst>
                          </p:cTn>
                        </p:par>
                      </p:childTnLst>
                    </p:cTn>
                  </p:par>
                  <p:par>
                    <p:cTn id="267" fill="hold">
                      <p:stCondLst>
                        <p:cond delay="indefinite"/>
                      </p:stCondLst>
                      <p:childTnLst>
                        <p:par>
                          <p:cTn id="268" fill="hold">
                            <p:stCondLst>
                              <p:cond delay="0"/>
                            </p:stCondLst>
                            <p:childTnLst>
                              <p:par>
                                <p:cTn id="269" nodeType="clickEffect" fill="hold" presetClass="entr" presetID="2" presetSubtype="4">
                                  <p:stCondLst>
                                    <p:cond delay="0"/>
                                  </p:stCondLst>
                                  <p:childTnLst>
                                    <p:set>
                                      <p:cBhvr>
                                        <p:cTn id="270" dur="1" fill="hold">
                                          <p:stCondLst>
                                            <p:cond delay="0"/>
                                          </p:stCondLst>
                                        </p:cTn>
                                        <p:tgtEl>
                                          <p:spTgt spid="1094">
                                            <p:txEl>
                                              <p:pRg st="393" end="407"/>
                                            </p:txEl>
                                          </p:spTgt>
                                        </p:tgtEl>
                                        <p:attrNameLst>
                                          <p:attrName>style.visibility</p:attrName>
                                        </p:attrNameLst>
                                      </p:cBhvr>
                                      <p:to>
                                        <p:strVal val="visible"/>
                                      </p:to>
                                    </p:set>
                                    <p:anim calcmode="lin" valueType="num">
                                      <p:cBhvr additive="repl">
                                        <p:cTn id="271" dur="500" fill="hold"/>
                                        <p:tgtEl>
                                          <p:spTgt spid="1094">
                                            <p:txEl>
                                              <p:pRg st="393" end="407"/>
                                            </p:txEl>
                                          </p:spTgt>
                                        </p:tgtEl>
                                        <p:attrNameLst>
                                          <p:attrName>ppt_x</p:attrName>
                                        </p:attrNameLst>
                                      </p:cBhvr>
                                      <p:tavLst>
                                        <p:tav tm="0">
                                          <p:val>
                                            <p:strVal val="#ppt_x"/>
                                          </p:val>
                                        </p:tav>
                                        <p:tav tm="100000">
                                          <p:val>
                                            <p:strVal val="#ppt_x"/>
                                          </p:val>
                                        </p:tav>
                                      </p:tavLst>
                                    </p:anim>
                                    <p:anim calcmode="lin" valueType="num">
                                      <p:cBhvr additive="repl">
                                        <p:cTn id="272" dur="500" fill="hold"/>
                                        <p:tgtEl>
                                          <p:spTgt spid="1094">
                                            <p:txEl>
                                              <p:pRg st="393" end="407"/>
                                            </p:txEl>
                                          </p:spTgt>
                                        </p:tgtEl>
                                        <p:attrNameLst>
                                          <p:attrName>ppt_y</p:attrName>
                                        </p:attrNameLst>
                                      </p:cBhvr>
                                      <p:tavLst>
                                        <p:tav tm="0">
                                          <p:val>
                                            <p:strVal val="1+#ppt_h/2"/>
                                          </p:val>
                                        </p:tav>
                                        <p:tav tm="100000">
                                          <p:val>
                                            <p:strVal val="#ppt_y"/>
                                          </p:val>
                                        </p:tav>
                                      </p:tavLst>
                                    </p:anim>
                                  </p:childTnLst>
                                </p:cTn>
                              </p:par>
                            </p:childTnLst>
                          </p:cTn>
                        </p:par>
                      </p:childTnLst>
                    </p:cTn>
                  </p:par>
                  <p:par>
                    <p:cTn id="273" fill="hold">
                      <p:stCondLst>
                        <p:cond delay="indefinite"/>
                      </p:stCondLst>
                      <p:childTnLst>
                        <p:par>
                          <p:cTn id="274" fill="hold">
                            <p:stCondLst>
                              <p:cond delay="0"/>
                            </p:stCondLst>
                            <p:childTnLst>
                              <p:par>
                                <p:cTn id="275" nodeType="clickEffect" fill="hold" presetClass="entr" presetID="2" presetSubtype="4">
                                  <p:stCondLst>
                                    <p:cond delay="0"/>
                                  </p:stCondLst>
                                  <p:childTnLst>
                                    <p:set>
                                      <p:cBhvr>
                                        <p:cTn id="276" dur="1" fill="hold">
                                          <p:stCondLst>
                                            <p:cond delay="0"/>
                                          </p:stCondLst>
                                        </p:cTn>
                                        <p:tgtEl>
                                          <p:spTgt spid="1102"/>
                                        </p:tgtEl>
                                        <p:attrNameLst>
                                          <p:attrName>style.visibility</p:attrName>
                                        </p:attrNameLst>
                                      </p:cBhvr>
                                      <p:to>
                                        <p:strVal val="visible"/>
                                      </p:to>
                                    </p:set>
                                    <p:anim calcmode="lin" valueType="num">
                                      <p:cBhvr additive="repl">
                                        <p:cTn id="277" dur="500" fill="hold"/>
                                        <p:tgtEl>
                                          <p:spTgt spid="1102"/>
                                        </p:tgtEl>
                                        <p:attrNameLst>
                                          <p:attrName>ppt_x</p:attrName>
                                        </p:attrNameLst>
                                      </p:cBhvr>
                                      <p:tavLst>
                                        <p:tav tm="0">
                                          <p:val>
                                            <p:strVal val="#ppt_x"/>
                                          </p:val>
                                        </p:tav>
                                        <p:tav tm="100000">
                                          <p:val>
                                            <p:strVal val="#ppt_x"/>
                                          </p:val>
                                        </p:tav>
                                      </p:tavLst>
                                    </p:anim>
                                    <p:anim calcmode="lin" valueType="num">
                                      <p:cBhvr additive="repl">
                                        <p:cTn id="278" dur="500" fill="hold"/>
                                        <p:tgtEl>
                                          <p:spTgt spid="11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03" name="TextShape 1"/>
          <p:cNvSpPr txBox="1"/>
          <p:nvPr/>
        </p:nvSpPr>
        <p:spPr>
          <a:xfrm>
            <a:off x="457200" y="274680"/>
            <a:ext cx="8229240" cy="791640"/>
          </a:xfrm>
          <a:prstGeom prst="rect">
            <a:avLst/>
          </a:prstGeom>
        </p:spPr>
        <p:txBody>
          <a:bodyPr anchor="ctr"/>
          <a:p>
            <a:pPr>
              <a:lnSpc>
                <a:spcPct val="100000"/>
              </a:lnSpc>
            </a:pPr>
            <a:r>
              <a:rPr lang="en-US" sz="3600">
                <a:solidFill>
                  <a:srgbClr val="000099"/>
                </a:solidFill>
                <a:latin typeface="Comic Sans MS"/>
              </a:rPr>
              <a:t>Designing Memory to Support Caches</a:t>
            </a:r>
            <a:endParaRPr/>
          </a:p>
        </p:txBody>
      </p:sp>
      <p:sp>
        <p:nvSpPr>
          <p:cNvPr id="1104" name="CustomShape 2"/>
          <p:cNvSpPr/>
          <p:nvPr/>
        </p:nvSpPr>
        <p:spPr>
          <a:xfrm>
            <a:off x="762840" y="2421000"/>
            <a:ext cx="759240" cy="410760"/>
          </a:xfrm>
          <a:prstGeom prst="upDownArrow">
            <a:avLst>
              <a:gd name="adj1" fmla="val 86731"/>
              <a:gd name="adj2" fmla="val 25694"/>
            </a:avLst>
          </a:prstGeom>
          <a:solidFill>
            <a:srgbClr val="ffffff"/>
          </a:solidFill>
          <a:ln w="12600">
            <a:solidFill>
              <a:srgbClr val="000000"/>
            </a:solidFill>
            <a:miter/>
          </a:ln>
        </p:spPr>
      </p:sp>
      <p:sp>
        <p:nvSpPr>
          <p:cNvPr id="1105" name="CustomShape 3"/>
          <p:cNvSpPr/>
          <p:nvPr/>
        </p:nvSpPr>
        <p:spPr>
          <a:xfrm>
            <a:off x="839520" y="2421000"/>
            <a:ext cx="607320" cy="412560"/>
          </a:xfrm>
          <a:prstGeom prst="rect">
            <a:avLst/>
          </a:prstGeom>
          <a:noFill/>
          <a:ln w="12600">
            <a:noFill/>
          </a:ln>
        </p:spPr>
        <p:txBody>
          <a:bodyPr lIns="0" rIns="0" tIns="0" bIns="0" anchor="ctr"/>
          <a:p>
            <a:pPr algn="ctr">
              <a:lnSpc>
                <a:spcPct val="100000"/>
              </a:lnSpc>
            </a:pPr>
            <a:r>
              <a:rPr lang="en-US" sz="1600">
                <a:solidFill>
                  <a:srgbClr val="000000"/>
                </a:solidFill>
                <a:latin typeface="Arial"/>
              </a:rPr>
              <a:t>Bus</a:t>
            </a:r>
            <a:endParaRPr/>
          </a:p>
        </p:txBody>
      </p:sp>
      <p:sp>
        <p:nvSpPr>
          <p:cNvPr id="1106" name="CustomShape 4"/>
          <p:cNvSpPr/>
          <p:nvPr/>
        </p:nvSpPr>
        <p:spPr>
          <a:xfrm>
            <a:off x="762840" y="1279440"/>
            <a:ext cx="759240" cy="364680"/>
          </a:xfrm>
          <a:prstGeom prst="rect">
            <a:avLst/>
          </a:prstGeom>
          <a:solidFill>
            <a:srgbClr val="99ff99"/>
          </a:solidFill>
          <a:ln w="12600">
            <a:solidFill>
              <a:srgbClr val="000000"/>
            </a:solidFill>
            <a:miter/>
          </a:ln>
        </p:spPr>
        <p:txBody>
          <a:bodyPr lIns="0" rIns="0" tIns="0" bIns="0" anchor="ctr"/>
          <a:p>
            <a:pPr algn="ctr">
              <a:lnSpc>
                <a:spcPct val="100000"/>
              </a:lnSpc>
            </a:pPr>
            <a:r>
              <a:rPr lang="en-US" sz="1600">
                <a:solidFill>
                  <a:srgbClr val="000000"/>
                </a:solidFill>
                <a:latin typeface="Arial"/>
              </a:rPr>
              <a:t>CPU</a:t>
            </a:r>
            <a:endParaRPr/>
          </a:p>
        </p:txBody>
      </p:sp>
      <p:sp>
        <p:nvSpPr>
          <p:cNvPr id="1107" name="CustomShape 5"/>
          <p:cNvSpPr/>
          <p:nvPr/>
        </p:nvSpPr>
        <p:spPr>
          <a:xfrm>
            <a:off x="762840" y="2833560"/>
            <a:ext cx="759240" cy="3246120"/>
          </a:xfrm>
          <a:prstGeom prst="rect">
            <a:avLst/>
          </a:prstGeom>
          <a:solidFill>
            <a:srgbClr val="ffff66"/>
          </a:solidFill>
          <a:ln w="12600">
            <a:solidFill>
              <a:srgbClr val="000000"/>
            </a:solidFill>
            <a:miter/>
          </a:ln>
        </p:spPr>
        <p:txBody>
          <a:bodyPr lIns="0" rIns="0" tIns="0" bIns="0" anchor="ctr"/>
          <a:p>
            <a:pPr algn="ctr">
              <a:lnSpc>
                <a:spcPct val="100000"/>
              </a:lnSpc>
            </a:pPr>
            <a:r>
              <a:rPr lang="en-US" sz="1600">
                <a:solidFill>
                  <a:srgbClr val="000000"/>
                </a:solidFill>
                <a:latin typeface="Arial"/>
              </a:rPr>
              <a:t>Memory</a:t>
            </a:r>
            <a:endParaRPr/>
          </a:p>
        </p:txBody>
      </p:sp>
      <p:sp>
        <p:nvSpPr>
          <p:cNvPr id="1108" name="CustomShape 6"/>
          <p:cNvSpPr/>
          <p:nvPr/>
        </p:nvSpPr>
        <p:spPr>
          <a:xfrm>
            <a:off x="762840" y="1644480"/>
            <a:ext cx="759240" cy="228240"/>
          </a:xfrm>
          <a:prstGeom prst="upDownArrow">
            <a:avLst>
              <a:gd name="adj1" fmla="val 86731"/>
              <a:gd name="adj2" fmla="val 25694"/>
            </a:avLst>
          </a:prstGeom>
          <a:solidFill>
            <a:srgbClr val="ffffff"/>
          </a:solidFill>
          <a:ln w="12600">
            <a:solidFill>
              <a:srgbClr val="000000"/>
            </a:solidFill>
            <a:miter/>
          </a:ln>
        </p:spPr>
      </p:sp>
      <p:sp>
        <p:nvSpPr>
          <p:cNvPr id="1109" name="CustomShape 7"/>
          <p:cNvSpPr/>
          <p:nvPr/>
        </p:nvSpPr>
        <p:spPr>
          <a:xfrm>
            <a:off x="762840" y="1874880"/>
            <a:ext cx="759240" cy="547200"/>
          </a:xfrm>
          <a:prstGeom prst="rect">
            <a:avLst/>
          </a:prstGeom>
          <a:solidFill>
            <a:srgbClr val="ffcccc"/>
          </a:solidFill>
          <a:ln w="12600">
            <a:solidFill>
              <a:srgbClr val="000000"/>
            </a:solidFill>
            <a:miter/>
          </a:ln>
        </p:spPr>
        <p:txBody>
          <a:bodyPr lIns="0" rIns="0" tIns="0" bIns="0" anchor="ctr"/>
          <a:p>
            <a:pPr algn="ctr">
              <a:lnSpc>
                <a:spcPct val="100000"/>
              </a:lnSpc>
            </a:pPr>
            <a:r>
              <a:rPr lang="en-US" sz="1600">
                <a:solidFill>
                  <a:srgbClr val="000000"/>
                </a:solidFill>
                <a:latin typeface="Arial"/>
              </a:rPr>
              <a:t>Cache</a:t>
            </a:r>
            <a:endParaRPr/>
          </a:p>
        </p:txBody>
      </p:sp>
      <p:sp>
        <p:nvSpPr>
          <p:cNvPr id="1110" name="CustomShape 8"/>
          <p:cNvSpPr/>
          <p:nvPr/>
        </p:nvSpPr>
        <p:spPr>
          <a:xfrm rot="16200000">
            <a:off x="-1803960" y="3552480"/>
            <a:ext cx="4800240" cy="253440"/>
          </a:xfrm>
          <a:prstGeom prst="rect">
            <a:avLst/>
          </a:prstGeom>
          <a:noFill/>
          <a:ln w="12600">
            <a:noFill/>
          </a:ln>
        </p:spPr>
        <p:txBody>
          <a:bodyPr lIns="0" rIns="0" tIns="0" bIns="0" anchor="ctr"/>
          <a:p>
            <a:pPr algn="ctr">
              <a:lnSpc>
                <a:spcPct val="100000"/>
              </a:lnSpc>
            </a:pPr>
            <a:r>
              <a:rPr lang="en-US" sz="1600">
                <a:solidFill>
                  <a:srgbClr val="ff0000"/>
                </a:solidFill>
                <a:latin typeface="Arial"/>
              </a:rPr>
              <a:t>One-word-wide Memory Organization</a:t>
            </a:r>
            <a:endParaRPr/>
          </a:p>
        </p:txBody>
      </p:sp>
      <p:sp>
        <p:nvSpPr>
          <p:cNvPr id="1111" name="CustomShape 9"/>
          <p:cNvSpPr/>
          <p:nvPr/>
        </p:nvSpPr>
        <p:spPr>
          <a:xfrm>
            <a:off x="2082960" y="2421000"/>
            <a:ext cx="3036600" cy="272520"/>
          </a:xfrm>
          <a:prstGeom prst="rect">
            <a:avLst/>
          </a:prstGeom>
          <a:solidFill>
            <a:srgbClr val="ffcccc"/>
          </a:solidFill>
          <a:ln w="12600">
            <a:solidFill>
              <a:srgbClr val="000000"/>
            </a:solidFill>
            <a:miter/>
          </a:ln>
        </p:spPr>
        <p:txBody>
          <a:bodyPr lIns="0" rIns="0" tIns="0" bIns="0" anchor="ctr"/>
          <a:p>
            <a:pPr algn="ctr">
              <a:lnSpc>
                <a:spcPct val="100000"/>
              </a:lnSpc>
            </a:pPr>
            <a:r>
              <a:rPr lang="en-US" sz="1600">
                <a:solidFill>
                  <a:srgbClr val="000000"/>
                </a:solidFill>
                <a:latin typeface="Arial"/>
              </a:rPr>
              <a:t>Cache</a:t>
            </a:r>
            <a:endParaRPr/>
          </a:p>
        </p:txBody>
      </p:sp>
      <p:sp>
        <p:nvSpPr>
          <p:cNvPr id="1112" name="CustomShape 10"/>
          <p:cNvSpPr/>
          <p:nvPr/>
        </p:nvSpPr>
        <p:spPr>
          <a:xfrm flipV="1">
            <a:off x="2082960" y="1871280"/>
            <a:ext cx="3036600" cy="320400"/>
          </a:xfrm>
          <a:prstGeom prst="rect">
            <a:avLst/>
          </a:prstGeom>
          <a:solidFill>
            <a:srgbClr val="ffffff"/>
          </a:solidFill>
          <a:ln w="12600">
            <a:solidFill>
              <a:srgbClr val="000000"/>
            </a:solidFill>
            <a:miter/>
          </a:ln>
        </p:spPr>
      </p:sp>
      <p:sp>
        <p:nvSpPr>
          <p:cNvPr id="1113" name="CustomShape 11"/>
          <p:cNvSpPr/>
          <p:nvPr/>
        </p:nvSpPr>
        <p:spPr>
          <a:xfrm>
            <a:off x="2082960" y="1871640"/>
            <a:ext cx="3003120" cy="320400"/>
          </a:xfrm>
          <a:prstGeom prst="rect">
            <a:avLst/>
          </a:prstGeom>
          <a:noFill/>
          <a:ln w="12600">
            <a:noFill/>
          </a:ln>
        </p:spPr>
        <p:txBody>
          <a:bodyPr lIns="0" rIns="0" tIns="0" bIns="0" anchor="ctr"/>
          <a:p>
            <a:pPr algn="ctr">
              <a:lnSpc>
                <a:spcPct val="100000"/>
              </a:lnSpc>
            </a:pPr>
            <a:r>
              <a:rPr lang="en-US" sz="1600">
                <a:solidFill>
                  <a:srgbClr val="000000"/>
                </a:solidFill>
                <a:latin typeface="Arial"/>
              </a:rPr>
              <a:t>Multiplexer</a:t>
            </a:r>
            <a:endParaRPr/>
          </a:p>
        </p:txBody>
      </p:sp>
      <p:sp>
        <p:nvSpPr>
          <p:cNvPr id="1114" name="CustomShape 12"/>
          <p:cNvSpPr/>
          <p:nvPr/>
        </p:nvSpPr>
        <p:spPr>
          <a:xfrm>
            <a:off x="2082960" y="2693880"/>
            <a:ext cx="3036600" cy="410760"/>
          </a:xfrm>
          <a:prstGeom prst="upDownArrow">
            <a:avLst>
              <a:gd name="adj1" fmla="val 94694"/>
              <a:gd name="adj2" fmla="val 25870"/>
            </a:avLst>
          </a:prstGeom>
          <a:solidFill>
            <a:srgbClr val="ffffff"/>
          </a:solidFill>
          <a:ln w="12600">
            <a:solidFill>
              <a:srgbClr val="000000"/>
            </a:solidFill>
            <a:miter/>
          </a:ln>
        </p:spPr>
      </p:sp>
      <p:sp>
        <p:nvSpPr>
          <p:cNvPr id="1115" name="CustomShape 13"/>
          <p:cNvSpPr/>
          <p:nvPr/>
        </p:nvSpPr>
        <p:spPr>
          <a:xfrm>
            <a:off x="2887200" y="2693880"/>
            <a:ext cx="1431000" cy="412560"/>
          </a:xfrm>
          <a:prstGeom prst="rect">
            <a:avLst/>
          </a:prstGeom>
          <a:noFill/>
          <a:ln w="12600">
            <a:noFill/>
          </a:ln>
        </p:spPr>
        <p:txBody>
          <a:bodyPr lIns="0" rIns="0" tIns="0" bIns="0" anchor="ctr"/>
          <a:p>
            <a:pPr algn="ctr">
              <a:lnSpc>
                <a:spcPct val="100000"/>
              </a:lnSpc>
            </a:pPr>
            <a:r>
              <a:rPr lang="en-US" sz="1600">
                <a:solidFill>
                  <a:srgbClr val="000000"/>
                </a:solidFill>
                <a:latin typeface="Arial"/>
              </a:rPr>
              <a:t>Bus</a:t>
            </a:r>
            <a:endParaRPr/>
          </a:p>
        </p:txBody>
      </p:sp>
      <p:sp>
        <p:nvSpPr>
          <p:cNvPr id="1116" name="CustomShape 14"/>
          <p:cNvSpPr/>
          <p:nvPr/>
        </p:nvSpPr>
        <p:spPr>
          <a:xfrm>
            <a:off x="2082960" y="3108240"/>
            <a:ext cx="3038040" cy="821880"/>
          </a:xfrm>
          <a:prstGeom prst="rect">
            <a:avLst/>
          </a:prstGeom>
          <a:solidFill>
            <a:srgbClr val="ffff66"/>
          </a:solidFill>
          <a:ln w="12600">
            <a:solidFill>
              <a:srgbClr val="000000"/>
            </a:solidFill>
            <a:miter/>
          </a:ln>
        </p:spPr>
        <p:txBody>
          <a:bodyPr lIns="0" rIns="0" tIns="0" bIns="0" anchor="ctr"/>
          <a:p>
            <a:pPr algn="ctr">
              <a:lnSpc>
                <a:spcPct val="100000"/>
              </a:lnSpc>
            </a:pPr>
            <a:r>
              <a:rPr lang="en-US" sz="1600">
                <a:solidFill>
                  <a:srgbClr val="000000"/>
                </a:solidFill>
                <a:latin typeface="Arial"/>
              </a:rPr>
              <a:t>Memory</a:t>
            </a:r>
            <a:endParaRPr/>
          </a:p>
        </p:txBody>
      </p:sp>
      <p:sp>
        <p:nvSpPr>
          <p:cNvPr id="1117" name="CustomShape 15"/>
          <p:cNvSpPr/>
          <p:nvPr/>
        </p:nvSpPr>
        <p:spPr>
          <a:xfrm>
            <a:off x="2082960" y="3976560"/>
            <a:ext cx="3036600" cy="320400"/>
          </a:xfrm>
          <a:prstGeom prst="rect">
            <a:avLst/>
          </a:prstGeom>
          <a:noFill/>
          <a:ln w="12600">
            <a:noFill/>
          </a:ln>
        </p:spPr>
        <p:txBody>
          <a:bodyPr lIns="0" rIns="0" tIns="0" bIns="0" anchor="ctr"/>
          <a:p>
            <a:pPr algn="ctr">
              <a:lnSpc>
                <a:spcPct val="100000"/>
              </a:lnSpc>
            </a:pPr>
            <a:r>
              <a:rPr lang="en-US" sz="1600">
                <a:solidFill>
                  <a:srgbClr val="ff0000"/>
                </a:solidFill>
                <a:latin typeface="Arial"/>
              </a:rPr>
              <a:t>Wide Memory Organization</a:t>
            </a:r>
            <a:endParaRPr/>
          </a:p>
        </p:txBody>
      </p:sp>
      <p:sp>
        <p:nvSpPr>
          <p:cNvPr id="1118" name="CustomShape 16"/>
          <p:cNvSpPr/>
          <p:nvPr/>
        </p:nvSpPr>
        <p:spPr>
          <a:xfrm>
            <a:off x="2082960" y="2193840"/>
            <a:ext cx="673560" cy="228240"/>
          </a:xfrm>
          <a:prstGeom prst="upDownArrow">
            <a:avLst>
              <a:gd name="adj1" fmla="val 86731"/>
              <a:gd name="adj2" fmla="val 25694"/>
            </a:avLst>
          </a:prstGeom>
          <a:solidFill>
            <a:srgbClr val="ffffff"/>
          </a:solidFill>
          <a:ln w="12600">
            <a:solidFill>
              <a:srgbClr val="000000"/>
            </a:solidFill>
            <a:miter/>
          </a:ln>
        </p:spPr>
      </p:sp>
      <p:sp>
        <p:nvSpPr>
          <p:cNvPr id="1119" name="CustomShape 17"/>
          <p:cNvSpPr/>
          <p:nvPr/>
        </p:nvSpPr>
        <p:spPr>
          <a:xfrm>
            <a:off x="2841840" y="2193840"/>
            <a:ext cx="717480" cy="228240"/>
          </a:xfrm>
          <a:prstGeom prst="upDownArrow">
            <a:avLst>
              <a:gd name="adj1" fmla="val 86731"/>
              <a:gd name="adj2" fmla="val 25694"/>
            </a:avLst>
          </a:prstGeom>
          <a:solidFill>
            <a:srgbClr val="ffffff"/>
          </a:solidFill>
          <a:ln w="12600">
            <a:solidFill>
              <a:srgbClr val="000000"/>
            </a:solidFill>
            <a:miter/>
          </a:ln>
        </p:spPr>
      </p:sp>
      <p:sp>
        <p:nvSpPr>
          <p:cNvPr id="1120" name="CustomShape 18"/>
          <p:cNvSpPr/>
          <p:nvPr/>
        </p:nvSpPr>
        <p:spPr>
          <a:xfrm>
            <a:off x="3643200" y="2193840"/>
            <a:ext cx="716040" cy="228240"/>
          </a:xfrm>
          <a:prstGeom prst="upDownArrow">
            <a:avLst>
              <a:gd name="adj1" fmla="val 86731"/>
              <a:gd name="adj2" fmla="val 25694"/>
            </a:avLst>
          </a:prstGeom>
          <a:solidFill>
            <a:srgbClr val="ffffff"/>
          </a:solidFill>
          <a:ln w="12600">
            <a:solidFill>
              <a:srgbClr val="000000"/>
            </a:solidFill>
            <a:miter/>
          </a:ln>
        </p:spPr>
      </p:sp>
      <p:sp>
        <p:nvSpPr>
          <p:cNvPr id="1121" name="CustomShape 19"/>
          <p:cNvSpPr/>
          <p:nvPr/>
        </p:nvSpPr>
        <p:spPr>
          <a:xfrm>
            <a:off x="4403520" y="2193840"/>
            <a:ext cx="714600" cy="228240"/>
          </a:xfrm>
          <a:prstGeom prst="upDownArrow">
            <a:avLst>
              <a:gd name="adj1" fmla="val 86731"/>
              <a:gd name="adj2" fmla="val 25694"/>
            </a:avLst>
          </a:prstGeom>
          <a:solidFill>
            <a:srgbClr val="ffffff"/>
          </a:solidFill>
          <a:ln w="12600">
            <a:solidFill>
              <a:srgbClr val="000000"/>
            </a:solidFill>
            <a:miter/>
          </a:ln>
        </p:spPr>
      </p:sp>
      <p:sp>
        <p:nvSpPr>
          <p:cNvPr id="1122" name="CustomShape 20"/>
          <p:cNvSpPr/>
          <p:nvPr/>
        </p:nvSpPr>
        <p:spPr>
          <a:xfrm>
            <a:off x="3222720" y="1279440"/>
            <a:ext cx="758520" cy="364680"/>
          </a:xfrm>
          <a:prstGeom prst="rect">
            <a:avLst/>
          </a:prstGeom>
          <a:solidFill>
            <a:srgbClr val="99ff99"/>
          </a:solidFill>
          <a:ln w="12600">
            <a:solidFill>
              <a:srgbClr val="000000"/>
            </a:solidFill>
            <a:miter/>
          </a:ln>
        </p:spPr>
        <p:txBody>
          <a:bodyPr lIns="0" rIns="0" tIns="0" bIns="0" anchor="ctr"/>
          <a:p>
            <a:pPr algn="ctr">
              <a:lnSpc>
                <a:spcPct val="100000"/>
              </a:lnSpc>
            </a:pPr>
            <a:r>
              <a:rPr lang="en-US" sz="1600">
                <a:solidFill>
                  <a:srgbClr val="000000"/>
                </a:solidFill>
                <a:latin typeface="Arial"/>
              </a:rPr>
              <a:t>CPU</a:t>
            </a:r>
            <a:endParaRPr/>
          </a:p>
        </p:txBody>
      </p:sp>
      <p:sp>
        <p:nvSpPr>
          <p:cNvPr id="1123" name="CustomShape 21"/>
          <p:cNvSpPr/>
          <p:nvPr/>
        </p:nvSpPr>
        <p:spPr>
          <a:xfrm>
            <a:off x="3222720" y="1644480"/>
            <a:ext cx="758520" cy="228240"/>
          </a:xfrm>
          <a:prstGeom prst="upDownArrow">
            <a:avLst>
              <a:gd name="adj1" fmla="val 86731"/>
              <a:gd name="adj2" fmla="val 25694"/>
            </a:avLst>
          </a:prstGeom>
          <a:solidFill>
            <a:srgbClr val="ffffff"/>
          </a:solidFill>
          <a:ln w="12600">
            <a:solidFill>
              <a:srgbClr val="000000"/>
            </a:solidFill>
            <a:miter/>
          </a:ln>
        </p:spPr>
      </p:sp>
      <p:sp>
        <p:nvSpPr>
          <p:cNvPr id="1124" name="CustomShape 22"/>
          <p:cNvSpPr/>
          <p:nvPr/>
        </p:nvSpPr>
        <p:spPr>
          <a:xfrm>
            <a:off x="5438880" y="4875120"/>
            <a:ext cx="758880" cy="821880"/>
          </a:xfrm>
          <a:prstGeom prst="rect">
            <a:avLst/>
          </a:prstGeom>
          <a:solidFill>
            <a:srgbClr val="ffff66"/>
          </a:solidFill>
          <a:ln w="12600">
            <a:solidFill>
              <a:srgbClr val="000000"/>
            </a:solidFill>
            <a:miter/>
          </a:ln>
        </p:spPr>
        <p:txBody>
          <a:bodyPr lIns="0" rIns="0" tIns="0" bIns="0" anchor="ctr"/>
          <a:p>
            <a:pPr algn="ctr">
              <a:lnSpc>
                <a:spcPct val="100000"/>
              </a:lnSpc>
            </a:pPr>
            <a:r>
              <a:rPr lang="en-US" sz="1600">
                <a:solidFill>
                  <a:srgbClr val="000000"/>
                </a:solidFill>
                <a:latin typeface="Arial"/>
              </a:rPr>
              <a:t>Memory</a:t>
            </a:r>
            <a:endParaRPr/>
          </a:p>
          <a:p>
            <a:pPr algn="ctr">
              <a:lnSpc>
                <a:spcPct val="100000"/>
              </a:lnSpc>
            </a:pPr>
            <a:r>
              <a:rPr lang="en-US" sz="1600">
                <a:solidFill>
                  <a:srgbClr val="000000"/>
                </a:solidFill>
                <a:latin typeface="Arial"/>
              </a:rPr>
              <a:t>bank 0</a:t>
            </a:r>
            <a:endParaRPr/>
          </a:p>
        </p:txBody>
      </p:sp>
      <p:sp>
        <p:nvSpPr>
          <p:cNvPr id="1125" name="CustomShape 23"/>
          <p:cNvSpPr/>
          <p:nvPr/>
        </p:nvSpPr>
        <p:spPr>
          <a:xfrm>
            <a:off x="6242040" y="4875120"/>
            <a:ext cx="758880" cy="821880"/>
          </a:xfrm>
          <a:prstGeom prst="rect">
            <a:avLst/>
          </a:prstGeom>
          <a:solidFill>
            <a:srgbClr val="ffff66"/>
          </a:solidFill>
          <a:ln w="12600">
            <a:solidFill>
              <a:srgbClr val="000000"/>
            </a:solidFill>
            <a:miter/>
          </a:ln>
        </p:spPr>
        <p:txBody>
          <a:bodyPr lIns="0" rIns="0" tIns="0" bIns="0" anchor="ctr"/>
          <a:p>
            <a:pPr algn="ctr">
              <a:lnSpc>
                <a:spcPct val="100000"/>
              </a:lnSpc>
            </a:pPr>
            <a:r>
              <a:rPr lang="en-US" sz="1600">
                <a:solidFill>
                  <a:srgbClr val="000000"/>
                </a:solidFill>
                <a:latin typeface="Arial"/>
              </a:rPr>
              <a:t>Memory</a:t>
            </a:r>
            <a:endParaRPr/>
          </a:p>
          <a:p>
            <a:pPr algn="ctr">
              <a:lnSpc>
                <a:spcPct val="100000"/>
              </a:lnSpc>
            </a:pPr>
            <a:r>
              <a:rPr lang="en-US" sz="1600">
                <a:solidFill>
                  <a:srgbClr val="000000"/>
                </a:solidFill>
                <a:latin typeface="Arial"/>
              </a:rPr>
              <a:t>bank 1</a:t>
            </a:r>
            <a:endParaRPr/>
          </a:p>
        </p:txBody>
      </p:sp>
      <p:sp>
        <p:nvSpPr>
          <p:cNvPr id="1126" name="CustomShape 24"/>
          <p:cNvSpPr/>
          <p:nvPr/>
        </p:nvSpPr>
        <p:spPr>
          <a:xfrm>
            <a:off x="7041960" y="4875120"/>
            <a:ext cx="758880" cy="821880"/>
          </a:xfrm>
          <a:prstGeom prst="rect">
            <a:avLst/>
          </a:prstGeom>
          <a:solidFill>
            <a:srgbClr val="ffff66"/>
          </a:solidFill>
          <a:ln w="12600">
            <a:solidFill>
              <a:srgbClr val="000000"/>
            </a:solidFill>
            <a:miter/>
          </a:ln>
        </p:spPr>
        <p:txBody>
          <a:bodyPr lIns="0" rIns="0" tIns="0" bIns="0" anchor="ctr"/>
          <a:p>
            <a:pPr algn="ctr">
              <a:lnSpc>
                <a:spcPct val="100000"/>
              </a:lnSpc>
            </a:pPr>
            <a:r>
              <a:rPr lang="en-US" sz="1600">
                <a:solidFill>
                  <a:srgbClr val="000000"/>
                </a:solidFill>
                <a:latin typeface="Arial"/>
              </a:rPr>
              <a:t>Memory</a:t>
            </a:r>
            <a:endParaRPr/>
          </a:p>
          <a:p>
            <a:pPr algn="ctr">
              <a:lnSpc>
                <a:spcPct val="100000"/>
              </a:lnSpc>
            </a:pPr>
            <a:r>
              <a:rPr lang="en-US" sz="1600">
                <a:solidFill>
                  <a:srgbClr val="000000"/>
                </a:solidFill>
                <a:latin typeface="Arial"/>
              </a:rPr>
              <a:t>bank 2</a:t>
            </a:r>
            <a:endParaRPr/>
          </a:p>
        </p:txBody>
      </p:sp>
      <p:sp>
        <p:nvSpPr>
          <p:cNvPr id="1127" name="CustomShape 25"/>
          <p:cNvSpPr/>
          <p:nvPr/>
        </p:nvSpPr>
        <p:spPr>
          <a:xfrm>
            <a:off x="7845120" y="4875120"/>
            <a:ext cx="758880" cy="821880"/>
          </a:xfrm>
          <a:prstGeom prst="rect">
            <a:avLst/>
          </a:prstGeom>
          <a:solidFill>
            <a:srgbClr val="ffff66"/>
          </a:solidFill>
          <a:ln w="12600">
            <a:solidFill>
              <a:srgbClr val="000000"/>
            </a:solidFill>
            <a:miter/>
          </a:ln>
        </p:spPr>
        <p:txBody>
          <a:bodyPr lIns="0" rIns="0" tIns="0" bIns="0" anchor="ctr"/>
          <a:p>
            <a:pPr algn="ctr">
              <a:lnSpc>
                <a:spcPct val="100000"/>
              </a:lnSpc>
            </a:pPr>
            <a:r>
              <a:rPr lang="en-US" sz="1600">
                <a:solidFill>
                  <a:srgbClr val="000000"/>
                </a:solidFill>
                <a:latin typeface="Arial"/>
              </a:rPr>
              <a:t>Memory</a:t>
            </a:r>
            <a:endParaRPr/>
          </a:p>
          <a:p>
            <a:pPr algn="ctr">
              <a:lnSpc>
                <a:spcPct val="100000"/>
              </a:lnSpc>
            </a:pPr>
            <a:r>
              <a:rPr lang="en-US" sz="1600">
                <a:solidFill>
                  <a:srgbClr val="000000"/>
                </a:solidFill>
                <a:latin typeface="Arial"/>
              </a:rPr>
              <a:t>bank 3</a:t>
            </a:r>
            <a:endParaRPr/>
          </a:p>
        </p:txBody>
      </p:sp>
      <p:sp>
        <p:nvSpPr>
          <p:cNvPr id="1128" name="CustomShape 26"/>
          <p:cNvSpPr/>
          <p:nvPr/>
        </p:nvSpPr>
        <p:spPr>
          <a:xfrm>
            <a:off x="5438880" y="5697360"/>
            <a:ext cx="3165120" cy="320400"/>
          </a:xfrm>
          <a:prstGeom prst="rect">
            <a:avLst/>
          </a:prstGeom>
          <a:noFill/>
          <a:ln w="12600">
            <a:noFill/>
          </a:ln>
        </p:spPr>
        <p:txBody>
          <a:bodyPr lIns="0" rIns="0" tIns="0" bIns="0" anchor="ctr"/>
          <a:p>
            <a:pPr algn="ctr">
              <a:lnSpc>
                <a:spcPct val="100000"/>
              </a:lnSpc>
            </a:pPr>
            <a:r>
              <a:rPr lang="en-US" sz="1600">
                <a:solidFill>
                  <a:srgbClr val="ff0000"/>
                </a:solidFill>
                <a:latin typeface="Arial"/>
              </a:rPr>
              <a:t>Interleaved Memory Organization</a:t>
            </a:r>
            <a:endParaRPr/>
          </a:p>
        </p:txBody>
      </p:sp>
      <p:sp>
        <p:nvSpPr>
          <p:cNvPr id="1129" name="CustomShape 27"/>
          <p:cNvSpPr/>
          <p:nvPr/>
        </p:nvSpPr>
        <p:spPr>
          <a:xfrm>
            <a:off x="6620040" y="4462560"/>
            <a:ext cx="802800" cy="410760"/>
          </a:xfrm>
          <a:prstGeom prst="upDownArrow">
            <a:avLst>
              <a:gd name="adj1" fmla="val 86731"/>
              <a:gd name="adj2" fmla="val 25694"/>
            </a:avLst>
          </a:prstGeom>
          <a:solidFill>
            <a:srgbClr val="ffffff"/>
          </a:solidFill>
          <a:ln w="12600">
            <a:solidFill>
              <a:srgbClr val="000000"/>
            </a:solidFill>
            <a:miter/>
          </a:ln>
        </p:spPr>
      </p:sp>
      <p:sp>
        <p:nvSpPr>
          <p:cNvPr id="1130" name="CustomShape 28"/>
          <p:cNvSpPr/>
          <p:nvPr/>
        </p:nvSpPr>
        <p:spPr>
          <a:xfrm>
            <a:off x="6700680" y="4462560"/>
            <a:ext cx="642240" cy="412560"/>
          </a:xfrm>
          <a:prstGeom prst="rect">
            <a:avLst/>
          </a:prstGeom>
          <a:noFill/>
          <a:ln w="12600">
            <a:noFill/>
          </a:ln>
        </p:spPr>
        <p:txBody>
          <a:bodyPr lIns="0" rIns="0" tIns="0" bIns="0" anchor="ctr"/>
          <a:p>
            <a:pPr algn="ctr">
              <a:lnSpc>
                <a:spcPct val="100000"/>
              </a:lnSpc>
            </a:pPr>
            <a:r>
              <a:rPr lang="en-US" sz="1600">
                <a:solidFill>
                  <a:srgbClr val="000000"/>
                </a:solidFill>
                <a:latin typeface="Arial"/>
              </a:rPr>
              <a:t>Bus</a:t>
            </a:r>
            <a:endParaRPr/>
          </a:p>
        </p:txBody>
      </p:sp>
      <p:sp>
        <p:nvSpPr>
          <p:cNvPr id="1131" name="CustomShape 29"/>
          <p:cNvSpPr/>
          <p:nvPr/>
        </p:nvSpPr>
        <p:spPr>
          <a:xfrm>
            <a:off x="6620040" y="3321000"/>
            <a:ext cx="802800" cy="364680"/>
          </a:xfrm>
          <a:prstGeom prst="rect">
            <a:avLst/>
          </a:prstGeom>
          <a:solidFill>
            <a:srgbClr val="99ff99"/>
          </a:solidFill>
          <a:ln w="12600">
            <a:solidFill>
              <a:srgbClr val="000000"/>
            </a:solidFill>
            <a:miter/>
          </a:ln>
        </p:spPr>
        <p:txBody>
          <a:bodyPr lIns="0" rIns="0" tIns="0" bIns="0" anchor="ctr"/>
          <a:p>
            <a:pPr algn="ctr">
              <a:lnSpc>
                <a:spcPct val="100000"/>
              </a:lnSpc>
            </a:pPr>
            <a:r>
              <a:rPr lang="en-US" sz="1600">
                <a:solidFill>
                  <a:srgbClr val="000000"/>
                </a:solidFill>
                <a:latin typeface="Arial"/>
              </a:rPr>
              <a:t>CPU</a:t>
            </a:r>
            <a:endParaRPr/>
          </a:p>
        </p:txBody>
      </p:sp>
      <p:sp>
        <p:nvSpPr>
          <p:cNvPr id="1132" name="CustomShape 30"/>
          <p:cNvSpPr/>
          <p:nvPr/>
        </p:nvSpPr>
        <p:spPr>
          <a:xfrm>
            <a:off x="6620040" y="3686040"/>
            <a:ext cx="802800" cy="228240"/>
          </a:xfrm>
          <a:prstGeom prst="upDownArrow">
            <a:avLst>
              <a:gd name="adj1" fmla="val 86731"/>
              <a:gd name="adj2" fmla="val 25694"/>
            </a:avLst>
          </a:prstGeom>
          <a:solidFill>
            <a:srgbClr val="ffffff"/>
          </a:solidFill>
          <a:ln w="12600">
            <a:solidFill>
              <a:srgbClr val="000000"/>
            </a:solidFill>
            <a:miter/>
          </a:ln>
        </p:spPr>
      </p:sp>
      <p:sp>
        <p:nvSpPr>
          <p:cNvPr id="1133" name="CustomShape 31"/>
          <p:cNvSpPr/>
          <p:nvPr/>
        </p:nvSpPr>
        <p:spPr>
          <a:xfrm>
            <a:off x="6620040" y="3916440"/>
            <a:ext cx="802800" cy="547200"/>
          </a:xfrm>
          <a:prstGeom prst="rect">
            <a:avLst/>
          </a:prstGeom>
          <a:solidFill>
            <a:srgbClr val="ffcccc"/>
          </a:solidFill>
          <a:ln w="12600">
            <a:solidFill>
              <a:srgbClr val="000000"/>
            </a:solidFill>
            <a:miter/>
          </a:ln>
        </p:spPr>
        <p:txBody>
          <a:bodyPr lIns="0" rIns="0" tIns="0" bIns="0" anchor="ctr"/>
          <a:p>
            <a:pPr algn="ctr">
              <a:lnSpc>
                <a:spcPct val="100000"/>
              </a:lnSpc>
            </a:pPr>
            <a:r>
              <a:rPr lang="en-US" sz="1600">
                <a:solidFill>
                  <a:srgbClr val="000000"/>
                </a:solidFill>
                <a:latin typeface="Arial"/>
              </a:rPr>
              <a:t>Cache</a:t>
            </a:r>
            <a:endParaRPr/>
          </a:p>
        </p:txBody>
      </p:sp>
      <p:sp>
        <p:nvSpPr>
          <p:cNvPr id="1134" name="CustomShape 32"/>
          <p:cNvSpPr/>
          <p:nvPr/>
        </p:nvSpPr>
        <p:spPr>
          <a:xfrm>
            <a:off x="1727280" y="4365720"/>
            <a:ext cx="3565080" cy="1828440"/>
          </a:xfrm>
          <a:prstGeom prst="rect">
            <a:avLst/>
          </a:prstGeom>
          <a:noFill/>
          <a:ln w="12600">
            <a:noFill/>
          </a:ln>
        </p:spPr>
        <p:txBody>
          <a:bodyPr lIns="90000" rIns="90000" tIns="45000" bIns="45000"/>
          <a:p>
            <a:pPr>
              <a:lnSpc>
                <a:spcPct val="100000"/>
              </a:lnSpc>
            </a:pPr>
            <a:r>
              <a:rPr i="1" lang="en-US">
                <a:solidFill>
                  <a:srgbClr val="ff0000"/>
                </a:solidFill>
                <a:latin typeface="Arial"/>
              </a:rPr>
              <a:t>One Word Wide:</a:t>
            </a:r>
            <a:r>
              <a:rPr lang="en-US">
                <a:solidFill>
                  <a:srgbClr val="ff0000"/>
                </a:solidFill>
                <a:latin typeface="Arial"/>
              </a:rPr>
              <a:t> </a:t>
            </a:r>
            <a:endParaRPr/>
          </a:p>
          <a:p>
            <a:pPr>
              <a:lnSpc>
                <a:spcPct val="100000"/>
              </a:lnSpc>
            </a:pPr>
            <a:r>
              <a:rPr lang="en-US">
                <a:solidFill>
                  <a:srgbClr val="000000"/>
                </a:solidFill>
                <a:latin typeface="Arial"/>
              </a:rPr>
              <a:t>CPU, Cache, Bus, and Memory have word width: 32 or 64 bits</a:t>
            </a:r>
            <a:endParaRPr/>
          </a:p>
          <a:p>
            <a:pPr>
              <a:lnSpc>
                <a:spcPct val="100000"/>
              </a:lnSpc>
            </a:pPr>
            <a:r>
              <a:rPr i="1" lang="en-US">
                <a:solidFill>
                  <a:srgbClr val="ff0000"/>
                </a:solidFill>
                <a:latin typeface="Arial"/>
              </a:rPr>
              <a:t>Interleaved</a:t>
            </a:r>
            <a:r>
              <a:rPr lang="en-US">
                <a:solidFill>
                  <a:srgbClr val="ff0000"/>
                </a:solidFill>
                <a:latin typeface="Arial"/>
              </a:rPr>
              <a:t>: </a:t>
            </a:r>
            <a:endParaRPr/>
          </a:p>
          <a:p>
            <a:pPr>
              <a:lnSpc>
                <a:spcPct val="100000"/>
              </a:lnSpc>
            </a:pPr>
            <a:r>
              <a:rPr lang="en-US">
                <a:solidFill>
                  <a:srgbClr val="000000"/>
                </a:solidFill>
                <a:latin typeface="Arial"/>
              </a:rPr>
              <a:t>CPU, Cache, Bus: 1 word</a:t>
            </a:r>
            <a:endParaRPr/>
          </a:p>
          <a:p>
            <a:pPr>
              <a:lnSpc>
                <a:spcPct val="100000"/>
              </a:lnSpc>
            </a:pPr>
            <a:r>
              <a:rPr lang="en-US">
                <a:solidFill>
                  <a:srgbClr val="000000"/>
                </a:solidFill>
                <a:latin typeface="Arial"/>
              </a:rPr>
              <a:t>Memory: N independent banks</a:t>
            </a:r>
            <a:endParaRPr/>
          </a:p>
        </p:txBody>
      </p:sp>
      <p:sp>
        <p:nvSpPr>
          <p:cNvPr id="1135" name="CustomShape 33"/>
          <p:cNvSpPr/>
          <p:nvPr/>
        </p:nvSpPr>
        <p:spPr>
          <a:xfrm>
            <a:off x="5330880" y="1325520"/>
            <a:ext cx="3344400" cy="1461960"/>
          </a:xfrm>
          <a:prstGeom prst="rect">
            <a:avLst/>
          </a:prstGeom>
          <a:noFill/>
          <a:ln w="12600">
            <a:noFill/>
          </a:ln>
        </p:spPr>
        <p:txBody>
          <a:bodyPr lIns="90000" rIns="90000" tIns="45000" bIns="45000"/>
          <a:p>
            <a:pPr>
              <a:lnSpc>
                <a:spcPct val="100000"/>
              </a:lnSpc>
            </a:pPr>
            <a:r>
              <a:rPr i="1" lang="en-US">
                <a:solidFill>
                  <a:srgbClr val="ff0000"/>
                </a:solidFill>
                <a:latin typeface="Arial"/>
              </a:rPr>
              <a:t>Wide</a:t>
            </a:r>
            <a:r>
              <a:rPr lang="en-US">
                <a:solidFill>
                  <a:srgbClr val="ff0000"/>
                </a:solidFill>
                <a:latin typeface="Arial"/>
              </a:rPr>
              <a:t>: </a:t>
            </a:r>
            <a:endParaRPr/>
          </a:p>
          <a:p>
            <a:pPr>
              <a:lnSpc>
                <a:spcPct val="100000"/>
              </a:lnSpc>
            </a:pPr>
            <a:r>
              <a:rPr lang="en-US">
                <a:solidFill>
                  <a:srgbClr val="000000"/>
                </a:solidFill>
                <a:latin typeface="Arial"/>
              </a:rPr>
              <a:t>CPU, Mux: 1 word</a:t>
            </a:r>
            <a:endParaRPr/>
          </a:p>
          <a:p>
            <a:pPr>
              <a:lnSpc>
                <a:spcPct val="100000"/>
              </a:lnSpc>
            </a:pPr>
            <a:r>
              <a:rPr lang="en-US">
                <a:solidFill>
                  <a:srgbClr val="000000"/>
                </a:solidFill>
                <a:latin typeface="Arial"/>
              </a:rPr>
              <a:t>Cache, Bus, Memory: </a:t>
            </a:r>
            <a:r>
              <a:rPr i="1" lang="en-US">
                <a:solidFill>
                  <a:srgbClr val="000000"/>
                </a:solidFill>
                <a:latin typeface="Arial"/>
              </a:rPr>
              <a:t>N</a:t>
            </a:r>
            <a:r>
              <a:rPr lang="en-US">
                <a:solidFill>
                  <a:srgbClr val="000000"/>
                </a:solidFill>
                <a:latin typeface="Arial"/>
              </a:rPr>
              <a:t> words</a:t>
            </a:r>
            <a:endParaRPr/>
          </a:p>
          <a:p>
            <a:pPr>
              <a:lnSpc>
                <a:spcPct val="100000"/>
              </a:lnSpc>
            </a:pPr>
            <a:r>
              <a:rPr lang="en-US">
                <a:solidFill>
                  <a:srgbClr val="000000"/>
                </a:solidFill>
                <a:latin typeface="Arial"/>
              </a:rPr>
              <a:t>Alpha: 256 bits</a:t>
            </a:r>
            <a:endParaRPr/>
          </a:p>
          <a:p>
            <a:pPr>
              <a:lnSpc>
                <a:spcPct val="100000"/>
              </a:lnSpc>
            </a:pPr>
            <a:r>
              <a:rPr lang="en-US">
                <a:solidFill>
                  <a:srgbClr val="000000"/>
                </a:solidFill>
                <a:latin typeface="Arial"/>
              </a:rPr>
              <a:t>Ultra SPARC: 512 bits</a:t>
            </a:r>
            <a:endParaRPr/>
          </a:p>
        </p:txBody>
      </p:sp>
    </p:spTree>
  </p:cSld>
  <p:timing>
    <p:tnLst>
      <p:par>
        <p:cTn id="279" dur="indefinite" restart="never" nodeType="tmRoot">
          <p:childTnLst>
            <p:seq>
              <p:cTn id="280"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9" name="TextShape 1"/>
          <p:cNvSpPr txBox="1"/>
          <p:nvPr/>
        </p:nvSpPr>
        <p:spPr>
          <a:xfrm>
            <a:off x="457200" y="1179360"/>
            <a:ext cx="7040160" cy="5128920"/>
          </a:xfrm>
          <a:prstGeom prst="rect">
            <a:avLst/>
          </a:prstGeom>
        </p:spPr>
        <p:txBody>
          <a:bodyPr/>
          <a:p>
            <a:pPr>
              <a:lnSpc>
                <a:spcPct val="100000"/>
              </a:lnSpc>
              <a:buFont typeface="Wingdings" charset="2"/>
              <a:buChar char=""/>
            </a:pPr>
            <a:r>
              <a:rPr lang="en-US" sz="2400">
                <a:solidFill>
                  <a:srgbClr val="000000"/>
                </a:solidFill>
                <a:latin typeface="Arial"/>
              </a:rPr>
              <a:t>Row decoder</a:t>
            </a:r>
            <a:endParaRPr/>
          </a:p>
          <a:p>
            <a:pPr lvl="1">
              <a:lnSpc>
                <a:spcPct val="100000"/>
              </a:lnSpc>
              <a:buFont typeface="Wingdings" charset="2"/>
              <a:buChar char=""/>
            </a:pPr>
            <a:r>
              <a:rPr lang="en-US" sz="2000">
                <a:solidFill>
                  <a:srgbClr val="000000"/>
                </a:solidFill>
                <a:latin typeface="Arial"/>
              </a:rPr>
              <a:t>Select row to read/write</a:t>
            </a:r>
            <a:endParaRPr/>
          </a:p>
          <a:p>
            <a:pPr>
              <a:lnSpc>
                <a:spcPct val="100000"/>
              </a:lnSpc>
              <a:buFont typeface="Wingdings" charset="2"/>
              <a:buChar char=""/>
            </a:pPr>
            <a:r>
              <a:rPr lang="en-US" sz="2400">
                <a:solidFill>
                  <a:srgbClr val="000000"/>
                </a:solidFill>
                <a:latin typeface="Arial"/>
              </a:rPr>
              <a:t>Column decoder</a:t>
            </a:r>
            <a:endParaRPr/>
          </a:p>
          <a:p>
            <a:pPr lvl="1">
              <a:lnSpc>
                <a:spcPct val="100000"/>
              </a:lnSpc>
              <a:buFont typeface="Wingdings" charset="2"/>
              <a:buChar char=""/>
            </a:pPr>
            <a:r>
              <a:rPr lang="en-US" sz="2000">
                <a:solidFill>
                  <a:srgbClr val="000000"/>
                </a:solidFill>
                <a:latin typeface="Arial"/>
              </a:rPr>
              <a:t>Select column to read/write</a:t>
            </a:r>
            <a:endParaRPr/>
          </a:p>
          <a:p>
            <a:pPr>
              <a:lnSpc>
                <a:spcPct val="100000"/>
              </a:lnSpc>
              <a:buFont typeface="Wingdings" charset="2"/>
              <a:buChar char=""/>
            </a:pPr>
            <a:r>
              <a:rPr lang="en-US" sz="2400">
                <a:solidFill>
                  <a:srgbClr val="000000"/>
                </a:solidFill>
                <a:latin typeface="Arial"/>
              </a:rPr>
              <a:t>Cell Matrix</a:t>
            </a:r>
            <a:endParaRPr/>
          </a:p>
          <a:p>
            <a:pPr lvl="1">
              <a:lnSpc>
                <a:spcPct val="100000"/>
              </a:lnSpc>
              <a:buFont typeface="Wingdings" charset="2"/>
              <a:buChar char=""/>
            </a:pPr>
            <a:r>
              <a:rPr lang="en-US" sz="2000">
                <a:solidFill>
                  <a:srgbClr val="000000"/>
                </a:solidFill>
                <a:latin typeface="Arial"/>
              </a:rPr>
              <a:t>2D array of tiny memory cells</a:t>
            </a:r>
            <a:endParaRPr/>
          </a:p>
          <a:p>
            <a:pPr>
              <a:lnSpc>
                <a:spcPct val="100000"/>
              </a:lnSpc>
              <a:buFont typeface="Wingdings" charset="2"/>
              <a:buChar char=""/>
            </a:pPr>
            <a:r>
              <a:rPr lang="en-US" sz="2400">
                <a:solidFill>
                  <a:srgbClr val="000000"/>
                </a:solidFill>
                <a:latin typeface="Arial"/>
              </a:rPr>
              <a:t>Sense/Write amplifiers</a:t>
            </a:r>
            <a:endParaRPr/>
          </a:p>
          <a:p>
            <a:pPr lvl="1">
              <a:lnSpc>
                <a:spcPct val="100000"/>
              </a:lnSpc>
              <a:buFont typeface="Wingdings" charset="2"/>
              <a:buChar char=""/>
            </a:pPr>
            <a:r>
              <a:rPr lang="en-US" sz="2000">
                <a:solidFill>
                  <a:srgbClr val="000000"/>
                </a:solidFill>
                <a:latin typeface="Arial"/>
              </a:rPr>
              <a:t>Sense &amp; amplify data on read</a:t>
            </a:r>
            <a:endParaRPr/>
          </a:p>
          <a:p>
            <a:pPr lvl="1">
              <a:lnSpc>
                <a:spcPct val="100000"/>
              </a:lnSpc>
              <a:buFont typeface="Wingdings" charset="2"/>
              <a:buChar char=""/>
            </a:pPr>
            <a:r>
              <a:rPr lang="en-US" sz="2000">
                <a:solidFill>
                  <a:srgbClr val="000000"/>
                </a:solidFill>
                <a:latin typeface="Arial"/>
              </a:rPr>
              <a:t>Drive bit line with data in on write</a:t>
            </a:r>
            <a:endParaRPr/>
          </a:p>
          <a:p>
            <a:pPr>
              <a:lnSpc>
                <a:spcPct val="100000"/>
              </a:lnSpc>
              <a:buFont typeface="Wingdings" charset="2"/>
              <a:buChar char=""/>
            </a:pPr>
            <a:r>
              <a:rPr lang="en-US" sz="2400">
                <a:solidFill>
                  <a:srgbClr val="000000"/>
                </a:solidFill>
                <a:latin typeface="Arial"/>
              </a:rPr>
              <a:t>Same data lines are used for data in/out</a:t>
            </a:r>
            <a:endParaRPr/>
          </a:p>
        </p:txBody>
      </p:sp>
      <p:sp>
        <p:nvSpPr>
          <p:cNvPr id="100" name="TextShape 2"/>
          <p:cNvSpPr txBox="1"/>
          <p:nvPr/>
        </p:nvSpPr>
        <p:spPr>
          <a:xfrm>
            <a:off x="457200" y="274680"/>
            <a:ext cx="8229240" cy="791640"/>
          </a:xfrm>
          <a:prstGeom prst="rect">
            <a:avLst/>
          </a:prstGeom>
        </p:spPr>
        <p:txBody>
          <a:bodyPr anchor="ctr"/>
          <a:p>
            <a:pPr>
              <a:lnSpc>
                <a:spcPct val="100000"/>
              </a:lnSpc>
            </a:pPr>
            <a:r>
              <a:rPr lang="en-US" sz="3600">
                <a:solidFill>
                  <a:srgbClr val="000099"/>
                </a:solidFill>
                <a:latin typeface="Comic Sans MS"/>
              </a:rPr>
              <a:t>Typical Memory Structure</a:t>
            </a:r>
            <a:endParaRPr/>
          </a:p>
        </p:txBody>
      </p:sp>
      <p:sp>
        <p:nvSpPr>
          <p:cNvPr id="101" name="Line 3"/>
          <p:cNvSpPr/>
          <p:nvPr/>
        </p:nvSpPr>
        <p:spPr>
          <a:xfrm>
            <a:off x="5067000" y="2528640"/>
            <a:ext cx="360360" cy="0"/>
          </a:xfrm>
          <a:prstGeom prst="line">
            <a:avLst/>
          </a:prstGeom>
          <a:ln w="38160">
            <a:solidFill>
              <a:srgbClr val="000000"/>
            </a:solidFill>
            <a:round/>
            <a:tailEnd len="med" type="triangle" w="med"/>
          </a:ln>
        </p:spPr>
      </p:sp>
      <p:sp>
        <p:nvSpPr>
          <p:cNvPr id="102" name="CustomShape 4"/>
          <p:cNvSpPr/>
          <p:nvPr/>
        </p:nvSpPr>
        <p:spPr>
          <a:xfrm rot="16200000">
            <a:off x="4329000" y="2432160"/>
            <a:ext cx="1150560" cy="215640"/>
          </a:xfrm>
          <a:prstGeom prst="rect">
            <a:avLst/>
          </a:prstGeom>
          <a:noFill/>
          <a:ln w="19080">
            <a:noFill/>
          </a:ln>
        </p:spPr>
        <p:txBody>
          <a:bodyPr lIns="0" rIns="0" tIns="0" bIns="0" anchor="ctr"/>
          <a:p>
            <a:pPr algn="ctr">
              <a:lnSpc>
                <a:spcPct val="100000"/>
              </a:lnSpc>
            </a:pPr>
            <a:r>
              <a:rPr lang="en-US" sz="1400">
                <a:solidFill>
                  <a:srgbClr val="000000"/>
                </a:solidFill>
                <a:latin typeface="Arial"/>
              </a:rPr>
              <a:t>Row address</a:t>
            </a:r>
            <a:endParaRPr/>
          </a:p>
        </p:txBody>
      </p:sp>
      <p:sp>
        <p:nvSpPr>
          <p:cNvPr id="103" name="Line 5"/>
          <p:cNvSpPr/>
          <p:nvPr/>
        </p:nvSpPr>
        <p:spPr>
          <a:xfrm flipH="1">
            <a:off x="5155920" y="2484360"/>
            <a:ext cx="44640" cy="90360"/>
          </a:xfrm>
          <a:prstGeom prst="line">
            <a:avLst/>
          </a:prstGeom>
          <a:ln w="19080">
            <a:solidFill>
              <a:srgbClr val="000000"/>
            </a:solidFill>
            <a:round/>
          </a:ln>
        </p:spPr>
      </p:sp>
      <p:sp>
        <p:nvSpPr>
          <p:cNvPr id="104" name="CustomShape 6"/>
          <p:cNvSpPr/>
          <p:nvPr/>
        </p:nvSpPr>
        <p:spPr>
          <a:xfrm>
            <a:off x="5084640" y="2305080"/>
            <a:ext cx="205920" cy="169560"/>
          </a:xfrm>
          <a:prstGeom prst="rect">
            <a:avLst/>
          </a:prstGeom>
          <a:noFill/>
          <a:ln w="19080">
            <a:noFill/>
          </a:ln>
        </p:spPr>
        <p:txBody>
          <a:bodyPr lIns="0" rIns="0" tIns="0" bIns="0" anchor="ctr"/>
          <a:p>
            <a:pPr>
              <a:lnSpc>
                <a:spcPct val="100000"/>
              </a:lnSpc>
            </a:pPr>
            <a:r>
              <a:rPr b="1" lang="en-US" sz="1200">
                <a:solidFill>
                  <a:srgbClr val="000000"/>
                </a:solidFill>
                <a:latin typeface="Arial"/>
              </a:rPr>
              <a:t>10</a:t>
            </a:r>
            <a:endParaRPr/>
          </a:p>
        </p:txBody>
      </p:sp>
      <p:sp>
        <p:nvSpPr>
          <p:cNvPr id="105" name="Line 7"/>
          <p:cNvSpPr/>
          <p:nvPr/>
        </p:nvSpPr>
        <p:spPr>
          <a:xfrm>
            <a:off x="8538120" y="3655080"/>
            <a:ext cx="0" cy="314280"/>
          </a:xfrm>
          <a:prstGeom prst="line">
            <a:avLst/>
          </a:prstGeom>
          <a:ln w="9360">
            <a:solidFill>
              <a:srgbClr val="000000"/>
            </a:solidFill>
            <a:round/>
            <a:headEnd len="sm" type="triangle" w="sm"/>
            <a:tailEnd len="sm" type="triangle" w="sm"/>
          </a:ln>
        </p:spPr>
      </p:sp>
      <p:sp>
        <p:nvSpPr>
          <p:cNvPr id="106" name="Line 8"/>
          <p:cNvSpPr/>
          <p:nvPr/>
        </p:nvSpPr>
        <p:spPr>
          <a:xfrm>
            <a:off x="8447760" y="3655080"/>
            <a:ext cx="0" cy="314280"/>
          </a:xfrm>
          <a:prstGeom prst="line">
            <a:avLst/>
          </a:prstGeom>
          <a:ln w="9360">
            <a:solidFill>
              <a:srgbClr val="000000"/>
            </a:solidFill>
            <a:round/>
            <a:headEnd len="sm" type="triangle" w="sm"/>
            <a:tailEnd len="sm" type="triangle" w="sm"/>
          </a:ln>
        </p:spPr>
      </p:sp>
      <p:sp>
        <p:nvSpPr>
          <p:cNvPr id="107" name="Line 9"/>
          <p:cNvSpPr/>
          <p:nvPr/>
        </p:nvSpPr>
        <p:spPr>
          <a:xfrm>
            <a:off x="8357040" y="3655080"/>
            <a:ext cx="0" cy="314280"/>
          </a:xfrm>
          <a:prstGeom prst="line">
            <a:avLst/>
          </a:prstGeom>
          <a:ln w="9360">
            <a:solidFill>
              <a:srgbClr val="000000"/>
            </a:solidFill>
            <a:round/>
            <a:headEnd len="sm" type="triangle" w="sm"/>
            <a:tailEnd len="sm" type="triangle" w="sm"/>
          </a:ln>
        </p:spPr>
      </p:sp>
      <p:sp>
        <p:nvSpPr>
          <p:cNvPr id="108" name="Line 10"/>
          <p:cNvSpPr/>
          <p:nvPr/>
        </p:nvSpPr>
        <p:spPr>
          <a:xfrm>
            <a:off x="8266680" y="3655080"/>
            <a:ext cx="0" cy="314280"/>
          </a:xfrm>
          <a:prstGeom prst="line">
            <a:avLst/>
          </a:prstGeom>
          <a:ln w="9360">
            <a:solidFill>
              <a:srgbClr val="000000"/>
            </a:solidFill>
            <a:round/>
            <a:headEnd len="sm" type="triangle" w="sm"/>
            <a:tailEnd len="sm" type="triangle" w="sm"/>
          </a:ln>
        </p:spPr>
      </p:sp>
      <p:sp>
        <p:nvSpPr>
          <p:cNvPr id="109" name="Line 11"/>
          <p:cNvSpPr/>
          <p:nvPr/>
        </p:nvSpPr>
        <p:spPr>
          <a:xfrm>
            <a:off x="8176320" y="3655080"/>
            <a:ext cx="0" cy="314280"/>
          </a:xfrm>
          <a:prstGeom prst="line">
            <a:avLst/>
          </a:prstGeom>
          <a:ln w="9360">
            <a:solidFill>
              <a:srgbClr val="000000"/>
            </a:solidFill>
            <a:round/>
            <a:headEnd len="sm" type="triangle" w="sm"/>
            <a:tailEnd len="sm" type="triangle" w="sm"/>
          </a:ln>
        </p:spPr>
      </p:sp>
      <p:sp>
        <p:nvSpPr>
          <p:cNvPr id="110" name="Line 12"/>
          <p:cNvSpPr/>
          <p:nvPr/>
        </p:nvSpPr>
        <p:spPr>
          <a:xfrm>
            <a:off x="8085600" y="3655080"/>
            <a:ext cx="0" cy="314280"/>
          </a:xfrm>
          <a:prstGeom prst="line">
            <a:avLst/>
          </a:prstGeom>
          <a:ln w="9360">
            <a:solidFill>
              <a:srgbClr val="000000"/>
            </a:solidFill>
            <a:round/>
            <a:headEnd len="sm" type="triangle" w="sm"/>
            <a:tailEnd len="sm" type="triangle" w="sm"/>
          </a:ln>
        </p:spPr>
      </p:sp>
      <p:sp>
        <p:nvSpPr>
          <p:cNvPr id="111" name="Line 13"/>
          <p:cNvSpPr/>
          <p:nvPr/>
        </p:nvSpPr>
        <p:spPr>
          <a:xfrm>
            <a:off x="7995240" y="3655080"/>
            <a:ext cx="0" cy="314280"/>
          </a:xfrm>
          <a:prstGeom prst="line">
            <a:avLst/>
          </a:prstGeom>
          <a:ln w="9360">
            <a:solidFill>
              <a:srgbClr val="000000"/>
            </a:solidFill>
            <a:round/>
            <a:headEnd len="sm" type="triangle" w="sm"/>
            <a:tailEnd len="sm" type="triangle" w="sm"/>
          </a:ln>
        </p:spPr>
      </p:sp>
      <p:sp>
        <p:nvSpPr>
          <p:cNvPr id="112" name="Line 14"/>
          <p:cNvSpPr/>
          <p:nvPr/>
        </p:nvSpPr>
        <p:spPr>
          <a:xfrm>
            <a:off x="7904880" y="3655080"/>
            <a:ext cx="0" cy="314280"/>
          </a:xfrm>
          <a:prstGeom prst="line">
            <a:avLst/>
          </a:prstGeom>
          <a:ln w="9360">
            <a:solidFill>
              <a:srgbClr val="000000"/>
            </a:solidFill>
            <a:round/>
            <a:headEnd len="sm" type="triangle" w="sm"/>
            <a:tailEnd len="sm" type="triangle" w="sm"/>
          </a:ln>
        </p:spPr>
      </p:sp>
      <p:sp>
        <p:nvSpPr>
          <p:cNvPr id="113" name="Line 15"/>
          <p:cNvSpPr/>
          <p:nvPr/>
        </p:nvSpPr>
        <p:spPr>
          <a:xfrm>
            <a:off x="7003080" y="3655080"/>
            <a:ext cx="0" cy="314280"/>
          </a:xfrm>
          <a:prstGeom prst="line">
            <a:avLst/>
          </a:prstGeom>
          <a:ln w="9360">
            <a:solidFill>
              <a:srgbClr val="000000"/>
            </a:solidFill>
            <a:round/>
            <a:headEnd len="sm" type="triangle" w="sm"/>
            <a:tailEnd len="sm" type="triangle" w="sm"/>
          </a:ln>
        </p:spPr>
      </p:sp>
      <p:sp>
        <p:nvSpPr>
          <p:cNvPr id="114" name="Line 16"/>
          <p:cNvSpPr/>
          <p:nvPr/>
        </p:nvSpPr>
        <p:spPr>
          <a:xfrm>
            <a:off x="6912720" y="3655080"/>
            <a:ext cx="0" cy="314280"/>
          </a:xfrm>
          <a:prstGeom prst="line">
            <a:avLst/>
          </a:prstGeom>
          <a:ln w="9360">
            <a:solidFill>
              <a:srgbClr val="000000"/>
            </a:solidFill>
            <a:round/>
            <a:headEnd len="sm" type="triangle" w="sm"/>
            <a:tailEnd len="sm" type="triangle" w="sm"/>
          </a:ln>
        </p:spPr>
      </p:sp>
      <p:sp>
        <p:nvSpPr>
          <p:cNvPr id="115" name="Line 17"/>
          <p:cNvSpPr/>
          <p:nvPr/>
        </p:nvSpPr>
        <p:spPr>
          <a:xfrm>
            <a:off x="6822000" y="3655080"/>
            <a:ext cx="0" cy="314280"/>
          </a:xfrm>
          <a:prstGeom prst="line">
            <a:avLst/>
          </a:prstGeom>
          <a:ln w="9360">
            <a:solidFill>
              <a:srgbClr val="000000"/>
            </a:solidFill>
            <a:round/>
            <a:headEnd len="sm" type="triangle" w="sm"/>
            <a:tailEnd len="sm" type="triangle" w="sm"/>
          </a:ln>
        </p:spPr>
      </p:sp>
      <p:sp>
        <p:nvSpPr>
          <p:cNvPr id="116" name="Line 18"/>
          <p:cNvSpPr/>
          <p:nvPr/>
        </p:nvSpPr>
        <p:spPr>
          <a:xfrm>
            <a:off x="6731640" y="3655080"/>
            <a:ext cx="0" cy="314280"/>
          </a:xfrm>
          <a:prstGeom prst="line">
            <a:avLst/>
          </a:prstGeom>
          <a:ln w="9360">
            <a:solidFill>
              <a:srgbClr val="000000"/>
            </a:solidFill>
            <a:round/>
            <a:headEnd len="sm" type="triangle" w="sm"/>
            <a:tailEnd len="sm" type="triangle" w="sm"/>
          </a:ln>
        </p:spPr>
      </p:sp>
      <p:sp>
        <p:nvSpPr>
          <p:cNvPr id="117" name="Line 19"/>
          <p:cNvSpPr/>
          <p:nvPr/>
        </p:nvSpPr>
        <p:spPr>
          <a:xfrm>
            <a:off x="6641280" y="3655080"/>
            <a:ext cx="0" cy="314280"/>
          </a:xfrm>
          <a:prstGeom prst="line">
            <a:avLst/>
          </a:prstGeom>
          <a:ln w="9360">
            <a:solidFill>
              <a:srgbClr val="000000"/>
            </a:solidFill>
            <a:round/>
            <a:headEnd len="sm" type="triangle" w="sm"/>
            <a:tailEnd len="sm" type="triangle" w="sm"/>
          </a:ln>
        </p:spPr>
      </p:sp>
      <p:sp>
        <p:nvSpPr>
          <p:cNvPr id="118" name="Line 20"/>
          <p:cNvSpPr/>
          <p:nvPr/>
        </p:nvSpPr>
        <p:spPr>
          <a:xfrm>
            <a:off x="6550560" y="3655080"/>
            <a:ext cx="0" cy="314280"/>
          </a:xfrm>
          <a:prstGeom prst="line">
            <a:avLst/>
          </a:prstGeom>
          <a:ln w="9360">
            <a:solidFill>
              <a:srgbClr val="000000"/>
            </a:solidFill>
            <a:round/>
            <a:headEnd len="sm" type="triangle" w="sm"/>
            <a:tailEnd len="sm" type="triangle" w="sm"/>
          </a:ln>
        </p:spPr>
      </p:sp>
      <p:sp>
        <p:nvSpPr>
          <p:cNvPr id="119" name="Line 21"/>
          <p:cNvSpPr/>
          <p:nvPr/>
        </p:nvSpPr>
        <p:spPr>
          <a:xfrm>
            <a:off x="6463440" y="3655080"/>
            <a:ext cx="0" cy="314280"/>
          </a:xfrm>
          <a:prstGeom prst="line">
            <a:avLst/>
          </a:prstGeom>
          <a:ln w="9360">
            <a:solidFill>
              <a:srgbClr val="000000"/>
            </a:solidFill>
            <a:round/>
            <a:headEnd len="sm" type="triangle" w="sm"/>
            <a:tailEnd len="sm" type="triangle" w="sm"/>
          </a:ln>
        </p:spPr>
      </p:sp>
      <p:sp>
        <p:nvSpPr>
          <p:cNvPr id="120" name="CustomShape 22"/>
          <p:cNvSpPr/>
          <p:nvPr/>
        </p:nvSpPr>
        <p:spPr>
          <a:xfrm>
            <a:off x="7135920" y="3683160"/>
            <a:ext cx="721800" cy="198000"/>
          </a:xfrm>
          <a:prstGeom prst="rect">
            <a:avLst/>
          </a:prstGeom>
          <a:noFill/>
          <a:ln w="19080">
            <a:noFill/>
          </a:ln>
        </p:spPr>
        <p:txBody>
          <a:bodyPr lIns="0" rIns="0" tIns="0" bIns="0" anchor="ctr"/>
          <a:p>
            <a:pPr algn="ctr">
              <a:lnSpc>
                <a:spcPct val="100000"/>
              </a:lnSpc>
            </a:pPr>
            <a:r>
              <a:rPr b="1" lang="en-US" sz="2000">
                <a:solidFill>
                  <a:srgbClr val="000000"/>
                </a:solidFill>
                <a:latin typeface="Arial"/>
              </a:rPr>
              <a:t>. . .</a:t>
            </a:r>
            <a:endParaRPr/>
          </a:p>
        </p:txBody>
      </p:sp>
      <p:sp>
        <p:nvSpPr>
          <p:cNvPr id="121" name="Line 23"/>
          <p:cNvSpPr/>
          <p:nvPr/>
        </p:nvSpPr>
        <p:spPr>
          <a:xfrm>
            <a:off x="7095240" y="3655080"/>
            <a:ext cx="0" cy="314280"/>
          </a:xfrm>
          <a:prstGeom prst="line">
            <a:avLst/>
          </a:prstGeom>
          <a:ln w="9360">
            <a:solidFill>
              <a:srgbClr val="000000"/>
            </a:solidFill>
            <a:round/>
            <a:headEnd len="sm" type="triangle" w="sm"/>
            <a:tailEnd len="sm" type="triangle" w="sm"/>
          </a:ln>
        </p:spPr>
      </p:sp>
      <p:sp>
        <p:nvSpPr>
          <p:cNvPr id="122" name="Line 24"/>
          <p:cNvSpPr/>
          <p:nvPr/>
        </p:nvSpPr>
        <p:spPr>
          <a:xfrm>
            <a:off x="5916240" y="1492200"/>
            <a:ext cx="405000" cy="0"/>
          </a:xfrm>
          <a:prstGeom prst="line">
            <a:avLst/>
          </a:prstGeom>
          <a:ln w="9360">
            <a:solidFill>
              <a:srgbClr val="000000"/>
            </a:solidFill>
            <a:round/>
            <a:tailEnd len="sm" type="triangle" w="sm"/>
          </a:ln>
        </p:spPr>
      </p:sp>
      <p:sp>
        <p:nvSpPr>
          <p:cNvPr id="123" name="Line 25"/>
          <p:cNvSpPr/>
          <p:nvPr/>
        </p:nvSpPr>
        <p:spPr>
          <a:xfrm>
            <a:off x="5916240" y="1582560"/>
            <a:ext cx="405000" cy="0"/>
          </a:xfrm>
          <a:prstGeom prst="line">
            <a:avLst/>
          </a:prstGeom>
          <a:ln w="9360">
            <a:solidFill>
              <a:srgbClr val="000000"/>
            </a:solidFill>
            <a:round/>
            <a:tailEnd len="sm" type="triangle" w="sm"/>
          </a:ln>
        </p:spPr>
      </p:sp>
      <p:sp>
        <p:nvSpPr>
          <p:cNvPr id="124" name="Line 26"/>
          <p:cNvSpPr/>
          <p:nvPr/>
        </p:nvSpPr>
        <p:spPr>
          <a:xfrm>
            <a:off x="5916240" y="1672920"/>
            <a:ext cx="405000" cy="0"/>
          </a:xfrm>
          <a:prstGeom prst="line">
            <a:avLst/>
          </a:prstGeom>
          <a:ln w="9360">
            <a:solidFill>
              <a:srgbClr val="000000"/>
            </a:solidFill>
            <a:round/>
            <a:tailEnd len="sm" type="triangle" w="sm"/>
          </a:ln>
        </p:spPr>
      </p:sp>
      <p:sp>
        <p:nvSpPr>
          <p:cNvPr id="125" name="Line 27"/>
          <p:cNvSpPr/>
          <p:nvPr/>
        </p:nvSpPr>
        <p:spPr>
          <a:xfrm>
            <a:off x="5916240" y="1763640"/>
            <a:ext cx="405000" cy="0"/>
          </a:xfrm>
          <a:prstGeom prst="line">
            <a:avLst/>
          </a:prstGeom>
          <a:ln w="9360">
            <a:solidFill>
              <a:srgbClr val="000000"/>
            </a:solidFill>
            <a:round/>
            <a:tailEnd len="sm" type="triangle" w="sm"/>
          </a:ln>
        </p:spPr>
      </p:sp>
      <p:sp>
        <p:nvSpPr>
          <p:cNvPr id="126" name="Line 28"/>
          <p:cNvSpPr/>
          <p:nvPr/>
        </p:nvSpPr>
        <p:spPr>
          <a:xfrm>
            <a:off x="5916240" y="1854000"/>
            <a:ext cx="405000" cy="0"/>
          </a:xfrm>
          <a:prstGeom prst="line">
            <a:avLst/>
          </a:prstGeom>
          <a:ln w="9360">
            <a:solidFill>
              <a:srgbClr val="000000"/>
            </a:solidFill>
            <a:round/>
            <a:tailEnd len="sm" type="triangle" w="sm"/>
          </a:ln>
        </p:spPr>
      </p:sp>
      <p:sp>
        <p:nvSpPr>
          <p:cNvPr id="127" name="Line 29"/>
          <p:cNvSpPr/>
          <p:nvPr/>
        </p:nvSpPr>
        <p:spPr>
          <a:xfrm>
            <a:off x="5916240" y="1944360"/>
            <a:ext cx="405000" cy="0"/>
          </a:xfrm>
          <a:prstGeom prst="line">
            <a:avLst/>
          </a:prstGeom>
          <a:ln w="9360">
            <a:solidFill>
              <a:srgbClr val="000000"/>
            </a:solidFill>
            <a:round/>
            <a:tailEnd len="sm" type="triangle" w="sm"/>
          </a:ln>
        </p:spPr>
      </p:sp>
      <p:sp>
        <p:nvSpPr>
          <p:cNvPr id="128" name="Line 30"/>
          <p:cNvSpPr/>
          <p:nvPr/>
        </p:nvSpPr>
        <p:spPr>
          <a:xfrm>
            <a:off x="5916240" y="2035080"/>
            <a:ext cx="405000" cy="0"/>
          </a:xfrm>
          <a:prstGeom prst="line">
            <a:avLst/>
          </a:prstGeom>
          <a:ln w="9360">
            <a:solidFill>
              <a:srgbClr val="000000"/>
            </a:solidFill>
            <a:round/>
            <a:tailEnd len="sm" type="triangle" w="sm"/>
          </a:ln>
        </p:spPr>
      </p:sp>
      <p:sp>
        <p:nvSpPr>
          <p:cNvPr id="129" name="Line 31"/>
          <p:cNvSpPr/>
          <p:nvPr/>
        </p:nvSpPr>
        <p:spPr>
          <a:xfrm>
            <a:off x="5916240" y="2125440"/>
            <a:ext cx="405000" cy="0"/>
          </a:xfrm>
          <a:prstGeom prst="line">
            <a:avLst/>
          </a:prstGeom>
          <a:ln w="9360">
            <a:solidFill>
              <a:srgbClr val="000000"/>
            </a:solidFill>
            <a:round/>
            <a:tailEnd len="sm" type="triangle" w="sm"/>
          </a:ln>
        </p:spPr>
      </p:sp>
      <p:sp>
        <p:nvSpPr>
          <p:cNvPr id="130" name="Line 32"/>
          <p:cNvSpPr/>
          <p:nvPr/>
        </p:nvSpPr>
        <p:spPr>
          <a:xfrm>
            <a:off x="5916240" y="2977920"/>
            <a:ext cx="405000" cy="0"/>
          </a:xfrm>
          <a:prstGeom prst="line">
            <a:avLst/>
          </a:prstGeom>
          <a:ln w="9360">
            <a:solidFill>
              <a:srgbClr val="000000"/>
            </a:solidFill>
            <a:round/>
            <a:tailEnd len="sm" type="triangle" w="sm"/>
          </a:ln>
        </p:spPr>
      </p:sp>
      <p:sp>
        <p:nvSpPr>
          <p:cNvPr id="131" name="Line 33"/>
          <p:cNvSpPr/>
          <p:nvPr/>
        </p:nvSpPr>
        <p:spPr>
          <a:xfrm>
            <a:off x="5916240" y="3068280"/>
            <a:ext cx="405000" cy="0"/>
          </a:xfrm>
          <a:prstGeom prst="line">
            <a:avLst/>
          </a:prstGeom>
          <a:ln w="9360">
            <a:solidFill>
              <a:srgbClr val="000000"/>
            </a:solidFill>
            <a:round/>
            <a:tailEnd len="sm" type="triangle" w="sm"/>
          </a:ln>
        </p:spPr>
      </p:sp>
      <p:sp>
        <p:nvSpPr>
          <p:cNvPr id="132" name="Line 34"/>
          <p:cNvSpPr/>
          <p:nvPr/>
        </p:nvSpPr>
        <p:spPr>
          <a:xfrm>
            <a:off x="5916240" y="3159000"/>
            <a:ext cx="405000" cy="0"/>
          </a:xfrm>
          <a:prstGeom prst="line">
            <a:avLst/>
          </a:prstGeom>
          <a:ln w="9360">
            <a:solidFill>
              <a:srgbClr val="000000"/>
            </a:solidFill>
            <a:round/>
            <a:tailEnd len="sm" type="triangle" w="sm"/>
          </a:ln>
        </p:spPr>
      </p:sp>
      <p:sp>
        <p:nvSpPr>
          <p:cNvPr id="133" name="Line 35"/>
          <p:cNvSpPr/>
          <p:nvPr/>
        </p:nvSpPr>
        <p:spPr>
          <a:xfrm>
            <a:off x="5916240" y="3249360"/>
            <a:ext cx="405000" cy="0"/>
          </a:xfrm>
          <a:prstGeom prst="line">
            <a:avLst/>
          </a:prstGeom>
          <a:ln w="9360">
            <a:solidFill>
              <a:srgbClr val="000000"/>
            </a:solidFill>
            <a:round/>
            <a:tailEnd len="sm" type="triangle" w="sm"/>
          </a:ln>
        </p:spPr>
      </p:sp>
      <p:sp>
        <p:nvSpPr>
          <p:cNvPr id="134" name="Line 36"/>
          <p:cNvSpPr/>
          <p:nvPr/>
        </p:nvSpPr>
        <p:spPr>
          <a:xfrm>
            <a:off x="5916240" y="3340080"/>
            <a:ext cx="405000" cy="0"/>
          </a:xfrm>
          <a:prstGeom prst="line">
            <a:avLst/>
          </a:prstGeom>
          <a:ln w="9360">
            <a:solidFill>
              <a:srgbClr val="000000"/>
            </a:solidFill>
            <a:round/>
            <a:tailEnd len="sm" type="triangle" w="sm"/>
          </a:ln>
        </p:spPr>
      </p:sp>
      <p:sp>
        <p:nvSpPr>
          <p:cNvPr id="135" name="Line 37"/>
          <p:cNvSpPr/>
          <p:nvPr/>
        </p:nvSpPr>
        <p:spPr>
          <a:xfrm>
            <a:off x="5916240" y="3430440"/>
            <a:ext cx="405000" cy="0"/>
          </a:xfrm>
          <a:prstGeom prst="line">
            <a:avLst/>
          </a:prstGeom>
          <a:ln w="9360">
            <a:solidFill>
              <a:srgbClr val="000000"/>
            </a:solidFill>
            <a:round/>
            <a:tailEnd len="sm" type="triangle" w="sm"/>
          </a:ln>
        </p:spPr>
      </p:sp>
      <p:sp>
        <p:nvSpPr>
          <p:cNvPr id="136" name="Line 38"/>
          <p:cNvSpPr/>
          <p:nvPr/>
        </p:nvSpPr>
        <p:spPr>
          <a:xfrm>
            <a:off x="5916240" y="3517560"/>
            <a:ext cx="405000" cy="0"/>
          </a:xfrm>
          <a:prstGeom prst="line">
            <a:avLst/>
          </a:prstGeom>
          <a:ln w="9360">
            <a:solidFill>
              <a:srgbClr val="000000"/>
            </a:solidFill>
            <a:round/>
            <a:tailEnd len="sm" type="triangle" w="sm"/>
          </a:ln>
        </p:spPr>
      </p:sp>
      <p:sp>
        <p:nvSpPr>
          <p:cNvPr id="137" name="CustomShape 39"/>
          <p:cNvSpPr/>
          <p:nvPr/>
        </p:nvSpPr>
        <p:spPr>
          <a:xfrm rot="16200000">
            <a:off x="5741640" y="2378160"/>
            <a:ext cx="677520" cy="256680"/>
          </a:xfrm>
          <a:prstGeom prst="rect">
            <a:avLst/>
          </a:prstGeom>
          <a:noFill/>
          <a:ln w="19080">
            <a:noFill/>
          </a:ln>
        </p:spPr>
        <p:txBody>
          <a:bodyPr lIns="0" rIns="0" tIns="0" bIns="0" anchor="ctr"/>
          <a:p>
            <a:pPr algn="ctr">
              <a:lnSpc>
                <a:spcPct val="100000"/>
              </a:lnSpc>
            </a:pPr>
            <a:r>
              <a:rPr b="1" lang="en-US" sz="2000">
                <a:solidFill>
                  <a:srgbClr val="000000"/>
                </a:solidFill>
                <a:latin typeface="Arial"/>
              </a:rPr>
              <a:t>. . .</a:t>
            </a:r>
            <a:endParaRPr/>
          </a:p>
        </p:txBody>
      </p:sp>
      <p:sp>
        <p:nvSpPr>
          <p:cNvPr id="138" name="Line 40"/>
          <p:cNvSpPr/>
          <p:nvPr/>
        </p:nvSpPr>
        <p:spPr>
          <a:xfrm>
            <a:off x="5916240" y="2885760"/>
            <a:ext cx="405000" cy="0"/>
          </a:xfrm>
          <a:prstGeom prst="line">
            <a:avLst/>
          </a:prstGeom>
          <a:ln w="9360">
            <a:solidFill>
              <a:srgbClr val="000000"/>
            </a:solidFill>
            <a:round/>
            <a:tailEnd len="sm" type="triangle" w="sm"/>
          </a:ln>
        </p:spPr>
      </p:sp>
      <p:sp>
        <p:nvSpPr>
          <p:cNvPr id="139" name="CustomShape 41"/>
          <p:cNvSpPr/>
          <p:nvPr/>
        </p:nvSpPr>
        <p:spPr>
          <a:xfrm>
            <a:off x="6319800" y="1359000"/>
            <a:ext cx="2347560" cy="2295000"/>
          </a:xfrm>
          <a:prstGeom prst="rect">
            <a:avLst/>
          </a:prstGeom>
          <a:noFill/>
          <a:ln w="19080">
            <a:solidFill>
              <a:srgbClr val="000000"/>
            </a:solidFill>
            <a:miter/>
          </a:ln>
        </p:spPr>
        <p:txBody>
          <a:bodyPr lIns="0" rIns="0" tIns="0" bIns="0" anchor="ctr"/>
          <a:p>
            <a:pPr algn="ctr">
              <a:lnSpc>
                <a:spcPct val="100000"/>
              </a:lnSpc>
            </a:pPr>
            <a:r>
              <a:rPr lang="en-US" sz="2000">
                <a:solidFill>
                  <a:srgbClr val="000000"/>
                </a:solidFill>
                <a:latin typeface="Arial"/>
              </a:rPr>
              <a:t>1024 × 1024</a:t>
            </a:r>
            <a:endParaRPr/>
          </a:p>
          <a:p>
            <a:pPr algn="ctr">
              <a:lnSpc>
                <a:spcPct val="100000"/>
              </a:lnSpc>
            </a:pPr>
            <a:r>
              <a:rPr lang="en-US" sz="2000">
                <a:solidFill>
                  <a:srgbClr val="000000"/>
                </a:solidFill>
                <a:latin typeface="Arial"/>
              </a:rPr>
              <a:t>Cell Matrix</a:t>
            </a:r>
            <a:endParaRPr/>
          </a:p>
        </p:txBody>
      </p:sp>
      <p:sp>
        <p:nvSpPr>
          <p:cNvPr id="140" name="CustomShape 42"/>
          <p:cNvSpPr/>
          <p:nvPr/>
        </p:nvSpPr>
        <p:spPr>
          <a:xfrm rot="16200000">
            <a:off x="4524480" y="2264040"/>
            <a:ext cx="2293560" cy="487080"/>
          </a:xfrm>
          <a:prstGeom prst="rect">
            <a:avLst/>
          </a:prstGeom>
          <a:noFill/>
          <a:ln w="19080">
            <a:noFill/>
          </a:ln>
        </p:spPr>
        <p:txBody>
          <a:bodyPr lIns="0" rIns="0" tIns="0" bIns="0" anchor="ctr"/>
          <a:p>
            <a:pPr algn="ctr">
              <a:lnSpc>
                <a:spcPct val="100000"/>
              </a:lnSpc>
            </a:pPr>
            <a:r>
              <a:rPr lang="en-US">
                <a:solidFill>
                  <a:srgbClr val="000000"/>
                </a:solidFill>
                <a:latin typeface="Arial"/>
              </a:rPr>
              <a:t>Row Decoder</a:t>
            </a:r>
            <a:endParaRPr/>
          </a:p>
        </p:txBody>
      </p:sp>
      <p:sp>
        <p:nvSpPr>
          <p:cNvPr id="141" name="CustomShape 43"/>
          <p:cNvSpPr/>
          <p:nvPr/>
        </p:nvSpPr>
        <p:spPr>
          <a:xfrm>
            <a:off x="6319800" y="3968640"/>
            <a:ext cx="2347560" cy="585360"/>
          </a:xfrm>
          <a:prstGeom prst="rect">
            <a:avLst/>
          </a:prstGeom>
          <a:noFill/>
          <a:ln w="19080">
            <a:solidFill>
              <a:srgbClr val="000000"/>
            </a:solidFill>
            <a:miter/>
          </a:ln>
        </p:spPr>
        <p:txBody>
          <a:bodyPr lIns="0" rIns="0" tIns="0" bIns="0" anchor="ctr"/>
          <a:p>
            <a:pPr algn="ctr">
              <a:lnSpc>
                <a:spcPct val="100000"/>
              </a:lnSpc>
            </a:pPr>
            <a:r>
              <a:rPr lang="en-US">
                <a:solidFill>
                  <a:srgbClr val="000000"/>
                </a:solidFill>
                <a:latin typeface="Arial"/>
              </a:rPr>
              <a:t>Sense/write amplifiers</a:t>
            </a:r>
            <a:endParaRPr/>
          </a:p>
        </p:txBody>
      </p:sp>
      <p:sp>
        <p:nvSpPr>
          <p:cNvPr id="142" name="CustomShape 44"/>
          <p:cNvSpPr/>
          <p:nvPr/>
        </p:nvSpPr>
        <p:spPr>
          <a:xfrm>
            <a:off x="6319800" y="4870440"/>
            <a:ext cx="2347560" cy="493200"/>
          </a:xfrm>
          <a:prstGeom prst="rect">
            <a:avLst/>
          </a:prstGeom>
          <a:noFill/>
          <a:ln w="19080">
            <a:noFill/>
          </a:ln>
        </p:spPr>
        <p:txBody>
          <a:bodyPr lIns="0" rIns="0" tIns="0" bIns="0" anchor="ctr"/>
          <a:p>
            <a:pPr algn="ctr">
              <a:lnSpc>
                <a:spcPct val="100000"/>
              </a:lnSpc>
            </a:pPr>
            <a:r>
              <a:rPr lang="en-US">
                <a:solidFill>
                  <a:srgbClr val="000000"/>
                </a:solidFill>
                <a:latin typeface="Arial"/>
              </a:rPr>
              <a:t>Column Decoder</a:t>
            </a:r>
            <a:endParaRPr/>
          </a:p>
        </p:txBody>
      </p:sp>
      <p:sp>
        <p:nvSpPr>
          <p:cNvPr id="143" name="CustomShape 45"/>
          <p:cNvSpPr/>
          <p:nvPr/>
        </p:nvSpPr>
        <p:spPr>
          <a:xfrm>
            <a:off x="6327720" y="4869000"/>
            <a:ext cx="2339640" cy="495000"/>
          </a:xfrm>
          <a:prstGeom prst="rect">
            <a:avLst/>
          </a:prstGeom>
          <a:noFill/>
          <a:ln w="19080">
            <a:solidFill>
              <a:srgbClr val="000000"/>
            </a:solidFill>
            <a:miter/>
          </a:ln>
        </p:spPr>
      </p:sp>
      <p:sp>
        <p:nvSpPr>
          <p:cNvPr id="144" name="Line 46"/>
          <p:cNvSpPr/>
          <p:nvPr/>
        </p:nvSpPr>
        <p:spPr>
          <a:xfrm>
            <a:off x="8538120" y="4555080"/>
            <a:ext cx="0" cy="314280"/>
          </a:xfrm>
          <a:prstGeom prst="line">
            <a:avLst/>
          </a:prstGeom>
          <a:ln w="9360">
            <a:solidFill>
              <a:srgbClr val="000000"/>
            </a:solidFill>
            <a:round/>
            <a:headEnd len="sm" type="triangle" w="sm"/>
          </a:ln>
        </p:spPr>
      </p:sp>
      <p:sp>
        <p:nvSpPr>
          <p:cNvPr id="145" name="Line 47"/>
          <p:cNvSpPr/>
          <p:nvPr/>
        </p:nvSpPr>
        <p:spPr>
          <a:xfrm>
            <a:off x="8447760" y="4555080"/>
            <a:ext cx="0" cy="314280"/>
          </a:xfrm>
          <a:prstGeom prst="line">
            <a:avLst/>
          </a:prstGeom>
          <a:ln w="9360">
            <a:solidFill>
              <a:srgbClr val="000000"/>
            </a:solidFill>
            <a:round/>
            <a:headEnd len="sm" type="triangle" w="sm"/>
          </a:ln>
        </p:spPr>
      </p:sp>
      <p:sp>
        <p:nvSpPr>
          <p:cNvPr id="146" name="Line 48"/>
          <p:cNvSpPr/>
          <p:nvPr/>
        </p:nvSpPr>
        <p:spPr>
          <a:xfrm>
            <a:off x="8357040" y="4555080"/>
            <a:ext cx="0" cy="314280"/>
          </a:xfrm>
          <a:prstGeom prst="line">
            <a:avLst/>
          </a:prstGeom>
          <a:ln w="9360">
            <a:solidFill>
              <a:srgbClr val="000000"/>
            </a:solidFill>
            <a:round/>
            <a:headEnd len="sm" type="triangle" w="sm"/>
          </a:ln>
        </p:spPr>
      </p:sp>
      <p:sp>
        <p:nvSpPr>
          <p:cNvPr id="147" name="Line 49"/>
          <p:cNvSpPr/>
          <p:nvPr/>
        </p:nvSpPr>
        <p:spPr>
          <a:xfrm>
            <a:off x="8266680" y="4555080"/>
            <a:ext cx="0" cy="314280"/>
          </a:xfrm>
          <a:prstGeom prst="line">
            <a:avLst/>
          </a:prstGeom>
          <a:ln w="9360">
            <a:solidFill>
              <a:srgbClr val="000000"/>
            </a:solidFill>
            <a:round/>
            <a:headEnd len="sm" type="triangle" w="sm"/>
          </a:ln>
        </p:spPr>
      </p:sp>
      <p:sp>
        <p:nvSpPr>
          <p:cNvPr id="148" name="Line 50"/>
          <p:cNvSpPr/>
          <p:nvPr/>
        </p:nvSpPr>
        <p:spPr>
          <a:xfrm>
            <a:off x="8176320" y="4555080"/>
            <a:ext cx="0" cy="314280"/>
          </a:xfrm>
          <a:prstGeom prst="line">
            <a:avLst/>
          </a:prstGeom>
          <a:ln w="9360">
            <a:solidFill>
              <a:srgbClr val="000000"/>
            </a:solidFill>
            <a:round/>
            <a:headEnd len="sm" type="triangle" w="sm"/>
          </a:ln>
        </p:spPr>
      </p:sp>
      <p:sp>
        <p:nvSpPr>
          <p:cNvPr id="149" name="Line 51"/>
          <p:cNvSpPr/>
          <p:nvPr/>
        </p:nvSpPr>
        <p:spPr>
          <a:xfrm>
            <a:off x="8085600" y="4555080"/>
            <a:ext cx="0" cy="314280"/>
          </a:xfrm>
          <a:prstGeom prst="line">
            <a:avLst/>
          </a:prstGeom>
          <a:ln w="9360">
            <a:solidFill>
              <a:srgbClr val="000000"/>
            </a:solidFill>
            <a:round/>
            <a:headEnd len="sm" type="triangle" w="sm"/>
          </a:ln>
        </p:spPr>
      </p:sp>
      <p:sp>
        <p:nvSpPr>
          <p:cNvPr id="150" name="Line 52"/>
          <p:cNvSpPr/>
          <p:nvPr/>
        </p:nvSpPr>
        <p:spPr>
          <a:xfrm>
            <a:off x="7995240" y="4555080"/>
            <a:ext cx="0" cy="314280"/>
          </a:xfrm>
          <a:prstGeom prst="line">
            <a:avLst/>
          </a:prstGeom>
          <a:ln w="9360">
            <a:solidFill>
              <a:srgbClr val="000000"/>
            </a:solidFill>
            <a:round/>
            <a:headEnd len="sm" type="triangle" w="sm"/>
          </a:ln>
        </p:spPr>
      </p:sp>
      <p:sp>
        <p:nvSpPr>
          <p:cNvPr id="151" name="Line 53"/>
          <p:cNvSpPr/>
          <p:nvPr/>
        </p:nvSpPr>
        <p:spPr>
          <a:xfrm>
            <a:off x="7904880" y="4555080"/>
            <a:ext cx="0" cy="314280"/>
          </a:xfrm>
          <a:prstGeom prst="line">
            <a:avLst/>
          </a:prstGeom>
          <a:ln w="9360">
            <a:solidFill>
              <a:srgbClr val="000000"/>
            </a:solidFill>
            <a:round/>
            <a:headEnd len="sm" type="triangle" w="sm"/>
          </a:ln>
        </p:spPr>
      </p:sp>
      <p:sp>
        <p:nvSpPr>
          <p:cNvPr id="152" name="Line 54"/>
          <p:cNvSpPr/>
          <p:nvPr/>
        </p:nvSpPr>
        <p:spPr>
          <a:xfrm>
            <a:off x="7003080" y="4555080"/>
            <a:ext cx="0" cy="314280"/>
          </a:xfrm>
          <a:prstGeom prst="line">
            <a:avLst/>
          </a:prstGeom>
          <a:ln w="9360">
            <a:solidFill>
              <a:srgbClr val="000000"/>
            </a:solidFill>
            <a:round/>
            <a:headEnd len="sm" type="triangle" w="sm"/>
          </a:ln>
        </p:spPr>
      </p:sp>
      <p:sp>
        <p:nvSpPr>
          <p:cNvPr id="153" name="Line 55"/>
          <p:cNvSpPr/>
          <p:nvPr/>
        </p:nvSpPr>
        <p:spPr>
          <a:xfrm>
            <a:off x="6912720" y="4555080"/>
            <a:ext cx="0" cy="314280"/>
          </a:xfrm>
          <a:prstGeom prst="line">
            <a:avLst/>
          </a:prstGeom>
          <a:ln w="9360">
            <a:solidFill>
              <a:srgbClr val="000000"/>
            </a:solidFill>
            <a:round/>
            <a:headEnd len="sm" type="triangle" w="sm"/>
          </a:ln>
        </p:spPr>
      </p:sp>
      <p:sp>
        <p:nvSpPr>
          <p:cNvPr id="154" name="Line 56"/>
          <p:cNvSpPr/>
          <p:nvPr/>
        </p:nvSpPr>
        <p:spPr>
          <a:xfrm>
            <a:off x="6822000" y="4555080"/>
            <a:ext cx="0" cy="314280"/>
          </a:xfrm>
          <a:prstGeom prst="line">
            <a:avLst/>
          </a:prstGeom>
          <a:ln w="9360">
            <a:solidFill>
              <a:srgbClr val="000000"/>
            </a:solidFill>
            <a:round/>
            <a:headEnd len="sm" type="triangle" w="sm"/>
          </a:ln>
        </p:spPr>
      </p:sp>
      <p:sp>
        <p:nvSpPr>
          <p:cNvPr id="155" name="Line 57"/>
          <p:cNvSpPr/>
          <p:nvPr/>
        </p:nvSpPr>
        <p:spPr>
          <a:xfrm>
            <a:off x="6731640" y="4555080"/>
            <a:ext cx="0" cy="314280"/>
          </a:xfrm>
          <a:prstGeom prst="line">
            <a:avLst/>
          </a:prstGeom>
          <a:ln w="9360">
            <a:solidFill>
              <a:srgbClr val="000000"/>
            </a:solidFill>
            <a:round/>
            <a:headEnd len="sm" type="triangle" w="sm"/>
          </a:ln>
        </p:spPr>
      </p:sp>
      <p:sp>
        <p:nvSpPr>
          <p:cNvPr id="156" name="Line 58"/>
          <p:cNvSpPr/>
          <p:nvPr/>
        </p:nvSpPr>
        <p:spPr>
          <a:xfrm>
            <a:off x="6641280" y="4555080"/>
            <a:ext cx="0" cy="314280"/>
          </a:xfrm>
          <a:prstGeom prst="line">
            <a:avLst/>
          </a:prstGeom>
          <a:ln w="9360">
            <a:solidFill>
              <a:srgbClr val="000000"/>
            </a:solidFill>
            <a:round/>
            <a:headEnd len="sm" type="triangle" w="sm"/>
          </a:ln>
        </p:spPr>
      </p:sp>
      <p:sp>
        <p:nvSpPr>
          <p:cNvPr id="157" name="Line 59"/>
          <p:cNvSpPr/>
          <p:nvPr/>
        </p:nvSpPr>
        <p:spPr>
          <a:xfrm>
            <a:off x="6550560" y="4555080"/>
            <a:ext cx="0" cy="314280"/>
          </a:xfrm>
          <a:prstGeom prst="line">
            <a:avLst/>
          </a:prstGeom>
          <a:ln w="9360">
            <a:solidFill>
              <a:srgbClr val="000000"/>
            </a:solidFill>
            <a:round/>
            <a:headEnd len="sm" type="triangle" w="sm"/>
          </a:ln>
        </p:spPr>
      </p:sp>
      <p:sp>
        <p:nvSpPr>
          <p:cNvPr id="158" name="Line 60"/>
          <p:cNvSpPr/>
          <p:nvPr/>
        </p:nvSpPr>
        <p:spPr>
          <a:xfrm>
            <a:off x="6463440" y="4555080"/>
            <a:ext cx="0" cy="314280"/>
          </a:xfrm>
          <a:prstGeom prst="line">
            <a:avLst/>
          </a:prstGeom>
          <a:ln w="9360">
            <a:solidFill>
              <a:srgbClr val="000000"/>
            </a:solidFill>
            <a:round/>
            <a:headEnd len="sm" type="triangle" w="sm"/>
          </a:ln>
        </p:spPr>
      </p:sp>
      <p:sp>
        <p:nvSpPr>
          <p:cNvPr id="159" name="CustomShape 61"/>
          <p:cNvSpPr/>
          <p:nvPr/>
        </p:nvSpPr>
        <p:spPr>
          <a:xfrm>
            <a:off x="7135920" y="4583160"/>
            <a:ext cx="721800" cy="198000"/>
          </a:xfrm>
          <a:prstGeom prst="rect">
            <a:avLst/>
          </a:prstGeom>
          <a:noFill/>
          <a:ln w="19080">
            <a:noFill/>
          </a:ln>
        </p:spPr>
        <p:txBody>
          <a:bodyPr lIns="0" rIns="0" tIns="0" bIns="0" anchor="ctr"/>
          <a:p>
            <a:pPr algn="ctr">
              <a:lnSpc>
                <a:spcPct val="100000"/>
              </a:lnSpc>
            </a:pPr>
            <a:r>
              <a:rPr b="1" lang="en-US" sz="2000">
                <a:solidFill>
                  <a:srgbClr val="000000"/>
                </a:solidFill>
                <a:latin typeface="Arial"/>
              </a:rPr>
              <a:t>. . .</a:t>
            </a:r>
            <a:endParaRPr/>
          </a:p>
        </p:txBody>
      </p:sp>
      <p:sp>
        <p:nvSpPr>
          <p:cNvPr id="160" name="Line 62"/>
          <p:cNvSpPr/>
          <p:nvPr/>
        </p:nvSpPr>
        <p:spPr>
          <a:xfrm>
            <a:off x="7095240" y="4555080"/>
            <a:ext cx="0" cy="314280"/>
          </a:xfrm>
          <a:prstGeom prst="line">
            <a:avLst/>
          </a:prstGeom>
          <a:ln w="9360">
            <a:solidFill>
              <a:srgbClr val="000000"/>
            </a:solidFill>
            <a:round/>
            <a:headEnd len="sm" type="triangle" w="sm"/>
          </a:ln>
        </p:spPr>
      </p:sp>
      <p:sp>
        <p:nvSpPr>
          <p:cNvPr id="161" name="CustomShape 63"/>
          <p:cNvSpPr/>
          <p:nvPr/>
        </p:nvSpPr>
        <p:spPr>
          <a:xfrm rot="5400000">
            <a:off x="4527720" y="2260440"/>
            <a:ext cx="2293560" cy="495000"/>
          </a:xfrm>
          <a:prstGeom prst="rect">
            <a:avLst/>
          </a:prstGeom>
          <a:noFill/>
          <a:ln w="19080">
            <a:solidFill>
              <a:srgbClr val="000000"/>
            </a:solidFill>
            <a:miter/>
          </a:ln>
        </p:spPr>
      </p:sp>
      <p:sp>
        <p:nvSpPr>
          <p:cNvPr id="162" name="CustomShape 64"/>
          <p:cNvSpPr/>
          <p:nvPr/>
        </p:nvSpPr>
        <p:spPr>
          <a:xfrm>
            <a:off x="6732720" y="5724360"/>
            <a:ext cx="1501560" cy="215640"/>
          </a:xfrm>
          <a:prstGeom prst="rect">
            <a:avLst/>
          </a:prstGeom>
          <a:noFill/>
          <a:ln w="19080">
            <a:noFill/>
          </a:ln>
        </p:spPr>
        <p:txBody>
          <a:bodyPr lIns="0" rIns="0" tIns="0" bIns="0" anchor="ctr"/>
          <a:p>
            <a:pPr algn="ctr">
              <a:lnSpc>
                <a:spcPct val="100000"/>
              </a:lnSpc>
            </a:pPr>
            <a:r>
              <a:rPr lang="en-US" sz="1400">
                <a:solidFill>
                  <a:srgbClr val="000000"/>
                </a:solidFill>
                <a:latin typeface="Arial"/>
              </a:rPr>
              <a:t>Column address</a:t>
            </a:r>
            <a:endParaRPr/>
          </a:p>
        </p:txBody>
      </p:sp>
      <p:sp>
        <p:nvSpPr>
          <p:cNvPr id="163" name="Line 65"/>
          <p:cNvSpPr/>
          <p:nvPr/>
        </p:nvSpPr>
        <p:spPr>
          <a:xfrm flipH="1" flipV="1">
            <a:off x="7495920" y="5364000"/>
            <a:ext cx="1800" cy="360360"/>
          </a:xfrm>
          <a:prstGeom prst="line">
            <a:avLst/>
          </a:prstGeom>
          <a:ln w="38160">
            <a:solidFill>
              <a:srgbClr val="000000"/>
            </a:solidFill>
            <a:round/>
            <a:tailEnd len="med" type="triangle" w="med"/>
          </a:ln>
        </p:spPr>
      </p:sp>
      <p:sp>
        <p:nvSpPr>
          <p:cNvPr id="164" name="Line 66"/>
          <p:cNvSpPr/>
          <p:nvPr/>
        </p:nvSpPr>
        <p:spPr>
          <a:xfrm flipV="1">
            <a:off x="7452360" y="5560200"/>
            <a:ext cx="90360" cy="44280"/>
          </a:xfrm>
          <a:prstGeom prst="line">
            <a:avLst/>
          </a:prstGeom>
          <a:ln w="19080">
            <a:solidFill>
              <a:srgbClr val="000000"/>
            </a:solidFill>
            <a:round/>
          </a:ln>
        </p:spPr>
      </p:sp>
      <p:sp>
        <p:nvSpPr>
          <p:cNvPr id="165" name="CustomShape 67"/>
          <p:cNvSpPr/>
          <p:nvPr/>
        </p:nvSpPr>
        <p:spPr>
          <a:xfrm>
            <a:off x="7245360" y="5499000"/>
            <a:ext cx="205920" cy="169560"/>
          </a:xfrm>
          <a:prstGeom prst="rect">
            <a:avLst/>
          </a:prstGeom>
          <a:noFill/>
          <a:ln w="19080">
            <a:noFill/>
          </a:ln>
        </p:spPr>
        <p:txBody>
          <a:bodyPr lIns="0" rIns="0" tIns="0" bIns="0" anchor="ctr"/>
          <a:p>
            <a:pPr>
              <a:lnSpc>
                <a:spcPct val="100000"/>
              </a:lnSpc>
            </a:pPr>
            <a:r>
              <a:rPr b="1" lang="en-US" sz="1200">
                <a:solidFill>
                  <a:srgbClr val="000000"/>
                </a:solidFill>
                <a:latin typeface="Arial"/>
              </a:rPr>
              <a:t>10</a:t>
            </a:r>
            <a:endParaRPr/>
          </a:p>
        </p:txBody>
      </p:sp>
      <p:sp>
        <p:nvSpPr>
          <p:cNvPr id="166" name="CustomShape 68"/>
          <p:cNvSpPr/>
          <p:nvPr/>
        </p:nvSpPr>
        <p:spPr>
          <a:xfrm>
            <a:off x="5516640" y="3978360"/>
            <a:ext cx="404280" cy="215640"/>
          </a:xfrm>
          <a:prstGeom prst="rect">
            <a:avLst/>
          </a:prstGeom>
          <a:noFill/>
          <a:ln w="19080">
            <a:noFill/>
          </a:ln>
        </p:spPr>
        <p:txBody>
          <a:bodyPr lIns="0" rIns="0" tIns="0" bIns="0" anchor="ctr"/>
          <a:p>
            <a:pPr algn="ctr">
              <a:lnSpc>
                <a:spcPct val="100000"/>
              </a:lnSpc>
            </a:pPr>
            <a:r>
              <a:rPr lang="en-US" sz="1400">
                <a:solidFill>
                  <a:srgbClr val="000000"/>
                </a:solidFill>
                <a:latin typeface="Arial"/>
              </a:rPr>
              <a:t>Data</a:t>
            </a:r>
            <a:endParaRPr/>
          </a:p>
        </p:txBody>
      </p:sp>
      <p:sp>
        <p:nvSpPr>
          <p:cNvPr id="167" name="Line 69"/>
          <p:cNvSpPr/>
          <p:nvPr/>
        </p:nvSpPr>
        <p:spPr>
          <a:xfrm>
            <a:off x="5967360" y="4103640"/>
            <a:ext cx="360360" cy="0"/>
          </a:xfrm>
          <a:prstGeom prst="line">
            <a:avLst/>
          </a:prstGeom>
          <a:ln w="9360">
            <a:solidFill>
              <a:srgbClr val="000000"/>
            </a:solidFill>
            <a:round/>
            <a:headEnd len="med" type="triangle" w="med"/>
            <a:tailEnd len="med" type="triangle" w="med"/>
          </a:ln>
        </p:spPr>
      </p:sp>
      <p:sp>
        <p:nvSpPr>
          <p:cNvPr id="168" name="Line 70"/>
          <p:cNvSpPr/>
          <p:nvPr/>
        </p:nvSpPr>
        <p:spPr>
          <a:xfrm>
            <a:off x="5967360" y="4410000"/>
            <a:ext cx="360360" cy="0"/>
          </a:xfrm>
          <a:prstGeom prst="line">
            <a:avLst/>
          </a:prstGeom>
          <a:ln w="9360">
            <a:solidFill>
              <a:srgbClr val="000000"/>
            </a:solidFill>
            <a:round/>
            <a:tailEnd len="med" type="triangle" w="med"/>
          </a:ln>
        </p:spPr>
      </p:sp>
      <p:sp>
        <p:nvSpPr>
          <p:cNvPr id="169" name="CustomShape 71"/>
          <p:cNvSpPr/>
          <p:nvPr/>
        </p:nvSpPr>
        <p:spPr>
          <a:xfrm>
            <a:off x="5425920" y="4284720"/>
            <a:ext cx="585360" cy="215640"/>
          </a:xfrm>
          <a:prstGeom prst="rect">
            <a:avLst/>
          </a:prstGeom>
          <a:noFill/>
          <a:ln w="19080">
            <a:noFill/>
          </a:ln>
        </p:spPr>
        <p:txBody>
          <a:bodyPr lIns="0" rIns="0" tIns="0" bIns="0" anchor="ctr"/>
          <a:p>
            <a:pPr algn="ctr">
              <a:lnSpc>
                <a:spcPct val="100000"/>
              </a:lnSpc>
            </a:pPr>
            <a:r>
              <a:rPr lang="en-US" sz="1400">
                <a:solidFill>
                  <a:srgbClr val="000000"/>
                </a:solidFill>
                <a:latin typeface="Arial"/>
              </a:rPr>
              <a:t>R</a:t>
            </a:r>
            <a:r>
              <a:rPr lang="en-US" sz="800">
                <a:solidFill>
                  <a:srgbClr val="000000"/>
                </a:solidFill>
                <a:latin typeface="Arial"/>
              </a:rPr>
              <a:t> </a:t>
            </a:r>
            <a:r>
              <a:rPr lang="en-US" sz="1400">
                <a:solidFill>
                  <a:srgbClr val="000000"/>
                </a:solidFill>
                <a:latin typeface="Arial"/>
              </a:rPr>
              <a:t>/</a:t>
            </a:r>
            <a:r>
              <a:rPr lang="en-US" sz="800">
                <a:solidFill>
                  <a:srgbClr val="000000"/>
                </a:solidFill>
                <a:latin typeface="Arial"/>
              </a:rPr>
              <a:t> </a:t>
            </a:r>
            <a:r>
              <a:rPr lang="en-US" sz="1400">
                <a:solidFill>
                  <a:srgbClr val="000000"/>
                </a:solidFill>
                <a:latin typeface="Arial"/>
              </a:rPr>
              <a:t>W</a:t>
            </a:r>
            <a:endParaRPr/>
          </a:p>
        </p:txBody>
      </p:sp>
      <p:sp>
        <p:nvSpPr>
          <p:cNvPr id="170" name="Line 72"/>
          <p:cNvSpPr/>
          <p:nvPr/>
        </p:nvSpPr>
        <p:spPr>
          <a:xfrm>
            <a:off x="5741640" y="4284360"/>
            <a:ext cx="179640" cy="0"/>
          </a:xfrm>
          <a:prstGeom prst="line">
            <a:avLst/>
          </a:prstGeom>
          <a:ln w="9360">
            <a:solidFill>
              <a:srgbClr val="000000"/>
            </a:solidFill>
            <a:round/>
          </a:ln>
        </p:spPr>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36" name="TextShape 1"/>
          <p:cNvSpPr txBox="1"/>
          <p:nvPr/>
        </p:nvSpPr>
        <p:spPr>
          <a:xfrm>
            <a:off x="457200" y="274680"/>
            <a:ext cx="8229240" cy="791640"/>
          </a:xfrm>
          <a:prstGeom prst="rect">
            <a:avLst/>
          </a:prstGeom>
        </p:spPr>
        <p:txBody>
          <a:bodyPr anchor="ctr"/>
          <a:p>
            <a:pPr>
              <a:lnSpc>
                <a:spcPct val="100000"/>
              </a:lnSpc>
            </a:pPr>
            <a:r>
              <a:rPr lang="en-US" sz="3600">
                <a:solidFill>
                  <a:srgbClr val="000099"/>
                </a:solidFill>
                <a:latin typeface="Comic Sans MS"/>
              </a:rPr>
              <a:t>Memory Interleaving</a:t>
            </a:r>
            <a:endParaRPr/>
          </a:p>
        </p:txBody>
      </p:sp>
      <p:sp>
        <p:nvSpPr>
          <p:cNvPr id="1137" name="TextShape 2"/>
          <p:cNvSpPr txBox="1"/>
          <p:nvPr/>
        </p:nvSpPr>
        <p:spPr>
          <a:xfrm>
            <a:off x="411120" y="1125360"/>
            <a:ext cx="8229240" cy="2356920"/>
          </a:xfrm>
          <a:prstGeom prst="rect">
            <a:avLst/>
          </a:prstGeom>
        </p:spPr>
        <p:txBody>
          <a:bodyPr/>
          <a:p>
            <a:pPr>
              <a:lnSpc>
                <a:spcPct val="100000"/>
              </a:lnSpc>
              <a:buFont typeface="Wingdings" charset="2"/>
              <a:buChar char=""/>
            </a:pPr>
            <a:r>
              <a:rPr lang="en-US" sz="2400">
                <a:solidFill>
                  <a:srgbClr val="000000"/>
                </a:solidFill>
                <a:latin typeface="Arial"/>
              </a:rPr>
              <a:t>Memory interleaving is more flexible than wide access</a:t>
            </a:r>
            <a:endParaRPr/>
          </a:p>
          <a:p>
            <a:pPr lvl="1">
              <a:lnSpc>
                <a:spcPct val="100000"/>
              </a:lnSpc>
              <a:buFont typeface="Wingdings" charset="2"/>
              <a:buChar char=""/>
            </a:pPr>
            <a:r>
              <a:rPr lang="en-US" sz="2000">
                <a:solidFill>
                  <a:srgbClr val="000000"/>
                </a:solidFill>
                <a:latin typeface="Arial"/>
              </a:rPr>
              <a:t>A block address is sent only once to all memory banks</a:t>
            </a:r>
            <a:endParaRPr/>
          </a:p>
          <a:p>
            <a:pPr lvl="1">
              <a:lnSpc>
                <a:spcPct val="100000"/>
              </a:lnSpc>
              <a:buFont typeface="Wingdings" charset="2"/>
              <a:buChar char=""/>
            </a:pPr>
            <a:r>
              <a:rPr lang="en-US" sz="2000">
                <a:solidFill>
                  <a:srgbClr val="000000"/>
                </a:solidFill>
                <a:latin typeface="Arial"/>
              </a:rPr>
              <a:t>Words of a block are distributed (interleaved) across all banks</a:t>
            </a:r>
            <a:endParaRPr/>
          </a:p>
          <a:p>
            <a:pPr lvl="1">
              <a:lnSpc>
                <a:spcPct val="100000"/>
              </a:lnSpc>
              <a:buFont typeface="Wingdings" charset="2"/>
              <a:buChar char=""/>
            </a:pPr>
            <a:r>
              <a:rPr lang="en-US" sz="2000">
                <a:solidFill>
                  <a:srgbClr val="000000"/>
                </a:solidFill>
                <a:latin typeface="Arial"/>
              </a:rPr>
              <a:t>Banks are accessed in parallel</a:t>
            </a:r>
            <a:endParaRPr/>
          </a:p>
          <a:p>
            <a:pPr lvl="1">
              <a:lnSpc>
                <a:spcPct val="100000"/>
              </a:lnSpc>
              <a:buFont typeface="Wingdings" charset="2"/>
              <a:buChar char=""/>
            </a:pPr>
            <a:r>
              <a:rPr lang="en-US" sz="2000">
                <a:solidFill>
                  <a:srgbClr val="000000"/>
                </a:solidFill>
                <a:latin typeface="Arial"/>
              </a:rPr>
              <a:t>Words are transferred one at a time on each bus cycle</a:t>
            </a:r>
            <a:endParaRPr/>
          </a:p>
        </p:txBody>
      </p:sp>
      <p:sp>
        <p:nvSpPr>
          <p:cNvPr id="1138" name="CustomShape 3"/>
          <p:cNvSpPr/>
          <p:nvPr/>
        </p:nvSpPr>
        <p:spPr>
          <a:xfrm>
            <a:off x="5510160" y="5094360"/>
            <a:ext cx="758880" cy="821880"/>
          </a:xfrm>
          <a:prstGeom prst="rect">
            <a:avLst/>
          </a:prstGeom>
          <a:solidFill>
            <a:srgbClr val="ffff66"/>
          </a:solidFill>
          <a:ln w="12600">
            <a:solidFill>
              <a:srgbClr val="000000"/>
            </a:solidFill>
            <a:miter/>
          </a:ln>
        </p:spPr>
        <p:txBody>
          <a:bodyPr lIns="0" rIns="0" tIns="0" bIns="0" anchor="ctr"/>
          <a:p>
            <a:pPr algn="ctr">
              <a:lnSpc>
                <a:spcPct val="100000"/>
              </a:lnSpc>
            </a:pPr>
            <a:r>
              <a:rPr lang="en-US" sz="1600">
                <a:solidFill>
                  <a:srgbClr val="000000"/>
                </a:solidFill>
                <a:latin typeface="Arial"/>
              </a:rPr>
              <a:t>Memory</a:t>
            </a:r>
            <a:endParaRPr/>
          </a:p>
          <a:p>
            <a:pPr algn="ctr">
              <a:lnSpc>
                <a:spcPct val="100000"/>
              </a:lnSpc>
            </a:pPr>
            <a:r>
              <a:rPr lang="en-US" sz="1600">
                <a:solidFill>
                  <a:srgbClr val="000000"/>
                </a:solidFill>
                <a:latin typeface="Arial"/>
              </a:rPr>
              <a:t>bank 0</a:t>
            </a:r>
            <a:endParaRPr/>
          </a:p>
        </p:txBody>
      </p:sp>
      <p:sp>
        <p:nvSpPr>
          <p:cNvPr id="1139" name="CustomShape 4"/>
          <p:cNvSpPr/>
          <p:nvPr/>
        </p:nvSpPr>
        <p:spPr>
          <a:xfrm>
            <a:off x="6313320" y="5094360"/>
            <a:ext cx="758880" cy="821880"/>
          </a:xfrm>
          <a:prstGeom prst="rect">
            <a:avLst/>
          </a:prstGeom>
          <a:solidFill>
            <a:srgbClr val="ffff66"/>
          </a:solidFill>
          <a:ln w="12600">
            <a:solidFill>
              <a:srgbClr val="000000"/>
            </a:solidFill>
            <a:miter/>
          </a:ln>
        </p:spPr>
        <p:txBody>
          <a:bodyPr lIns="0" rIns="0" tIns="0" bIns="0" anchor="ctr"/>
          <a:p>
            <a:pPr algn="ctr">
              <a:lnSpc>
                <a:spcPct val="100000"/>
              </a:lnSpc>
            </a:pPr>
            <a:r>
              <a:rPr lang="en-US" sz="1600">
                <a:solidFill>
                  <a:srgbClr val="000000"/>
                </a:solidFill>
                <a:latin typeface="Arial"/>
              </a:rPr>
              <a:t>Memory</a:t>
            </a:r>
            <a:endParaRPr/>
          </a:p>
          <a:p>
            <a:pPr algn="ctr">
              <a:lnSpc>
                <a:spcPct val="100000"/>
              </a:lnSpc>
            </a:pPr>
            <a:r>
              <a:rPr lang="en-US" sz="1600">
                <a:solidFill>
                  <a:srgbClr val="000000"/>
                </a:solidFill>
                <a:latin typeface="Arial"/>
              </a:rPr>
              <a:t>bank 1</a:t>
            </a:r>
            <a:endParaRPr/>
          </a:p>
        </p:txBody>
      </p:sp>
      <p:sp>
        <p:nvSpPr>
          <p:cNvPr id="1140" name="CustomShape 5"/>
          <p:cNvSpPr/>
          <p:nvPr/>
        </p:nvSpPr>
        <p:spPr>
          <a:xfrm>
            <a:off x="7113600" y="5094360"/>
            <a:ext cx="758880" cy="821880"/>
          </a:xfrm>
          <a:prstGeom prst="rect">
            <a:avLst/>
          </a:prstGeom>
          <a:solidFill>
            <a:srgbClr val="ffff66"/>
          </a:solidFill>
          <a:ln w="12600">
            <a:solidFill>
              <a:srgbClr val="000000"/>
            </a:solidFill>
            <a:miter/>
          </a:ln>
        </p:spPr>
        <p:txBody>
          <a:bodyPr lIns="0" rIns="0" tIns="0" bIns="0" anchor="ctr"/>
          <a:p>
            <a:pPr algn="ctr">
              <a:lnSpc>
                <a:spcPct val="100000"/>
              </a:lnSpc>
            </a:pPr>
            <a:r>
              <a:rPr lang="en-US" sz="1600">
                <a:solidFill>
                  <a:srgbClr val="000000"/>
                </a:solidFill>
                <a:latin typeface="Arial"/>
              </a:rPr>
              <a:t>Memory</a:t>
            </a:r>
            <a:endParaRPr/>
          </a:p>
          <a:p>
            <a:pPr algn="ctr">
              <a:lnSpc>
                <a:spcPct val="100000"/>
              </a:lnSpc>
            </a:pPr>
            <a:r>
              <a:rPr lang="en-US" sz="1600">
                <a:solidFill>
                  <a:srgbClr val="000000"/>
                </a:solidFill>
                <a:latin typeface="Arial"/>
              </a:rPr>
              <a:t>bank 2</a:t>
            </a:r>
            <a:endParaRPr/>
          </a:p>
        </p:txBody>
      </p:sp>
      <p:sp>
        <p:nvSpPr>
          <p:cNvPr id="1141" name="CustomShape 6"/>
          <p:cNvSpPr/>
          <p:nvPr/>
        </p:nvSpPr>
        <p:spPr>
          <a:xfrm>
            <a:off x="7916400" y="5094360"/>
            <a:ext cx="758880" cy="821880"/>
          </a:xfrm>
          <a:prstGeom prst="rect">
            <a:avLst/>
          </a:prstGeom>
          <a:solidFill>
            <a:srgbClr val="ffff66"/>
          </a:solidFill>
          <a:ln w="12600">
            <a:solidFill>
              <a:srgbClr val="000000"/>
            </a:solidFill>
            <a:miter/>
          </a:ln>
        </p:spPr>
        <p:txBody>
          <a:bodyPr lIns="0" rIns="0" tIns="0" bIns="0" anchor="ctr"/>
          <a:p>
            <a:pPr algn="ctr">
              <a:lnSpc>
                <a:spcPct val="100000"/>
              </a:lnSpc>
            </a:pPr>
            <a:r>
              <a:rPr lang="en-US" sz="1600">
                <a:solidFill>
                  <a:srgbClr val="000000"/>
                </a:solidFill>
                <a:latin typeface="Arial"/>
              </a:rPr>
              <a:t>Memory</a:t>
            </a:r>
            <a:endParaRPr/>
          </a:p>
          <a:p>
            <a:pPr algn="ctr">
              <a:lnSpc>
                <a:spcPct val="100000"/>
              </a:lnSpc>
            </a:pPr>
            <a:r>
              <a:rPr lang="en-US" sz="1600">
                <a:solidFill>
                  <a:srgbClr val="000000"/>
                </a:solidFill>
                <a:latin typeface="Arial"/>
              </a:rPr>
              <a:t>bank 3</a:t>
            </a:r>
            <a:endParaRPr/>
          </a:p>
        </p:txBody>
      </p:sp>
      <p:sp>
        <p:nvSpPr>
          <p:cNvPr id="1142" name="CustomShape 7"/>
          <p:cNvSpPr/>
          <p:nvPr/>
        </p:nvSpPr>
        <p:spPr>
          <a:xfrm>
            <a:off x="5510160" y="5916600"/>
            <a:ext cx="3165120" cy="320400"/>
          </a:xfrm>
          <a:prstGeom prst="rect">
            <a:avLst/>
          </a:prstGeom>
          <a:noFill/>
          <a:ln w="12600">
            <a:noFill/>
          </a:ln>
        </p:spPr>
        <p:txBody>
          <a:bodyPr lIns="0" rIns="0" tIns="0" bIns="0" anchor="ctr"/>
          <a:p>
            <a:pPr algn="ctr">
              <a:lnSpc>
                <a:spcPct val="100000"/>
              </a:lnSpc>
            </a:pPr>
            <a:r>
              <a:rPr lang="en-US" sz="1600">
                <a:solidFill>
                  <a:srgbClr val="ff0000"/>
                </a:solidFill>
                <a:latin typeface="Arial"/>
              </a:rPr>
              <a:t>Interleaved Memory Organization</a:t>
            </a:r>
            <a:endParaRPr/>
          </a:p>
        </p:txBody>
      </p:sp>
      <p:sp>
        <p:nvSpPr>
          <p:cNvPr id="1143" name="CustomShape 8"/>
          <p:cNvSpPr/>
          <p:nvPr/>
        </p:nvSpPr>
        <p:spPr>
          <a:xfrm>
            <a:off x="6691320" y="4681440"/>
            <a:ext cx="802800" cy="410760"/>
          </a:xfrm>
          <a:prstGeom prst="upDownArrow">
            <a:avLst>
              <a:gd name="adj1" fmla="val 86731"/>
              <a:gd name="adj2" fmla="val 25694"/>
            </a:avLst>
          </a:prstGeom>
          <a:solidFill>
            <a:srgbClr val="ffffff"/>
          </a:solidFill>
          <a:ln w="12600">
            <a:solidFill>
              <a:srgbClr val="000000"/>
            </a:solidFill>
            <a:miter/>
          </a:ln>
        </p:spPr>
      </p:sp>
      <p:sp>
        <p:nvSpPr>
          <p:cNvPr id="1144" name="CustomShape 9"/>
          <p:cNvSpPr/>
          <p:nvPr/>
        </p:nvSpPr>
        <p:spPr>
          <a:xfrm>
            <a:off x="6772320" y="4681440"/>
            <a:ext cx="642240" cy="412560"/>
          </a:xfrm>
          <a:prstGeom prst="rect">
            <a:avLst/>
          </a:prstGeom>
          <a:noFill/>
          <a:ln w="12600">
            <a:noFill/>
          </a:ln>
        </p:spPr>
        <p:txBody>
          <a:bodyPr lIns="0" rIns="0" tIns="0" bIns="0" anchor="ctr"/>
          <a:p>
            <a:pPr algn="ctr">
              <a:lnSpc>
                <a:spcPct val="100000"/>
              </a:lnSpc>
            </a:pPr>
            <a:r>
              <a:rPr lang="en-US" sz="1600">
                <a:solidFill>
                  <a:srgbClr val="000000"/>
                </a:solidFill>
                <a:latin typeface="Arial"/>
              </a:rPr>
              <a:t>Bus</a:t>
            </a:r>
            <a:endParaRPr/>
          </a:p>
        </p:txBody>
      </p:sp>
      <p:sp>
        <p:nvSpPr>
          <p:cNvPr id="1145" name="CustomShape 10"/>
          <p:cNvSpPr/>
          <p:nvPr/>
        </p:nvSpPr>
        <p:spPr>
          <a:xfrm>
            <a:off x="6691320" y="3540240"/>
            <a:ext cx="802800" cy="364680"/>
          </a:xfrm>
          <a:prstGeom prst="rect">
            <a:avLst/>
          </a:prstGeom>
          <a:solidFill>
            <a:srgbClr val="99ff99"/>
          </a:solidFill>
          <a:ln w="12600">
            <a:solidFill>
              <a:srgbClr val="000000"/>
            </a:solidFill>
            <a:miter/>
          </a:ln>
        </p:spPr>
        <p:txBody>
          <a:bodyPr lIns="0" rIns="0" tIns="0" bIns="0" anchor="ctr"/>
          <a:p>
            <a:pPr algn="ctr">
              <a:lnSpc>
                <a:spcPct val="100000"/>
              </a:lnSpc>
            </a:pPr>
            <a:r>
              <a:rPr lang="en-US" sz="1600">
                <a:solidFill>
                  <a:srgbClr val="000000"/>
                </a:solidFill>
                <a:latin typeface="Arial"/>
              </a:rPr>
              <a:t>CPU</a:t>
            </a:r>
            <a:endParaRPr/>
          </a:p>
        </p:txBody>
      </p:sp>
      <p:sp>
        <p:nvSpPr>
          <p:cNvPr id="1146" name="CustomShape 11"/>
          <p:cNvSpPr/>
          <p:nvPr/>
        </p:nvSpPr>
        <p:spPr>
          <a:xfrm>
            <a:off x="6691320" y="3905280"/>
            <a:ext cx="802800" cy="228240"/>
          </a:xfrm>
          <a:prstGeom prst="upDownArrow">
            <a:avLst>
              <a:gd name="adj1" fmla="val 86731"/>
              <a:gd name="adj2" fmla="val 25694"/>
            </a:avLst>
          </a:prstGeom>
          <a:solidFill>
            <a:srgbClr val="ffffff"/>
          </a:solidFill>
          <a:ln w="12600">
            <a:solidFill>
              <a:srgbClr val="000000"/>
            </a:solidFill>
            <a:miter/>
          </a:ln>
        </p:spPr>
      </p:sp>
      <p:sp>
        <p:nvSpPr>
          <p:cNvPr id="1147" name="CustomShape 12"/>
          <p:cNvSpPr/>
          <p:nvPr/>
        </p:nvSpPr>
        <p:spPr>
          <a:xfrm>
            <a:off x="6691320" y="4135320"/>
            <a:ext cx="802800" cy="547200"/>
          </a:xfrm>
          <a:prstGeom prst="rect">
            <a:avLst/>
          </a:prstGeom>
          <a:solidFill>
            <a:srgbClr val="ffcccc"/>
          </a:solidFill>
          <a:ln w="12600">
            <a:solidFill>
              <a:srgbClr val="000000"/>
            </a:solidFill>
            <a:miter/>
          </a:ln>
        </p:spPr>
        <p:txBody>
          <a:bodyPr lIns="0" rIns="0" tIns="0" bIns="0" anchor="ctr"/>
          <a:p>
            <a:pPr algn="ctr">
              <a:lnSpc>
                <a:spcPct val="100000"/>
              </a:lnSpc>
            </a:pPr>
            <a:r>
              <a:rPr lang="en-US" sz="1600">
                <a:solidFill>
                  <a:srgbClr val="000000"/>
                </a:solidFill>
                <a:latin typeface="Arial"/>
              </a:rPr>
              <a:t>Cache</a:t>
            </a:r>
            <a:endParaRPr/>
          </a:p>
        </p:txBody>
      </p:sp>
      <p:sp>
        <p:nvSpPr>
          <p:cNvPr id="1148" name="Line 13"/>
          <p:cNvSpPr/>
          <p:nvPr/>
        </p:nvSpPr>
        <p:spPr>
          <a:xfrm>
            <a:off x="645840" y="5803560"/>
            <a:ext cx="3924360" cy="1800"/>
          </a:xfrm>
          <a:prstGeom prst="line">
            <a:avLst/>
          </a:prstGeom>
          <a:ln w="9360">
            <a:solidFill>
              <a:srgbClr val="000000"/>
            </a:solidFill>
            <a:round/>
            <a:tailEnd len="med" type="triangle" w="med"/>
          </a:ln>
        </p:spPr>
      </p:sp>
      <p:sp>
        <p:nvSpPr>
          <p:cNvPr id="1149" name="CustomShape 14"/>
          <p:cNvSpPr/>
          <p:nvPr/>
        </p:nvSpPr>
        <p:spPr>
          <a:xfrm>
            <a:off x="4606920" y="5662440"/>
            <a:ext cx="576000" cy="250560"/>
          </a:xfrm>
          <a:prstGeom prst="rect">
            <a:avLst/>
          </a:prstGeom>
          <a:noFill/>
          <a:ln w="9360">
            <a:noFill/>
          </a:ln>
        </p:spPr>
        <p:txBody>
          <a:bodyPr lIns="0" rIns="0" tIns="0" bIns="0" anchor="ctr"/>
          <a:p>
            <a:pPr algn="ctr">
              <a:lnSpc>
                <a:spcPct val="100000"/>
              </a:lnSpc>
            </a:pPr>
            <a:r>
              <a:rPr lang="en-US" sz="1600">
                <a:solidFill>
                  <a:srgbClr val="000000"/>
                </a:solidFill>
                <a:latin typeface="Arial"/>
              </a:rPr>
              <a:t>Time</a:t>
            </a:r>
            <a:endParaRPr/>
          </a:p>
        </p:txBody>
      </p:sp>
      <p:sp>
        <p:nvSpPr>
          <p:cNvPr id="1150" name="Line 15"/>
          <p:cNvSpPr/>
          <p:nvPr/>
        </p:nvSpPr>
        <p:spPr>
          <a:xfrm>
            <a:off x="753840" y="4255920"/>
            <a:ext cx="0" cy="1585800"/>
          </a:xfrm>
          <a:prstGeom prst="line">
            <a:avLst/>
          </a:prstGeom>
          <a:ln cap="rnd" w="9360">
            <a:solidFill>
              <a:srgbClr val="000000"/>
            </a:solidFill>
            <a:custDash>
              <a:ds d="140000" sp="105000"/>
            </a:custDash>
            <a:round/>
          </a:ln>
        </p:spPr>
      </p:sp>
      <p:sp>
        <p:nvSpPr>
          <p:cNvPr id="1151" name="Line 16"/>
          <p:cNvSpPr/>
          <p:nvPr/>
        </p:nvSpPr>
        <p:spPr>
          <a:xfrm>
            <a:off x="1006200" y="4255920"/>
            <a:ext cx="0" cy="1585800"/>
          </a:xfrm>
          <a:prstGeom prst="line">
            <a:avLst/>
          </a:prstGeom>
          <a:ln cap="rnd" w="9360">
            <a:solidFill>
              <a:srgbClr val="000000"/>
            </a:solidFill>
            <a:custDash>
              <a:ds d="140000" sp="105000"/>
            </a:custDash>
            <a:round/>
          </a:ln>
        </p:spPr>
      </p:sp>
      <p:sp>
        <p:nvSpPr>
          <p:cNvPr id="1152" name="Line 17"/>
          <p:cNvSpPr/>
          <p:nvPr/>
        </p:nvSpPr>
        <p:spPr>
          <a:xfrm>
            <a:off x="1258560" y="4255920"/>
            <a:ext cx="0" cy="1585800"/>
          </a:xfrm>
          <a:prstGeom prst="line">
            <a:avLst/>
          </a:prstGeom>
          <a:ln cap="rnd" w="9360">
            <a:solidFill>
              <a:srgbClr val="000000"/>
            </a:solidFill>
            <a:custDash>
              <a:ds d="140000" sp="105000"/>
            </a:custDash>
            <a:round/>
          </a:ln>
        </p:spPr>
      </p:sp>
      <p:sp>
        <p:nvSpPr>
          <p:cNvPr id="1153" name="Line 18"/>
          <p:cNvSpPr/>
          <p:nvPr/>
        </p:nvSpPr>
        <p:spPr>
          <a:xfrm>
            <a:off x="1511280" y="4255920"/>
            <a:ext cx="0" cy="1585800"/>
          </a:xfrm>
          <a:prstGeom prst="line">
            <a:avLst/>
          </a:prstGeom>
          <a:ln cap="rnd" w="9360">
            <a:solidFill>
              <a:srgbClr val="000000"/>
            </a:solidFill>
            <a:custDash>
              <a:ds d="140000" sp="105000"/>
            </a:custDash>
            <a:round/>
          </a:ln>
        </p:spPr>
      </p:sp>
      <p:sp>
        <p:nvSpPr>
          <p:cNvPr id="1154" name="Line 19"/>
          <p:cNvSpPr/>
          <p:nvPr/>
        </p:nvSpPr>
        <p:spPr>
          <a:xfrm>
            <a:off x="1761840" y="4255920"/>
            <a:ext cx="0" cy="1585800"/>
          </a:xfrm>
          <a:prstGeom prst="line">
            <a:avLst/>
          </a:prstGeom>
          <a:ln cap="rnd" w="9360">
            <a:solidFill>
              <a:srgbClr val="000000"/>
            </a:solidFill>
            <a:custDash>
              <a:ds d="140000" sp="105000"/>
            </a:custDash>
            <a:round/>
          </a:ln>
        </p:spPr>
      </p:sp>
      <p:sp>
        <p:nvSpPr>
          <p:cNvPr id="1155" name="Line 20"/>
          <p:cNvSpPr/>
          <p:nvPr/>
        </p:nvSpPr>
        <p:spPr>
          <a:xfrm>
            <a:off x="2014200" y="4255920"/>
            <a:ext cx="0" cy="1585800"/>
          </a:xfrm>
          <a:prstGeom prst="line">
            <a:avLst/>
          </a:prstGeom>
          <a:ln cap="rnd" w="9360">
            <a:solidFill>
              <a:srgbClr val="000000"/>
            </a:solidFill>
            <a:custDash>
              <a:ds d="140000" sp="105000"/>
            </a:custDash>
            <a:round/>
          </a:ln>
        </p:spPr>
      </p:sp>
      <p:sp>
        <p:nvSpPr>
          <p:cNvPr id="1156" name="Line 21"/>
          <p:cNvSpPr/>
          <p:nvPr/>
        </p:nvSpPr>
        <p:spPr>
          <a:xfrm>
            <a:off x="2266920" y="4255920"/>
            <a:ext cx="0" cy="1585800"/>
          </a:xfrm>
          <a:prstGeom prst="line">
            <a:avLst/>
          </a:prstGeom>
          <a:ln cap="rnd" w="9360">
            <a:solidFill>
              <a:srgbClr val="000000"/>
            </a:solidFill>
            <a:custDash>
              <a:ds d="140000" sp="105000"/>
            </a:custDash>
            <a:round/>
          </a:ln>
        </p:spPr>
      </p:sp>
      <p:sp>
        <p:nvSpPr>
          <p:cNvPr id="1157" name="Line 22"/>
          <p:cNvSpPr/>
          <p:nvPr/>
        </p:nvSpPr>
        <p:spPr>
          <a:xfrm>
            <a:off x="2519280" y="4255920"/>
            <a:ext cx="0" cy="1585800"/>
          </a:xfrm>
          <a:prstGeom prst="line">
            <a:avLst/>
          </a:prstGeom>
          <a:ln cap="rnd" w="9360">
            <a:solidFill>
              <a:srgbClr val="000000"/>
            </a:solidFill>
            <a:custDash>
              <a:ds d="140000" sp="105000"/>
            </a:custDash>
            <a:round/>
          </a:ln>
        </p:spPr>
      </p:sp>
      <p:sp>
        <p:nvSpPr>
          <p:cNvPr id="1158" name="Line 23"/>
          <p:cNvSpPr/>
          <p:nvPr/>
        </p:nvSpPr>
        <p:spPr>
          <a:xfrm>
            <a:off x="2769840" y="4255920"/>
            <a:ext cx="0" cy="1585800"/>
          </a:xfrm>
          <a:prstGeom prst="line">
            <a:avLst/>
          </a:prstGeom>
          <a:ln cap="rnd" w="9360">
            <a:solidFill>
              <a:srgbClr val="000000"/>
            </a:solidFill>
            <a:custDash>
              <a:ds d="140000" sp="105000"/>
            </a:custDash>
            <a:round/>
          </a:ln>
        </p:spPr>
      </p:sp>
      <p:sp>
        <p:nvSpPr>
          <p:cNvPr id="1159" name="Line 24"/>
          <p:cNvSpPr/>
          <p:nvPr/>
        </p:nvSpPr>
        <p:spPr>
          <a:xfrm>
            <a:off x="3022560" y="4255920"/>
            <a:ext cx="0" cy="1585800"/>
          </a:xfrm>
          <a:prstGeom prst="line">
            <a:avLst/>
          </a:prstGeom>
          <a:ln cap="rnd" w="9360">
            <a:solidFill>
              <a:srgbClr val="000000"/>
            </a:solidFill>
            <a:custDash>
              <a:ds d="140000" sp="105000"/>
            </a:custDash>
            <a:round/>
          </a:ln>
        </p:spPr>
      </p:sp>
      <p:sp>
        <p:nvSpPr>
          <p:cNvPr id="1160" name="Line 25"/>
          <p:cNvSpPr/>
          <p:nvPr/>
        </p:nvSpPr>
        <p:spPr>
          <a:xfrm>
            <a:off x="3274920" y="4255920"/>
            <a:ext cx="0" cy="1585800"/>
          </a:xfrm>
          <a:prstGeom prst="line">
            <a:avLst/>
          </a:prstGeom>
          <a:ln cap="rnd" w="9360">
            <a:solidFill>
              <a:srgbClr val="000000"/>
            </a:solidFill>
            <a:custDash>
              <a:ds d="140000" sp="105000"/>
            </a:custDash>
            <a:round/>
          </a:ln>
        </p:spPr>
      </p:sp>
      <p:sp>
        <p:nvSpPr>
          <p:cNvPr id="1161" name="Line 26"/>
          <p:cNvSpPr/>
          <p:nvPr/>
        </p:nvSpPr>
        <p:spPr>
          <a:xfrm>
            <a:off x="3527280" y="4255920"/>
            <a:ext cx="0" cy="1585800"/>
          </a:xfrm>
          <a:prstGeom prst="line">
            <a:avLst/>
          </a:prstGeom>
          <a:ln cap="rnd" w="9360">
            <a:solidFill>
              <a:srgbClr val="000000"/>
            </a:solidFill>
            <a:custDash>
              <a:ds d="140000" sp="105000"/>
            </a:custDash>
            <a:round/>
          </a:ln>
        </p:spPr>
      </p:sp>
      <p:sp>
        <p:nvSpPr>
          <p:cNvPr id="1162" name="Line 27"/>
          <p:cNvSpPr/>
          <p:nvPr/>
        </p:nvSpPr>
        <p:spPr>
          <a:xfrm>
            <a:off x="3779640" y="4255920"/>
            <a:ext cx="0" cy="1585800"/>
          </a:xfrm>
          <a:prstGeom prst="line">
            <a:avLst/>
          </a:prstGeom>
          <a:ln cap="rnd" w="9360">
            <a:solidFill>
              <a:srgbClr val="000000"/>
            </a:solidFill>
            <a:custDash>
              <a:ds d="140000" sp="105000"/>
            </a:custDash>
            <a:round/>
          </a:ln>
        </p:spPr>
      </p:sp>
      <p:sp>
        <p:nvSpPr>
          <p:cNvPr id="1163" name="Line 28"/>
          <p:cNvSpPr/>
          <p:nvPr/>
        </p:nvSpPr>
        <p:spPr>
          <a:xfrm>
            <a:off x="4030560" y="4255920"/>
            <a:ext cx="0" cy="1585800"/>
          </a:xfrm>
          <a:prstGeom prst="line">
            <a:avLst/>
          </a:prstGeom>
          <a:ln cap="rnd" w="9360">
            <a:solidFill>
              <a:srgbClr val="000000"/>
            </a:solidFill>
            <a:custDash>
              <a:ds d="140000" sp="105000"/>
            </a:custDash>
            <a:round/>
          </a:ln>
        </p:spPr>
      </p:sp>
      <p:sp>
        <p:nvSpPr>
          <p:cNvPr id="1164" name="Line 29"/>
          <p:cNvSpPr/>
          <p:nvPr/>
        </p:nvSpPr>
        <p:spPr>
          <a:xfrm>
            <a:off x="4282920" y="4255920"/>
            <a:ext cx="0" cy="1585800"/>
          </a:xfrm>
          <a:prstGeom prst="line">
            <a:avLst/>
          </a:prstGeom>
          <a:ln cap="rnd" w="9360">
            <a:solidFill>
              <a:srgbClr val="000000"/>
            </a:solidFill>
            <a:custDash>
              <a:ds d="140000" sp="105000"/>
            </a:custDash>
            <a:round/>
          </a:ln>
        </p:spPr>
      </p:sp>
      <p:sp>
        <p:nvSpPr>
          <p:cNvPr id="1165" name="Line 30"/>
          <p:cNvSpPr/>
          <p:nvPr/>
        </p:nvSpPr>
        <p:spPr>
          <a:xfrm>
            <a:off x="753840" y="4329000"/>
            <a:ext cx="252360" cy="0"/>
          </a:xfrm>
          <a:prstGeom prst="line">
            <a:avLst/>
          </a:prstGeom>
          <a:ln w="9360">
            <a:solidFill>
              <a:srgbClr val="000000"/>
            </a:solidFill>
            <a:round/>
            <a:headEnd len="med" type="triangle" w="med"/>
            <a:tailEnd len="med" type="triangle" w="med"/>
          </a:ln>
        </p:spPr>
      </p:sp>
      <p:sp>
        <p:nvSpPr>
          <p:cNvPr id="1166" name="CustomShape 31"/>
          <p:cNvSpPr/>
          <p:nvPr/>
        </p:nvSpPr>
        <p:spPr>
          <a:xfrm>
            <a:off x="646200" y="3716280"/>
            <a:ext cx="468000" cy="468000"/>
          </a:xfrm>
          <a:prstGeom prst="rect">
            <a:avLst/>
          </a:prstGeom>
          <a:noFill/>
          <a:ln w="9360">
            <a:noFill/>
          </a:ln>
        </p:spPr>
        <p:txBody>
          <a:bodyPr lIns="0" rIns="0" tIns="0" bIns="0" anchor="ctr"/>
          <a:p>
            <a:pPr algn="ctr">
              <a:lnSpc>
                <a:spcPct val="100000"/>
              </a:lnSpc>
            </a:pPr>
            <a:r>
              <a:rPr b="1" lang="en-US" sz="1200">
                <a:solidFill>
                  <a:srgbClr val="000000"/>
                </a:solidFill>
                <a:latin typeface="Arial"/>
              </a:rPr>
              <a:t>Bus</a:t>
            </a:r>
            <a:endParaRPr/>
          </a:p>
          <a:p>
            <a:pPr algn="ctr">
              <a:lnSpc>
                <a:spcPct val="100000"/>
              </a:lnSpc>
            </a:pPr>
            <a:r>
              <a:rPr b="1" lang="en-US" sz="1200">
                <a:solidFill>
                  <a:srgbClr val="000000"/>
                </a:solidFill>
                <a:latin typeface="Arial"/>
              </a:rPr>
              <a:t>cycle</a:t>
            </a:r>
            <a:endParaRPr/>
          </a:p>
        </p:txBody>
      </p:sp>
      <p:sp>
        <p:nvSpPr>
          <p:cNvPr id="1167" name="Line 32"/>
          <p:cNvSpPr/>
          <p:nvPr/>
        </p:nvSpPr>
        <p:spPr>
          <a:xfrm>
            <a:off x="1006200" y="4581360"/>
            <a:ext cx="2016360" cy="0"/>
          </a:xfrm>
          <a:prstGeom prst="line">
            <a:avLst/>
          </a:prstGeom>
          <a:ln cap="rnd" w="28440">
            <a:solidFill>
              <a:srgbClr val="000000"/>
            </a:solidFill>
            <a:custDash>
              <a:ds d="79000" sp="79000"/>
            </a:custDash>
            <a:round/>
          </a:ln>
        </p:spPr>
      </p:sp>
      <p:sp>
        <p:nvSpPr>
          <p:cNvPr id="1168" name="Line 33"/>
          <p:cNvSpPr/>
          <p:nvPr/>
        </p:nvSpPr>
        <p:spPr>
          <a:xfrm>
            <a:off x="1006200" y="5229000"/>
            <a:ext cx="2016360" cy="0"/>
          </a:xfrm>
          <a:prstGeom prst="line">
            <a:avLst/>
          </a:prstGeom>
          <a:ln cap="rnd" w="28440">
            <a:solidFill>
              <a:srgbClr val="000000"/>
            </a:solidFill>
            <a:custDash>
              <a:ds d="79000" sp="79000"/>
            </a:custDash>
            <a:round/>
          </a:ln>
        </p:spPr>
      </p:sp>
      <p:sp>
        <p:nvSpPr>
          <p:cNvPr id="1169" name="Line 34"/>
          <p:cNvSpPr/>
          <p:nvPr/>
        </p:nvSpPr>
        <p:spPr>
          <a:xfrm>
            <a:off x="1006200" y="4905360"/>
            <a:ext cx="2016360" cy="0"/>
          </a:xfrm>
          <a:prstGeom prst="line">
            <a:avLst/>
          </a:prstGeom>
          <a:ln cap="rnd" w="28440">
            <a:solidFill>
              <a:srgbClr val="000000"/>
            </a:solidFill>
            <a:custDash>
              <a:ds d="79000" sp="79000"/>
            </a:custDash>
            <a:round/>
          </a:ln>
        </p:spPr>
      </p:sp>
      <p:sp>
        <p:nvSpPr>
          <p:cNvPr id="1170" name="Line 35"/>
          <p:cNvSpPr/>
          <p:nvPr/>
        </p:nvSpPr>
        <p:spPr>
          <a:xfrm>
            <a:off x="1006200" y="5553000"/>
            <a:ext cx="2016360" cy="0"/>
          </a:xfrm>
          <a:prstGeom prst="line">
            <a:avLst/>
          </a:prstGeom>
          <a:ln cap="rnd" w="28440">
            <a:solidFill>
              <a:srgbClr val="000000"/>
            </a:solidFill>
            <a:custDash>
              <a:ds d="79000" sp="79000"/>
            </a:custDash>
            <a:round/>
          </a:ln>
        </p:spPr>
      </p:sp>
      <p:sp>
        <p:nvSpPr>
          <p:cNvPr id="1171" name="CustomShape 36"/>
          <p:cNvSpPr/>
          <p:nvPr/>
        </p:nvSpPr>
        <p:spPr>
          <a:xfrm>
            <a:off x="754200" y="5013360"/>
            <a:ext cx="252000" cy="70920"/>
          </a:xfrm>
          <a:prstGeom prst="rect">
            <a:avLst/>
          </a:prstGeom>
          <a:solidFill>
            <a:srgbClr val="339933"/>
          </a:solidFill>
          <a:ln w="9360">
            <a:solidFill>
              <a:srgbClr val="339933"/>
            </a:solidFill>
            <a:miter/>
          </a:ln>
        </p:spPr>
      </p:sp>
      <p:sp>
        <p:nvSpPr>
          <p:cNvPr id="1172" name="Line 37"/>
          <p:cNvSpPr/>
          <p:nvPr/>
        </p:nvSpPr>
        <p:spPr>
          <a:xfrm>
            <a:off x="1006200" y="4329000"/>
            <a:ext cx="2016360" cy="1440"/>
          </a:xfrm>
          <a:prstGeom prst="line">
            <a:avLst/>
          </a:prstGeom>
          <a:ln w="9360">
            <a:solidFill>
              <a:srgbClr val="000000"/>
            </a:solidFill>
            <a:round/>
            <a:headEnd len="med" type="triangle" w="med"/>
            <a:tailEnd len="med" type="triangle" w="med"/>
          </a:ln>
        </p:spPr>
      </p:sp>
      <p:sp>
        <p:nvSpPr>
          <p:cNvPr id="1173" name="CustomShape 38"/>
          <p:cNvSpPr/>
          <p:nvPr/>
        </p:nvSpPr>
        <p:spPr>
          <a:xfrm>
            <a:off x="1258920" y="3716280"/>
            <a:ext cx="1510920" cy="468000"/>
          </a:xfrm>
          <a:prstGeom prst="rect">
            <a:avLst/>
          </a:prstGeom>
          <a:noFill/>
          <a:ln w="9360">
            <a:noFill/>
          </a:ln>
        </p:spPr>
        <p:txBody>
          <a:bodyPr lIns="0" rIns="0" tIns="0" bIns="0" anchor="ctr"/>
          <a:p>
            <a:pPr algn="ctr">
              <a:lnSpc>
                <a:spcPct val="100000"/>
              </a:lnSpc>
            </a:pPr>
            <a:r>
              <a:rPr b="1" lang="en-US" sz="1200">
                <a:solidFill>
                  <a:srgbClr val="000000"/>
                </a:solidFill>
                <a:latin typeface="Arial"/>
              </a:rPr>
              <a:t>All banks access</a:t>
            </a:r>
            <a:endParaRPr/>
          </a:p>
          <a:p>
            <a:pPr algn="ctr">
              <a:lnSpc>
                <a:spcPct val="100000"/>
              </a:lnSpc>
            </a:pPr>
            <a:r>
              <a:rPr b="1" lang="en-US" sz="1200">
                <a:solidFill>
                  <a:srgbClr val="000000"/>
                </a:solidFill>
                <a:latin typeface="Arial"/>
              </a:rPr>
              <a:t>same block address</a:t>
            </a:r>
            <a:endParaRPr/>
          </a:p>
        </p:txBody>
      </p:sp>
      <p:sp>
        <p:nvSpPr>
          <p:cNvPr id="1174" name="CustomShape 39"/>
          <p:cNvSpPr/>
          <p:nvPr/>
        </p:nvSpPr>
        <p:spPr>
          <a:xfrm>
            <a:off x="4041720" y="4438800"/>
            <a:ext cx="1212480" cy="250560"/>
          </a:xfrm>
          <a:prstGeom prst="rect">
            <a:avLst/>
          </a:prstGeom>
          <a:solidFill>
            <a:srgbClr val="ffffff"/>
          </a:solidFill>
          <a:ln w="9360">
            <a:noFill/>
          </a:ln>
        </p:spPr>
        <p:txBody>
          <a:bodyPr lIns="0" rIns="0" tIns="0" bIns="0" anchor="ctr"/>
          <a:p>
            <a:pPr algn="ctr">
              <a:lnSpc>
                <a:spcPct val="100000"/>
              </a:lnSpc>
            </a:pPr>
            <a:r>
              <a:rPr b="1" lang="en-US" sz="1200">
                <a:solidFill>
                  <a:srgbClr val="000000"/>
                </a:solidFill>
                <a:latin typeface="Arial"/>
              </a:rPr>
              <a:t>word 3 (bank 3)</a:t>
            </a:r>
            <a:endParaRPr/>
          </a:p>
        </p:txBody>
      </p:sp>
      <p:sp>
        <p:nvSpPr>
          <p:cNvPr id="1175" name="CustomShape 40"/>
          <p:cNvSpPr/>
          <p:nvPr/>
        </p:nvSpPr>
        <p:spPr>
          <a:xfrm>
            <a:off x="3816360" y="4764240"/>
            <a:ext cx="1150560" cy="250560"/>
          </a:xfrm>
          <a:prstGeom prst="rect">
            <a:avLst/>
          </a:prstGeom>
          <a:solidFill>
            <a:srgbClr val="ffffff"/>
          </a:solidFill>
          <a:ln w="9360">
            <a:noFill/>
          </a:ln>
        </p:spPr>
        <p:txBody>
          <a:bodyPr lIns="0" rIns="0" tIns="0" bIns="0" anchor="ctr"/>
          <a:p>
            <a:pPr algn="ctr">
              <a:lnSpc>
                <a:spcPct val="100000"/>
              </a:lnSpc>
            </a:pPr>
            <a:r>
              <a:rPr b="1" lang="en-US" sz="1200">
                <a:solidFill>
                  <a:srgbClr val="000000"/>
                </a:solidFill>
                <a:latin typeface="Arial"/>
              </a:rPr>
              <a:t>word 2 (bank 2)</a:t>
            </a:r>
            <a:endParaRPr/>
          </a:p>
        </p:txBody>
      </p:sp>
      <p:sp>
        <p:nvSpPr>
          <p:cNvPr id="1176" name="CustomShape 41"/>
          <p:cNvSpPr/>
          <p:nvPr/>
        </p:nvSpPr>
        <p:spPr>
          <a:xfrm>
            <a:off x="3517920" y="5087880"/>
            <a:ext cx="1223640" cy="250560"/>
          </a:xfrm>
          <a:prstGeom prst="rect">
            <a:avLst/>
          </a:prstGeom>
          <a:solidFill>
            <a:srgbClr val="ffffff"/>
          </a:solidFill>
          <a:ln w="9360">
            <a:noFill/>
          </a:ln>
        </p:spPr>
        <p:txBody>
          <a:bodyPr lIns="0" rIns="0" tIns="0" bIns="0" anchor="ctr"/>
          <a:p>
            <a:pPr algn="ctr">
              <a:lnSpc>
                <a:spcPct val="100000"/>
              </a:lnSpc>
            </a:pPr>
            <a:r>
              <a:rPr b="1" lang="en-US" sz="1200">
                <a:solidFill>
                  <a:srgbClr val="000000"/>
                </a:solidFill>
                <a:latin typeface="Arial"/>
              </a:rPr>
              <a:t>word 1 (bank 1)</a:t>
            </a:r>
            <a:endParaRPr/>
          </a:p>
        </p:txBody>
      </p:sp>
      <p:sp>
        <p:nvSpPr>
          <p:cNvPr id="1177" name="CustomShape 42"/>
          <p:cNvSpPr/>
          <p:nvPr/>
        </p:nvSpPr>
        <p:spPr>
          <a:xfrm>
            <a:off x="3300480" y="5410080"/>
            <a:ext cx="1188720" cy="250560"/>
          </a:xfrm>
          <a:prstGeom prst="rect">
            <a:avLst/>
          </a:prstGeom>
          <a:solidFill>
            <a:srgbClr val="ffffff"/>
          </a:solidFill>
          <a:ln w="9360">
            <a:noFill/>
          </a:ln>
        </p:spPr>
        <p:txBody>
          <a:bodyPr lIns="0" rIns="0" tIns="0" bIns="0" anchor="ctr"/>
          <a:p>
            <a:pPr algn="ctr">
              <a:lnSpc>
                <a:spcPct val="100000"/>
              </a:lnSpc>
            </a:pPr>
            <a:r>
              <a:rPr b="1" lang="en-US" sz="1200">
                <a:solidFill>
                  <a:srgbClr val="000000"/>
                </a:solidFill>
                <a:latin typeface="Arial"/>
              </a:rPr>
              <a:t>word 0 (bank 0)</a:t>
            </a:r>
            <a:endParaRPr/>
          </a:p>
        </p:txBody>
      </p:sp>
      <p:sp>
        <p:nvSpPr>
          <p:cNvPr id="1178" name="CustomShape 43"/>
          <p:cNvSpPr/>
          <p:nvPr/>
        </p:nvSpPr>
        <p:spPr>
          <a:xfrm>
            <a:off x="3787920" y="4545000"/>
            <a:ext cx="252000" cy="70920"/>
          </a:xfrm>
          <a:prstGeom prst="rect">
            <a:avLst/>
          </a:prstGeom>
          <a:solidFill>
            <a:srgbClr val="000099"/>
          </a:solidFill>
          <a:ln w="9360">
            <a:solidFill>
              <a:srgbClr val="000099"/>
            </a:solidFill>
            <a:miter/>
          </a:ln>
        </p:spPr>
      </p:sp>
      <p:sp>
        <p:nvSpPr>
          <p:cNvPr id="1179" name="CustomShape 44"/>
          <p:cNvSpPr/>
          <p:nvPr/>
        </p:nvSpPr>
        <p:spPr>
          <a:xfrm>
            <a:off x="3535200" y="4870440"/>
            <a:ext cx="252000" cy="70920"/>
          </a:xfrm>
          <a:prstGeom prst="rect">
            <a:avLst/>
          </a:prstGeom>
          <a:solidFill>
            <a:srgbClr val="000099"/>
          </a:solidFill>
          <a:ln w="9360">
            <a:solidFill>
              <a:srgbClr val="000099"/>
            </a:solidFill>
            <a:miter/>
          </a:ln>
        </p:spPr>
      </p:sp>
      <p:sp>
        <p:nvSpPr>
          <p:cNvPr id="1180" name="CustomShape 45"/>
          <p:cNvSpPr/>
          <p:nvPr/>
        </p:nvSpPr>
        <p:spPr>
          <a:xfrm>
            <a:off x="3274920" y="5194440"/>
            <a:ext cx="252000" cy="70920"/>
          </a:xfrm>
          <a:prstGeom prst="rect">
            <a:avLst/>
          </a:prstGeom>
          <a:solidFill>
            <a:srgbClr val="000099"/>
          </a:solidFill>
          <a:ln w="9360">
            <a:solidFill>
              <a:srgbClr val="000099"/>
            </a:solidFill>
            <a:miter/>
          </a:ln>
        </p:spPr>
      </p:sp>
      <p:sp>
        <p:nvSpPr>
          <p:cNvPr id="1181" name="CustomShape 46"/>
          <p:cNvSpPr/>
          <p:nvPr/>
        </p:nvSpPr>
        <p:spPr>
          <a:xfrm>
            <a:off x="3022560" y="5516640"/>
            <a:ext cx="252000" cy="70920"/>
          </a:xfrm>
          <a:prstGeom prst="rect">
            <a:avLst/>
          </a:prstGeom>
          <a:solidFill>
            <a:srgbClr val="000099"/>
          </a:solidFill>
          <a:ln w="9360">
            <a:solidFill>
              <a:srgbClr val="000099"/>
            </a:solidFill>
            <a:miter/>
          </a:ln>
        </p:spPr>
      </p:sp>
      <p:sp>
        <p:nvSpPr>
          <p:cNvPr id="1182" name="CustomShape 47"/>
          <p:cNvSpPr/>
          <p:nvPr/>
        </p:nvSpPr>
        <p:spPr>
          <a:xfrm rot="16200000">
            <a:off x="17280" y="5104080"/>
            <a:ext cx="1150560" cy="178920"/>
          </a:xfrm>
          <a:prstGeom prst="rect">
            <a:avLst/>
          </a:prstGeom>
          <a:noFill/>
          <a:ln w="9360">
            <a:noFill/>
          </a:ln>
        </p:spPr>
        <p:txBody>
          <a:bodyPr lIns="0" rIns="0" tIns="0" bIns="0" anchor="ctr"/>
          <a:p>
            <a:pPr algn="ctr">
              <a:lnSpc>
                <a:spcPct val="100000"/>
              </a:lnSpc>
            </a:pPr>
            <a:r>
              <a:rPr b="1" lang="en-US" sz="1200">
                <a:solidFill>
                  <a:srgbClr val="000000"/>
                </a:solidFill>
                <a:latin typeface="Arial"/>
              </a:rPr>
              <a:t>block address</a:t>
            </a:r>
            <a:endParaRPr/>
          </a:p>
        </p:txBody>
      </p:sp>
      <p:sp>
        <p:nvSpPr>
          <p:cNvPr id="1183" name="CustomShape 48"/>
          <p:cNvSpPr/>
          <p:nvPr/>
        </p:nvSpPr>
        <p:spPr>
          <a:xfrm flipV="1">
            <a:off x="690480" y="5085720"/>
            <a:ext cx="172800" cy="178920"/>
          </a:xfrm>
          <a:prstGeom prst="rect">
            <a:avLst/>
          </a:prstGeom>
          <a:noFill/>
          <a:ln w="9360">
            <a:solidFill>
              <a:srgbClr val="000000"/>
            </a:solidFill>
            <a:round/>
            <a:tailEnd len="med" type="triangle" w="med"/>
          </a:ln>
        </p:spPr>
      </p:sp>
    </p:spTree>
  </p:cSld>
  <p:timing>
    <p:tnLst>
      <p:par>
        <p:cTn id="281" dur="indefinite" restart="never" nodeType="tmRoot">
          <p:childTnLst>
            <p:seq>
              <p:cTn id="282"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84" name="TextShape 1"/>
          <p:cNvSpPr txBox="1"/>
          <p:nvPr/>
        </p:nvSpPr>
        <p:spPr>
          <a:xfrm>
            <a:off x="457200" y="274680"/>
            <a:ext cx="8229240" cy="791640"/>
          </a:xfrm>
          <a:prstGeom prst="rect">
            <a:avLst/>
          </a:prstGeom>
        </p:spPr>
        <p:txBody>
          <a:bodyPr anchor="ctr"/>
          <a:p>
            <a:pPr>
              <a:lnSpc>
                <a:spcPct val="100000"/>
              </a:lnSpc>
            </a:pPr>
            <a:r>
              <a:rPr lang="en-US" sz="3600">
                <a:solidFill>
                  <a:srgbClr val="000099"/>
                </a:solidFill>
                <a:latin typeface="Comic Sans MS"/>
              </a:rPr>
              <a:t>Estimating the Miss Penalty</a:t>
            </a:r>
            <a:endParaRPr/>
          </a:p>
        </p:txBody>
      </p:sp>
      <p:sp>
        <p:nvSpPr>
          <p:cNvPr id="1185" name="TextShape 2"/>
          <p:cNvSpPr txBox="1"/>
          <p:nvPr/>
        </p:nvSpPr>
        <p:spPr>
          <a:xfrm>
            <a:off x="457200" y="1130400"/>
            <a:ext cx="8229240" cy="5143320"/>
          </a:xfrm>
          <a:prstGeom prst="rect">
            <a:avLst/>
          </a:prstGeom>
        </p:spPr>
        <p:txBody>
          <a:bodyPr lIns="0" rIns="0"/>
          <a:p>
            <a:pPr>
              <a:lnSpc>
                <a:spcPct val="100000"/>
              </a:lnSpc>
              <a:buFont typeface="Wingdings" charset="2"/>
              <a:buChar char=""/>
            </a:pPr>
            <a:r>
              <a:rPr lang="en-US" sz="2400">
                <a:solidFill>
                  <a:srgbClr val="000000"/>
                </a:solidFill>
                <a:latin typeface="Arial"/>
              </a:rPr>
              <a:t>Timing Model: Assume the following …</a:t>
            </a:r>
            <a:endParaRPr/>
          </a:p>
          <a:p>
            <a:pPr lvl="1">
              <a:lnSpc>
                <a:spcPct val="100000"/>
              </a:lnSpc>
              <a:buFont typeface="Wingdings" charset="2"/>
              <a:buChar char=""/>
            </a:pPr>
            <a:r>
              <a:rPr lang="en-US" sz="2000">
                <a:solidFill>
                  <a:srgbClr val="000000"/>
                </a:solidFill>
                <a:latin typeface="Arial"/>
              </a:rPr>
              <a:t>1 memory bus cycle to send address </a:t>
            </a:r>
            <a:endParaRPr/>
          </a:p>
          <a:p>
            <a:pPr lvl="1">
              <a:lnSpc>
                <a:spcPct val="100000"/>
              </a:lnSpc>
              <a:buFont typeface="Wingdings" charset="2"/>
              <a:buChar char=""/>
            </a:pPr>
            <a:r>
              <a:rPr lang="en-US" sz="2000">
                <a:solidFill>
                  <a:srgbClr val="000000"/>
                </a:solidFill>
                <a:latin typeface="Arial"/>
              </a:rPr>
              <a:t>15 memory bus cycles for DRAM access time</a:t>
            </a:r>
            <a:endParaRPr/>
          </a:p>
          <a:p>
            <a:pPr lvl="1">
              <a:lnSpc>
                <a:spcPct val="100000"/>
              </a:lnSpc>
              <a:buFont typeface="Wingdings" charset="2"/>
              <a:buChar char=""/>
            </a:pPr>
            <a:r>
              <a:rPr lang="en-US" sz="2000">
                <a:solidFill>
                  <a:srgbClr val="000000"/>
                </a:solidFill>
                <a:latin typeface="Arial"/>
              </a:rPr>
              <a:t>1 memory bus cycle to send data</a:t>
            </a:r>
            <a:endParaRPr/>
          </a:p>
          <a:p>
            <a:pPr lvl="1">
              <a:lnSpc>
                <a:spcPct val="100000"/>
              </a:lnSpc>
              <a:buFont typeface="Wingdings" charset="2"/>
              <a:buChar char=""/>
            </a:pPr>
            <a:r>
              <a:rPr lang="en-US" sz="2000">
                <a:solidFill>
                  <a:srgbClr val="000000"/>
                </a:solidFill>
                <a:latin typeface="Arial"/>
              </a:rPr>
              <a:t>Cache Block is 4 words</a:t>
            </a:r>
            <a:endParaRPr/>
          </a:p>
          <a:p>
            <a:pPr>
              <a:lnSpc>
                <a:spcPct val="100000"/>
              </a:lnSpc>
              <a:buFont typeface="Wingdings" charset="2"/>
              <a:buChar char=""/>
            </a:pPr>
            <a:r>
              <a:rPr lang="en-US" sz="2400">
                <a:solidFill>
                  <a:srgbClr val="ff0000"/>
                </a:solidFill>
                <a:latin typeface="Arial"/>
              </a:rPr>
              <a:t>One-Word-Wide Memory Organization</a:t>
            </a:r>
            <a:endParaRPr/>
          </a:p>
          <a:p>
            <a:pPr>
              <a:lnSpc>
                <a:spcPct val="100000"/>
              </a:lnSpc>
            </a:pPr>
            <a:r>
              <a:rPr i="1" lang="en-US" sz="2400">
                <a:solidFill>
                  <a:srgbClr val="009999"/>
                </a:solidFill>
                <a:latin typeface="Arial"/>
              </a:rPr>
              <a:t>	</a:t>
            </a:r>
            <a:r>
              <a:rPr lang="en-US" sz="2400">
                <a:solidFill>
                  <a:srgbClr val="0000cc"/>
                </a:solidFill>
                <a:latin typeface="Arial"/>
              </a:rPr>
              <a:t>Miss Penalty = 1 + 4 ×15 + 4 × 1 = 65 memory bus cycles</a:t>
            </a:r>
            <a:endParaRPr/>
          </a:p>
          <a:p>
            <a:pPr>
              <a:lnSpc>
                <a:spcPct val="100000"/>
              </a:lnSpc>
              <a:buFont typeface="Wingdings" charset="2"/>
              <a:buChar char=""/>
            </a:pPr>
            <a:r>
              <a:rPr lang="en-US" sz="2400">
                <a:solidFill>
                  <a:srgbClr val="ff0000"/>
                </a:solidFill>
                <a:latin typeface="Arial"/>
              </a:rPr>
              <a:t>Wide Memory Organization (2-word wide)</a:t>
            </a:r>
            <a:endParaRPr/>
          </a:p>
          <a:p>
            <a:pPr>
              <a:lnSpc>
                <a:spcPct val="100000"/>
              </a:lnSpc>
            </a:pPr>
            <a:r>
              <a:rPr lang="en-US" sz="2400">
                <a:solidFill>
                  <a:srgbClr val="000000"/>
                </a:solidFill>
                <a:latin typeface="Arial"/>
              </a:rPr>
              <a:t>	</a:t>
            </a:r>
            <a:r>
              <a:rPr lang="en-US" sz="2400">
                <a:solidFill>
                  <a:srgbClr val="0000cc"/>
                </a:solidFill>
                <a:latin typeface="Arial"/>
              </a:rPr>
              <a:t>Miss Penalty = 1 + 2 ×15 + 2 × 1 = 33 memory bus cycles</a:t>
            </a:r>
            <a:endParaRPr/>
          </a:p>
          <a:p>
            <a:pPr>
              <a:lnSpc>
                <a:spcPct val="100000"/>
              </a:lnSpc>
              <a:buFont typeface="Wingdings" charset="2"/>
              <a:buChar char=""/>
            </a:pPr>
            <a:r>
              <a:rPr lang="en-US" sz="2400">
                <a:solidFill>
                  <a:srgbClr val="ff0000"/>
                </a:solidFill>
                <a:latin typeface="Arial"/>
              </a:rPr>
              <a:t>Interleaved Memory Organization (4 banks)</a:t>
            </a:r>
            <a:endParaRPr/>
          </a:p>
          <a:p>
            <a:pPr>
              <a:lnSpc>
                <a:spcPct val="100000"/>
              </a:lnSpc>
            </a:pPr>
            <a:r>
              <a:rPr lang="en-US" sz="2400">
                <a:solidFill>
                  <a:srgbClr val="000000"/>
                </a:solidFill>
                <a:latin typeface="Arial"/>
              </a:rPr>
              <a:t>	</a:t>
            </a:r>
            <a:r>
              <a:rPr lang="en-US" sz="2400">
                <a:solidFill>
                  <a:srgbClr val="0000cc"/>
                </a:solidFill>
                <a:latin typeface="Arial"/>
              </a:rPr>
              <a:t>Miss Penalty = 1 + 1 ×15 + 4 × 1 = 20 memory bus cycles</a:t>
            </a:r>
            <a:endParaRPr/>
          </a:p>
        </p:txBody>
      </p:sp>
    </p:spTree>
  </p:cSld>
  <p:timing>
    <p:tnLst>
      <p:par>
        <p:cTn id="283" dur="indefinite" restart="never" nodeType="tmRoot">
          <p:childTnLst>
            <p:seq>
              <p:cTn id="284"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86" name="TextShape 1"/>
          <p:cNvSpPr txBox="1"/>
          <p:nvPr/>
        </p:nvSpPr>
        <p:spPr>
          <a:xfrm>
            <a:off x="457200" y="274680"/>
            <a:ext cx="8229240" cy="791640"/>
          </a:xfrm>
          <a:prstGeom prst="rect">
            <a:avLst/>
          </a:prstGeom>
        </p:spPr>
        <p:txBody>
          <a:bodyPr anchor="ctr"/>
          <a:p>
            <a:pPr>
              <a:lnSpc>
                <a:spcPct val="100000"/>
              </a:lnSpc>
            </a:pPr>
            <a:r>
              <a:rPr lang="en-US" sz="3600">
                <a:solidFill>
                  <a:srgbClr val="000099"/>
                </a:solidFill>
                <a:latin typeface="Comic Sans MS"/>
              </a:rPr>
              <a:t>Next . . .</a:t>
            </a:r>
            <a:endParaRPr/>
          </a:p>
        </p:txBody>
      </p:sp>
      <p:sp>
        <p:nvSpPr>
          <p:cNvPr id="1187" name="TextShape 2"/>
          <p:cNvSpPr txBox="1"/>
          <p:nvPr/>
        </p:nvSpPr>
        <p:spPr>
          <a:xfrm>
            <a:off x="792000" y="1233360"/>
            <a:ext cx="7667280" cy="4500360"/>
          </a:xfrm>
          <a:prstGeom prst="rect">
            <a:avLst/>
          </a:prstGeom>
        </p:spPr>
        <p:txBody>
          <a:bodyPr/>
          <a:p>
            <a:pPr>
              <a:lnSpc>
                <a:spcPct val="100000"/>
              </a:lnSpc>
              <a:buFont typeface="Wingdings" charset="2"/>
              <a:buChar char=""/>
            </a:pPr>
            <a:r>
              <a:rPr lang="en-US" sz="2400">
                <a:solidFill>
                  <a:srgbClr val="000000"/>
                </a:solidFill>
                <a:latin typeface="Arial"/>
              </a:rPr>
              <a:t>Random Access Memory and its Structure</a:t>
            </a:r>
            <a:endParaRPr/>
          </a:p>
          <a:p>
            <a:pPr>
              <a:lnSpc>
                <a:spcPct val="100000"/>
              </a:lnSpc>
              <a:buFont typeface="Wingdings" charset="2"/>
              <a:buChar char=""/>
            </a:pPr>
            <a:r>
              <a:rPr lang="en-US" sz="2400">
                <a:solidFill>
                  <a:srgbClr val="000000"/>
                </a:solidFill>
                <a:latin typeface="Arial"/>
              </a:rPr>
              <a:t>Memory Hierarchy and the need for Cache Memory</a:t>
            </a:r>
            <a:endParaRPr/>
          </a:p>
          <a:p>
            <a:pPr>
              <a:lnSpc>
                <a:spcPct val="100000"/>
              </a:lnSpc>
              <a:buFont typeface="Wingdings" charset="2"/>
              <a:buChar char=""/>
            </a:pPr>
            <a:r>
              <a:rPr lang="en-US" sz="2400">
                <a:solidFill>
                  <a:srgbClr val="000000"/>
                </a:solidFill>
                <a:latin typeface="Arial"/>
              </a:rPr>
              <a:t>The Basics of Caches</a:t>
            </a:r>
            <a:endParaRPr/>
          </a:p>
          <a:p>
            <a:pPr>
              <a:lnSpc>
                <a:spcPct val="100000"/>
              </a:lnSpc>
              <a:buFont typeface="Wingdings" charset="2"/>
              <a:buChar char=""/>
            </a:pPr>
            <a:r>
              <a:rPr lang="en-US" sz="2400">
                <a:solidFill>
                  <a:srgbClr val="000000"/>
                </a:solidFill>
                <a:latin typeface="Arial"/>
              </a:rPr>
              <a:t>Cache Performance and Memory Stall Cycles</a:t>
            </a:r>
            <a:endParaRPr/>
          </a:p>
          <a:p>
            <a:pPr>
              <a:lnSpc>
                <a:spcPct val="100000"/>
              </a:lnSpc>
              <a:buFont typeface="Wingdings" charset="2"/>
              <a:buChar char=""/>
            </a:pPr>
            <a:r>
              <a:rPr lang="en-US" sz="2400">
                <a:solidFill>
                  <a:srgbClr val="ff0000"/>
                </a:solidFill>
                <a:latin typeface="Arial"/>
              </a:rPr>
              <a:t>Improving Cache Performance</a:t>
            </a:r>
            <a:endParaRPr/>
          </a:p>
          <a:p>
            <a:pPr>
              <a:lnSpc>
                <a:spcPct val="100000"/>
              </a:lnSpc>
              <a:buFont typeface="Wingdings" charset="2"/>
              <a:buChar char=""/>
            </a:pPr>
            <a:r>
              <a:rPr lang="en-US" sz="2400">
                <a:solidFill>
                  <a:srgbClr val="000000"/>
                </a:solidFill>
                <a:latin typeface="Arial"/>
              </a:rPr>
              <a:t>Multilevel Caches</a:t>
            </a:r>
            <a:endParaRPr/>
          </a:p>
        </p:txBody>
      </p:sp>
    </p:spTree>
  </p:cSld>
  <p:timing>
    <p:tnLst>
      <p:par>
        <p:cTn id="285" dur="indefinite" restart="never" nodeType="tmRoot">
          <p:childTnLst>
            <p:seq>
              <p:cTn id="286"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88" name="TextShape 1"/>
          <p:cNvSpPr txBox="1"/>
          <p:nvPr/>
        </p:nvSpPr>
        <p:spPr>
          <a:xfrm>
            <a:off x="457200" y="274680"/>
            <a:ext cx="8229240" cy="791640"/>
          </a:xfrm>
          <a:prstGeom prst="rect">
            <a:avLst/>
          </a:prstGeom>
        </p:spPr>
        <p:txBody>
          <a:bodyPr anchor="ctr"/>
          <a:p>
            <a:pPr>
              <a:lnSpc>
                <a:spcPct val="100000"/>
              </a:lnSpc>
            </a:pPr>
            <a:r>
              <a:rPr lang="en-US" sz="3600">
                <a:solidFill>
                  <a:srgbClr val="000099"/>
                </a:solidFill>
                <a:latin typeface="Comic Sans MS"/>
              </a:rPr>
              <a:t>Improving Cache Performance</a:t>
            </a:r>
            <a:endParaRPr/>
          </a:p>
        </p:txBody>
      </p:sp>
      <p:sp>
        <p:nvSpPr>
          <p:cNvPr id="1189" name="TextShape 2"/>
          <p:cNvSpPr txBox="1"/>
          <p:nvPr/>
        </p:nvSpPr>
        <p:spPr>
          <a:xfrm>
            <a:off x="476280" y="1219320"/>
            <a:ext cx="8145000" cy="4952520"/>
          </a:xfrm>
          <a:prstGeom prst="rect">
            <a:avLst/>
          </a:prstGeom>
        </p:spPr>
        <p:txBody>
          <a:bodyPr/>
          <a:p>
            <a:pPr>
              <a:lnSpc>
                <a:spcPct val="100000"/>
              </a:lnSpc>
              <a:buFont typeface="Wingdings" charset="2"/>
              <a:buChar char=""/>
            </a:pPr>
            <a:r>
              <a:rPr lang="en-US" sz="2400">
                <a:solidFill>
                  <a:srgbClr val="ff0000"/>
                </a:solidFill>
                <a:latin typeface="Arial"/>
              </a:rPr>
              <a:t>Average Memory Access Time (AMAT)</a:t>
            </a:r>
            <a:endParaRPr/>
          </a:p>
          <a:p>
            <a:pPr>
              <a:lnSpc>
                <a:spcPct val="100000"/>
              </a:lnSpc>
            </a:pPr>
            <a:r>
              <a:rPr lang="en-US" sz="2400">
                <a:solidFill>
                  <a:srgbClr val="000000"/>
                </a:solidFill>
                <a:latin typeface="Arial"/>
              </a:rPr>
              <a:t>	</a:t>
            </a:r>
            <a:r>
              <a:rPr lang="en-US" sz="2400">
                <a:solidFill>
                  <a:srgbClr val="000099"/>
                </a:solidFill>
                <a:latin typeface="Arial"/>
              </a:rPr>
              <a:t>AMAT = Hit time + Miss rate * Miss penalty</a:t>
            </a:r>
            <a:endParaRPr/>
          </a:p>
          <a:p>
            <a:pPr>
              <a:lnSpc>
                <a:spcPct val="100000"/>
              </a:lnSpc>
              <a:buFont typeface="Wingdings" charset="2"/>
              <a:buChar char=""/>
            </a:pPr>
            <a:r>
              <a:rPr lang="en-US" sz="2400">
                <a:solidFill>
                  <a:srgbClr val="000000"/>
                </a:solidFill>
                <a:latin typeface="Arial"/>
              </a:rPr>
              <a:t>Used as a framework for optimizations</a:t>
            </a:r>
            <a:endParaRPr/>
          </a:p>
          <a:p>
            <a:pPr>
              <a:lnSpc>
                <a:spcPct val="100000"/>
              </a:lnSpc>
              <a:buFont typeface="Wingdings" charset="2"/>
              <a:buChar char=""/>
            </a:pPr>
            <a:r>
              <a:rPr lang="en-US" sz="2400">
                <a:solidFill>
                  <a:srgbClr val="ff0000"/>
                </a:solidFill>
                <a:latin typeface="Arial"/>
              </a:rPr>
              <a:t>Reduce the Hit time</a:t>
            </a:r>
            <a:endParaRPr/>
          </a:p>
          <a:p>
            <a:pPr lvl="1">
              <a:lnSpc>
                <a:spcPct val="100000"/>
              </a:lnSpc>
              <a:buFont typeface="Wingdings" charset="2"/>
              <a:buChar char=""/>
            </a:pPr>
            <a:r>
              <a:rPr lang="en-US" sz="2000">
                <a:solidFill>
                  <a:srgbClr val="000000"/>
                </a:solidFill>
                <a:latin typeface="Arial"/>
              </a:rPr>
              <a:t>Small and simple caches</a:t>
            </a:r>
            <a:endParaRPr/>
          </a:p>
          <a:p>
            <a:pPr>
              <a:lnSpc>
                <a:spcPct val="100000"/>
              </a:lnSpc>
              <a:buFont typeface="Wingdings" charset="2"/>
              <a:buChar char=""/>
            </a:pPr>
            <a:r>
              <a:rPr lang="en-US" sz="2400">
                <a:solidFill>
                  <a:srgbClr val="ff0000"/>
                </a:solidFill>
                <a:latin typeface="Arial"/>
              </a:rPr>
              <a:t>Reduce the Miss Rate</a:t>
            </a:r>
            <a:endParaRPr/>
          </a:p>
          <a:p>
            <a:pPr lvl="1">
              <a:lnSpc>
                <a:spcPct val="100000"/>
              </a:lnSpc>
              <a:buFont typeface="Wingdings" charset="2"/>
              <a:buChar char=""/>
            </a:pPr>
            <a:r>
              <a:rPr lang="en-US" sz="2000">
                <a:solidFill>
                  <a:srgbClr val="000000"/>
                </a:solidFill>
                <a:latin typeface="Arial"/>
              </a:rPr>
              <a:t>Larger cache size, higher associativity, and larger block size</a:t>
            </a:r>
            <a:endParaRPr/>
          </a:p>
          <a:p>
            <a:pPr>
              <a:lnSpc>
                <a:spcPct val="100000"/>
              </a:lnSpc>
              <a:buFont typeface="Wingdings" charset="2"/>
              <a:buChar char=""/>
            </a:pPr>
            <a:r>
              <a:rPr lang="en-US" sz="2400">
                <a:solidFill>
                  <a:srgbClr val="ff0000"/>
                </a:solidFill>
                <a:latin typeface="Arial"/>
              </a:rPr>
              <a:t>Reduce the Miss Penalty</a:t>
            </a:r>
            <a:endParaRPr/>
          </a:p>
          <a:p>
            <a:pPr lvl="1">
              <a:lnSpc>
                <a:spcPct val="100000"/>
              </a:lnSpc>
              <a:buFont typeface="Wingdings" charset="2"/>
              <a:buChar char=""/>
            </a:pPr>
            <a:r>
              <a:rPr lang="en-US" sz="2000">
                <a:solidFill>
                  <a:srgbClr val="000000"/>
                </a:solidFill>
                <a:latin typeface="Arial"/>
              </a:rPr>
              <a:t>Multilevel caches</a:t>
            </a:r>
            <a:endParaRPr/>
          </a:p>
        </p:txBody>
      </p:sp>
    </p:spTree>
  </p:cSld>
  <p:timing>
    <p:tnLst>
      <p:par>
        <p:cTn id="287" dur="indefinite" restart="never" nodeType="tmRoot">
          <p:childTnLst>
            <p:seq>
              <p:cTn id="288"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90" name="TextShape 1"/>
          <p:cNvSpPr txBox="1"/>
          <p:nvPr/>
        </p:nvSpPr>
        <p:spPr>
          <a:xfrm>
            <a:off x="685800" y="457200"/>
            <a:ext cx="7824600" cy="736200"/>
          </a:xfrm>
          <a:prstGeom prst="rect">
            <a:avLst/>
          </a:prstGeom>
        </p:spPr>
        <p:txBody>
          <a:bodyPr lIns="0" anchor="ctr"/>
          <a:p>
            <a:pPr>
              <a:lnSpc>
                <a:spcPct val="100000"/>
              </a:lnSpc>
            </a:pPr>
            <a:r>
              <a:rPr lang="en-US" sz="3600">
                <a:solidFill>
                  <a:srgbClr val="000099"/>
                </a:solidFill>
                <a:latin typeface="Comic Sans MS"/>
              </a:rPr>
              <a:t>Small and Simple Caches</a:t>
            </a:r>
            <a:endParaRPr/>
          </a:p>
        </p:txBody>
      </p:sp>
      <p:sp>
        <p:nvSpPr>
          <p:cNvPr id="1191" name="TextShape 2"/>
          <p:cNvSpPr txBox="1"/>
          <p:nvPr/>
        </p:nvSpPr>
        <p:spPr>
          <a:xfrm>
            <a:off x="633240" y="1235160"/>
            <a:ext cx="7853040" cy="5073120"/>
          </a:xfrm>
          <a:prstGeom prst="rect">
            <a:avLst/>
          </a:prstGeom>
        </p:spPr>
        <p:txBody>
          <a:bodyPr lIns="0" rIns="0"/>
          <a:p>
            <a:pPr>
              <a:lnSpc>
                <a:spcPct val="100000"/>
              </a:lnSpc>
              <a:buFont typeface="Wingdings" charset="2"/>
              <a:buChar char=""/>
            </a:pPr>
            <a:r>
              <a:rPr lang="en-US" sz="2400">
                <a:solidFill>
                  <a:srgbClr val="ff0000"/>
                </a:solidFill>
                <a:latin typeface="Arial"/>
              </a:rPr>
              <a:t>Hit time is critical</a:t>
            </a:r>
            <a:r>
              <a:rPr lang="en-US" sz="2400">
                <a:solidFill>
                  <a:srgbClr val="000000"/>
                </a:solidFill>
                <a:latin typeface="Arial"/>
              </a:rPr>
              <a:t>: affects the processor clock rate</a:t>
            </a:r>
            <a:endParaRPr/>
          </a:p>
          <a:p>
            <a:pPr lvl="1">
              <a:lnSpc>
                <a:spcPct val="100000"/>
              </a:lnSpc>
              <a:buFont typeface="Wingdings" charset="2"/>
              <a:buChar char=""/>
            </a:pPr>
            <a:r>
              <a:rPr lang="en-US" sz="2000">
                <a:solidFill>
                  <a:srgbClr val="000000"/>
                </a:solidFill>
                <a:latin typeface="Arial"/>
              </a:rPr>
              <a:t>Fast clock cycle demands small and simple L1 cache designs</a:t>
            </a:r>
            <a:endParaRPr/>
          </a:p>
          <a:p>
            <a:pPr>
              <a:lnSpc>
                <a:spcPct val="100000"/>
              </a:lnSpc>
              <a:buFont typeface="Wingdings" charset="2"/>
              <a:buChar char=""/>
            </a:pPr>
            <a:r>
              <a:rPr lang="en-US" sz="2400">
                <a:solidFill>
                  <a:srgbClr val="000000"/>
                </a:solidFill>
                <a:latin typeface="Arial"/>
              </a:rPr>
              <a:t>Small cache reduces the indexing time and hit time</a:t>
            </a:r>
            <a:endParaRPr/>
          </a:p>
          <a:p>
            <a:pPr lvl="1">
              <a:lnSpc>
                <a:spcPct val="100000"/>
              </a:lnSpc>
              <a:buFont typeface="Wingdings" charset="2"/>
              <a:buChar char=""/>
            </a:pPr>
            <a:r>
              <a:rPr lang="en-US" sz="2000">
                <a:solidFill>
                  <a:srgbClr val="000000"/>
                </a:solidFill>
                <a:latin typeface="Arial"/>
              </a:rPr>
              <a:t>Indexing a cache represents a time consuming portion</a:t>
            </a:r>
            <a:endParaRPr/>
          </a:p>
          <a:p>
            <a:pPr lvl="1">
              <a:lnSpc>
                <a:spcPct val="100000"/>
              </a:lnSpc>
              <a:buFont typeface="Wingdings" charset="2"/>
              <a:buChar char=""/>
            </a:pPr>
            <a:r>
              <a:rPr lang="en-US" sz="2000">
                <a:solidFill>
                  <a:srgbClr val="000000"/>
                </a:solidFill>
                <a:latin typeface="Arial"/>
              </a:rPr>
              <a:t>Tag comparison also adds to this hit time</a:t>
            </a:r>
            <a:endParaRPr/>
          </a:p>
          <a:p>
            <a:pPr>
              <a:lnSpc>
                <a:spcPct val="100000"/>
              </a:lnSpc>
              <a:buFont typeface="Wingdings" charset="2"/>
              <a:buChar char=""/>
            </a:pPr>
            <a:r>
              <a:rPr lang="en-US" sz="2400">
                <a:solidFill>
                  <a:srgbClr val="000000"/>
                </a:solidFill>
                <a:latin typeface="Arial"/>
              </a:rPr>
              <a:t>Direct-mapped overlaps tag check with data transfer</a:t>
            </a:r>
            <a:endParaRPr/>
          </a:p>
          <a:p>
            <a:pPr lvl="1">
              <a:lnSpc>
                <a:spcPct val="100000"/>
              </a:lnSpc>
              <a:buFont typeface="Wingdings" charset="2"/>
              <a:buChar char=""/>
            </a:pPr>
            <a:r>
              <a:rPr lang="en-US" sz="2000">
                <a:solidFill>
                  <a:srgbClr val="000000"/>
                </a:solidFill>
                <a:latin typeface="Arial"/>
              </a:rPr>
              <a:t>Associative cache uses additional mux and increases hit time</a:t>
            </a:r>
            <a:endParaRPr/>
          </a:p>
          <a:p>
            <a:pPr>
              <a:lnSpc>
                <a:spcPct val="100000"/>
              </a:lnSpc>
              <a:buFont typeface="Wingdings" charset="2"/>
              <a:buChar char=""/>
            </a:pPr>
            <a:r>
              <a:rPr lang="en-US" sz="2400">
                <a:solidFill>
                  <a:srgbClr val="000000"/>
                </a:solidFill>
                <a:latin typeface="Arial"/>
              </a:rPr>
              <a:t>Size of L1 caches has not increased much</a:t>
            </a:r>
            <a:endParaRPr/>
          </a:p>
          <a:p>
            <a:pPr lvl="1">
              <a:lnSpc>
                <a:spcPct val="100000"/>
              </a:lnSpc>
              <a:buFont typeface="Wingdings" charset="2"/>
              <a:buChar char=""/>
            </a:pPr>
            <a:r>
              <a:rPr lang="en-US" sz="2000">
                <a:solidFill>
                  <a:srgbClr val="000000"/>
                </a:solidFill>
                <a:latin typeface="Arial"/>
              </a:rPr>
              <a:t>L1 caches are the same size on Alpha 21264 and 21364</a:t>
            </a:r>
            <a:endParaRPr/>
          </a:p>
          <a:p>
            <a:pPr lvl="1">
              <a:lnSpc>
                <a:spcPct val="100000"/>
              </a:lnSpc>
              <a:buFont typeface="Wingdings" charset="2"/>
              <a:buChar char=""/>
            </a:pPr>
            <a:r>
              <a:rPr lang="en-US" sz="2000">
                <a:solidFill>
                  <a:srgbClr val="000000"/>
                </a:solidFill>
                <a:latin typeface="Arial"/>
              </a:rPr>
              <a:t>Same also on UltraSparc II and III, AMD K6 and Athlon</a:t>
            </a:r>
            <a:endParaRPr/>
          </a:p>
          <a:p>
            <a:pPr lvl="1">
              <a:lnSpc>
                <a:spcPct val="100000"/>
              </a:lnSpc>
              <a:buFont typeface="Wingdings" charset="2"/>
              <a:buChar char=""/>
            </a:pPr>
            <a:r>
              <a:rPr lang="en-US" sz="2000">
                <a:solidFill>
                  <a:srgbClr val="000000"/>
                </a:solidFill>
                <a:latin typeface="Arial"/>
              </a:rPr>
              <a:t>Reduced from 16 KB in Pentium III to 8 KB in Pentium 4</a:t>
            </a:r>
            <a:endParaRPr/>
          </a:p>
        </p:txBody>
      </p:sp>
    </p:spTree>
  </p:cSld>
  <p:timing>
    <p:tnLst>
      <p:par>
        <p:cTn id="289" dur="indefinite" restart="never" nodeType="tmRoot">
          <p:childTnLst>
            <p:seq>
              <p:cTn id="290"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92" name="TextShape 1"/>
          <p:cNvSpPr txBox="1"/>
          <p:nvPr/>
        </p:nvSpPr>
        <p:spPr>
          <a:xfrm>
            <a:off x="457200" y="274680"/>
            <a:ext cx="8229240" cy="791640"/>
          </a:xfrm>
          <a:prstGeom prst="rect">
            <a:avLst/>
          </a:prstGeom>
        </p:spPr>
        <p:txBody>
          <a:bodyPr anchor="ctr"/>
          <a:p>
            <a:pPr>
              <a:lnSpc>
                <a:spcPct val="100000"/>
              </a:lnSpc>
            </a:pPr>
            <a:r>
              <a:rPr lang="en-US" sz="3600">
                <a:solidFill>
                  <a:srgbClr val="000099"/>
                </a:solidFill>
                <a:latin typeface="Comic Sans MS"/>
              </a:rPr>
              <a:t>Larger Size and Higher Associativity</a:t>
            </a:r>
            <a:endParaRPr/>
          </a:p>
        </p:txBody>
      </p:sp>
      <p:sp>
        <p:nvSpPr>
          <p:cNvPr id="1193" name="TextShape 2"/>
          <p:cNvSpPr txBox="1"/>
          <p:nvPr/>
        </p:nvSpPr>
        <p:spPr>
          <a:xfrm>
            <a:off x="476280" y="1224000"/>
            <a:ext cx="8191080" cy="4995360"/>
          </a:xfrm>
          <a:prstGeom prst="rect">
            <a:avLst/>
          </a:prstGeom>
        </p:spPr>
        <p:txBody>
          <a:bodyPr lIns="92160" rIns="92160" tIns="46080" bIns="46080"/>
          <a:p>
            <a:pPr>
              <a:lnSpc>
                <a:spcPct val="90000"/>
              </a:lnSpc>
              <a:buFont typeface="Wingdings" charset="2"/>
              <a:buChar char=""/>
            </a:pPr>
            <a:r>
              <a:rPr lang="en-US">
                <a:solidFill>
                  <a:srgbClr val="000000"/>
                </a:solidFill>
                <a:latin typeface="Arial"/>
              </a:rPr>
              <a:t>Cache misses:</a:t>
            </a:r>
            <a:endParaRPr/>
          </a:p>
          <a:p>
            <a:pPr lvl="1">
              <a:lnSpc>
                <a:spcPct val="90000"/>
              </a:lnSpc>
              <a:buFont typeface="Wingdings" charset="2"/>
              <a:buChar char=""/>
            </a:pPr>
            <a:r>
              <a:rPr i="1" lang="en-US" sz="1600">
                <a:solidFill>
                  <a:srgbClr val="ff0000"/>
                </a:solidFill>
                <a:latin typeface="Arial"/>
              </a:rPr>
              <a:t>Compulsory misses</a:t>
            </a:r>
            <a:r>
              <a:rPr i="1" lang="en-US" sz="1600">
                <a:solidFill>
                  <a:srgbClr val="000000"/>
                </a:solidFill>
                <a:latin typeface="Arial"/>
              </a:rPr>
              <a:t> are those misses caused by the first reference to a datum</a:t>
            </a:r>
            <a:r>
              <a:rPr lang="en-US" sz="1600">
                <a:solidFill>
                  <a:srgbClr val="000000"/>
                </a:solidFill>
                <a:latin typeface="Arial"/>
              </a:rPr>
              <a:t> </a:t>
            </a:r>
            <a:endParaRPr/>
          </a:p>
          <a:p>
            <a:pPr lvl="1">
              <a:lnSpc>
                <a:spcPct val="90000"/>
              </a:lnSpc>
              <a:buFont typeface="Wingdings" charset="2"/>
              <a:buChar char=""/>
            </a:pPr>
            <a:r>
              <a:rPr i="1" lang="en-US" sz="1600">
                <a:solidFill>
                  <a:srgbClr val="ff0000"/>
                </a:solidFill>
                <a:latin typeface="Arial"/>
              </a:rPr>
              <a:t>Capacity misses</a:t>
            </a:r>
            <a:r>
              <a:rPr lang="en-US" sz="1600">
                <a:solidFill>
                  <a:srgbClr val="000000"/>
                </a:solidFill>
                <a:latin typeface="Arial"/>
              </a:rPr>
              <a:t> are those misses that occur regardless of associativity or block size, solely due to the finite size of the cache</a:t>
            </a:r>
            <a:endParaRPr/>
          </a:p>
          <a:p>
            <a:pPr lvl="1">
              <a:lnSpc>
                <a:spcPct val="90000"/>
              </a:lnSpc>
              <a:buFont typeface="Wingdings" charset="2"/>
              <a:buChar char=""/>
            </a:pPr>
            <a:r>
              <a:rPr i="1" lang="en-US" sz="1600">
                <a:solidFill>
                  <a:srgbClr val="ff0000"/>
                </a:solidFill>
                <a:latin typeface="Arial"/>
              </a:rPr>
              <a:t>Conflict misses</a:t>
            </a:r>
            <a:r>
              <a:rPr lang="en-US" sz="1600">
                <a:solidFill>
                  <a:srgbClr val="000000"/>
                </a:solidFill>
                <a:latin typeface="Arial"/>
              </a:rPr>
              <a:t> are those misses that could have been avoided, had the cache not evicted an entry earlier. </a:t>
            </a:r>
            <a:endParaRPr/>
          </a:p>
          <a:p>
            <a:pPr>
              <a:lnSpc>
                <a:spcPct val="90000"/>
              </a:lnSpc>
              <a:buFont typeface="Wingdings" charset="2"/>
              <a:buChar char=""/>
            </a:pPr>
            <a:r>
              <a:rPr lang="en-US">
                <a:solidFill>
                  <a:srgbClr val="000000"/>
                </a:solidFill>
                <a:latin typeface="Arial"/>
              </a:rPr>
              <a:t>Increasing cache size reduces capacity misses and conflict misses</a:t>
            </a:r>
            <a:endParaRPr/>
          </a:p>
          <a:p>
            <a:pPr>
              <a:lnSpc>
                <a:spcPct val="90000"/>
              </a:lnSpc>
              <a:buFont typeface="Wingdings" charset="2"/>
              <a:buChar char=""/>
            </a:pPr>
            <a:r>
              <a:rPr lang="en-US">
                <a:solidFill>
                  <a:srgbClr val="000000"/>
                </a:solidFill>
                <a:latin typeface="Arial"/>
              </a:rPr>
              <a:t>Larger cache size spreads out references to more blocks</a:t>
            </a:r>
            <a:endParaRPr/>
          </a:p>
          <a:p>
            <a:pPr>
              <a:lnSpc>
                <a:spcPct val="90000"/>
              </a:lnSpc>
              <a:buFont typeface="Wingdings" charset="2"/>
              <a:buChar char=""/>
            </a:pPr>
            <a:r>
              <a:rPr lang="en-US">
                <a:solidFill>
                  <a:srgbClr val="000000"/>
                </a:solidFill>
                <a:latin typeface="Arial"/>
              </a:rPr>
              <a:t>Drawbacks: longer hit time and higher cost</a:t>
            </a:r>
            <a:endParaRPr/>
          </a:p>
          <a:p>
            <a:pPr>
              <a:lnSpc>
                <a:spcPct val="90000"/>
              </a:lnSpc>
              <a:buFont typeface="Wingdings" charset="2"/>
              <a:buChar char=""/>
            </a:pPr>
            <a:r>
              <a:rPr lang="en-US">
                <a:solidFill>
                  <a:srgbClr val="000000"/>
                </a:solidFill>
                <a:latin typeface="Arial"/>
              </a:rPr>
              <a:t>Larger caches are especially popular as 2</a:t>
            </a:r>
            <a:r>
              <a:rPr lang="en-US" baseline="30000">
                <a:solidFill>
                  <a:srgbClr val="000000"/>
                </a:solidFill>
                <a:latin typeface="Arial"/>
              </a:rPr>
              <a:t>nd level caches</a:t>
            </a:r>
            <a:endParaRPr/>
          </a:p>
          <a:p>
            <a:pPr>
              <a:lnSpc>
                <a:spcPct val="90000"/>
              </a:lnSpc>
              <a:buFont typeface="Wingdings" charset="2"/>
              <a:buChar char=""/>
            </a:pPr>
            <a:r>
              <a:rPr lang="en-US" baseline="30000">
                <a:solidFill>
                  <a:srgbClr val="000000"/>
                </a:solidFill>
                <a:latin typeface="Arial"/>
              </a:rPr>
              <a:t>Higher associativity also improves miss rates</a:t>
            </a:r>
            <a:endParaRPr/>
          </a:p>
          <a:p>
            <a:pPr lvl="1">
              <a:lnSpc>
                <a:spcPct val="90000"/>
              </a:lnSpc>
              <a:buFont typeface="Wingdings" charset="2"/>
              <a:buChar char=""/>
            </a:pPr>
            <a:r>
              <a:rPr lang="en-US" sz="1600" baseline="30000">
                <a:solidFill>
                  <a:srgbClr val="000000"/>
                </a:solidFill>
                <a:latin typeface="Arial"/>
              </a:rPr>
              <a:t>Eight-way set associative is as effective as a fully associative</a:t>
            </a:r>
            <a:endParaRPr/>
          </a:p>
        </p:txBody>
      </p:sp>
    </p:spTree>
  </p:cSld>
  <p:timing>
    <p:tnLst>
      <p:par>
        <p:cTn id="291" dur="indefinite" restart="never" nodeType="tmRoot">
          <p:childTnLst>
            <p:seq>
              <p:cTn id="292"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94" name="TextShape 1"/>
          <p:cNvSpPr txBox="1"/>
          <p:nvPr/>
        </p:nvSpPr>
        <p:spPr>
          <a:xfrm>
            <a:off x="457200" y="274680"/>
            <a:ext cx="8229240" cy="791640"/>
          </a:xfrm>
          <a:prstGeom prst="rect">
            <a:avLst/>
          </a:prstGeom>
        </p:spPr>
        <p:txBody>
          <a:bodyPr anchor="ctr"/>
          <a:p>
            <a:pPr>
              <a:lnSpc>
                <a:spcPct val="100000"/>
              </a:lnSpc>
            </a:pPr>
            <a:r>
              <a:rPr lang="en-US" sz="3200">
                <a:solidFill>
                  <a:srgbClr val="000099"/>
                </a:solidFill>
                <a:latin typeface="Comic Sans MS"/>
              </a:rPr>
              <a:t>Miss rate versus cache size on the Integer portion of SPEC CPU2000 </a:t>
            </a:r>
            <a:endParaRPr/>
          </a:p>
        </p:txBody>
      </p:sp>
      <p:pic>
        <p:nvPicPr>
          <p:cNvPr id="1195" name="Picture 5" descr=""/>
          <p:cNvPicPr/>
          <p:nvPr/>
        </p:nvPicPr>
        <p:blipFill>
          <a:blip r:embed="rId1"/>
          <a:stretch>
            <a:fillRect/>
          </a:stretch>
        </p:blipFill>
        <p:spPr>
          <a:xfrm>
            <a:off x="1224000" y="1143000"/>
            <a:ext cx="6205320" cy="4963680"/>
          </a:xfrm>
          <a:prstGeom prst="rect">
            <a:avLst/>
          </a:prstGeom>
          <a:ln w="9360">
            <a:noFill/>
          </a:ln>
        </p:spPr>
      </p:pic>
    </p:spTree>
  </p:cSld>
  <p:timing>
    <p:tnLst>
      <p:par>
        <p:cTn id="293" dur="indefinite" restart="never" nodeType="tmRoot">
          <p:childTnLst>
            <p:seq>
              <p:cTn id="294"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96" name="TextShape 1"/>
          <p:cNvSpPr txBox="1"/>
          <p:nvPr/>
        </p:nvSpPr>
        <p:spPr>
          <a:xfrm>
            <a:off x="457200" y="274680"/>
            <a:ext cx="8229240" cy="791640"/>
          </a:xfrm>
          <a:prstGeom prst="rect">
            <a:avLst/>
          </a:prstGeom>
        </p:spPr>
        <p:txBody>
          <a:bodyPr anchor="ctr"/>
          <a:p>
            <a:pPr>
              <a:lnSpc>
                <a:spcPct val="100000"/>
              </a:lnSpc>
            </a:pPr>
            <a:r>
              <a:rPr lang="en-US" sz="3600">
                <a:solidFill>
                  <a:srgbClr val="000099"/>
                </a:solidFill>
                <a:latin typeface="Comic Sans MS"/>
              </a:rPr>
              <a:t>Larger Block Size</a:t>
            </a:r>
            <a:endParaRPr/>
          </a:p>
        </p:txBody>
      </p:sp>
      <p:sp>
        <p:nvSpPr>
          <p:cNvPr id="1197" name="TextShape 2"/>
          <p:cNvSpPr txBox="1"/>
          <p:nvPr/>
        </p:nvSpPr>
        <p:spPr>
          <a:xfrm>
            <a:off x="476280" y="1133640"/>
            <a:ext cx="8191080" cy="1080720"/>
          </a:xfrm>
          <a:prstGeom prst="rect">
            <a:avLst/>
          </a:prstGeom>
        </p:spPr>
        <p:txBody>
          <a:bodyPr lIns="0" rIns="0"/>
          <a:p>
            <a:pPr>
              <a:lnSpc>
                <a:spcPct val="100000"/>
              </a:lnSpc>
              <a:buFont typeface="Wingdings" charset="2"/>
              <a:buChar char=""/>
            </a:pPr>
            <a:r>
              <a:rPr lang="en-US" sz="2400">
                <a:solidFill>
                  <a:srgbClr val="000000"/>
                </a:solidFill>
                <a:latin typeface="Arial"/>
              </a:rPr>
              <a:t>Simplest way to reduce miss rate is to increase block size</a:t>
            </a:r>
            <a:endParaRPr/>
          </a:p>
          <a:p>
            <a:pPr>
              <a:lnSpc>
                <a:spcPct val="100000"/>
              </a:lnSpc>
              <a:buFont typeface="Wingdings" charset="2"/>
              <a:buChar char=""/>
            </a:pPr>
            <a:r>
              <a:rPr lang="en-US" sz="2400">
                <a:solidFill>
                  <a:srgbClr val="000000"/>
                </a:solidFill>
                <a:latin typeface="Arial"/>
              </a:rPr>
              <a:t>However, it increases conflict misses if cache is small</a:t>
            </a:r>
            <a:endParaRPr/>
          </a:p>
        </p:txBody>
      </p:sp>
      <p:sp>
        <p:nvSpPr>
          <p:cNvPr id="1198" name="Line 3"/>
          <p:cNvSpPr/>
          <p:nvPr/>
        </p:nvSpPr>
        <p:spPr>
          <a:xfrm>
            <a:off x="1639080" y="5032080"/>
            <a:ext cx="21960" cy="1800"/>
          </a:xfrm>
          <a:prstGeom prst="line">
            <a:avLst/>
          </a:prstGeom>
          <a:ln w="12600">
            <a:solidFill>
              <a:srgbClr val="000000"/>
            </a:solidFill>
            <a:round/>
          </a:ln>
        </p:spPr>
      </p:sp>
      <p:sp>
        <p:nvSpPr>
          <p:cNvPr id="1199" name="Line 4"/>
          <p:cNvSpPr/>
          <p:nvPr/>
        </p:nvSpPr>
        <p:spPr>
          <a:xfrm>
            <a:off x="1707840" y="5032080"/>
            <a:ext cx="23400" cy="1800"/>
          </a:xfrm>
          <a:prstGeom prst="line">
            <a:avLst/>
          </a:prstGeom>
          <a:ln w="12600">
            <a:solidFill>
              <a:srgbClr val="000000"/>
            </a:solidFill>
            <a:round/>
          </a:ln>
        </p:spPr>
      </p:sp>
      <p:sp>
        <p:nvSpPr>
          <p:cNvPr id="1200" name="Line 5"/>
          <p:cNvSpPr/>
          <p:nvPr/>
        </p:nvSpPr>
        <p:spPr>
          <a:xfrm>
            <a:off x="1778400" y="5032080"/>
            <a:ext cx="23400" cy="1800"/>
          </a:xfrm>
          <a:prstGeom prst="line">
            <a:avLst/>
          </a:prstGeom>
          <a:ln w="12600">
            <a:solidFill>
              <a:srgbClr val="000000"/>
            </a:solidFill>
            <a:round/>
          </a:ln>
        </p:spPr>
      </p:sp>
      <p:sp>
        <p:nvSpPr>
          <p:cNvPr id="1201" name="Line 6"/>
          <p:cNvSpPr/>
          <p:nvPr/>
        </p:nvSpPr>
        <p:spPr>
          <a:xfrm>
            <a:off x="1848600" y="5032080"/>
            <a:ext cx="23400" cy="1800"/>
          </a:xfrm>
          <a:prstGeom prst="line">
            <a:avLst/>
          </a:prstGeom>
          <a:ln w="12600">
            <a:solidFill>
              <a:srgbClr val="000000"/>
            </a:solidFill>
            <a:round/>
          </a:ln>
        </p:spPr>
      </p:sp>
      <p:sp>
        <p:nvSpPr>
          <p:cNvPr id="1202" name="Line 7"/>
          <p:cNvSpPr/>
          <p:nvPr/>
        </p:nvSpPr>
        <p:spPr>
          <a:xfrm>
            <a:off x="1918800" y="5032080"/>
            <a:ext cx="21960" cy="1800"/>
          </a:xfrm>
          <a:prstGeom prst="line">
            <a:avLst/>
          </a:prstGeom>
          <a:ln w="12600">
            <a:solidFill>
              <a:srgbClr val="000000"/>
            </a:solidFill>
            <a:round/>
          </a:ln>
        </p:spPr>
      </p:sp>
      <p:sp>
        <p:nvSpPr>
          <p:cNvPr id="1203" name="Line 8"/>
          <p:cNvSpPr/>
          <p:nvPr/>
        </p:nvSpPr>
        <p:spPr>
          <a:xfrm>
            <a:off x="1987920" y="5032080"/>
            <a:ext cx="23400" cy="1800"/>
          </a:xfrm>
          <a:prstGeom prst="line">
            <a:avLst/>
          </a:prstGeom>
          <a:ln w="12600">
            <a:solidFill>
              <a:srgbClr val="000000"/>
            </a:solidFill>
            <a:round/>
          </a:ln>
        </p:spPr>
      </p:sp>
      <p:sp>
        <p:nvSpPr>
          <p:cNvPr id="1204" name="Line 9"/>
          <p:cNvSpPr/>
          <p:nvPr/>
        </p:nvSpPr>
        <p:spPr>
          <a:xfrm>
            <a:off x="2058120" y="5032080"/>
            <a:ext cx="23400" cy="1800"/>
          </a:xfrm>
          <a:prstGeom prst="line">
            <a:avLst/>
          </a:prstGeom>
          <a:ln w="12600">
            <a:solidFill>
              <a:srgbClr val="000000"/>
            </a:solidFill>
            <a:round/>
          </a:ln>
        </p:spPr>
      </p:sp>
      <p:sp>
        <p:nvSpPr>
          <p:cNvPr id="1205" name="Line 10"/>
          <p:cNvSpPr/>
          <p:nvPr/>
        </p:nvSpPr>
        <p:spPr>
          <a:xfrm>
            <a:off x="2128320" y="5032080"/>
            <a:ext cx="23400" cy="1800"/>
          </a:xfrm>
          <a:prstGeom prst="line">
            <a:avLst/>
          </a:prstGeom>
          <a:ln w="12600">
            <a:solidFill>
              <a:srgbClr val="000000"/>
            </a:solidFill>
            <a:round/>
          </a:ln>
        </p:spPr>
      </p:sp>
      <p:sp>
        <p:nvSpPr>
          <p:cNvPr id="1206" name="Line 11"/>
          <p:cNvSpPr/>
          <p:nvPr/>
        </p:nvSpPr>
        <p:spPr>
          <a:xfrm>
            <a:off x="2198880" y="5032080"/>
            <a:ext cx="23400" cy="1800"/>
          </a:xfrm>
          <a:prstGeom prst="line">
            <a:avLst/>
          </a:prstGeom>
          <a:ln w="12600">
            <a:solidFill>
              <a:srgbClr val="000000"/>
            </a:solidFill>
            <a:round/>
          </a:ln>
        </p:spPr>
      </p:sp>
      <p:sp>
        <p:nvSpPr>
          <p:cNvPr id="1207" name="Line 12"/>
          <p:cNvSpPr/>
          <p:nvPr/>
        </p:nvSpPr>
        <p:spPr>
          <a:xfrm>
            <a:off x="2267640" y="5032080"/>
            <a:ext cx="23400" cy="1800"/>
          </a:xfrm>
          <a:prstGeom prst="line">
            <a:avLst/>
          </a:prstGeom>
          <a:ln w="12600">
            <a:solidFill>
              <a:srgbClr val="000000"/>
            </a:solidFill>
            <a:round/>
          </a:ln>
        </p:spPr>
      </p:sp>
      <p:sp>
        <p:nvSpPr>
          <p:cNvPr id="1208" name="Line 13"/>
          <p:cNvSpPr/>
          <p:nvPr/>
        </p:nvSpPr>
        <p:spPr>
          <a:xfrm>
            <a:off x="2337840" y="5032080"/>
            <a:ext cx="23400" cy="1800"/>
          </a:xfrm>
          <a:prstGeom prst="line">
            <a:avLst/>
          </a:prstGeom>
          <a:ln w="12600">
            <a:solidFill>
              <a:srgbClr val="000000"/>
            </a:solidFill>
            <a:round/>
          </a:ln>
        </p:spPr>
      </p:sp>
      <p:sp>
        <p:nvSpPr>
          <p:cNvPr id="1209" name="Line 14"/>
          <p:cNvSpPr/>
          <p:nvPr/>
        </p:nvSpPr>
        <p:spPr>
          <a:xfrm>
            <a:off x="2408400" y="5032080"/>
            <a:ext cx="23400" cy="1800"/>
          </a:xfrm>
          <a:prstGeom prst="line">
            <a:avLst/>
          </a:prstGeom>
          <a:ln w="12600">
            <a:solidFill>
              <a:srgbClr val="000000"/>
            </a:solidFill>
            <a:round/>
          </a:ln>
        </p:spPr>
      </p:sp>
      <p:sp>
        <p:nvSpPr>
          <p:cNvPr id="1210" name="Line 15"/>
          <p:cNvSpPr/>
          <p:nvPr/>
        </p:nvSpPr>
        <p:spPr>
          <a:xfrm>
            <a:off x="2478600" y="5032080"/>
            <a:ext cx="23400" cy="1800"/>
          </a:xfrm>
          <a:prstGeom prst="line">
            <a:avLst/>
          </a:prstGeom>
          <a:ln w="12600">
            <a:solidFill>
              <a:srgbClr val="000000"/>
            </a:solidFill>
            <a:round/>
          </a:ln>
        </p:spPr>
      </p:sp>
      <p:sp>
        <p:nvSpPr>
          <p:cNvPr id="1211" name="Line 16"/>
          <p:cNvSpPr/>
          <p:nvPr/>
        </p:nvSpPr>
        <p:spPr>
          <a:xfrm>
            <a:off x="2547360" y="5032080"/>
            <a:ext cx="23400" cy="1800"/>
          </a:xfrm>
          <a:prstGeom prst="line">
            <a:avLst/>
          </a:prstGeom>
          <a:ln w="12600">
            <a:solidFill>
              <a:srgbClr val="000000"/>
            </a:solidFill>
            <a:round/>
          </a:ln>
        </p:spPr>
      </p:sp>
      <p:sp>
        <p:nvSpPr>
          <p:cNvPr id="1212" name="Line 17"/>
          <p:cNvSpPr/>
          <p:nvPr/>
        </p:nvSpPr>
        <p:spPr>
          <a:xfrm>
            <a:off x="2617920" y="5032080"/>
            <a:ext cx="23400" cy="1800"/>
          </a:xfrm>
          <a:prstGeom prst="line">
            <a:avLst/>
          </a:prstGeom>
          <a:ln w="12600">
            <a:solidFill>
              <a:srgbClr val="000000"/>
            </a:solidFill>
            <a:round/>
          </a:ln>
        </p:spPr>
      </p:sp>
      <p:sp>
        <p:nvSpPr>
          <p:cNvPr id="1213" name="Line 18"/>
          <p:cNvSpPr/>
          <p:nvPr/>
        </p:nvSpPr>
        <p:spPr>
          <a:xfrm>
            <a:off x="2688120" y="5032080"/>
            <a:ext cx="23400" cy="1800"/>
          </a:xfrm>
          <a:prstGeom prst="line">
            <a:avLst/>
          </a:prstGeom>
          <a:ln w="12600">
            <a:solidFill>
              <a:srgbClr val="000000"/>
            </a:solidFill>
            <a:round/>
          </a:ln>
        </p:spPr>
      </p:sp>
      <p:sp>
        <p:nvSpPr>
          <p:cNvPr id="1214" name="Line 19"/>
          <p:cNvSpPr/>
          <p:nvPr/>
        </p:nvSpPr>
        <p:spPr>
          <a:xfrm>
            <a:off x="2758320" y="5032080"/>
            <a:ext cx="23400" cy="1800"/>
          </a:xfrm>
          <a:prstGeom prst="line">
            <a:avLst/>
          </a:prstGeom>
          <a:ln w="12600">
            <a:solidFill>
              <a:srgbClr val="000000"/>
            </a:solidFill>
            <a:round/>
          </a:ln>
        </p:spPr>
      </p:sp>
      <p:sp>
        <p:nvSpPr>
          <p:cNvPr id="1215" name="Line 20"/>
          <p:cNvSpPr/>
          <p:nvPr/>
        </p:nvSpPr>
        <p:spPr>
          <a:xfrm>
            <a:off x="2827440" y="5032080"/>
            <a:ext cx="23400" cy="1800"/>
          </a:xfrm>
          <a:prstGeom prst="line">
            <a:avLst/>
          </a:prstGeom>
          <a:ln w="12600">
            <a:solidFill>
              <a:srgbClr val="000000"/>
            </a:solidFill>
            <a:round/>
          </a:ln>
        </p:spPr>
      </p:sp>
      <p:sp>
        <p:nvSpPr>
          <p:cNvPr id="1216" name="Line 21"/>
          <p:cNvSpPr/>
          <p:nvPr/>
        </p:nvSpPr>
        <p:spPr>
          <a:xfrm>
            <a:off x="2897640" y="5032080"/>
            <a:ext cx="23400" cy="1800"/>
          </a:xfrm>
          <a:prstGeom prst="line">
            <a:avLst/>
          </a:prstGeom>
          <a:ln w="12600">
            <a:solidFill>
              <a:srgbClr val="000000"/>
            </a:solidFill>
            <a:round/>
          </a:ln>
        </p:spPr>
      </p:sp>
      <p:sp>
        <p:nvSpPr>
          <p:cNvPr id="1217" name="Line 22"/>
          <p:cNvSpPr/>
          <p:nvPr/>
        </p:nvSpPr>
        <p:spPr>
          <a:xfrm>
            <a:off x="2967840" y="5032080"/>
            <a:ext cx="23400" cy="1800"/>
          </a:xfrm>
          <a:prstGeom prst="line">
            <a:avLst/>
          </a:prstGeom>
          <a:ln w="12600">
            <a:solidFill>
              <a:srgbClr val="000000"/>
            </a:solidFill>
            <a:round/>
          </a:ln>
        </p:spPr>
      </p:sp>
      <p:sp>
        <p:nvSpPr>
          <p:cNvPr id="1218" name="Line 23"/>
          <p:cNvSpPr/>
          <p:nvPr/>
        </p:nvSpPr>
        <p:spPr>
          <a:xfrm>
            <a:off x="3038400" y="5032080"/>
            <a:ext cx="23400" cy="1800"/>
          </a:xfrm>
          <a:prstGeom prst="line">
            <a:avLst/>
          </a:prstGeom>
          <a:ln w="12600">
            <a:solidFill>
              <a:srgbClr val="000000"/>
            </a:solidFill>
            <a:round/>
          </a:ln>
        </p:spPr>
      </p:sp>
      <p:sp>
        <p:nvSpPr>
          <p:cNvPr id="1219" name="Line 24"/>
          <p:cNvSpPr/>
          <p:nvPr/>
        </p:nvSpPr>
        <p:spPr>
          <a:xfrm>
            <a:off x="3107160" y="5032080"/>
            <a:ext cx="23400" cy="1800"/>
          </a:xfrm>
          <a:prstGeom prst="line">
            <a:avLst/>
          </a:prstGeom>
          <a:ln w="12600">
            <a:solidFill>
              <a:srgbClr val="000000"/>
            </a:solidFill>
            <a:round/>
          </a:ln>
        </p:spPr>
      </p:sp>
      <p:sp>
        <p:nvSpPr>
          <p:cNvPr id="1220" name="Line 25"/>
          <p:cNvSpPr/>
          <p:nvPr/>
        </p:nvSpPr>
        <p:spPr>
          <a:xfrm>
            <a:off x="3177360" y="5032080"/>
            <a:ext cx="23400" cy="1800"/>
          </a:xfrm>
          <a:prstGeom prst="line">
            <a:avLst/>
          </a:prstGeom>
          <a:ln w="12600">
            <a:solidFill>
              <a:srgbClr val="000000"/>
            </a:solidFill>
            <a:round/>
          </a:ln>
        </p:spPr>
      </p:sp>
      <p:sp>
        <p:nvSpPr>
          <p:cNvPr id="1221" name="Line 26"/>
          <p:cNvSpPr/>
          <p:nvPr/>
        </p:nvSpPr>
        <p:spPr>
          <a:xfrm>
            <a:off x="3247920" y="5032080"/>
            <a:ext cx="23400" cy="1800"/>
          </a:xfrm>
          <a:prstGeom prst="line">
            <a:avLst/>
          </a:prstGeom>
          <a:ln w="12600">
            <a:solidFill>
              <a:srgbClr val="000000"/>
            </a:solidFill>
            <a:round/>
          </a:ln>
        </p:spPr>
      </p:sp>
      <p:sp>
        <p:nvSpPr>
          <p:cNvPr id="1222" name="Line 27"/>
          <p:cNvSpPr/>
          <p:nvPr/>
        </p:nvSpPr>
        <p:spPr>
          <a:xfrm>
            <a:off x="3318120" y="5032080"/>
            <a:ext cx="23400" cy="1800"/>
          </a:xfrm>
          <a:prstGeom prst="line">
            <a:avLst/>
          </a:prstGeom>
          <a:ln w="12600">
            <a:solidFill>
              <a:srgbClr val="000000"/>
            </a:solidFill>
            <a:round/>
          </a:ln>
        </p:spPr>
      </p:sp>
      <p:sp>
        <p:nvSpPr>
          <p:cNvPr id="1223" name="Line 28"/>
          <p:cNvSpPr/>
          <p:nvPr/>
        </p:nvSpPr>
        <p:spPr>
          <a:xfrm>
            <a:off x="3386880" y="5032080"/>
            <a:ext cx="23400" cy="1800"/>
          </a:xfrm>
          <a:prstGeom prst="line">
            <a:avLst/>
          </a:prstGeom>
          <a:ln w="12600">
            <a:solidFill>
              <a:srgbClr val="000000"/>
            </a:solidFill>
            <a:round/>
          </a:ln>
        </p:spPr>
      </p:sp>
      <p:sp>
        <p:nvSpPr>
          <p:cNvPr id="1224" name="Line 29"/>
          <p:cNvSpPr/>
          <p:nvPr/>
        </p:nvSpPr>
        <p:spPr>
          <a:xfrm>
            <a:off x="3457440" y="5032080"/>
            <a:ext cx="23400" cy="1800"/>
          </a:xfrm>
          <a:prstGeom prst="line">
            <a:avLst/>
          </a:prstGeom>
          <a:ln w="12600">
            <a:solidFill>
              <a:srgbClr val="000000"/>
            </a:solidFill>
            <a:round/>
          </a:ln>
        </p:spPr>
      </p:sp>
      <p:sp>
        <p:nvSpPr>
          <p:cNvPr id="1225" name="Line 30"/>
          <p:cNvSpPr/>
          <p:nvPr/>
        </p:nvSpPr>
        <p:spPr>
          <a:xfrm>
            <a:off x="3527640" y="5032080"/>
            <a:ext cx="23400" cy="1800"/>
          </a:xfrm>
          <a:prstGeom prst="line">
            <a:avLst/>
          </a:prstGeom>
          <a:ln w="12600">
            <a:solidFill>
              <a:srgbClr val="000000"/>
            </a:solidFill>
            <a:round/>
          </a:ln>
        </p:spPr>
      </p:sp>
      <p:sp>
        <p:nvSpPr>
          <p:cNvPr id="1226" name="Line 31"/>
          <p:cNvSpPr/>
          <p:nvPr/>
        </p:nvSpPr>
        <p:spPr>
          <a:xfrm>
            <a:off x="3597840" y="5032080"/>
            <a:ext cx="23400" cy="1800"/>
          </a:xfrm>
          <a:prstGeom prst="line">
            <a:avLst/>
          </a:prstGeom>
          <a:ln w="12600">
            <a:solidFill>
              <a:srgbClr val="000000"/>
            </a:solidFill>
            <a:round/>
          </a:ln>
        </p:spPr>
      </p:sp>
      <p:sp>
        <p:nvSpPr>
          <p:cNvPr id="1227" name="Line 32"/>
          <p:cNvSpPr/>
          <p:nvPr/>
        </p:nvSpPr>
        <p:spPr>
          <a:xfrm>
            <a:off x="3666960" y="5032080"/>
            <a:ext cx="23400" cy="1800"/>
          </a:xfrm>
          <a:prstGeom prst="line">
            <a:avLst/>
          </a:prstGeom>
          <a:ln w="12600">
            <a:solidFill>
              <a:srgbClr val="000000"/>
            </a:solidFill>
            <a:round/>
          </a:ln>
        </p:spPr>
      </p:sp>
      <p:sp>
        <p:nvSpPr>
          <p:cNvPr id="1228" name="Line 33"/>
          <p:cNvSpPr/>
          <p:nvPr/>
        </p:nvSpPr>
        <p:spPr>
          <a:xfrm>
            <a:off x="3737160" y="5032080"/>
            <a:ext cx="23400" cy="1800"/>
          </a:xfrm>
          <a:prstGeom prst="line">
            <a:avLst/>
          </a:prstGeom>
          <a:ln w="12600">
            <a:solidFill>
              <a:srgbClr val="000000"/>
            </a:solidFill>
            <a:round/>
          </a:ln>
        </p:spPr>
      </p:sp>
      <p:sp>
        <p:nvSpPr>
          <p:cNvPr id="1229" name="Line 34"/>
          <p:cNvSpPr/>
          <p:nvPr/>
        </p:nvSpPr>
        <p:spPr>
          <a:xfrm>
            <a:off x="3807360" y="5032080"/>
            <a:ext cx="23400" cy="1800"/>
          </a:xfrm>
          <a:prstGeom prst="line">
            <a:avLst/>
          </a:prstGeom>
          <a:ln w="12600">
            <a:solidFill>
              <a:srgbClr val="000000"/>
            </a:solidFill>
            <a:round/>
          </a:ln>
        </p:spPr>
      </p:sp>
      <p:sp>
        <p:nvSpPr>
          <p:cNvPr id="1230" name="Line 35"/>
          <p:cNvSpPr/>
          <p:nvPr/>
        </p:nvSpPr>
        <p:spPr>
          <a:xfrm>
            <a:off x="3877920" y="5032080"/>
            <a:ext cx="23400" cy="1800"/>
          </a:xfrm>
          <a:prstGeom prst="line">
            <a:avLst/>
          </a:prstGeom>
          <a:ln w="12600">
            <a:solidFill>
              <a:srgbClr val="000000"/>
            </a:solidFill>
            <a:round/>
          </a:ln>
        </p:spPr>
      </p:sp>
      <p:sp>
        <p:nvSpPr>
          <p:cNvPr id="1231" name="Line 36"/>
          <p:cNvSpPr/>
          <p:nvPr/>
        </p:nvSpPr>
        <p:spPr>
          <a:xfrm>
            <a:off x="3946680" y="5032080"/>
            <a:ext cx="23400" cy="1800"/>
          </a:xfrm>
          <a:prstGeom prst="line">
            <a:avLst/>
          </a:prstGeom>
          <a:ln w="12600">
            <a:solidFill>
              <a:srgbClr val="000000"/>
            </a:solidFill>
            <a:round/>
          </a:ln>
        </p:spPr>
      </p:sp>
      <p:sp>
        <p:nvSpPr>
          <p:cNvPr id="1232" name="Line 37"/>
          <p:cNvSpPr/>
          <p:nvPr/>
        </p:nvSpPr>
        <p:spPr>
          <a:xfrm>
            <a:off x="4016880" y="5032080"/>
            <a:ext cx="23400" cy="1800"/>
          </a:xfrm>
          <a:prstGeom prst="line">
            <a:avLst/>
          </a:prstGeom>
          <a:ln w="12600">
            <a:solidFill>
              <a:srgbClr val="000000"/>
            </a:solidFill>
            <a:round/>
          </a:ln>
        </p:spPr>
      </p:sp>
      <p:sp>
        <p:nvSpPr>
          <p:cNvPr id="1233" name="Line 38"/>
          <p:cNvSpPr/>
          <p:nvPr/>
        </p:nvSpPr>
        <p:spPr>
          <a:xfrm>
            <a:off x="4087440" y="5032080"/>
            <a:ext cx="23400" cy="1800"/>
          </a:xfrm>
          <a:prstGeom prst="line">
            <a:avLst/>
          </a:prstGeom>
          <a:ln w="12600">
            <a:solidFill>
              <a:srgbClr val="000000"/>
            </a:solidFill>
            <a:round/>
          </a:ln>
        </p:spPr>
      </p:sp>
      <p:sp>
        <p:nvSpPr>
          <p:cNvPr id="1234" name="Line 39"/>
          <p:cNvSpPr/>
          <p:nvPr/>
        </p:nvSpPr>
        <p:spPr>
          <a:xfrm>
            <a:off x="4157640" y="5032080"/>
            <a:ext cx="23400" cy="1800"/>
          </a:xfrm>
          <a:prstGeom prst="line">
            <a:avLst/>
          </a:prstGeom>
          <a:ln w="12600">
            <a:solidFill>
              <a:srgbClr val="000000"/>
            </a:solidFill>
            <a:round/>
          </a:ln>
        </p:spPr>
      </p:sp>
      <p:sp>
        <p:nvSpPr>
          <p:cNvPr id="1235" name="Line 40"/>
          <p:cNvSpPr/>
          <p:nvPr/>
        </p:nvSpPr>
        <p:spPr>
          <a:xfrm>
            <a:off x="4226400" y="5032080"/>
            <a:ext cx="23400" cy="1800"/>
          </a:xfrm>
          <a:prstGeom prst="line">
            <a:avLst/>
          </a:prstGeom>
          <a:ln w="12600">
            <a:solidFill>
              <a:srgbClr val="000000"/>
            </a:solidFill>
            <a:round/>
          </a:ln>
        </p:spPr>
      </p:sp>
      <p:sp>
        <p:nvSpPr>
          <p:cNvPr id="1236" name="Line 41"/>
          <p:cNvSpPr/>
          <p:nvPr/>
        </p:nvSpPr>
        <p:spPr>
          <a:xfrm>
            <a:off x="4296960" y="5032080"/>
            <a:ext cx="23400" cy="1800"/>
          </a:xfrm>
          <a:prstGeom prst="line">
            <a:avLst/>
          </a:prstGeom>
          <a:ln w="12600">
            <a:solidFill>
              <a:srgbClr val="000000"/>
            </a:solidFill>
            <a:round/>
          </a:ln>
        </p:spPr>
      </p:sp>
      <p:sp>
        <p:nvSpPr>
          <p:cNvPr id="1237" name="Line 42"/>
          <p:cNvSpPr/>
          <p:nvPr/>
        </p:nvSpPr>
        <p:spPr>
          <a:xfrm>
            <a:off x="4367160" y="5032080"/>
            <a:ext cx="23400" cy="1800"/>
          </a:xfrm>
          <a:prstGeom prst="line">
            <a:avLst/>
          </a:prstGeom>
          <a:ln w="12600">
            <a:solidFill>
              <a:srgbClr val="000000"/>
            </a:solidFill>
            <a:round/>
          </a:ln>
        </p:spPr>
      </p:sp>
      <p:sp>
        <p:nvSpPr>
          <p:cNvPr id="1238" name="Line 43"/>
          <p:cNvSpPr/>
          <p:nvPr/>
        </p:nvSpPr>
        <p:spPr>
          <a:xfrm>
            <a:off x="4437360" y="5032080"/>
            <a:ext cx="23760" cy="1800"/>
          </a:xfrm>
          <a:prstGeom prst="line">
            <a:avLst/>
          </a:prstGeom>
          <a:ln w="12600">
            <a:solidFill>
              <a:srgbClr val="000000"/>
            </a:solidFill>
            <a:round/>
          </a:ln>
        </p:spPr>
      </p:sp>
      <p:sp>
        <p:nvSpPr>
          <p:cNvPr id="1239" name="Line 44"/>
          <p:cNvSpPr/>
          <p:nvPr/>
        </p:nvSpPr>
        <p:spPr>
          <a:xfrm>
            <a:off x="4507920" y="5032080"/>
            <a:ext cx="21960" cy="1800"/>
          </a:xfrm>
          <a:prstGeom prst="line">
            <a:avLst/>
          </a:prstGeom>
          <a:ln w="12600">
            <a:solidFill>
              <a:srgbClr val="000000"/>
            </a:solidFill>
            <a:round/>
          </a:ln>
        </p:spPr>
      </p:sp>
      <p:sp>
        <p:nvSpPr>
          <p:cNvPr id="1240" name="Line 45"/>
          <p:cNvSpPr/>
          <p:nvPr/>
        </p:nvSpPr>
        <p:spPr>
          <a:xfrm>
            <a:off x="4576680" y="5032080"/>
            <a:ext cx="23400" cy="1800"/>
          </a:xfrm>
          <a:prstGeom prst="line">
            <a:avLst/>
          </a:prstGeom>
          <a:ln w="12600">
            <a:solidFill>
              <a:srgbClr val="000000"/>
            </a:solidFill>
            <a:round/>
          </a:ln>
        </p:spPr>
      </p:sp>
      <p:sp>
        <p:nvSpPr>
          <p:cNvPr id="1241" name="Line 46"/>
          <p:cNvSpPr/>
          <p:nvPr/>
        </p:nvSpPr>
        <p:spPr>
          <a:xfrm>
            <a:off x="4646880" y="5032080"/>
            <a:ext cx="23760" cy="1800"/>
          </a:xfrm>
          <a:prstGeom prst="line">
            <a:avLst/>
          </a:prstGeom>
          <a:ln w="12600">
            <a:solidFill>
              <a:srgbClr val="000000"/>
            </a:solidFill>
            <a:round/>
          </a:ln>
        </p:spPr>
      </p:sp>
      <p:sp>
        <p:nvSpPr>
          <p:cNvPr id="1242" name="Line 47"/>
          <p:cNvSpPr/>
          <p:nvPr/>
        </p:nvSpPr>
        <p:spPr>
          <a:xfrm>
            <a:off x="4717440" y="5032080"/>
            <a:ext cx="23400" cy="1800"/>
          </a:xfrm>
          <a:prstGeom prst="line">
            <a:avLst/>
          </a:prstGeom>
          <a:ln w="12600">
            <a:solidFill>
              <a:srgbClr val="000000"/>
            </a:solidFill>
            <a:round/>
          </a:ln>
        </p:spPr>
      </p:sp>
      <p:sp>
        <p:nvSpPr>
          <p:cNvPr id="1243" name="Line 48"/>
          <p:cNvSpPr/>
          <p:nvPr/>
        </p:nvSpPr>
        <p:spPr>
          <a:xfrm>
            <a:off x="4787640" y="5032080"/>
            <a:ext cx="10440" cy="1800"/>
          </a:xfrm>
          <a:prstGeom prst="line">
            <a:avLst/>
          </a:prstGeom>
          <a:ln w="12600">
            <a:solidFill>
              <a:srgbClr val="000000"/>
            </a:solidFill>
            <a:round/>
          </a:ln>
        </p:spPr>
      </p:sp>
      <p:sp>
        <p:nvSpPr>
          <p:cNvPr id="1244" name="Line 49"/>
          <p:cNvSpPr/>
          <p:nvPr/>
        </p:nvSpPr>
        <p:spPr>
          <a:xfrm>
            <a:off x="1639080" y="4414680"/>
            <a:ext cx="21960" cy="1440"/>
          </a:xfrm>
          <a:prstGeom prst="line">
            <a:avLst/>
          </a:prstGeom>
          <a:ln w="12600">
            <a:solidFill>
              <a:srgbClr val="000000"/>
            </a:solidFill>
            <a:round/>
          </a:ln>
        </p:spPr>
      </p:sp>
      <p:sp>
        <p:nvSpPr>
          <p:cNvPr id="1245" name="Line 50"/>
          <p:cNvSpPr/>
          <p:nvPr/>
        </p:nvSpPr>
        <p:spPr>
          <a:xfrm>
            <a:off x="1707840" y="4414680"/>
            <a:ext cx="23400" cy="1440"/>
          </a:xfrm>
          <a:prstGeom prst="line">
            <a:avLst/>
          </a:prstGeom>
          <a:ln w="12600">
            <a:solidFill>
              <a:srgbClr val="000000"/>
            </a:solidFill>
            <a:round/>
          </a:ln>
        </p:spPr>
      </p:sp>
      <p:sp>
        <p:nvSpPr>
          <p:cNvPr id="1246" name="Line 51"/>
          <p:cNvSpPr/>
          <p:nvPr/>
        </p:nvSpPr>
        <p:spPr>
          <a:xfrm>
            <a:off x="1778400" y="4414680"/>
            <a:ext cx="23400" cy="1440"/>
          </a:xfrm>
          <a:prstGeom prst="line">
            <a:avLst/>
          </a:prstGeom>
          <a:ln w="12600">
            <a:solidFill>
              <a:srgbClr val="000000"/>
            </a:solidFill>
            <a:round/>
          </a:ln>
        </p:spPr>
      </p:sp>
      <p:sp>
        <p:nvSpPr>
          <p:cNvPr id="1247" name="Line 52"/>
          <p:cNvSpPr/>
          <p:nvPr/>
        </p:nvSpPr>
        <p:spPr>
          <a:xfrm>
            <a:off x="1848600" y="4414680"/>
            <a:ext cx="23400" cy="1440"/>
          </a:xfrm>
          <a:prstGeom prst="line">
            <a:avLst/>
          </a:prstGeom>
          <a:ln w="12600">
            <a:solidFill>
              <a:srgbClr val="000000"/>
            </a:solidFill>
            <a:round/>
          </a:ln>
        </p:spPr>
      </p:sp>
      <p:sp>
        <p:nvSpPr>
          <p:cNvPr id="1248" name="Line 53"/>
          <p:cNvSpPr/>
          <p:nvPr/>
        </p:nvSpPr>
        <p:spPr>
          <a:xfrm>
            <a:off x="1918800" y="4414680"/>
            <a:ext cx="21960" cy="1440"/>
          </a:xfrm>
          <a:prstGeom prst="line">
            <a:avLst/>
          </a:prstGeom>
          <a:ln w="12600">
            <a:solidFill>
              <a:srgbClr val="000000"/>
            </a:solidFill>
            <a:round/>
          </a:ln>
        </p:spPr>
      </p:sp>
      <p:sp>
        <p:nvSpPr>
          <p:cNvPr id="1249" name="Line 54"/>
          <p:cNvSpPr/>
          <p:nvPr/>
        </p:nvSpPr>
        <p:spPr>
          <a:xfrm>
            <a:off x="1987920" y="4414680"/>
            <a:ext cx="23400" cy="1440"/>
          </a:xfrm>
          <a:prstGeom prst="line">
            <a:avLst/>
          </a:prstGeom>
          <a:ln w="12600">
            <a:solidFill>
              <a:srgbClr val="000000"/>
            </a:solidFill>
            <a:round/>
          </a:ln>
        </p:spPr>
      </p:sp>
      <p:sp>
        <p:nvSpPr>
          <p:cNvPr id="1250" name="Line 55"/>
          <p:cNvSpPr/>
          <p:nvPr/>
        </p:nvSpPr>
        <p:spPr>
          <a:xfrm>
            <a:off x="2058120" y="4414680"/>
            <a:ext cx="23400" cy="1440"/>
          </a:xfrm>
          <a:prstGeom prst="line">
            <a:avLst/>
          </a:prstGeom>
          <a:ln w="12600">
            <a:solidFill>
              <a:srgbClr val="000000"/>
            </a:solidFill>
            <a:round/>
          </a:ln>
        </p:spPr>
      </p:sp>
      <p:sp>
        <p:nvSpPr>
          <p:cNvPr id="1251" name="Line 56"/>
          <p:cNvSpPr/>
          <p:nvPr/>
        </p:nvSpPr>
        <p:spPr>
          <a:xfrm>
            <a:off x="2128320" y="4414680"/>
            <a:ext cx="23400" cy="1440"/>
          </a:xfrm>
          <a:prstGeom prst="line">
            <a:avLst/>
          </a:prstGeom>
          <a:ln w="12600">
            <a:solidFill>
              <a:srgbClr val="000000"/>
            </a:solidFill>
            <a:round/>
          </a:ln>
        </p:spPr>
      </p:sp>
      <p:sp>
        <p:nvSpPr>
          <p:cNvPr id="1252" name="Line 57"/>
          <p:cNvSpPr/>
          <p:nvPr/>
        </p:nvSpPr>
        <p:spPr>
          <a:xfrm>
            <a:off x="2198880" y="4414680"/>
            <a:ext cx="23400" cy="1440"/>
          </a:xfrm>
          <a:prstGeom prst="line">
            <a:avLst/>
          </a:prstGeom>
          <a:ln w="12600">
            <a:solidFill>
              <a:srgbClr val="000000"/>
            </a:solidFill>
            <a:round/>
          </a:ln>
        </p:spPr>
      </p:sp>
      <p:sp>
        <p:nvSpPr>
          <p:cNvPr id="1253" name="Line 58"/>
          <p:cNvSpPr/>
          <p:nvPr/>
        </p:nvSpPr>
        <p:spPr>
          <a:xfrm>
            <a:off x="2267640" y="4414680"/>
            <a:ext cx="23400" cy="1440"/>
          </a:xfrm>
          <a:prstGeom prst="line">
            <a:avLst/>
          </a:prstGeom>
          <a:ln w="12600">
            <a:solidFill>
              <a:srgbClr val="000000"/>
            </a:solidFill>
            <a:round/>
          </a:ln>
        </p:spPr>
      </p:sp>
      <p:sp>
        <p:nvSpPr>
          <p:cNvPr id="1254" name="Line 59"/>
          <p:cNvSpPr/>
          <p:nvPr/>
        </p:nvSpPr>
        <p:spPr>
          <a:xfrm>
            <a:off x="2337840" y="4414680"/>
            <a:ext cx="23400" cy="1440"/>
          </a:xfrm>
          <a:prstGeom prst="line">
            <a:avLst/>
          </a:prstGeom>
          <a:ln w="12600">
            <a:solidFill>
              <a:srgbClr val="000000"/>
            </a:solidFill>
            <a:round/>
          </a:ln>
        </p:spPr>
      </p:sp>
      <p:sp>
        <p:nvSpPr>
          <p:cNvPr id="1255" name="Line 60"/>
          <p:cNvSpPr/>
          <p:nvPr/>
        </p:nvSpPr>
        <p:spPr>
          <a:xfrm>
            <a:off x="2408400" y="4414680"/>
            <a:ext cx="23400" cy="1440"/>
          </a:xfrm>
          <a:prstGeom prst="line">
            <a:avLst/>
          </a:prstGeom>
          <a:ln w="12600">
            <a:solidFill>
              <a:srgbClr val="000000"/>
            </a:solidFill>
            <a:round/>
          </a:ln>
        </p:spPr>
      </p:sp>
      <p:sp>
        <p:nvSpPr>
          <p:cNvPr id="1256" name="Line 61"/>
          <p:cNvSpPr/>
          <p:nvPr/>
        </p:nvSpPr>
        <p:spPr>
          <a:xfrm>
            <a:off x="2478600" y="4414680"/>
            <a:ext cx="23400" cy="1440"/>
          </a:xfrm>
          <a:prstGeom prst="line">
            <a:avLst/>
          </a:prstGeom>
          <a:ln w="12600">
            <a:solidFill>
              <a:srgbClr val="000000"/>
            </a:solidFill>
            <a:round/>
          </a:ln>
        </p:spPr>
      </p:sp>
      <p:sp>
        <p:nvSpPr>
          <p:cNvPr id="1257" name="Line 62"/>
          <p:cNvSpPr/>
          <p:nvPr/>
        </p:nvSpPr>
        <p:spPr>
          <a:xfrm>
            <a:off x="2547360" y="4414680"/>
            <a:ext cx="23400" cy="1440"/>
          </a:xfrm>
          <a:prstGeom prst="line">
            <a:avLst/>
          </a:prstGeom>
          <a:ln w="12600">
            <a:solidFill>
              <a:srgbClr val="000000"/>
            </a:solidFill>
            <a:round/>
          </a:ln>
        </p:spPr>
      </p:sp>
      <p:sp>
        <p:nvSpPr>
          <p:cNvPr id="1258" name="Line 63"/>
          <p:cNvSpPr/>
          <p:nvPr/>
        </p:nvSpPr>
        <p:spPr>
          <a:xfrm>
            <a:off x="2617920" y="4414680"/>
            <a:ext cx="23400" cy="1440"/>
          </a:xfrm>
          <a:prstGeom prst="line">
            <a:avLst/>
          </a:prstGeom>
          <a:ln w="12600">
            <a:solidFill>
              <a:srgbClr val="000000"/>
            </a:solidFill>
            <a:round/>
          </a:ln>
        </p:spPr>
      </p:sp>
      <p:sp>
        <p:nvSpPr>
          <p:cNvPr id="1259" name="Line 64"/>
          <p:cNvSpPr/>
          <p:nvPr/>
        </p:nvSpPr>
        <p:spPr>
          <a:xfrm>
            <a:off x="2688120" y="4414680"/>
            <a:ext cx="23400" cy="1440"/>
          </a:xfrm>
          <a:prstGeom prst="line">
            <a:avLst/>
          </a:prstGeom>
          <a:ln w="12600">
            <a:solidFill>
              <a:srgbClr val="000000"/>
            </a:solidFill>
            <a:round/>
          </a:ln>
        </p:spPr>
      </p:sp>
      <p:sp>
        <p:nvSpPr>
          <p:cNvPr id="1260" name="Line 65"/>
          <p:cNvSpPr/>
          <p:nvPr/>
        </p:nvSpPr>
        <p:spPr>
          <a:xfrm>
            <a:off x="2758320" y="4414680"/>
            <a:ext cx="23400" cy="1440"/>
          </a:xfrm>
          <a:prstGeom prst="line">
            <a:avLst/>
          </a:prstGeom>
          <a:ln w="12600">
            <a:solidFill>
              <a:srgbClr val="000000"/>
            </a:solidFill>
            <a:round/>
          </a:ln>
        </p:spPr>
      </p:sp>
      <p:sp>
        <p:nvSpPr>
          <p:cNvPr id="1261" name="Line 66"/>
          <p:cNvSpPr/>
          <p:nvPr/>
        </p:nvSpPr>
        <p:spPr>
          <a:xfrm>
            <a:off x="2827440" y="4414680"/>
            <a:ext cx="23400" cy="1440"/>
          </a:xfrm>
          <a:prstGeom prst="line">
            <a:avLst/>
          </a:prstGeom>
          <a:ln w="12600">
            <a:solidFill>
              <a:srgbClr val="000000"/>
            </a:solidFill>
            <a:round/>
          </a:ln>
        </p:spPr>
      </p:sp>
      <p:sp>
        <p:nvSpPr>
          <p:cNvPr id="1262" name="Line 67"/>
          <p:cNvSpPr/>
          <p:nvPr/>
        </p:nvSpPr>
        <p:spPr>
          <a:xfrm>
            <a:off x="2897640" y="4414680"/>
            <a:ext cx="23400" cy="1440"/>
          </a:xfrm>
          <a:prstGeom prst="line">
            <a:avLst/>
          </a:prstGeom>
          <a:ln w="12600">
            <a:solidFill>
              <a:srgbClr val="000000"/>
            </a:solidFill>
            <a:round/>
          </a:ln>
        </p:spPr>
      </p:sp>
      <p:sp>
        <p:nvSpPr>
          <p:cNvPr id="1263" name="Line 68"/>
          <p:cNvSpPr/>
          <p:nvPr/>
        </p:nvSpPr>
        <p:spPr>
          <a:xfrm>
            <a:off x="2967840" y="4414680"/>
            <a:ext cx="23400" cy="1440"/>
          </a:xfrm>
          <a:prstGeom prst="line">
            <a:avLst/>
          </a:prstGeom>
          <a:ln w="12600">
            <a:solidFill>
              <a:srgbClr val="000000"/>
            </a:solidFill>
            <a:round/>
          </a:ln>
        </p:spPr>
      </p:sp>
      <p:sp>
        <p:nvSpPr>
          <p:cNvPr id="1264" name="Line 69"/>
          <p:cNvSpPr/>
          <p:nvPr/>
        </p:nvSpPr>
        <p:spPr>
          <a:xfrm>
            <a:off x="3038400" y="4414680"/>
            <a:ext cx="23400" cy="1440"/>
          </a:xfrm>
          <a:prstGeom prst="line">
            <a:avLst/>
          </a:prstGeom>
          <a:ln w="12600">
            <a:solidFill>
              <a:srgbClr val="000000"/>
            </a:solidFill>
            <a:round/>
          </a:ln>
        </p:spPr>
      </p:sp>
      <p:sp>
        <p:nvSpPr>
          <p:cNvPr id="1265" name="Line 70"/>
          <p:cNvSpPr/>
          <p:nvPr/>
        </p:nvSpPr>
        <p:spPr>
          <a:xfrm>
            <a:off x="3107160" y="4414680"/>
            <a:ext cx="23400" cy="1440"/>
          </a:xfrm>
          <a:prstGeom prst="line">
            <a:avLst/>
          </a:prstGeom>
          <a:ln w="12600">
            <a:solidFill>
              <a:srgbClr val="000000"/>
            </a:solidFill>
            <a:round/>
          </a:ln>
        </p:spPr>
      </p:sp>
      <p:sp>
        <p:nvSpPr>
          <p:cNvPr id="1266" name="Line 71"/>
          <p:cNvSpPr/>
          <p:nvPr/>
        </p:nvSpPr>
        <p:spPr>
          <a:xfrm>
            <a:off x="3177360" y="4414680"/>
            <a:ext cx="23400" cy="1440"/>
          </a:xfrm>
          <a:prstGeom prst="line">
            <a:avLst/>
          </a:prstGeom>
          <a:ln w="12600">
            <a:solidFill>
              <a:srgbClr val="000000"/>
            </a:solidFill>
            <a:round/>
          </a:ln>
        </p:spPr>
      </p:sp>
      <p:sp>
        <p:nvSpPr>
          <p:cNvPr id="1267" name="Line 72"/>
          <p:cNvSpPr/>
          <p:nvPr/>
        </p:nvSpPr>
        <p:spPr>
          <a:xfrm>
            <a:off x="3247920" y="4414680"/>
            <a:ext cx="23400" cy="1440"/>
          </a:xfrm>
          <a:prstGeom prst="line">
            <a:avLst/>
          </a:prstGeom>
          <a:ln w="12600">
            <a:solidFill>
              <a:srgbClr val="000000"/>
            </a:solidFill>
            <a:round/>
          </a:ln>
        </p:spPr>
      </p:sp>
      <p:sp>
        <p:nvSpPr>
          <p:cNvPr id="1268" name="Line 73"/>
          <p:cNvSpPr/>
          <p:nvPr/>
        </p:nvSpPr>
        <p:spPr>
          <a:xfrm>
            <a:off x="3318120" y="4414680"/>
            <a:ext cx="23400" cy="1440"/>
          </a:xfrm>
          <a:prstGeom prst="line">
            <a:avLst/>
          </a:prstGeom>
          <a:ln w="12600">
            <a:solidFill>
              <a:srgbClr val="000000"/>
            </a:solidFill>
            <a:round/>
          </a:ln>
        </p:spPr>
      </p:sp>
      <p:sp>
        <p:nvSpPr>
          <p:cNvPr id="1269" name="Line 74"/>
          <p:cNvSpPr/>
          <p:nvPr/>
        </p:nvSpPr>
        <p:spPr>
          <a:xfrm>
            <a:off x="3386880" y="4414680"/>
            <a:ext cx="23400" cy="1440"/>
          </a:xfrm>
          <a:prstGeom prst="line">
            <a:avLst/>
          </a:prstGeom>
          <a:ln w="12600">
            <a:solidFill>
              <a:srgbClr val="000000"/>
            </a:solidFill>
            <a:round/>
          </a:ln>
        </p:spPr>
      </p:sp>
      <p:sp>
        <p:nvSpPr>
          <p:cNvPr id="1270" name="Line 75"/>
          <p:cNvSpPr/>
          <p:nvPr/>
        </p:nvSpPr>
        <p:spPr>
          <a:xfrm>
            <a:off x="3457440" y="4414680"/>
            <a:ext cx="23400" cy="1440"/>
          </a:xfrm>
          <a:prstGeom prst="line">
            <a:avLst/>
          </a:prstGeom>
          <a:ln w="12600">
            <a:solidFill>
              <a:srgbClr val="000000"/>
            </a:solidFill>
            <a:round/>
          </a:ln>
        </p:spPr>
      </p:sp>
      <p:sp>
        <p:nvSpPr>
          <p:cNvPr id="1271" name="Line 76"/>
          <p:cNvSpPr/>
          <p:nvPr/>
        </p:nvSpPr>
        <p:spPr>
          <a:xfrm>
            <a:off x="3527640" y="4414680"/>
            <a:ext cx="23400" cy="1440"/>
          </a:xfrm>
          <a:prstGeom prst="line">
            <a:avLst/>
          </a:prstGeom>
          <a:ln w="12600">
            <a:solidFill>
              <a:srgbClr val="000000"/>
            </a:solidFill>
            <a:round/>
          </a:ln>
        </p:spPr>
      </p:sp>
      <p:sp>
        <p:nvSpPr>
          <p:cNvPr id="1272" name="Line 77"/>
          <p:cNvSpPr/>
          <p:nvPr/>
        </p:nvSpPr>
        <p:spPr>
          <a:xfrm>
            <a:off x="3597840" y="4414680"/>
            <a:ext cx="23400" cy="1440"/>
          </a:xfrm>
          <a:prstGeom prst="line">
            <a:avLst/>
          </a:prstGeom>
          <a:ln w="12600">
            <a:solidFill>
              <a:srgbClr val="000000"/>
            </a:solidFill>
            <a:round/>
          </a:ln>
        </p:spPr>
      </p:sp>
      <p:sp>
        <p:nvSpPr>
          <p:cNvPr id="1273" name="Line 78"/>
          <p:cNvSpPr/>
          <p:nvPr/>
        </p:nvSpPr>
        <p:spPr>
          <a:xfrm>
            <a:off x="3666960" y="4414680"/>
            <a:ext cx="23400" cy="1440"/>
          </a:xfrm>
          <a:prstGeom prst="line">
            <a:avLst/>
          </a:prstGeom>
          <a:ln w="12600">
            <a:solidFill>
              <a:srgbClr val="000000"/>
            </a:solidFill>
            <a:round/>
          </a:ln>
        </p:spPr>
      </p:sp>
      <p:sp>
        <p:nvSpPr>
          <p:cNvPr id="1274" name="Line 79"/>
          <p:cNvSpPr/>
          <p:nvPr/>
        </p:nvSpPr>
        <p:spPr>
          <a:xfrm>
            <a:off x="3737160" y="4414680"/>
            <a:ext cx="23400" cy="1440"/>
          </a:xfrm>
          <a:prstGeom prst="line">
            <a:avLst/>
          </a:prstGeom>
          <a:ln w="12600">
            <a:solidFill>
              <a:srgbClr val="000000"/>
            </a:solidFill>
            <a:round/>
          </a:ln>
        </p:spPr>
      </p:sp>
      <p:sp>
        <p:nvSpPr>
          <p:cNvPr id="1275" name="Line 80"/>
          <p:cNvSpPr/>
          <p:nvPr/>
        </p:nvSpPr>
        <p:spPr>
          <a:xfrm>
            <a:off x="3807360" y="4414680"/>
            <a:ext cx="23400" cy="1440"/>
          </a:xfrm>
          <a:prstGeom prst="line">
            <a:avLst/>
          </a:prstGeom>
          <a:ln w="12600">
            <a:solidFill>
              <a:srgbClr val="000000"/>
            </a:solidFill>
            <a:round/>
          </a:ln>
        </p:spPr>
      </p:sp>
      <p:sp>
        <p:nvSpPr>
          <p:cNvPr id="1276" name="Line 81"/>
          <p:cNvSpPr/>
          <p:nvPr/>
        </p:nvSpPr>
        <p:spPr>
          <a:xfrm>
            <a:off x="3877920" y="4414680"/>
            <a:ext cx="23400" cy="1440"/>
          </a:xfrm>
          <a:prstGeom prst="line">
            <a:avLst/>
          </a:prstGeom>
          <a:ln w="12600">
            <a:solidFill>
              <a:srgbClr val="000000"/>
            </a:solidFill>
            <a:round/>
          </a:ln>
        </p:spPr>
      </p:sp>
      <p:sp>
        <p:nvSpPr>
          <p:cNvPr id="1277" name="Line 82"/>
          <p:cNvSpPr/>
          <p:nvPr/>
        </p:nvSpPr>
        <p:spPr>
          <a:xfrm>
            <a:off x="3946680" y="4414680"/>
            <a:ext cx="23400" cy="1440"/>
          </a:xfrm>
          <a:prstGeom prst="line">
            <a:avLst/>
          </a:prstGeom>
          <a:ln w="12600">
            <a:solidFill>
              <a:srgbClr val="000000"/>
            </a:solidFill>
            <a:round/>
          </a:ln>
        </p:spPr>
      </p:sp>
      <p:sp>
        <p:nvSpPr>
          <p:cNvPr id="1278" name="Line 83"/>
          <p:cNvSpPr/>
          <p:nvPr/>
        </p:nvSpPr>
        <p:spPr>
          <a:xfrm>
            <a:off x="4016880" y="4414680"/>
            <a:ext cx="23400" cy="1440"/>
          </a:xfrm>
          <a:prstGeom prst="line">
            <a:avLst/>
          </a:prstGeom>
          <a:ln w="12600">
            <a:solidFill>
              <a:srgbClr val="000000"/>
            </a:solidFill>
            <a:round/>
          </a:ln>
        </p:spPr>
      </p:sp>
      <p:sp>
        <p:nvSpPr>
          <p:cNvPr id="1279" name="Line 84"/>
          <p:cNvSpPr/>
          <p:nvPr/>
        </p:nvSpPr>
        <p:spPr>
          <a:xfrm>
            <a:off x="4087440" y="4414680"/>
            <a:ext cx="23400" cy="1440"/>
          </a:xfrm>
          <a:prstGeom prst="line">
            <a:avLst/>
          </a:prstGeom>
          <a:ln w="12600">
            <a:solidFill>
              <a:srgbClr val="000000"/>
            </a:solidFill>
            <a:round/>
          </a:ln>
        </p:spPr>
      </p:sp>
      <p:sp>
        <p:nvSpPr>
          <p:cNvPr id="1280" name="Line 85"/>
          <p:cNvSpPr/>
          <p:nvPr/>
        </p:nvSpPr>
        <p:spPr>
          <a:xfrm>
            <a:off x="4157640" y="4414680"/>
            <a:ext cx="23400" cy="1440"/>
          </a:xfrm>
          <a:prstGeom prst="line">
            <a:avLst/>
          </a:prstGeom>
          <a:ln w="12600">
            <a:solidFill>
              <a:srgbClr val="000000"/>
            </a:solidFill>
            <a:round/>
          </a:ln>
        </p:spPr>
      </p:sp>
      <p:sp>
        <p:nvSpPr>
          <p:cNvPr id="1281" name="Line 86"/>
          <p:cNvSpPr/>
          <p:nvPr/>
        </p:nvSpPr>
        <p:spPr>
          <a:xfrm>
            <a:off x="4226400" y="4414680"/>
            <a:ext cx="23400" cy="1440"/>
          </a:xfrm>
          <a:prstGeom prst="line">
            <a:avLst/>
          </a:prstGeom>
          <a:ln w="12600">
            <a:solidFill>
              <a:srgbClr val="000000"/>
            </a:solidFill>
            <a:round/>
          </a:ln>
        </p:spPr>
      </p:sp>
      <p:sp>
        <p:nvSpPr>
          <p:cNvPr id="1282" name="Line 87"/>
          <p:cNvSpPr/>
          <p:nvPr/>
        </p:nvSpPr>
        <p:spPr>
          <a:xfrm>
            <a:off x="4296960" y="4414680"/>
            <a:ext cx="23400" cy="1440"/>
          </a:xfrm>
          <a:prstGeom prst="line">
            <a:avLst/>
          </a:prstGeom>
          <a:ln w="12600">
            <a:solidFill>
              <a:srgbClr val="000000"/>
            </a:solidFill>
            <a:round/>
          </a:ln>
        </p:spPr>
      </p:sp>
      <p:sp>
        <p:nvSpPr>
          <p:cNvPr id="1283" name="Line 88"/>
          <p:cNvSpPr/>
          <p:nvPr/>
        </p:nvSpPr>
        <p:spPr>
          <a:xfrm>
            <a:off x="4367160" y="4414680"/>
            <a:ext cx="23400" cy="1440"/>
          </a:xfrm>
          <a:prstGeom prst="line">
            <a:avLst/>
          </a:prstGeom>
          <a:ln w="12600">
            <a:solidFill>
              <a:srgbClr val="000000"/>
            </a:solidFill>
            <a:round/>
          </a:ln>
        </p:spPr>
      </p:sp>
      <p:sp>
        <p:nvSpPr>
          <p:cNvPr id="1284" name="Line 89"/>
          <p:cNvSpPr/>
          <p:nvPr/>
        </p:nvSpPr>
        <p:spPr>
          <a:xfrm>
            <a:off x="4437360" y="4414680"/>
            <a:ext cx="23760" cy="1440"/>
          </a:xfrm>
          <a:prstGeom prst="line">
            <a:avLst/>
          </a:prstGeom>
          <a:ln w="12600">
            <a:solidFill>
              <a:srgbClr val="000000"/>
            </a:solidFill>
            <a:round/>
          </a:ln>
        </p:spPr>
      </p:sp>
      <p:sp>
        <p:nvSpPr>
          <p:cNvPr id="1285" name="Line 90"/>
          <p:cNvSpPr/>
          <p:nvPr/>
        </p:nvSpPr>
        <p:spPr>
          <a:xfrm>
            <a:off x="4507920" y="4414680"/>
            <a:ext cx="21960" cy="1440"/>
          </a:xfrm>
          <a:prstGeom prst="line">
            <a:avLst/>
          </a:prstGeom>
          <a:ln w="12600">
            <a:solidFill>
              <a:srgbClr val="000000"/>
            </a:solidFill>
            <a:round/>
          </a:ln>
        </p:spPr>
      </p:sp>
      <p:sp>
        <p:nvSpPr>
          <p:cNvPr id="1286" name="Line 91"/>
          <p:cNvSpPr/>
          <p:nvPr/>
        </p:nvSpPr>
        <p:spPr>
          <a:xfrm>
            <a:off x="4576680" y="4414680"/>
            <a:ext cx="23400" cy="1440"/>
          </a:xfrm>
          <a:prstGeom prst="line">
            <a:avLst/>
          </a:prstGeom>
          <a:ln w="12600">
            <a:solidFill>
              <a:srgbClr val="000000"/>
            </a:solidFill>
            <a:round/>
          </a:ln>
        </p:spPr>
      </p:sp>
      <p:sp>
        <p:nvSpPr>
          <p:cNvPr id="1287" name="Line 92"/>
          <p:cNvSpPr/>
          <p:nvPr/>
        </p:nvSpPr>
        <p:spPr>
          <a:xfrm>
            <a:off x="4646880" y="4414680"/>
            <a:ext cx="23760" cy="1440"/>
          </a:xfrm>
          <a:prstGeom prst="line">
            <a:avLst/>
          </a:prstGeom>
          <a:ln w="12600">
            <a:solidFill>
              <a:srgbClr val="000000"/>
            </a:solidFill>
            <a:round/>
          </a:ln>
        </p:spPr>
      </p:sp>
      <p:sp>
        <p:nvSpPr>
          <p:cNvPr id="1288" name="Line 93"/>
          <p:cNvSpPr/>
          <p:nvPr/>
        </p:nvSpPr>
        <p:spPr>
          <a:xfrm>
            <a:off x="4717440" y="4414680"/>
            <a:ext cx="23400" cy="1440"/>
          </a:xfrm>
          <a:prstGeom prst="line">
            <a:avLst/>
          </a:prstGeom>
          <a:ln w="12600">
            <a:solidFill>
              <a:srgbClr val="000000"/>
            </a:solidFill>
            <a:round/>
          </a:ln>
        </p:spPr>
      </p:sp>
      <p:sp>
        <p:nvSpPr>
          <p:cNvPr id="1289" name="Line 94"/>
          <p:cNvSpPr/>
          <p:nvPr/>
        </p:nvSpPr>
        <p:spPr>
          <a:xfrm>
            <a:off x="4787640" y="4414680"/>
            <a:ext cx="10440" cy="1440"/>
          </a:xfrm>
          <a:prstGeom prst="line">
            <a:avLst/>
          </a:prstGeom>
          <a:ln w="12600">
            <a:solidFill>
              <a:srgbClr val="000000"/>
            </a:solidFill>
            <a:round/>
          </a:ln>
        </p:spPr>
      </p:sp>
      <p:sp>
        <p:nvSpPr>
          <p:cNvPr id="1290" name="Line 95"/>
          <p:cNvSpPr/>
          <p:nvPr/>
        </p:nvSpPr>
        <p:spPr>
          <a:xfrm>
            <a:off x="1639080" y="3797280"/>
            <a:ext cx="21960" cy="1440"/>
          </a:xfrm>
          <a:prstGeom prst="line">
            <a:avLst/>
          </a:prstGeom>
          <a:ln w="12600">
            <a:solidFill>
              <a:srgbClr val="000000"/>
            </a:solidFill>
            <a:round/>
          </a:ln>
        </p:spPr>
      </p:sp>
      <p:sp>
        <p:nvSpPr>
          <p:cNvPr id="1291" name="Line 96"/>
          <p:cNvSpPr/>
          <p:nvPr/>
        </p:nvSpPr>
        <p:spPr>
          <a:xfrm>
            <a:off x="1707840" y="3797280"/>
            <a:ext cx="23400" cy="1440"/>
          </a:xfrm>
          <a:prstGeom prst="line">
            <a:avLst/>
          </a:prstGeom>
          <a:ln w="12600">
            <a:solidFill>
              <a:srgbClr val="000000"/>
            </a:solidFill>
            <a:round/>
          </a:ln>
        </p:spPr>
      </p:sp>
      <p:sp>
        <p:nvSpPr>
          <p:cNvPr id="1292" name="Line 97"/>
          <p:cNvSpPr/>
          <p:nvPr/>
        </p:nvSpPr>
        <p:spPr>
          <a:xfrm>
            <a:off x="1778400" y="3797280"/>
            <a:ext cx="23400" cy="1440"/>
          </a:xfrm>
          <a:prstGeom prst="line">
            <a:avLst/>
          </a:prstGeom>
          <a:ln w="12600">
            <a:solidFill>
              <a:srgbClr val="000000"/>
            </a:solidFill>
            <a:round/>
          </a:ln>
        </p:spPr>
      </p:sp>
      <p:sp>
        <p:nvSpPr>
          <p:cNvPr id="1293" name="Line 98"/>
          <p:cNvSpPr/>
          <p:nvPr/>
        </p:nvSpPr>
        <p:spPr>
          <a:xfrm>
            <a:off x="1848600" y="3797280"/>
            <a:ext cx="23400" cy="1440"/>
          </a:xfrm>
          <a:prstGeom prst="line">
            <a:avLst/>
          </a:prstGeom>
          <a:ln w="12600">
            <a:solidFill>
              <a:srgbClr val="000000"/>
            </a:solidFill>
            <a:round/>
          </a:ln>
        </p:spPr>
      </p:sp>
      <p:sp>
        <p:nvSpPr>
          <p:cNvPr id="1294" name="Line 99"/>
          <p:cNvSpPr/>
          <p:nvPr/>
        </p:nvSpPr>
        <p:spPr>
          <a:xfrm>
            <a:off x="1918800" y="3797280"/>
            <a:ext cx="21960" cy="1440"/>
          </a:xfrm>
          <a:prstGeom prst="line">
            <a:avLst/>
          </a:prstGeom>
          <a:ln w="12600">
            <a:solidFill>
              <a:srgbClr val="000000"/>
            </a:solidFill>
            <a:round/>
          </a:ln>
        </p:spPr>
      </p:sp>
      <p:sp>
        <p:nvSpPr>
          <p:cNvPr id="1295" name="Line 100"/>
          <p:cNvSpPr/>
          <p:nvPr/>
        </p:nvSpPr>
        <p:spPr>
          <a:xfrm>
            <a:off x="1987920" y="3797280"/>
            <a:ext cx="23400" cy="1440"/>
          </a:xfrm>
          <a:prstGeom prst="line">
            <a:avLst/>
          </a:prstGeom>
          <a:ln w="12600">
            <a:solidFill>
              <a:srgbClr val="000000"/>
            </a:solidFill>
            <a:round/>
          </a:ln>
        </p:spPr>
      </p:sp>
      <p:sp>
        <p:nvSpPr>
          <p:cNvPr id="1296" name="Line 101"/>
          <p:cNvSpPr/>
          <p:nvPr/>
        </p:nvSpPr>
        <p:spPr>
          <a:xfrm>
            <a:off x="2058120" y="3797280"/>
            <a:ext cx="23400" cy="1440"/>
          </a:xfrm>
          <a:prstGeom prst="line">
            <a:avLst/>
          </a:prstGeom>
          <a:ln w="12600">
            <a:solidFill>
              <a:srgbClr val="000000"/>
            </a:solidFill>
            <a:round/>
          </a:ln>
        </p:spPr>
      </p:sp>
      <p:sp>
        <p:nvSpPr>
          <p:cNvPr id="1297" name="Line 102"/>
          <p:cNvSpPr/>
          <p:nvPr/>
        </p:nvSpPr>
        <p:spPr>
          <a:xfrm>
            <a:off x="2128320" y="3797280"/>
            <a:ext cx="23400" cy="1440"/>
          </a:xfrm>
          <a:prstGeom prst="line">
            <a:avLst/>
          </a:prstGeom>
          <a:ln w="12600">
            <a:solidFill>
              <a:srgbClr val="000000"/>
            </a:solidFill>
            <a:round/>
          </a:ln>
        </p:spPr>
      </p:sp>
      <p:sp>
        <p:nvSpPr>
          <p:cNvPr id="1298" name="Line 103"/>
          <p:cNvSpPr/>
          <p:nvPr/>
        </p:nvSpPr>
        <p:spPr>
          <a:xfrm>
            <a:off x="2198880" y="3797280"/>
            <a:ext cx="23400" cy="1440"/>
          </a:xfrm>
          <a:prstGeom prst="line">
            <a:avLst/>
          </a:prstGeom>
          <a:ln w="12600">
            <a:solidFill>
              <a:srgbClr val="000000"/>
            </a:solidFill>
            <a:round/>
          </a:ln>
        </p:spPr>
      </p:sp>
      <p:sp>
        <p:nvSpPr>
          <p:cNvPr id="1299" name="Line 104"/>
          <p:cNvSpPr/>
          <p:nvPr/>
        </p:nvSpPr>
        <p:spPr>
          <a:xfrm>
            <a:off x="2267640" y="3797280"/>
            <a:ext cx="23400" cy="1440"/>
          </a:xfrm>
          <a:prstGeom prst="line">
            <a:avLst/>
          </a:prstGeom>
          <a:ln w="12600">
            <a:solidFill>
              <a:srgbClr val="000000"/>
            </a:solidFill>
            <a:round/>
          </a:ln>
        </p:spPr>
      </p:sp>
      <p:sp>
        <p:nvSpPr>
          <p:cNvPr id="1300" name="Line 105"/>
          <p:cNvSpPr/>
          <p:nvPr/>
        </p:nvSpPr>
        <p:spPr>
          <a:xfrm>
            <a:off x="2337840" y="3797280"/>
            <a:ext cx="23400" cy="1440"/>
          </a:xfrm>
          <a:prstGeom prst="line">
            <a:avLst/>
          </a:prstGeom>
          <a:ln w="12600">
            <a:solidFill>
              <a:srgbClr val="000000"/>
            </a:solidFill>
            <a:round/>
          </a:ln>
        </p:spPr>
      </p:sp>
      <p:sp>
        <p:nvSpPr>
          <p:cNvPr id="1301" name="Line 106"/>
          <p:cNvSpPr/>
          <p:nvPr/>
        </p:nvSpPr>
        <p:spPr>
          <a:xfrm>
            <a:off x="2408400" y="3797280"/>
            <a:ext cx="23400" cy="1440"/>
          </a:xfrm>
          <a:prstGeom prst="line">
            <a:avLst/>
          </a:prstGeom>
          <a:ln w="12600">
            <a:solidFill>
              <a:srgbClr val="000000"/>
            </a:solidFill>
            <a:round/>
          </a:ln>
        </p:spPr>
      </p:sp>
      <p:sp>
        <p:nvSpPr>
          <p:cNvPr id="1302" name="Line 107"/>
          <p:cNvSpPr/>
          <p:nvPr/>
        </p:nvSpPr>
        <p:spPr>
          <a:xfrm>
            <a:off x="2478600" y="3797280"/>
            <a:ext cx="23400" cy="1440"/>
          </a:xfrm>
          <a:prstGeom prst="line">
            <a:avLst/>
          </a:prstGeom>
          <a:ln w="12600">
            <a:solidFill>
              <a:srgbClr val="000000"/>
            </a:solidFill>
            <a:round/>
          </a:ln>
        </p:spPr>
      </p:sp>
      <p:sp>
        <p:nvSpPr>
          <p:cNvPr id="1303" name="Line 108"/>
          <p:cNvSpPr/>
          <p:nvPr/>
        </p:nvSpPr>
        <p:spPr>
          <a:xfrm>
            <a:off x="2547360" y="3797280"/>
            <a:ext cx="23400" cy="1440"/>
          </a:xfrm>
          <a:prstGeom prst="line">
            <a:avLst/>
          </a:prstGeom>
          <a:ln w="12600">
            <a:solidFill>
              <a:srgbClr val="000000"/>
            </a:solidFill>
            <a:round/>
          </a:ln>
        </p:spPr>
      </p:sp>
      <p:sp>
        <p:nvSpPr>
          <p:cNvPr id="1304" name="Line 109"/>
          <p:cNvSpPr/>
          <p:nvPr/>
        </p:nvSpPr>
        <p:spPr>
          <a:xfrm>
            <a:off x="2617920" y="3797280"/>
            <a:ext cx="23400" cy="1440"/>
          </a:xfrm>
          <a:prstGeom prst="line">
            <a:avLst/>
          </a:prstGeom>
          <a:ln w="12600">
            <a:solidFill>
              <a:srgbClr val="000000"/>
            </a:solidFill>
            <a:round/>
          </a:ln>
        </p:spPr>
      </p:sp>
      <p:sp>
        <p:nvSpPr>
          <p:cNvPr id="1305" name="Line 110"/>
          <p:cNvSpPr/>
          <p:nvPr/>
        </p:nvSpPr>
        <p:spPr>
          <a:xfrm>
            <a:off x="2688120" y="3797280"/>
            <a:ext cx="23400" cy="1440"/>
          </a:xfrm>
          <a:prstGeom prst="line">
            <a:avLst/>
          </a:prstGeom>
          <a:ln w="12600">
            <a:solidFill>
              <a:srgbClr val="000000"/>
            </a:solidFill>
            <a:round/>
          </a:ln>
        </p:spPr>
      </p:sp>
      <p:sp>
        <p:nvSpPr>
          <p:cNvPr id="1306" name="Line 111"/>
          <p:cNvSpPr/>
          <p:nvPr/>
        </p:nvSpPr>
        <p:spPr>
          <a:xfrm>
            <a:off x="2758320" y="3797280"/>
            <a:ext cx="23400" cy="1440"/>
          </a:xfrm>
          <a:prstGeom prst="line">
            <a:avLst/>
          </a:prstGeom>
          <a:ln w="12600">
            <a:solidFill>
              <a:srgbClr val="000000"/>
            </a:solidFill>
            <a:round/>
          </a:ln>
        </p:spPr>
      </p:sp>
      <p:sp>
        <p:nvSpPr>
          <p:cNvPr id="1307" name="Line 112"/>
          <p:cNvSpPr/>
          <p:nvPr/>
        </p:nvSpPr>
        <p:spPr>
          <a:xfrm>
            <a:off x="2827440" y="3797280"/>
            <a:ext cx="23400" cy="1440"/>
          </a:xfrm>
          <a:prstGeom prst="line">
            <a:avLst/>
          </a:prstGeom>
          <a:ln w="12600">
            <a:solidFill>
              <a:srgbClr val="000000"/>
            </a:solidFill>
            <a:round/>
          </a:ln>
        </p:spPr>
      </p:sp>
      <p:sp>
        <p:nvSpPr>
          <p:cNvPr id="1308" name="Line 113"/>
          <p:cNvSpPr/>
          <p:nvPr/>
        </p:nvSpPr>
        <p:spPr>
          <a:xfrm>
            <a:off x="2897640" y="3797280"/>
            <a:ext cx="23400" cy="1440"/>
          </a:xfrm>
          <a:prstGeom prst="line">
            <a:avLst/>
          </a:prstGeom>
          <a:ln w="12600">
            <a:solidFill>
              <a:srgbClr val="000000"/>
            </a:solidFill>
            <a:round/>
          </a:ln>
        </p:spPr>
      </p:sp>
      <p:sp>
        <p:nvSpPr>
          <p:cNvPr id="1309" name="Line 114"/>
          <p:cNvSpPr/>
          <p:nvPr/>
        </p:nvSpPr>
        <p:spPr>
          <a:xfrm>
            <a:off x="2967840" y="3797280"/>
            <a:ext cx="23400" cy="1440"/>
          </a:xfrm>
          <a:prstGeom prst="line">
            <a:avLst/>
          </a:prstGeom>
          <a:ln w="12600">
            <a:solidFill>
              <a:srgbClr val="000000"/>
            </a:solidFill>
            <a:round/>
          </a:ln>
        </p:spPr>
      </p:sp>
      <p:sp>
        <p:nvSpPr>
          <p:cNvPr id="1310" name="Line 115"/>
          <p:cNvSpPr/>
          <p:nvPr/>
        </p:nvSpPr>
        <p:spPr>
          <a:xfrm>
            <a:off x="3038400" y="3797280"/>
            <a:ext cx="23400" cy="1440"/>
          </a:xfrm>
          <a:prstGeom prst="line">
            <a:avLst/>
          </a:prstGeom>
          <a:ln w="12600">
            <a:solidFill>
              <a:srgbClr val="000000"/>
            </a:solidFill>
            <a:round/>
          </a:ln>
        </p:spPr>
      </p:sp>
      <p:sp>
        <p:nvSpPr>
          <p:cNvPr id="1311" name="Line 116"/>
          <p:cNvSpPr/>
          <p:nvPr/>
        </p:nvSpPr>
        <p:spPr>
          <a:xfrm>
            <a:off x="3107160" y="3797280"/>
            <a:ext cx="23400" cy="1440"/>
          </a:xfrm>
          <a:prstGeom prst="line">
            <a:avLst/>
          </a:prstGeom>
          <a:ln w="12600">
            <a:solidFill>
              <a:srgbClr val="000000"/>
            </a:solidFill>
            <a:round/>
          </a:ln>
        </p:spPr>
      </p:sp>
      <p:sp>
        <p:nvSpPr>
          <p:cNvPr id="1312" name="Line 117"/>
          <p:cNvSpPr/>
          <p:nvPr/>
        </p:nvSpPr>
        <p:spPr>
          <a:xfrm>
            <a:off x="3177360" y="3797280"/>
            <a:ext cx="23400" cy="1440"/>
          </a:xfrm>
          <a:prstGeom prst="line">
            <a:avLst/>
          </a:prstGeom>
          <a:ln w="12600">
            <a:solidFill>
              <a:srgbClr val="000000"/>
            </a:solidFill>
            <a:round/>
          </a:ln>
        </p:spPr>
      </p:sp>
      <p:sp>
        <p:nvSpPr>
          <p:cNvPr id="1313" name="Line 118"/>
          <p:cNvSpPr/>
          <p:nvPr/>
        </p:nvSpPr>
        <p:spPr>
          <a:xfrm>
            <a:off x="3247920" y="3797280"/>
            <a:ext cx="23400" cy="1440"/>
          </a:xfrm>
          <a:prstGeom prst="line">
            <a:avLst/>
          </a:prstGeom>
          <a:ln w="12600">
            <a:solidFill>
              <a:srgbClr val="000000"/>
            </a:solidFill>
            <a:round/>
          </a:ln>
        </p:spPr>
      </p:sp>
      <p:sp>
        <p:nvSpPr>
          <p:cNvPr id="1314" name="Line 119"/>
          <p:cNvSpPr/>
          <p:nvPr/>
        </p:nvSpPr>
        <p:spPr>
          <a:xfrm>
            <a:off x="3318120" y="3797280"/>
            <a:ext cx="23400" cy="1440"/>
          </a:xfrm>
          <a:prstGeom prst="line">
            <a:avLst/>
          </a:prstGeom>
          <a:ln w="12600">
            <a:solidFill>
              <a:srgbClr val="000000"/>
            </a:solidFill>
            <a:round/>
          </a:ln>
        </p:spPr>
      </p:sp>
      <p:sp>
        <p:nvSpPr>
          <p:cNvPr id="1315" name="Line 120"/>
          <p:cNvSpPr/>
          <p:nvPr/>
        </p:nvSpPr>
        <p:spPr>
          <a:xfrm>
            <a:off x="3386880" y="3797280"/>
            <a:ext cx="23400" cy="1440"/>
          </a:xfrm>
          <a:prstGeom prst="line">
            <a:avLst/>
          </a:prstGeom>
          <a:ln w="12600">
            <a:solidFill>
              <a:srgbClr val="000000"/>
            </a:solidFill>
            <a:round/>
          </a:ln>
        </p:spPr>
      </p:sp>
      <p:sp>
        <p:nvSpPr>
          <p:cNvPr id="1316" name="Line 121"/>
          <p:cNvSpPr/>
          <p:nvPr/>
        </p:nvSpPr>
        <p:spPr>
          <a:xfrm>
            <a:off x="3457440" y="3797280"/>
            <a:ext cx="23400" cy="1440"/>
          </a:xfrm>
          <a:prstGeom prst="line">
            <a:avLst/>
          </a:prstGeom>
          <a:ln w="12600">
            <a:solidFill>
              <a:srgbClr val="000000"/>
            </a:solidFill>
            <a:round/>
          </a:ln>
        </p:spPr>
      </p:sp>
      <p:sp>
        <p:nvSpPr>
          <p:cNvPr id="1317" name="Line 122"/>
          <p:cNvSpPr/>
          <p:nvPr/>
        </p:nvSpPr>
        <p:spPr>
          <a:xfrm>
            <a:off x="3527640" y="3797280"/>
            <a:ext cx="23400" cy="1440"/>
          </a:xfrm>
          <a:prstGeom prst="line">
            <a:avLst/>
          </a:prstGeom>
          <a:ln w="12600">
            <a:solidFill>
              <a:srgbClr val="000000"/>
            </a:solidFill>
            <a:round/>
          </a:ln>
        </p:spPr>
      </p:sp>
      <p:sp>
        <p:nvSpPr>
          <p:cNvPr id="1318" name="Line 123"/>
          <p:cNvSpPr/>
          <p:nvPr/>
        </p:nvSpPr>
        <p:spPr>
          <a:xfrm>
            <a:off x="3597840" y="3797280"/>
            <a:ext cx="23400" cy="1440"/>
          </a:xfrm>
          <a:prstGeom prst="line">
            <a:avLst/>
          </a:prstGeom>
          <a:ln w="12600">
            <a:solidFill>
              <a:srgbClr val="000000"/>
            </a:solidFill>
            <a:round/>
          </a:ln>
        </p:spPr>
      </p:sp>
      <p:sp>
        <p:nvSpPr>
          <p:cNvPr id="1319" name="Line 124"/>
          <p:cNvSpPr/>
          <p:nvPr/>
        </p:nvSpPr>
        <p:spPr>
          <a:xfrm>
            <a:off x="3666960" y="3797280"/>
            <a:ext cx="23400" cy="1440"/>
          </a:xfrm>
          <a:prstGeom prst="line">
            <a:avLst/>
          </a:prstGeom>
          <a:ln w="12600">
            <a:solidFill>
              <a:srgbClr val="000000"/>
            </a:solidFill>
            <a:round/>
          </a:ln>
        </p:spPr>
      </p:sp>
      <p:sp>
        <p:nvSpPr>
          <p:cNvPr id="1320" name="Line 125"/>
          <p:cNvSpPr/>
          <p:nvPr/>
        </p:nvSpPr>
        <p:spPr>
          <a:xfrm>
            <a:off x="3737160" y="3797280"/>
            <a:ext cx="23400" cy="1440"/>
          </a:xfrm>
          <a:prstGeom prst="line">
            <a:avLst/>
          </a:prstGeom>
          <a:ln w="12600">
            <a:solidFill>
              <a:srgbClr val="000000"/>
            </a:solidFill>
            <a:round/>
          </a:ln>
        </p:spPr>
      </p:sp>
      <p:sp>
        <p:nvSpPr>
          <p:cNvPr id="1321" name="Line 126"/>
          <p:cNvSpPr/>
          <p:nvPr/>
        </p:nvSpPr>
        <p:spPr>
          <a:xfrm>
            <a:off x="3807360" y="3797280"/>
            <a:ext cx="23400" cy="1440"/>
          </a:xfrm>
          <a:prstGeom prst="line">
            <a:avLst/>
          </a:prstGeom>
          <a:ln w="12600">
            <a:solidFill>
              <a:srgbClr val="000000"/>
            </a:solidFill>
            <a:round/>
          </a:ln>
        </p:spPr>
      </p:sp>
      <p:sp>
        <p:nvSpPr>
          <p:cNvPr id="1322" name="Line 127"/>
          <p:cNvSpPr/>
          <p:nvPr/>
        </p:nvSpPr>
        <p:spPr>
          <a:xfrm>
            <a:off x="3877920" y="3797280"/>
            <a:ext cx="23400" cy="1440"/>
          </a:xfrm>
          <a:prstGeom prst="line">
            <a:avLst/>
          </a:prstGeom>
          <a:ln w="12600">
            <a:solidFill>
              <a:srgbClr val="000000"/>
            </a:solidFill>
            <a:round/>
          </a:ln>
        </p:spPr>
      </p:sp>
      <p:sp>
        <p:nvSpPr>
          <p:cNvPr id="1323" name="Line 128"/>
          <p:cNvSpPr/>
          <p:nvPr/>
        </p:nvSpPr>
        <p:spPr>
          <a:xfrm>
            <a:off x="3946680" y="3797280"/>
            <a:ext cx="23400" cy="1440"/>
          </a:xfrm>
          <a:prstGeom prst="line">
            <a:avLst/>
          </a:prstGeom>
          <a:ln w="12600">
            <a:solidFill>
              <a:srgbClr val="000000"/>
            </a:solidFill>
            <a:round/>
          </a:ln>
        </p:spPr>
      </p:sp>
      <p:sp>
        <p:nvSpPr>
          <p:cNvPr id="1324" name="Line 129"/>
          <p:cNvSpPr/>
          <p:nvPr/>
        </p:nvSpPr>
        <p:spPr>
          <a:xfrm>
            <a:off x="4016880" y="3797280"/>
            <a:ext cx="23400" cy="1440"/>
          </a:xfrm>
          <a:prstGeom prst="line">
            <a:avLst/>
          </a:prstGeom>
          <a:ln w="12600">
            <a:solidFill>
              <a:srgbClr val="000000"/>
            </a:solidFill>
            <a:round/>
          </a:ln>
        </p:spPr>
      </p:sp>
      <p:sp>
        <p:nvSpPr>
          <p:cNvPr id="1325" name="Line 130"/>
          <p:cNvSpPr/>
          <p:nvPr/>
        </p:nvSpPr>
        <p:spPr>
          <a:xfrm>
            <a:off x="4087440" y="3797280"/>
            <a:ext cx="23400" cy="1440"/>
          </a:xfrm>
          <a:prstGeom prst="line">
            <a:avLst/>
          </a:prstGeom>
          <a:ln w="12600">
            <a:solidFill>
              <a:srgbClr val="000000"/>
            </a:solidFill>
            <a:round/>
          </a:ln>
        </p:spPr>
      </p:sp>
      <p:sp>
        <p:nvSpPr>
          <p:cNvPr id="1326" name="Line 131"/>
          <p:cNvSpPr/>
          <p:nvPr/>
        </p:nvSpPr>
        <p:spPr>
          <a:xfrm>
            <a:off x="4157640" y="3797280"/>
            <a:ext cx="23400" cy="1440"/>
          </a:xfrm>
          <a:prstGeom prst="line">
            <a:avLst/>
          </a:prstGeom>
          <a:ln w="12600">
            <a:solidFill>
              <a:srgbClr val="000000"/>
            </a:solidFill>
            <a:round/>
          </a:ln>
        </p:spPr>
      </p:sp>
      <p:sp>
        <p:nvSpPr>
          <p:cNvPr id="1327" name="Line 132"/>
          <p:cNvSpPr/>
          <p:nvPr/>
        </p:nvSpPr>
        <p:spPr>
          <a:xfrm>
            <a:off x="4226400" y="3797280"/>
            <a:ext cx="23400" cy="1440"/>
          </a:xfrm>
          <a:prstGeom prst="line">
            <a:avLst/>
          </a:prstGeom>
          <a:ln w="12600">
            <a:solidFill>
              <a:srgbClr val="000000"/>
            </a:solidFill>
            <a:round/>
          </a:ln>
        </p:spPr>
      </p:sp>
      <p:sp>
        <p:nvSpPr>
          <p:cNvPr id="1328" name="Line 133"/>
          <p:cNvSpPr/>
          <p:nvPr/>
        </p:nvSpPr>
        <p:spPr>
          <a:xfrm>
            <a:off x="4296960" y="3797280"/>
            <a:ext cx="23400" cy="1440"/>
          </a:xfrm>
          <a:prstGeom prst="line">
            <a:avLst/>
          </a:prstGeom>
          <a:ln w="12600">
            <a:solidFill>
              <a:srgbClr val="000000"/>
            </a:solidFill>
            <a:round/>
          </a:ln>
        </p:spPr>
      </p:sp>
      <p:sp>
        <p:nvSpPr>
          <p:cNvPr id="1329" name="Line 134"/>
          <p:cNvSpPr/>
          <p:nvPr/>
        </p:nvSpPr>
        <p:spPr>
          <a:xfrm>
            <a:off x="4367160" y="3797280"/>
            <a:ext cx="23400" cy="1440"/>
          </a:xfrm>
          <a:prstGeom prst="line">
            <a:avLst/>
          </a:prstGeom>
          <a:ln w="12600">
            <a:solidFill>
              <a:srgbClr val="000000"/>
            </a:solidFill>
            <a:round/>
          </a:ln>
        </p:spPr>
      </p:sp>
      <p:sp>
        <p:nvSpPr>
          <p:cNvPr id="1330" name="Line 135"/>
          <p:cNvSpPr/>
          <p:nvPr/>
        </p:nvSpPr>
        <p:spPr>
          <a:xfrm>
            <a:off x="4437360" y="3797280"/>
            <a:ext cx="23760" cy="1440"/>
          </a:xfrm>
          <a:prstGeom prst="line">
            <a:avLst/>
          </a:prstGeom>
          <a:ln w="12600">
            <a:solidFill>
              <a:srgbClr val="000000"/>
            </a:solidFill>
            <a:round/>
          </a:ln>
        </p:spPr>
      </p:sp>
      <p:sp>
        <p:nvSpPr>
          <p:cNvPr id="1331" name="Line 136"/>
          <p:cNvSpPr/>
          <p:nvPr/>
        </p:nvSpPr>
        <p:spPr>
          <a:xfrm>
            <a:off x="4507920" y="3797280"/>
            <a:ext cx="21960" cy="1440"/>
          </a:xfrm>
          <a:prstGeom prst="line">
            <a:avLst/>
          </a:prstGeom>
          <a:ln w="12600">
            <a:solidFill>
              <a:srgbClr val="000000"/>
            </a:solidFill>
            <a:round/>
          </a:ln>
        </p:spPr>
      </p:sp>
      <p:sp>
        <p:nvSpPr>
          <p:cNvPr id="1332" name="Line 137"/>
          <p:cNvSpPr/>
          <p:nvPr/>
        </p:nvSpPr>
        <p:spPr>
          <a:xfrm>
            <a:off x="4576680" y="3797280"/>
            <a:ext cx="23400" cy="1440"/>
          </a:xfrm>
          <a:prstGeom prst="line">
            <a:avLst/>
          </a:prstGeom>
          <a:ln w="12600">
            <a:solidFill>
              <a:srgbClr val="000000"/>
            </a:solidFill>
            <a:round/>
          </a:ln>
        </p:spPr>
      </p:sp>
      <p:sp>
        <p:nvSpPr>
          <p:cNvPr id="1333" name="Line 138"/>
          <p:cNvSpPr/>
          <p:nvPr/>
        </p:nvSpPr>
        <p:spPr>
          <a:xfrm>
            <a:off x="4646880" y="3797280"/>
            <a:ext cx="23760" cy="1440"/>
          </a:xfrm>
          <a:prstGeom prst="line">
            <a:avLst/>
          </a:prstGeom>
          <a:ln w="12600">
            <a:solidFill>
              <a:srgbClr val="000000"/>
            </a:solidFill>
            <a:round/>
          </a:ln>
        </p:spPr>
      </p:sp>
      <p:sp>
        <p:nvSpPr>
          <p:cNvPr id="1334" name="Line 139"/>
          <p:cNvSpPr/>
          <p:nvPr/>
        </p:nvSpPr>
        <p:spPr>
          <a:xfrm>
            <a:off x="4717440" y="3797280"/>
            <a:ext cx="23400" cy="1440"/>
          </a:xfrm>
          <a:prstGeom prst="line">
            <a:avLst/>
          </a:prstGeom>
          <a:ln w="12600">
            <a:solidFill>
              <a:srgbClr val="000000"/>
            </a:solidFill>
            <a:round/>
          </a:ln>
        </p:spPr>
      </p:sp>
      <p:sp>
        <p:nvSpPr>
          <p:cNvPr id="1335" name="Line 140"/>
          <p:cNvSpPr/>
          <p:nvPr/>
        </p:nvSpPr>
        <p:spPr>
          <a:xfrm>
            <a:off x="4787640" y="3797280"/>
            <a:ext cx="10440" cy="1440"/>
          </a:xfrm>
          <a:prstGeom prst="line">
            <a:avLst/>
          </a:prstGeom>
          <a:ln w="12600">
            <a:solidFill>
              <a:srgbClr val="000000"/>
            </a:solidFill>
            <a:round/>
          </a:ln>
        </p:spPr>
      </p:sp>
      <p:sp>
        <p:nvSpPr>
          <p:cNvPr id="1336" name="Line 141"/>
          <p:cNvSpPr/>
          <p:nvPr/>
        </p:nvSpPr>
        <p:spPr>
          <a:xfrm>
            <a:off x="1639080" y="3179520"/>
            <a:ext cx="21960" cy="1800"/>
          </a:xfrm>
          <a:prstGeom prst="line">
            <a:avLst/>
          </a:prstGeom>
          <a:ln w="12600">
            <a:solidFill>
              <a:srgbClr val="000000"/>
            </a:solidFill>
            <a:round/>
          </a:ln>
        </p:spPr>
      </p:sp>
      <p:sp>
        <p:nvSpPr>
          <p:cNvPr id="1337" name="Line 142"/>
          <p:cNvSpPr/>
          <p:nvPr/>
        </p:nvSpPr>
        <p:spPr>
          <a:xfrm>
            <a:off x="1707840" y="3179520"/>
            <a:ext cx="23400" cy="1800"/>
          </a:xfrm>
          <a:prstGeom prst="line">
            <a:avLst/>
          </a:prstGeom>
          <a:ln w="12600">
            <a:solidFill>
              <a:srgbClr val="000000"/>
            </a:solidFill>
            <a:round/>
          </a:ln>
        </p:spPr>
      </p:sp>
      <p:sp>
        <p:nvSpPr>
          <p:cNvPr id="1338" name="Line 143"/>
          <p:cNvSpPr/>
          <p:nvPr/>
        </p:nvSpPr>
        <p:spPr>
          <a:xfrm>
            <a:off x="1778400" y="3179520"/>
            <a:ext cx="23400" cy="1800"/>
          </a:xfrm>
          <a:prstGeom prst="line">
            <a:avLst/>
          </a:prstGeom>
          <a:ln w="12600">
            <a:solidFill>
              <a:srgbClr val="000000"/>
            </a:solidFill>
            <a:round/>
          </a:ln>
        </p:spPr>
      </p:sp>
      <p:sp>
        <p:nvSpPr>
          <p:cNvPr id="1339" name="Line 144"/>
          <p:cNvSpPr/>
          <p:nvPr/>
        </p:nvSpPr>
        <p:spPr>
          <a:xfrm>
            <a:off x="1848600" y="3179520"/>
            <a:ext cx="23400" cy="1800"/>
          </a:xfrm>
          <a:prstGeom prst="line">
            <a:avLst/>
          </a:prstGeom>
          <a:ln w="12600">
            <a:solidFill>
              <a:srgbClr val="000000"/>
            </a:solidFill>
            <a:round/>
          </a:ln>
        </p:spPr>
      </p:sp>
      <p:sp>
        <p:nvSpPr>
          <p:cNvPr id="1340" name="Line 145"/>
          <p:cNvSpPr/>
          <p:nvPr/>
        </p:nvSpPr>
        <p:spPr>
          <a:xfrm>
            <a:off x="1918800" y="3179520"/>
            <a:ext cx="21960" cy="1800"/>
          </a:xfrm>
          <a:prstGeom prst="line">
            <a:avLst/>
          </a:prstGeom>
          <a:ln w="12600">
            <a:solidFill>
              <a:srgbClr val="000000"/>
            </a:solidFill>
            <a:round/>
          </a:ln>
        </p:spPr>
      </p:sp>
      <p:sp>
        <p:nvSpPr>
          <p:cNvPr id="1341" name="Line 146"/>
          <p:cNvSpPr/>
          <p:nvPr/>
        </p:nvSpPr>
        <p:spPr>
          <a:xfrm>
            <a:off x="1987920" y="3179520"/>
            <a:ext cx="23400" cy="1800"/>
          </a:xfrm>
          <a:prstGeom prst="line">
            <a:avLst/>
          </a:prstGeom>
          <a:ln w="12600">
            <a:solidFill>
              <a:srgbClr val="000000"/>
            </a:solidFill>
            <a:round/>
          </a:ln>
        </p:spPr>
      </p:sp>
      <p:sp>
        <p:nvSpPr>
          <p:cNvPr id="1342" name="Line 147"/>
          <p:cNvSpPr/>
          <p:nvPr/>
        </p:nvSpPr>
        <p:spPr>
          <a:xfrm>
            <a:off x="2058120" y="3179520"/>
            <a:ext cx="23400" cy="1800"/>
          </a:xfrm>
          <a:prstGeom prst="line">
            <a:avLst/>
          </a:prstGeom>
          <a:ln w="12600">
            <a:solidFill>
              <a:srgbClr val="000000"/>
            </a:solidFill>
            <a:round/>
          </a:ln>
        </p:spPr>
      </p:sp>
      <p:sp>
        <p:nvSpPr>
          <p:cNvPr id="1343" name="Line 148"/>
          <p:cNvSpPr/>
          <p:nvPr/>
        </p:nvSpPr>
        <p:spPr>
          <a:xfrm>
            <a:off x="2128320" y="3179520"/>
            <a:ext cx="23400" cy="1800"/>
          </a:xfrm>
          <a:prstGeom prst="line">
            <a:avLst/>
          </a:prstGeom>
          <a:ln w="12600">
            <a:solidFill>
              <a:srgbClr val="000000"/>
            </a:solidFill>
            <a:round/>
          </a:ln>
        </p:spPr>
      </p:sp>
      <p:sp>
        <p:nvSpPr>
          <p:cNvPr id="1344" name="Line 149"/>
          <p:cNvSpPr/>
          <p:nvPr/>
        </p:nvSpPr>
        <p:spPr>
          <a:xfrm>
            <a:off x="2198880" y="3179520"/>
            <a:ext cx="23400" cy="1800"/>
          </a:xfrm>
          <a:prstGeom prst="line">
            <a:avLst/>
          </a:prstGeom>
          <a:ln w="12600">
            <a:solidFill>
              <a:srgbClr val="000000"/>
            </a:solidFill>
            <a:round/>
          </a:ln>
        </p:spPr>
      </p:sp>
      <p:sp>
        <p:nvSpPr>
          <p:cNvPr id="1345" name="Line 150"/>
          <p:cNvSpPr/>
          <p:nvPr/>
        </p:nvSpPr>
        <p:spPr>
          <a:xfrm>
            <a:off x="2267640" y="3179520"/>
            <a:ext cx="23400" cy="1800"/>
          </a:xfrm>
          <a:prstGeom prst="line">
            <a:avLst/>
          </a:prstGeom>
          <a:ln w="12600">
            <a:solidFill>
              <a:srgbClr val="000000"/>
            </a:solidFill>
            <a:round/>
          </a:ln>
        </p:spPr>
      </p:sp>
      <p:sp>
        <p:nvSpPr>
          <p:cNvPr id="1346" name="Line 151"/>
          <p:cNvSpPr/>
          <p:nvPr/>
        </p:nvSpPr>
        <p:spPr>
          <a:xfrm>
            <a:off x="2337840" y="3179520"/>
            <a:ext cx="23400" cy="1800"/>
          </a:xfrm>
          <a:prstGeom prst="line">
            <a:avLst/>
          </a:prstGeom>
          <a:ln w="12600">
            <a:solidFill>
              <a:srgbClr val="000000"/>
            </a:solidFill>
            <a:round/>
          </a:ln>
        </p:spPr>
      </p:sp>
      <p:sp>
        <p:nvSpPr>
          <p:cNvPr id="1347" name="Line 152"/>
          <p:cNvSpPr/>
          <p:nvPr/>
        </p:nvSpPr>
        <p:spPr>
          <a:xfrm>
            <a:off x="2408400" y="3179520"/>
            <a:ext cx="23400" cy="1800"/>
          </a:xfrm>
          <a:prstGeom prst="line">
            <a:avLst/>
          </a:prstGeom>
          <a:ln w="12600">
            <a:solidFill>
              <a:srgbClr val="000000"/>
            </a:solidFill>
            <a:round/>
          </a:ln>
        </p:spPr>
      </p:sp>
      <p:sp>
        <p:nvSpPr>
          <p:cNvPr id="1348" name="Line 153"/>
          <p:cNvSpPr/>
          <p:nvPr/>
        </p:nvSpPr>
        <p:spPr>
          <a:xfrm>
            <a:off x="2478600" y="3179520"/>
            <a:ext cx="23400" cy="1800"/>
          </a:xfrm>
          <a:prstGeom prst="line">
            <a:avLst/>
          </a:prstGeom>
          <a:ln w="12600">
            <a:solidFill>
              <a:srgbClr val="000000"/>
            </a:solidFill>
            <a:round/>
          </a:ln>
        </p:spPr>
      </p:sp>
      <p:sp>
        <p:nvSpPr>
          <p:cNvPr id="1349" name="Line 154"/>
          <p:cNvSpPr/>
          <p:nvPr/>
        </p:nvSpPr>
        <p:spPr>
          <a:xfrm>
            <a:off x="2547360" y="3179520"/>
            <a:ext cx="23400" cy="1800"/>
          </a:xfrm>
          <a:prstGeom prst="line">
            <a:avLst/>
          </a:prstGeom>
          <a:ln w="12600">
            <a:solidFill>
              <a:srgbClr val="000000"/>
            </a:solidFill>
            <a:round/>
          </a:ln>
        </p:spPr>
      </p:sp>
      <p:sp>
        <p:nvSpPr>
          <p:cNvPr id="1350" name="Line 155"/>
          <p:cNvSpPr/>
          <p:nvPr/>
        </p:nvSpPr>
        <p:spPr>
          <a:xfrm>
            <a:off x="2617920" y="3179520"/>
            <a:ext cx="23400" cy="1800"/>
          </a:xfrm>
          <a:prstGeom prst="line">
            <a:avLst/>
          </a:prstGeom>
          <a:ln w="12600">
            <a:solidFill>
              <a:srgbClr val="000000"/>
            </a:solidFill>
            <a:round/>
          </a:ln>
        </p:spPr>
      </p:sp>
      <p:sp>
        <p:nvSpPr>
          <p:cNvPr id="1351" name="Line 156"/>
          <p:cNvSpPr/>
          <p:nvPr/>
        </p:nvSpPr>
        <p:spPr>
          <a:xfrm>
            <a:off x="2688120" y="3179520"/>
            <a:ext cx="23400" cy="1800"/>
          </a:xfrm>
          <a:prstGeom prst="line">
            <a:avLst/>
          </a:prstGeom>
          <a:ln w="12600">
            <a:solidFill>
              <a:srgbClr val="000000"/>
            </a:solidFill>
            <a:round/>
          </a:ln>
        </p:spPr>
      </p:sp>
      <p:sp>
        <p:nvSpPr>
          <p:cNvPr id="1352" name="Line 157"/>
          <p:cNvSpPr/>
          <p:nvPr/>
        </p:nvSpPr>
        <p:spPr>
          <a:xfrm>
            <a:off x="2758320" y="3179520"/>
            <a:ext cx="23400" cy="1800"/>
          </a:xfrm>
          <a:prstGeom prst="line">
            <a:avLst/>
          </a:prstGeom>
          <a:ln w="12600">
            <a:solidFill>
              <a:srgbClr val="000000"/>
            </a:solidFill>
            <a:round/>
          </a:ln>
        </p:spPr>
      </p:sp>
      <p:sp>
        <p:nvSpPr>
          <p:cNvPr id="1353" name="Line 158"/>
          <p:cNvSpPr/>
          <p:nvPr/>
        </p:nvSpPr>
        <p:spPr>
          <a:xfrm>
            <a:off x="2827440" y="3179520"/>
            <a:ext cx="23400" cy="1800"/>
          </a:xfrm>
          <a:prstGeom prst="line">
            <a:avLst/>
          </a:prstGeom>
          <a:ln w="12600">
            <a:solidFill>
              <a:srgbClr val="000000"/>
            </a:solidFill>
            <a:round/>
          </a:ln>
        </p:spPr>
      </p:sp>
      <p:sp>
        <p:nvSpPr>
          <p:cNvPr id="1354" name="Line 159"/>
          <p:cNvSpPr/>
          <p:nvPr/>
        </p:nvSpPr>
        <p:spPr>
          <a:xfrm>
            <a:off x="2897640" y="3179520"/>
            <a:ext cx="23400" cy="1800"/>
          </a:xfrm>
          <a:prstGeom prst="line">
            <a:avLst/>
          </a:prstGeom>
          <a:ln w="12600">
            <a:solidFill>
              <a:srgbClr val="000000"/>
            </a:solidFill>
            <a:round/>
          </a:ln>
        </p:spPr>
      </p:sp>
      <p:sp>
        <p:nvSpPr>
          <p:cNvPr id="1355" name="Line 160"/>
          <p:cNvSpPr/>
          <p:nvPr/>
        </p:nvSpPr>
        <p:spPr>
          <a:xfrm>
            <a:off x="2967840" y="3179520"/>
            <a:ext cx="23400" cy="1800"/>
          </a:xfrm>
          <a:prstGeom prst="line">
            <a:avLst/>
          </a:prstGeom>
          <a:ln w="12600">
            <a:solidFill>
              <a:srgbClr val="000000"/>
            </a:solidFill>
            <a:round/>
          </a:ln>
        </p:spPr>
      </p:sp>
      <p:sp>
        <p:nvSpPr>
          <p:cNvPr id="1356" name="Line 161"/>
          <p:cNvSpPr/>
          <p:nvPr/>
        </p:nvSpPr>
        <p:spPr>
          <a:xfrm>
            <a:off x="3038400" y="3179520"/>
            <a:ext cx="23400" cy="1800"/>
          </a:xfrm>
          <a:prstGeom prst="line">
            <a:avLst/>
          </a:prstGeom>
          <a:ln w="12600">
            <a:solidFill>
              <a:srgbClr val="000000"/>
            </a:solidFill>
            <a:round/>
          </a:ln>
        </p:spPr>
      </p:sp>
      <p:sp>
        <p:nvSpPr>
          <p:cNvPr id="1357" name="Line 162"/>
          <p:cNvSpPr/>
          <p:nvPr/>
        </p:nvSpPr>
        <p:spPr>
          <a:xfrm>
            <a:off x="3107160" y="3179520"/>
            <a:ext cx="23400" cy="1800"/>
          </a:xfrm>
          <a:prstGeom prst="line">
            <a:avLst/>
          </a:prstGeom>
          <a:ln w="12600">
            <a:solidFill>
              <a:srgbClr val="000000"/>
            </a:solidFill>
            <a:round/>
          </a:ln>
        </p:spPr>
      </p:sp>
      <p:sp>
        <p:nvSpPr>
          <p:cNvPr id="1358" name="Line 163"/>
          <p:cNvSpPr/>
          <p:nvPr/>
        </p:nvSpPr>
        <p:spPr>
          <a:xfrm>
            <a:off x="3177360" y="3179520"/>
            <a:ext cx="23400" cy="1800"/>
          </a:xfrm>
          <a:prstGeom prst="line">
            <a:avLst/>
          </a:prstGeom>
          <a:ln w="12600">
            <a:solidFill>
              <a:srgbClr val="000000"/>
            </a:solidFill>
            <a:round/>
          </a:ln>
        </p:spPr>
      </p:sp>
      <p:sp>
        <p:nvSpPr>
          <p:cNvPr id="1359" name="Line 164"/>
          <p:cNvSpPr/>
          <p:nvPr/>
        </p:nvSpPr>
        <p:spPr>
          <a:xfrm>
            <a:off x="3247920" y="3179520"/>
            <a:ext cx="23400" cy="1800"/>
          </a:xfrm>
          <a:prstGeom prst="line">
            <a:avLst/>
          </a:prstGeom>
          <a:ln w="12600">
            <a:solidFill>
              <a:srgbClr val="000000"/>
            </a:solidFill>
            <a:round/>
          </a:ln>
        </p:spPr>
      </p:sp>
      <p:sp>
        <p:nvSpPr>
          <p:cNvPr id="1360" name="Line 165"/>
          <p:cNvSpPr/>
          <p:nvPr/>
        </p:nvSpPr>
        <p:spPr>
          <a:xfrm>
            <a:off x="3318120" y="3179520"/>
            <a:ext cx="23400" cy="1800"/>
          </a:xfrm>
          <a:prstGeom prst="line">
            <a:avLst/>
          </a:prstGeom>
          <a:ln w="12600">
            <a:solidFill>
              <a:srgbClr val="000000"/>
            </a:solidFill>
            <a:round/>
          </a:ln>
        </p:spPr>
      </p:sp>
      <p:sp>
        <p:nvSpPr>
          <p:cNvPr id="1361" name="Line 166"/>
          <p:cNvSpPr/>
          <p:nvPr/>
        </p:nvSpPr>
        <p:spPr>
          <a:xfrm>
            <a:off x="3386880" y="3179520"/>
            <a:ext cx="23400" cy="1800"/>
          </a:xfrm>
          <a:prstGeom prst="line">
            <a:avLst/>
          </a:prstGeom>
          <a:ln w="12600">
            <a:solidFill>
              <a:srgbClr val="000000"/>
            </a:solidFill>
            <a:round/>
          </a:ln>
        </p:spPr>
      </p:sp>
      <p:sp>
        <p:nvSpPr>
          <p:cNvPr id="1362" name="Line 167"/>
          <p:cNvSpPr/>
          <p:nvPr/>
        </p:nvSpPr>
        <p:spPr>
          <a:xfrm>
            <a:off x="3457440" y="3179520"/>
            <a:ext cx="23400" cy="1800"/>
          </a:xfrm>
          <a:prstGeom prst="line">
            <a:avLst/>
          </a:prstGeom>
          <a:ln w="12600">
            <a:solidFill>
              <a:srgbClr val="000000"/>
            </a:solidFill>
            <a:round/>
          </a:ln>
        </p:spPr>
      </p:sp>
      <p:sp>
        <p:nvSpPr>
          <p:cNvPr id="1363" name="Line 168"/>
          <p:cNvSpPr/>
          <p:nvPr/>
        </p:nvSpPr>
        <p:spPr>
          <a:xfrm>
            <a:off x="3527640" y="3179520"/>
            <a:ext cx="23400" cy="1800"/>
          </a:xfrm>
          <a:prstGeom prst="line">
            <a:avLst/>
          </a:prstGeom>
          <a:ln w="12600">
            <a:solidFill>
              <a:srgbClr val="000000"/>
            </a:solidFill>
            <a:round/>
          </a:ln>
        </p:spPr>
      </p:sp>
      <p:sp>
        <p:nvSpPr>
          <p:cNvPr id="1364" name="Line 169"/>
          <p:cNvSpPr/>
          <p:nvPr/>
        </p:nvSpPr>
        <p:spPr>
          <a:xfrm>
            <a:off x="3597840" y="3179520"/>
            <a:ext cx="23400" cy="1800"/>
          </a:xfrm>
          <a:prstGeom prst="line">
            <a:avLst/>
          </a:prstGeom>
          <a:ln w="12600">
            <a:solidFill>
              <a:srgbClr val="000000"/>
            </a:solidFill>
            <a:round/>
          </a:ln>
        </p:spPr>
      </p:sp>
      <p:sp>
        <p:nvSpPr>
          <p:cNvPr id="1365" name="Line 170"/>
          <p:cNvSpPr/>
          <p:nvPr/>
        </p:nvSpPr>
        <p:spPr>
          <a:xfrm>
            <a:off x="3666960" y="3179520"/>
            <a:ext cx="23400" cy="1800"/>
          </a:xfrm>
          <a:prstGeom prst="line">
            <a:avLst/>
          </a:prstGeom>
          <a:ln w="12600">
            <a:solidFill>
              <a:srgbClr val="000000"/>
            </a:solidFill>
            <a:round/>
          </a:ln>
        </p:spPr>
      </p:sp>
      <p:sp>
        <p:nvSpPr>
          <p:cNvPr id="1366" name="Line 171"/>
          <p:cNvSpPr/>
          <p:nvPr/>
        </p:nvSpPr>
        <p:spPr>
          <a:xfrm>
            <a:off x="3737160" y="3179520"/>
            <a:ext cx="23400" cy="1800"/>
          </a:xfrm>
          <a:prstGeom prst="line">
            <a:avLst/>
          </a:prstGeom>
          <a:ln w="12600">
            <a:solidFill>
              <a:srgbClr val="000000"/>
            </a:solidFill>
            <a:round/>
          </a:ln>
        </p:spPr>
      </p:sp>
      <p:sp>
        <p:nvSpPr>
          <p:cNvPr id="1367" name="Line 172"/>
          <p:cNvSpPr/>
          <p:nvPr/>
        </p:nvSpPr>
        <p:spPr>
          <a:xfrm>
            <a:off x="3807360" y="3179520"/>
            <a:ext cx="23400" cy="1800"/>
          </a:xfrm>
          <a:prstGeom prst="line">
            <a:avLst/>
          </a:prstGeom>
          <a:ln w="12600">
            <a:solidFill>
              <a:srgbClr val="000000"/>
            </a:solidFill>
            <a:round/>
          </a:ln>
        </p:spPr>
      </p:sp>
      <p:sp>
        <p:nvSpPr>
          <p:cNvPr id="1368" name="Line 173"/>
          <p:cNvSpPr/>
          <p:nvPr/>
        </p:nvSpPr>
        <p:spPr>
          <a:xfrm>
            <a:off x="3877920" y="3179520"/>
            <a:ext cx="23400" cy="1800"/>
          </a:xfrm>
          <a:prstGeom prst="line">
            <a:avLst/>
          </a:prstGeom>
          <a:ln w="12600">
            <a:solidFill>
              <a:srgbClr val="000000"/>
            </a:solidFill>
            <a:round/>
          </a:ln>
        </p:spPr>
      </p:sp>
      <p:sp>
        <p:nvSpPr>
          <p:cNvPr id="1369" name="Line 174"/>
          <p:cNvSpPr/>
          <p:nvPr/>
        </p:nvSpPr>
        <p:spPr>
          <a:xfrm>
            <a:off x="3946680" y="3179520"/>
            <a:ext cx="23400" cy="1800"/>
          </a:xfrm>
          <a:prstGeom prst="line">
            <a:avLst/>
          </a:prstGeom>
          <a:ln w="12600">
            <a:solidFill>
              <a:srgbClr val="000000"/>
            </a:solidFill>
            <a:round/>
          </a:ln>
        </p:spPr>
      </p:sp>
      <p:sp>
        <p:nvSpPr>
          <p:cNvPr id="1370" name="Line 175"/>
          <p:cNvSpPr/>
          <p:nvPr/>
        </p:nvSpPr>
        <p:spPr>
          <a:xfrm>
            <a:off x="4016880" y="3179520"/>
            <a:ext cx="23400" cy="1800"/>
          </a:xfrm>
          <a:prstGeom prst="line">
            <a:avLst/>
          </a:prstGeom>
          <a:ln w="12600">
            <a:solidFill>
              <a:srgbClr val="000000"/>
            </a:solidFill>
            <a:round/>
          </a:ln>
        </p:spPr>
      </p:sp>
      <p:sp>
        <p:nvSpPr>
          <p:cNvPr id="1371" name="Line 176"/>
          <p:cNvSpPr/>
          <p:nvPr/>
        </p:nvSpPr>
        <p:spPr>
          <a:xfrm>
            <a:off x="4087440" y="3179520"/>
            <a:ext cx="23400" cy="1800"/>
          </a:xfrm>
          <a:prstGeom prst="line">
            <a:avLst/>
          </a:prstGeom>
          <a:ln w="12600">
            <a:solidFill>
              <a:srgbClr val="000000"/>
            </a:solidFill>
            <a:round/>
          </a:ln>
        </p:spPr>
      </p:sp>
      <p:sp>
        <p:nvSpPr>
          <p:cNvPr id="1372" name="Line 177"/>
          <p:cNvSpPr/>
          <p:nvPr/>
        </p:nvSpPr>
        <p:spPr>
          <a:xfrm>
            <a:off x="4157640" y="3179520"/>
            <a:ext cx="23400" cy="1800"/>
          </a:xfrm>
          <a:prstGeom prst="line">
            <a:avLst/>
          </a:prstGeom>
          <a:ln w="12600">
            <a:solidFill>
              <a:srgbClr val="000000"/>
            </a:solidFill>
            <a:round/>
          </a:ln>
        </p:spPr>
      </p:sp>
      <p:sp>
        <p:nvSpPr>
          <p:cNvPr id="1373" name="Line 178"/>
          <p:cNvSpPr/>
          <p:nvPr/>
        </p:nvSpPr>
        <p:spPr>
          <a:xfrm>
            <a:off x="4226400" y="3179520"/>
            <a:ext cx="23400" cy="1800"/>
          </a:xfrm>
          <a:prstGeom prst="line">
            <a:avLst/>
          </a:prstGeom>
          <a:ln w="12600">
            <a:solidFill>
              <a:srgbClr val="000000"/>
            </a:solidFill>
            <a:round/>
          </a:ln>
        </p:spPr>
      </p:sp>
      <p:sp>
        <p:nvSpPr>
          <p:cNvPr id="1374" name="Line 179"/>
          <p:cNvSpPr/>
          <p:nvPr/>
        </p:nvSpPr>
        <p:spPr>
          <a:xfrm>
            <a:off x="4296960" y="3179520"/>
            <a:ext cx="23400" cy="1800"/>
          </a:xfrm>
          <a:prstGeom prst="line">
            <a:avLst/>
          </a:prstGeom>
          <a:ln w="12600">
            <a:solidFill>
              <a:srgbClr val="000000"/>
            </a:solidFill>
            <a:round/>
          </a:ln>
        </p:spPr>
      </p:sp>
      <p:sp>
        <p:nvSpPr>
          <p:cNvPr id="1375" name="Line 180"/>
          <p:cNvSpPr/>
          <p:nvPr/>
        </p:nvSpPr>
        <p:spPr>
          <a:xfrm>
            <a:off x="4367160" y="3179520"/>
            <a:ext cx="23400" cy="1800"/>
          </a:xfrm>
          <a:prstGeom prst="line">
            <a:avLst/>
          </a:prstGeom>
          <a:ln w="12600">
            <a:solidFill>
              <a:srgbClr val="000000"/>
            </a:solidFill>
            <a:round/>
          </a:ln>
        </p:spPr>
      </p:sp>
      <p:sp>
        <p:nvSpPr>
          <p:cNvPr id="1376" name="Line 181"/>
          <p:cNvSpPr/>
          <p:nvPr/>
        </p:nvSpPr>
        <p:spPr>
          <a:xfrm>
            <a:off x="4437360" y="3179520"/>
            <a:ext cx="23760" cy="1800"/>
          </a:xfrm>
          <a:prstGeom prst="line">
            <a:avLst/>
          </a:prstGeom>
          <a:ln w="12600">
            <a:solidFill>
              <a:srgbClr val="000000"/>
            </a:solidFill>
            <a:round/>
          </a:ln>
        </p:spPr>
      </p:sp>
      <p:sp>
        <p:nvSpPr>
          <p:cNvPr id="1377" name="Line 182"/>
          <p:cNvSpPr/>
          <p:nvPr/>
        </p:nvSpPr>
        <p:spPr>
          <a:xfrm>
            <a:off x="4507920" y="3179520"/>
            <a:ext cx="21960" cy="1800"/>
          </a:xfrm>
          <a:prstGeom prst="line">
            <a:avLst/>
          </a:prstGeom>
          <a:ln w="12600">
            <a:solidFill>
              <a:srgbClr val="000000"/>
            </a:solidFill>
            <a:round/>
          </a:ln>
        </p:spPr>
      </p:sp>
      <p:sp>
        <p:nvSpPr>
          <p:cNvPr id="1378" name="Line 183"/>
          <p:cNvSpPr/>
          <p:nvPr/>
        </p:nvSpPr>
        <p:spPr>
          <a:xfrm>
            <a:off x="4576680" y="3179520"/>
            <a:ext cx="23400" cy="1800"/>
          </a:xfrm>
          <a:prstGeom prst="line">
            <a:avLst/>
          </a:prstGeom>
          <a:ln w="12600">
            <a:solidFill>
              <a:srgbClr val="000000"/>
            </a:solidFill>
            <a:round/>
          </a:ln>
        </p:spPr>
      </p:sp>
      <p:sp>
        <p:nvSpPr>
          <p:cNvPr id="1379" name="Line 184"/>
          <p:cNvSpPr/>
          <p:nvPr/>
        </p:nvSpPr>
        <p:spPr>
          <a:xfrm>
            <a:off x="4646880" y="3179520"/>
            <a:ext cx="23760" cy="1800"/>
          </a:xfrm>
          <a:prstGeom prst="line">
            <a:avLst/>
          </a:prstGeom>
          <a:ln w="12600">
            <a:solidFill>
              <a:srgbClr val="000000"/>
            </a:solidFill>
            <a:round/>
          </a:ln>
        </p:spPr>
      </p:sp>
      <p:sp>
        <p:nvSpPr>
          <p:cNvPr id="1380" name="Line 185"/>
          <p:cNvSpPr/>
          <p:nvPr/>
        </p:nvSpPr>
        <p:spPr>
          <a:xfrm>
            <a:off x="4717440" y="3179520"/>
            <a:ext cx="23400" cy="1800"/>
          </a:xfrm>
          <a:prstGeom prst="line">
            <a:avLst/>
          </a:prstGeom>
          <a:ln w="12600">
            <a:solidFill>
              <a:srgbClr val="000000"/>
            </a:solidFill>
            <a:round/>
          </a:ln>
        </p:spPr>
      </p:sp>
      <p:sp>
        <p:nvSpPr>
          <p:cNvPr id="1381" name="Line 186"/>
          <p:cNvSpPr/>
          <p:nvPr/>
        </p:nvSpPr>
        <p:spPr>
          <a:xfrm>
            <a:off x="4787640" y="3179520"/>
            <a:ext cx="10440" cy="1800"/>
          </a:xfrm>
          <a:prstGeom prst="line">
            <a:avLst/>
          </a:prstGeom>
          <a:ln w="12600">
            <a:solidFill>
              <a:srgbClr val="000000"/>
            </a:solidFill>
            <a:round/>
          </a:ln>
        </p:spPr>
      </p:sp>
      <p:sp>
        <p:nvSpPr>
          <p:cNvPr id="1382" name="Line 187"/>
          <p:cNvSpPr/>
          <p:nvPr/>
        </p:nvSpPr>
        <p:spPr>
          <a:xfrm>
            <a:off x="1639080" y="2562120"/>
            <a:ext cx="21960" cy="1440"/>
          </a:xfrm>
          <a:prstGeom prst="line">
            <a:avLst/>
          </a:prstGeom>
          <a:ln w="12600">
            <a:solidFill>
              <a:srgbClr val="000000"/>
            </a:solidFill>
            <a:round/>
          </a:ln>
        </p:spPr>
      </p:sp>
      <p:sp>
        <p:nvSpPr>
          <p:cNvPr id="1383" name="Line 188"/>
          <p:cNvSpPr/>
          <p:nvPr/>
        </p:nvSpPr>
        <p:spPr>
          <a:xfrm>
            <a:off x="1707840" y="2562120"/>
            <a:ext cx="23400" cy="1440"/>
          </a:xfrm>
          <a:prstGeom prst="line">
            <a:avLst/>
          </a:prstGeom>
          <a:ln w="12600">
            <a:solidFill>
              <a:srgbClr val="000000"/>
            </a:solidFill>
            <a:round/>
          </a:ln>
        </p:spPr>
      </p:sp>
      <p:sp>
        <p:nvSpPr>
          <p:cNvPr id="1384" name="Line 189"/>
          <p:cNvSpPr/>
          <p:nvPr/>
        </p:nvSpPr>
        <p:spPr>
          <a:xfrm>
            <a:off x="1778400" y="2562120"/>
            <a:ext cx="23400" cy="1440"/>
          </a:xfrm>
          <a:prstGeom prst="line">
            <a:avLst/>
          </a:prstGeom>
          <a:ln w="12600">
            <a:solidFill>
              <a:srgbClr val="000000"/>
            </a:solidFill>
            <a:round/>
          </a:ln>
        </p:spPr>
      </p:sp>
      <p:sp>
        <p:nvSpPr>
          <p:cNvPr id="1385" name="Line 190"/>
          <p:cNvSpPr/>
          <p:nvPr/>
        </p:nvSpPr>
        <p:spPr>
          <a:xfrm>
            <a:off x="1848600" y="2562120"/>
            <a:ext cx="23400" cy="1440"/>
          </a:xfrm>
          <a:prstGeom prst="line">
            <a:avLst/>
          </a:prstGeom>
          <a:ln w="12600">
            <a:solidFill>
              <a:srgbClr val="000000"/>
            </a:solidFill>
            <a:round/>
          </a:ln>
        </p:spPr>
      </p:sp>
      <p:sp>
        <p:nvSpPr>
          <p:cNvPr id="1386" name="Line 191"/>
          <p:cNvSpPr/>
          <p:nvPr/>
        </p:nvSpPr>
        <p:spPr>
          <a:xfrm>
            <a:off x="1918800" y="2562120"/>
            <a:ext cx="21960" cy="1440"/>
          </a:xfrm>
          <a:prstGeom prst="line">
            <a:avLst/>
          </a:prstGeom>
          <a:ln w="12600">
            <a:solidFill>
              <a:srgbClr val="000000"/>
            </a:solidFill>
            <a:round/>
          </a:ln>
        </p:spPr>
      </p:sp>
      <p:sp>
        <p:nvSpPr>
          <p:cNvPr id="1387" name="Line 192"/>
          <p:cNvSpPr/>
          <p:nvPr/>
        </p:nvSpPr>
        <p:spPr>
          <a:xfrm>
            <a:off x="1987920" y="2562120"/>
            <a:ext cx="23400" cy="1440"/>
          </a:xfrm>
          <a:prstGeom prst="line">
            <a:avLst/>
          </a:prstGeom>
          <a:ln w="12600">
            <a:solidFill>
              <a:srgbClr val="000000"/>
            </a:solidFill>
            <a:round/>
          </a:ln>
        </p:spPr>
      </p:sp>
      <p:sp>
        <p:nvSpPr>
          <p:cNvPr id="1388" name="Line 193"/>
          <p:cNvSpPr/>
          <p:nvPr/>
        </p:nvSpPr>
        <p:spPr>
          <a:xfrm>
            <a:off x="2058120" y="2562120"/>
            <a:ext cx="23400" cy="1440"/>
          </a:xfrm>
          <a:prstGeom prst="line">
            <a:avLst/>
          </a:prstGeom>
          <a:ln w="12600">
            <a:solidFill>
              <a:srgbClr val="000000"/>
            </a:solidFill>
            <a:round/>
          </a:ln>
        </p:spPr>
      </p:sp>
      <p:sp>
        <p:nvSpPr>
          <p:cNvPr id="1389" name="Line 194"/>
          <p:cNvSpPr/>
          <p:nvPr/>
        </p:nvSpPr>
        <p:spPr>
          <a:xfrm>
            <a:off x="2128320" y="2562120"/>
            <a:ext cx="23400" cy="1440"/>
          </a:xfrm>
          <a:prstGeom prst="line">
            <a:avLst/>
          </a:prstGeom>
          <a:ln w="12600">
            <a:solidFill>
              <a:srgbClr val="000000"/>
            </a:solidFill>
            <a:round/>
          </a:ln>
        </p:spPr>
      </p:sp>
      <p:sp>
        <p:nvSpPr>
          <p:cNvPr id="1390" name="Line 195"/>
          <p:cNvSpPr/>
          <p:nvPr/>
        </p:nvSpPr>
        <p:spPr>
          <a:xfrm>
            <a:off x="2198880" y="2562120"/>
            <a:ext cx="23400" cy="1440"/>
          </a:xfrm>
          <a:prstGeom prst="line">
            <a:avLst/>
          </a:prstGeom>
          <a:ln w="12600">
            <a:solidFill>
              <a:srgbClr val="000000"/>
            </a:solidFill>
            <a:round/>
          </a:ln>
        </p:spPr>
      </p:sp>
      <p:sp>
        <p:nvSpPr>
          <p:cNvPr id="1391" name="Line 196"/>
          <p:cNvSpPr/>
          <p:nvPr/>
        </p:nvSpPr>
        <p:spPr>
          <a:xfrm>
            <a:off x="2267640" y="2562120"/>
            <a:ext cx="23400" cy="1440"/>
          </a:xfrm>
          <a:prstGeom prst="line">
            <a:avLst/>
          </a:prstGeom>
          <a:ln w="12600">
            <a:solidFill>
              <a:srgbClr val="000000"/>
            </a:solidFill>
            <a:round/>
          </a:ln>
        </p:spPr>
      </p:sp>
      <p:sp>
        <p:nvSpPr>
          <p:cNvPr id="1392" name="Line 197"/>
          <p:cNvSpPr/>
          <p:nvPr/>
        </p:nvSpPr>
        <p:spPr>
          <a:xfrm>
            <a:off x="2337840" y="2562120"/>
            <a:ext cx="23400" cy="1440"/>
          </a:xfrm>
          <a:prstGeom prst="line">
            <a:avLst/>
          </a:prstGeom>
          <a:ln w="12600">
            <a:solidFill>
              <a:srgbClr val="000000"/>
            </a:solidFill>
            <a:round/>
          </a:ln>
        </p:spPr>
      </p:sp>
      <p:sp>
        <p:nvSpPr>
          <p:cNvPr id="1393" name="Line 198"/>
          <p:cNvSpPr/>
          <p:nvPr/>
        </p:nvSpPr>
        <p:spPr>
          <a:xfrm>
            <a:off x="2408400" y="2562120"/>
            <a:ext cx="23400" cy="1440"/>
          </a:xfrm>
          <a:prstGeom prst="line">
            <a:avLst/>
          </a:prstGeom>
          <a:ln w="12600">
            <a:solidFill>
              <a:srgbClr val="000000"/>
            </a:solidFill>
            <a:round/>
          </a:ln>
        </p:spPr>
      </p:sp>
      <p:sp>
        <p:nvSpPr>
          <p:cNvPr id="1394" name="Line 199"/>
          <p:cNvSpPr/>
          <p:nvPr/>
        </p:nvSpPr>
        <p:spPr>
          <a:xfrm>
            <a:off x="2478600" y="2562120"/>
            <a:ext cx="23400" cy="1440"/>
          </a:xfrm>
          <a:prstGeom prst="line">
            <a:avLst/>
          </a:prstGeom>
          <a:ln w="12600">
            <a:solidFill>
              <a:srgbClr val="000000"/>
            </a:solidFill>
            <a:round/>
          </a:ln>
        </p:spPr>
      </p:sp>
      <p:sp>
        <p:nvSpPr>
          <p:cNvPr id="1395" name="Line 200"/>
          <p:cNvSpPr/>
          <p:nvPr/>
        </p:nvSpPr>
        <p:spPr>
          <a:xfrm>
            <a:off x="2547360" y="2562120"/>
            <a:ext cx="23400" cy="1440"/>
          </a:xfrm>
          <a:prstGeom prst="line">
            <a:avLst/>
          </a:prstGeom>
          <a:ln w="12600">
            <a:solidFill>
              <a:srgbClr val="000000"/>
            </a:solidFill>
            <a:round/>
          </a:ln>
        </p:spPr>
      </p:sp>
      <p:sp>
        <p:nvSpPr>
          <p:cNvPr id="1396" name="Line 201"/>
          <p:cNvSpPr/>
          <p:nvPr/>
        </p:nvSpPr>
        <p:spPr>
          <a:xfrm>
            <a:off x="2617920" y="2562120"/>
            <a:ext cx="23400" cy="1440"/>
          </a:xfrm>
          <a:prstGeom prst="line">
            <a:avLst/>
          </a:prstGeom>
          <a:ln w="12600">
            <a:solidFill>
              <a:srgbClr val="000000"/>
            </a:solidFill>
            <a:round/>
          </a:ln>
        </p:spPr>
      </p:sp>
      <p:sp>
        <p:nvSpPr>
          <p:cNvPr id="1397" name="Line 202"/>
          <p:cNvSpPr/>
          <p:nvPr/>
        </p:nvSpPr>
        <p:spPr>
          <a:xfrm>
            <a:off x="2688120" y="2562120"/>
            <a:ext cx="23400" cy="1440"/>
          </a:xfrm>
          <a:prstGeom prst="line">
            <a:avLst/>
          </a:prstGeom>
          <a:ln w="12600">
            <a:solidFill>
              <a:srgbClr val="000000"/>
            </a:solidFill>
            <a:round/>
          </a:ln>
        </p:spPr>
      </p:sp>
      <p:sp>
        <p:nvSpPr>
          <p:cNvPr id="1398" name="Line 203"/>
          <p:cNvSpPr/>
          <p:nvPr/>
        </p:nvSpPr>
        <p:spPr>
          <a:xfrm>
            <a:off x="2758320" y="2562120"/>
            <a:ext cx="23400" cy="1440"/>
          </a:xfrm>
          <a:prstGeom prst="line">
            <a:avLst/>
          </a:prstGeom>
          <a:ln w="12600">
            <a:solidFill>
              <a:srgbClr val="000000"/>
            </a:solidFill>
            <a:round/>
          </a:ln>
        </p:spPr>
      </p:sp>
      <p:sp>
        <p:nvSpPr>
          <p:cNvPr id="1399" name="Line 204"/>
          <p:cNvSpPr/>
          <p:nvPr/>
        </p:nvSpPr>
        <p:spPr>
          <a:xfrm>
            <a:off x="2827440" y="2562120"/>
            <a:ext cx="23400" cy="1440"/>
          </a:xfrm>
          <a:prstGeom prst="line">
            <a:avLst/>
          </a:prstGeom>
          <a:ln w="12600">
            <a:solidFill>
              <a:srgbClr val="000000"/>
            </a:solidFill>
            <a:round/>
          </a:ln>
        </p:spPr>
      </p:sp>
      <p:sp>
        <p:nvSpPr>
          <p:cNvPr id="1400" name="Line 205"/>
          <p:cNvSpPr/>
          <p:nvPr/>
        </p:nvSpPr>
        <p:spPr>
          <a:xfrm>
            <a:off x="2897640" y="2562120"/>
            <a:ext cx="23400" cy="1440"/>
          </a:xfrm>
          <a:prstGeom prst="line">
            <a:avLst/>
          </a:prstGeom>
          <a:ln w="12600">
            <a:solidFill>
              <a:srgbClr val="000000"/>
            </a:solidFill>
            <a:round/>
          </a:ln>
        </p:spPr>
      </p:sp>
      <p:sp>
        <p:nvSpPr>
          <p:cNvPr id="1401" name="Line 206"/>
          <p:cNvSpPr/>
          <p:nvPr/>
        </p:nvSpPr>
        <p:spPr>
          <a:xfrm>
            <a:off x="2967840" y="2562120"/>
            <a:ext cx="23400" cy="1440"/>
          </a:xfrm>
          <a:prstGeom prst="line">
            <a:avLst/>
          </a:prstGeom>
          <a:ln w="12600">
            <a:solidFill>
              <a:srgbClr val="000000"/>
            </a:solidFill>
            <a:round/>
          </a:ln>
        </p:spPr>
      </p:sp>
      <p:sp>
        <p:nvSpPr>
          <p:cNvPr id="1402" name="Line 207"/>
          <p:cNvSpPr/>
          <p:nvPr/>
        </p:nvSpPr>
        <p:spPr>
          <a:xfrm>
            <a:off x="3038400" y="2562120"/>
            <a:ext cx="23400" cy="1440"/>
          </a:xfrm>
          <a:prstGeom prst="line">
            <a:avLst/>
          </a:prstGeom>
          <a:ln w="12600">
            <a:solidFill>
              <a:srgbClr val="000000"/>
            </a:solidFill>
            <a:round/>
          </a:ln>
        </p:spPr>
      </p:sp>
      <p:sp>
        <p:nvSpPr>
          <p:cNvPr id="1403" name="Line 208"/>
          <p:cNvSpPr/>
          <p:nvPr/>
        </p:nvSpPr>
        <p:spPr>
          <a:xfrm>
            <a:off x="3107160" y="2562120"/>
            <a:ext cx="23400" cy="1440"/>
          </a:xfrm>
          <a:prstGeom prst="line">
            <a:avLst/>
          </a:prstGeom>
          <a:ln w="12600">
            <a:solidFill>
              <a:srgbClr val="000000"/>
            </a:solidFill>
            <a:round/>
          </a:ln>
        </p:spPr>
      </p:sp>
      <p:sp>
        <p:nvSpPr>
          <p:cNvPr id="1404" name="Line 209"/>
          <p:cNvSpPr/>
          <p:nvPr/>
        </p:nvSpPr>
        <p:spPr>
          <a:xfrm>
            <a:off x="3177360" y="2562120"/>
            <a:ext cx="23400" cy="1440"/>
          </a:xfrm>
          <a:prstGeom prst="line">
            <a:avLst/>
          </a:prstGeom>
          <a:ln w="12600">
            <a:solidFill>
              <a:srgbClr val="000000"/>
            </a:solidFill>
            <a:round/>
          </a:ln>
        </p:spPr>
      </p:sp>
      <p:sp>
        <p:nvSpPr>
          <p:cNvPr id="1405" name="Line 210"/>
          <p:cNvSpPr/>
          <p:nvPr/>
        </p:nvSpPr>
        <p:spPr>
          <a:xfrm>
            <a:off x="3247920" y="2562120"/>
            <a:ext cx="23400" cy="1440"/>
          </a:xfrm>
          <a:prstGeom prst="line">
            <a:avLst/>
          </a:prstGeom>
          <a:ln w="12600">
            <a:solidFill>
              <a:srgbClr val="000000"/>
            </a:solidFill>
            <a:round/>
          </a:ln>
        </p:spPr>
      </p:sp>
      <p:sp>
        <p:nvSpPr>
          <p:cNvPr id="1406" name="Line 211"/>
          <p:cNvSpPr/>
          <p:nvPr/>
        </p:nvSpPr>
        <p:spPr>
          <a:xfrm>
            <a:off x="3318120" y="2562120"/>
            <a:ext cx="23400" cy="1440"/>
          </a:xfrm>
          <a:prstGeom prst="line">
            <a:avLst/>
          </a:prstGeom>
          <a:ln w="12600">
            <a:solidFill>
              <a:srgbClr val="000000"/>
            </a:solidFill>
            <a:round/>
          </a:ln>
        </p:spPr>
      </p:sp>
      <p:sp>
        <p:nvSpPr>
          <p:cNvPr id="1407" name="Line 212"/>
          <p:cNvSpPr/>
          <p:nvPr/>
        </p:nvSpPr>
        <p:spPr>
          <a:xfrm>
            <a:off x="3386880" y="2562120"/>
            <a:ext cx="23400" cy="1440"/>
          </a:xfrm>
          <a:prstGeom prst="line">
            <a:avLst/>
          </a:prstGeom>
          <a:ln w="12600">
            <a:solidFill>
              <a:srgbClr val="000000"/>
            </a:solidFill>
            <a:round/>
          </a:ln>
        </p:spPr>
      </p:sp>
      <p:sp>
        <p:nvSpPr>
          <p:cNvPr id="1408" name="Line 213"/>
          <p:cNvSpPr/>
          <p:nvPr/>
        </p:nvSpPr>
        <p:spPr>
          <a:xfrm>
            <a:off x="3457440" y="2562120"/>
            <a:ext cx="23400" cy="1440"/>
          </a:xfrm>
          <a:prstGeom prst="line">
            <a:avLst/>
          </a:prstGeom>
          <a:ln w="12600">
            <a:solidFill>
              <a:srgbClr val="000000"/>
            </a:solidFill>
            <a:round/>
          </a:ln>
        </p:spPr>
      </p:sp>
      <p:sp>
        <p:nvSpPr>
          <p:cNvPr id="1409" name="Line 214"/>
          <p:cNvSpPr/>
          <p:nvPr/>
        </p:nvSpPr>
        <p:spPr>
          <a:xfrm>
            <a:off x="3527640" y="2562120"/>
            <a:ext cx="23400" cy="1440"/>
          </a:xfrm>
          <a:prstGeom prst="line">
            <a:avLst/>
          </a:prstGeom>
          <a:ln w="12600">
            <a:solidFill>
              <a:srgbClr val="000000"/>
            </a:solidFill>
            <a:round/>
          </a:ln>
        </p:spPr>
      </p:sp>
      <p:sp>
        <p:nvSpPr>
          <p:cNvPr id="1410" name="Line 215"/>
          <p:cNvSpPr/>
          <p:nvPr/>
        </p:nvSpPr>
        <p:spPr>
          <a:xfrm>
            <a:off x="3597840" y="2562120"/>
            <a:ext cx="23400" cy="1440"/>
          </a:xfrm>
          <a:prstGeom prst="line">
            <a:avLst/>
          </a:prstGeom>
          <a:ln w="12600">
            <a:solidFill>
              <a:srgbClr val="000000"/>
            </a:solidFill>
            <a:round/>
          </a:ln>
        </p:spPr>
      </p:sp>
      <p:sp>
        <p:nvSpPr>
          <p:cNvPr id="1411" name="Line 216"/>
          <p:cNvSpPr/>
          <p:nvPr/>
        </p:nvSpPr>
        <p:spPr>
          <a:xfrm>
            <a:off x="3666960" y="2562120"/>
            <a:ext cx="23400" cy="1440"/>
          </a:xfrm>
          <a:prstGeom prst="line">
            <a:avLst/>
          </a:prstGeom>
          <a:ln w="12600">
            <a:solidFill>
              <a:srgbClr val="000000"/>
            </a:solidFill>
            <a:round/>
          </a:ln>
        </p:spPr>
      </p:sp>
      <p:sp>
        <p:nvSpPr>
          <p:cNvPr id="1412" name="Line 217"/>
          <p:cNvSpPr/>
          <p:nvPr/>
        </p:nvSpPr>
        <p:spPr>
          <a:xfrm>
            <a:off x="3737160" y="2562120"/>
            <a:ext cx="23400" cy="1440"/>
          </a:xfrm>
          <a:prstGeom prst="line">
            <a:avLst/>
          </a:prstGeom>
          <a:ln w="12600">
            <a:solidFill>
              <a:srgbClr val="000000"/>
            </a:solidFill>
            <a:round/>
          </a:ln>
        </p:spPr>
      </p:sp>
      <p:sp>
        <p:nvSpPr>
          <p:cNvPr id="1413" name="Line 218"/>
          <p:cNvSpPr/>
          <p:nvPr/>
        </p:nvSpPr>
        <p:spPr>
          <a:xfrm>
            <a:off x="3807360" y="2562120"/>
            <a:ext cx="23400" cy="1440"/>
          </a:xfrm>
          <a:prstGeom prst="line">
            <a:avLst/>
          </a:prstGeom>
          <a:ln w="12600">
            <a:solidFill>
              <a:srgbClr val="000000"/>
            </a:solidFill>
            <a:round/>
          </a:ln>
        </p:spPr>
      </p:sp>
      <p:sp>
        <p:nvSpPr>
          <p:cNvPr id="1414" name="Line 219"/>
          <p:cNvSpPr/>
          <p:nvPr/>
        </p:nvSpPr>
        <p:spPr>
          <a:xfrm>
            <a:off x="3877920" y="2562120"/>
            <a:ext cx="23400" cy="1440"/>
          </a:xfrm>
          <a:prstGeom prst="line">
            <a:avLst/>
          </a:prstGeom>
          <a:ln w="12600">
            <a:solidFill>
              <a:srgbClr val="000000"/>
            </a:solidFill>
            <a:round/>
          </a:ln>
        </p:spPr>
      </p:sp>
      <p:sp>
        <p:nvSpPr>
          <p:cNvPr id="1415" name="Line 220"/>
          <p:cNvSpPr/>
          <p:nvPr/>
        </p:nvSpPr>
        <p:spPr>
          <a:xfrm>
            <a:off x="3946680" y="2562120"/>
            <a:ext cx="23400" cy="1440"/>
          </a:xfrm>
          <a:prstGeom prst="line">
            <a:avLst/>
          </a:prstGeom>
          <a:ln w="12600">
            <a:solidFill>
              <a:srgbClr val="000000"/>
            </a:solidFill>
            <a:round/>
          </a:ln>
        </p:spPr>
      </p:sp>
      <p:sp>
        <p:nvSpPr>
          <p:cNvPr id="1416" name="Line 221"/>
          <p:cNvSpPr/>
          <p:nvPr/>
        </p:nvSpPr>
        <p:spPr>
          <a:xfrm>
            <a:off x="4016880" y="2562120"/>
            <a:ext cx="23400" cy="1440"/>
          </a:xfrm>
          <a:prstGeom prst="line">
            <a:avLst/>
          </a:prstGeom>
          <a:ln w="12600">
            <a:solidFill>
              <a:srgbClr val="000000"/>
            </a:solidFill>
            <a:round/>
          </a:ln>
        </p:spPr>
      </p:sp>
      <p:sp>
        <p:nvSpPr>
          <p:cNvPr id="1417" name="Line 222"/>
          <p:cNvSpPr/>
          <p:nvPr/>
        </p:nvSpPr>
        <p:spPr>
          <a:xfrm>
            <a:off x="4087440" y="2562120"/>
            <a:ext cx="23400" cy="1440"/>
          </a:xfrm>
          <a:prstGeom prst="line">
            <a:avLst/>
          </a:prstGeom>
          <a:ln w="12600">
            <a:solidFill>
              <a:srgbClr val="000000"/>
            </a:solidFill>
            <a:round/>
          </a:ln>
        </p:spPr>
      </p:sp>
      <p:sp>
        <p:nvSpPr>
          <p:cNvPr id="1418" name="Line 223"/>
          <p:cNvSpPr/>
          <p:nvPr/>
        </p:nvSpPr>
        <p:spPr>
          <a:xfrm>
            <a:off x="4157640" y="2562120"/>
            <a:ext cx="23400" cy="1440"/>
          </a:xfrm>
          <a:prstGeom prst="line">
            <a:avLst/>
          </a:prstGeom>
          <a:ln w="12600">
            <a:solidFill>
              <a:srgbClr val="000000"/>
            </a:solidFill>
            <a:round/>
          </a:ln>
        </p:spPr>
      </p:sp>
      <p:sp>
        <p:nvSpPr>
          <p:cNvPr id="1419" name="Line 224"/>
          <p:cNvSpPr/>
          <p:nvPr/>
        </p:nvSpPr>
        <p:spPr>
          <a:xfrm>
            <a:off x="4226400" y="2562120"/>
            <a:ext cx="23400" cy="1440"/>
          </a:xfrm>
          <a:prstGeom prst="line">
            <a:avLst/>
          </a:prstGeom>
          <a:ln w="12600">
            <a:solidFill>
              <a:srgbClr val="000000"/>
            </a:solidFill>
            <a:round/>
          </a:ln>
        </p:spPr>
      </p:sp>
      <p:sp>
        <p:nvSpPr>
          <p:cNvPr id="1420" name="Line 225"/>
          <p:cNvSpPr/>
          <p:nvPr/>
        </p:nvSpPr>
        <p:spPr>
          <a:xfrm>
            <a:off x="4296960" y="2562120"/>
            <a:ext cx="23400" cy="1440"/>
          </a:xfrm>
          <a:prstGeom prst="line">
            <a:avLst/>
          </a:prstGeom>
          <a:ln w="12600">
            <a:solidFill>
              <a:srgbClr val="000000"/>
            </a:solidFill>
            <a:round/>
          </a:ln>
        </p:spPr>
      </p:sp>
      <p:sp>
        <p:nvSpPr>
          <p:cNvPr id="1421" name="Line 226"/>
          <p:cNvSpPr/>
          <p:nvPr/>
        </p:nvSpPr>
        <p:spPr>
          <a:xfrm>
            <a:off x="4367160" y="2562120"/>
            <a:ext cx="23400" cy="1440"/>
          </a:xfrm>
          <a:prstGeom prst="line">
            <a:avLst/>
          </a:prstGeom>
          <a:ln w="12600">
            <a:solidFill>
              <a:srgbClr val="000000"/>
            </a:solidFill>
            <a:round/>
          </a:ln>
        </p:spPr>
      </p:sp>
      <p:sp>
        <p:nvSpPr>
          <p:cNvPr id="1422" name="Line 227"/>
          <p:cNvSpPr/>
          <p:nvPr/>
        </p:nvSpPr>
        <p:spPr>
          <a:xfrm>
            <a:off x="4437360" y="2562120"/>
            <a:ext cx="23760" cy="1440"/>
          </a:xfrm>
          <a:prstGeom prst="line">
            <a:avLst/>
          </a:prstGeom>
          <a:ln w="12600">
            <a:solidFill>
              <a:srgbClr val="000000"/>
            </a:solidFill>
            <a:round/>
          </a:ln>
        </p:spPr>
      </p:sp>
      <p:sp>
        <p:nvSpPr>
          <p:cNvPr id="1423" name="Line 228"/>
          <p:cNvSpPr/>
          <p:nvPr/>
        </p:nvSpPr>
        <p:spPr>
          <a:xfrm>
            <a:off x="4507920" y="2562120"/>
            <a:ext cx="21960" cy="1440"/>
          </a:xfrm>
          <a:prstGeom prst="line">
            <a:avLst/>
          </a:prstGeom>
          <a:ln w="12600">
            <a:solidFill>
              <a:srgbClr val="000000"/>
            </a:solidFill>
            <a:round/>
          </a:ln>
        </p:spPr>
      </p:sp>
      <p:sp>
        <p:nvSpPr>
          <p:cNvPr id="1424" name="Line 229"/>
          <p:cNvSpPr/>
          <p:nvPr/>
        </p:nvSpPr>
        <p:spPr>
          <a:xfrm>
            <a:off x="4576680" y="2562120"/>
            <a:ext cx="23400" cy="1440"/>
          </a:xfrm>
          <a:prstGeom prst="line">
            <a:avLst/>
          </a:prstGeom>
          <a:ln w="12600">
            <a:solidFill>
              <a:srgbClr val="000000"/>
            </a:solidFill>
            <a:round/>
          </a:ln>
        </p:spPr>
      </p:sp>
      <p:sp>
        <p:nvSpPr>
          <p:cNvPr id="1425" name="Line 230"/>
          <p:cNvSpPr/>
          <p:nvPr/>
        </p:nvSpPr>
        <p:spPr>
          <a:xfrm>
            <a:off x="4646880" y="2562120"/>
            <a:ext cx="23760" cy="1440"/>
          </a:xfrm>
          <a:prstGeom prst="line">
            <a:avLst/>
          </a:prstGeom>
          <a:ln w="12600">
            <a:solidFill>
              <a:srgbClr val="000000"/>
            </a:solidFill>
            <a:round/>
          </a:ln>
        </p:spPr>
      </p:sp>
      <p:sp>
        <p:nvSpPr>
          <p:cNvPr id="1426" name="Line 231"/>
          <p:cNvSpPr/>
          <p:nvPr/>
        </p:nvSpPr>
        <p:spPr>
          <a:xfrm>
            <a:off x="4717440" y="2562120"/>
            <a:ext cx="23400" cy="1440"/>
          </a:xfrm>
          <a:prstGeom prst="line">
            <a:avLst/>
          </a:prstGeom>
          <a:ln w="12600">
            <a:solidFill>
              <a:srgbClr val="000000"/>
            </a:solidFill>
            <a:round/>
          </a:ln>
        </p:spPr>
      </p:sp>
      <p:sp>
        <p:nvSpPr>
          <p:cNvPr id="1427" name="Line 232"/>
          <p:cNvSpPr/>
          <p:nvPr/>
        </p:nvSpPr>
        <p:spPr>
          <a:xfrm>
            <a:off x="4787640" y="2562120"/>
            <a:ext cx="10440" cy="1440"/>
          </a:xfrm>
          <a:prstGeom prst="line">
            <a:avLst/>
          </a:prstGeom>
          <a:ln w="12600">
            <a:solidFill>
              <a:srgbClr val="000000"/>
            </a:solidFill>
            <a:round/>
          </a:ln>
        </p:spPr>
      </p:sp>
      <p:sp>
        <p:nvSpPr>
          <p:cNvPr id="1428" name="Line 233"/>
          <p:cNvSpPr/>
          <p:nvPr/>
        </p:nvSpPr>
        <p:spPr>
          <a:xfrm flipV="1">
            <a:off x="1639080" y="2562120"/>
            <a:ext cx="1440" cy="3089160"/>
          </a:xfrm>
          <a:prstGeom prst="line">
            <a:avLst/>
          </a:prstGeom>
          <a:ln w="12600">
            <a:solidFill>
              <a:srgbClr val="000000"/>
            </a:solidFill>
            <a:round/>
          </a:ln>
        </p:spPr>
      </p:sp>
      <p:sp>
        <p:nvSpPr>
          <p:cNvPr id="1429" name="Line 234"/>
          <p:cNvSpPr/>
          <p:nvPr/>
        </p:nvSpPr>
        <p:spPr>
          <a:xfrm>
            <a:off x="1603800" y="5651280"/>
            <a:ext cx="80640" cy="1800"/>
          </a:xfrm>
          <a:prstGeom prst="line">
            <a:avLst/>
          </a:prstGeom>
          <a:ln w="12600">
            <a:solidFill>
              <a:srgbClr val="000000"/>
            </a:solidFill>
            <a:round/>
          </a:ln>
        </p:spPr>
      </p:sp>
      <p:sp>
        <p:nvSpPr>
          <p:cNvPr id="1430" name="Line 235"/>
          <p:cNvSpPr/>
          <p:nvPr/>
        </p:nvSpPr>
        <p:spPr>
          <a:xfrm>
            <a:off x="1603800" y="5032080"/>
            <a:ext cx="80640" cy="1800"/>
          </a:xfrm>
          <a:prstGeom prst="line">
            <a:avLst/>
          </a:prstGeom>
          <a:ln w="12600">
            <a:solidFill>
              <a:srgbClr val="000000"/>
            </a:solidFill>
            <a:round/>
          </a:ln>
        </p:spPr>
      </p:sp>
      <p:sp>
        <p:nvSpPr>
          <p:cNvPr id="1431" name="Line 236"/>
          <p:cNvSpPr/>
          <p:nvPr/>
        </p:nvSpPr>
        <p:spPr>
          <a:xfrm>
            <a:off x="1603800" y="4414680"/>
            <a:ext cx="80640" cy="1440"/>
          </a:xfrm>
          <a:prstGeom prst="line">
            <a:avLst/>
          </a:prstGeom>
          <a:ln w="12600">
            <a:solidFill>
              <a:srgbClr val="000000"/>
            </a:solidFill>
            <a:round/>
          </a:ln>
        </p:spPr>
      </p:sp>
      <p:sp>
        <p:nvSpPr>
          <p:cNvPr id="1432" name="Line 237"/>
          <p:cNvSpPr/>
          <p:nvPr/>
        </p:nvSpPr>
        <p:spPr>
          <a:xfrm>
            <a:off x="1603800" y="3797280"/>
            <a:ext cx="80640" cy="1440"/>
          </a:xfrm>
          <a:prstGeom prst="line">
            <a:avLst/>
          </a:prstGeom>
          <a:ln w="12600">
            <a:solidFill>
              <a:srgbClr val="000000"/>
            </a:solidFill>
            <a:round/>
          </a:ln>
        </p:spPr>
      </p:sp>
      <p:sp>
        <p:nvSpPr>
          <p:cNvPr id="1433" name="Line 238"/>
          <p:cNvSpPr/>
          <p:nvPr/>
        </p:nvSpPr>
        <p:spPr>
          <a:xfrm>
            <a:off x="1603800" y="3179520"/>
            <a:ext cx="80640" cy="1800"/>
          </a:xfrm>
          <a:prstGeom prst="line">
            <a:avLst/>
          </a:prstGeom>
          <a:ln w="12600">
            <a:solidFill>
              <a:srgbClr val="000000"/>
            </a:solidFill>
            <a:round/>
          </a:ln>
        </p:spPr>
      </p:sp>
      <p:sp>
        <p:nvSpPr>
          <p:cNvPr id="1434" name="Line 239"/>
          <p:cNvSpPr/>
          <p:nvPr/>
        </p:nvSpPr>
        <p:spPr>
          <a:xfrm>
            <a:off x="1603800" y="2562120"/>
            <a:ext cx="80640" cy="1440"/>
          </a:xfrm>
          <a:prstGeom prst="line">
            <a:avLst/>
          </a:prstGeom>
          <a:ln w="12600">
            <a:solidFill>
              <a:srgbClr val="000000"/>
            </a:solidFill>
            <a:round/>
          </a:ln>
        </p:spPr>
      </p:sp>
      <p:sp>
        <p:nvSpPr>
          <p:cNvPr id="1435" name="Line 240"/>
          <p:cNvSpPr/>
          <p:nvPr/>
        </p:nvSpPr>
        <p:spPr>
          <a:xfrm>
            <a:off x="1639080" y="5651280"/>
            <a:ext cx="3159000" cy="1800"/>
          </a:xfrm>
          <a:prstGeom prst="line">
            <a:avLst/>
          </a:prstGeom>
          <a:ln w="12600">
            <a:solidFill>
              <a:srgbClr val="000000"/>
            </a:solidFill>
            <a:round/>
          </a:ln>
        </p:spPr>
      </p:sp>
      <p:sp>
        <p:nvSpPr>
          <p:cNvPr id="1436" name="Line 241"/>
          <p:cNvSpPr/>
          <p:nvPr/>
        </p:nvSpPr>
        <p:spPr>
          <a:xfrm flipV="1">
            <a:off x="1639080" y="5613120"/>
            <a:ext cx="1440" cy="87480"/>
          </a:xfrm>
          <a:prstGeom prst="line">
            <a:avLst/>
          </a:prstGeom>
          <a:ln w="12600">
            <a:solidFill>
              <a:srgbClr val="000000"/>
            </a:solidFill>
            <a:round/>
          </a:ln>
        </p:spPr>
      </p:sp>
      <p:sp>
        <p:nvSpPr>
          <p:cNvPr id="1437" name="Line 242"/>
          <p:cNvSpPr/>
          <p:nvPr/>
        </p:nvSpPr>
        <p:spPr>
          <a:xfrm flipV="1">
            <a:off x="2431800" y="5613120"/>
            <a:ext cx="1440" cy="87480"/>
          </a:xfrm>
          <a:prstGeom prst="line">
            <a:avLst/>
          </a:prstGeom>
          <a:ln w="12600">
            <a:solidFill>
              <a:srgbClr val="000000"/>
            </a:solidFill>
            <a:round/>
          </a:ln>
        </p:spPr>
      </p:sp>
      <p:sp>
        <p:nvSpPr>
          <p:cNvPr id="1438" name="Line 243"/>
          <p:cNvSpPr/>
          <p:nvPr/>
        </p:nvSpPr>
        <p:spPr>
          <a:xfrm flipV="1">
            <a:off x="3224520" y="5613120"/>
            <a:ext cx="1440" cy="87480"/>
          </a:xfrm>
          <a:prstGeom prst="line">
            <a:avLst/>
          </a:prstGeom>
          <a:ln w="12600">
            <a:solidFill>
              <a:srgbClr val="000000"/>
            </a:solidFill>
            <a:round/>
          </a:ln>
        </p:spPr>
      </p:sp>
      <p:sp>
        <p:nvSpPr>
          <p:cNvPr id="1439" name="Line 244"/>
          <p:cNvSpPr/>
          <p:nvPr/>
        </p:nvSpPr>
        <p:spPr>
          <a:xfrm flipV="1">
            <a:off x="4005360" y="5613120"/>
            <a:ext cx="1440" cy="87480"/>
          </a:xfrm>
          <a:prstGeom prst="line">
            <a:avLst/>
          </a:prstGeom>
          <a:ln w="12600">
            <a:solidFill>
              <a:srgbClr val="000000"/>
            </a:solidFill>
            <a:round/>
          </a:ln>
        </p:spPr>
      </p:sp>
      <p:sp>
        <p:nvSpPr>
          <p:cNvPr id="1440" name="Line 245"/>
          <p:cNvSpPr/>
          <p:nvPr/>
        </p:nvSpPr>
        <p:spPr>
          <a:xfrm flipV="1">
            <a:off x="4798080" y="5613120"/>
            <a:ext cx="1440" cy="87480"/>
          </a:xfrm>
          <a:prstGeom prst="line">
            <a:avLst/>
          </a:prstGeom>
          <a:ln w="12600">
            <a:solidFill>
              <a:srgbClr val="000000"/>
            </a:solidFill>
            <a:round/>
          </a:ln>
        </p:spPr>
      </p:sp>
      <p:sp>
        <p:nvSpPr>
          <p:cNvPr id="1441" name="Line 246"/>
          <p:cNvSpPr/>
          <p:nvPr/>
        </p:nvSpPr>
        <p:spPr>
          <a:xfrm>
            <a:off x="1639080" y="3784320"/>
            <a:ext cx="792720" cy="214560"/>
          </a:xfrm>
          <a:prstGeom prst="line">
            <a:avLst/>
          </a:prstGeom>
          <a:ln w="12600">
            <a:solidFill>
              <a:srgbClr val="000000"/>
            </a:solidFill>
            <a:round/>
          </a:ln>
        </p:spPr>
      </p:sp>
      <p:sp>
        <p:nvSpPr>
          <p:cNvPr id="1442" name="Line 247"/>
          <p:cNvSpPr/>
          <p:nvPr/>
        </p:nvSpPr>
        <p:spPr>
          <a:xfrm flipV="1">
            <a:off x="2431800" y="3949560"/>
            <a:ext cx="792720" cy="49320"/>
          </a:xfrm>
          <a:prstGeom prst="line">
            <a:avLst/>
          </a:prstGeom>
          <a:ln w="12600">
            <a:solidFill>
              <a:srgbClr val="000000"/>
            </a:solidFill>
            <a:round/>
          </a:ln>
        </p:spPr>
      </p:sp>
      <p:sp>
        <p:nvSpPr>
          <p:cNvPr id="1443" name="Line 248"/>
          <p:cNvSpPr/>
          <p:nvPr/>
        </p:nvSpPr>
        <p:spPr>
          <a:xfrm flipV="1">
            <a:off x="3224520" y="3595680"/>
            <a:ext cx="780840" cy="353880"/>
          </a:xfrm>
          <a:prstGeom prst="line">
            <a:avLst/>
          </a:prstGeom>
          <a:ln w="12600">
            <a:solidFill>
              <a:srgbClr val="000000"/>
            </a:solidFill>
            <a:round/>
          </a:ln>
        </p:spPr>
      </p:sp>
      <p:sp>
        <p:nvSpPr>
          <p:cNvPr id="1444" name="Line 249"/>
          <p:cNvSpPr/>
          <p:nvPr/>
        </p:nvSpPr>
        <p:spPr>
          <a:xfrm flipV="1">
            <a:off x="4005360" y="2928600"/>
            <a:ext cx="792720" cy="667080"/>
          </a:xfrm>
          <a:prstGeom prst="line">
            <a:avLst/>
          </a:prstGeom>
          <a:ln w="12600">
            <a:solidFill>
              <a:srgbClr val="000000"/>
            </a:solidFill>
            <a:round/>
          </a:ln>
        </p:spPr>
      </p:sp>
      <p:sp>
        <p:nvSpPr>
          <p:cNvPr id="1445" name="Line 250"/>
          <p:cNvSpPr/>
          <p:nvPr/>
        </p:nvSpPr>
        <p:spPr>
          <a:xfrm>
            <a:off x="1639080" y="4592520"/>
            <a:ext cx="792720" cy="163440"/>
          </a:xfrm>
          <a:prstGeom prst="line">
            <a:avLst/>
          </a:prstGeom>
          <a:ln w="12600">
            <a:solidFill>
              <a:srgbClr val="000000"/>
            </a:solidFill>
            <a:round/>
          </a:ln>
        </p:spPr>
      </p:sp>
      <p:sp>
        <p:nvSpPr>
          <p:cNvPr id="1446" name="Line 251"/>
          <p:cNvSpPr/>
          <p:nvPr/>
        </p:nvSpPr>
        <p:spPr>
          <a:xfrm>
            <a:off x="2431800" y="4755960"/>
            <a:ext cx="792720" cy="25560"/>
          </a:xfrm>
          <a:prstGeom prst="line">
            <a:avLst/>
          </a:prstGeom>
          <a:ln w="12600">
            <a:solidFill>
              <a:srgbClr val="000000"/>
            </a:solidFill>
            <a:round/>
          </a:ln>
        </p:spPr>
      </p:sp>
      <p:sp>
        <p:nvSpPr>
          <p:cNvPr id="1447" name="Line 252"/>
          <p:cNvSpPr/>
          <p:nvPr/>
        </p:nvSpPr>
        <p:spPr>
          <a:xfrm flipV="1">
            <a:off x="3224520" y="4692600"/>
            <a:ext cx="780840" cy="88920"/>
          </a:xfrm>
          <a:prstGeom prst="line">
            <a:avLst/>
          </a:prstGeom>
          <a:ln w="12600">
            <a:solidFill>
              <a:srgbClr val="000000"/>
            </a:solidFill>
            <a:round/>
          </a:ln>
        </p:spPr>
      </p:sp>
      <p:sp>
        <p:nvSpPr>
          <p:cNvPr id="1448" name="Line 253"/>
          <p:cNvSpPr/>
          <p:nvPr/>
        </p:nvSpPr>
        <p:spPr>
          <a:xfrm flipV="1">
            <a:off x="4005360" y="4478040"/>
            <a:ext cx="792720" cy="214560"/>
          </a:xfrm>
          <a:prstGeom prst="line">
            <a:avLst/>
          </a:prstGeom>
          <a:ln w="12600">
            <a:solidFill>
              <a:srgbClr val="000000"/>
            </a:solidFill>
            <a:round/>
          </a:ln>
        </p:spPr>
      </p:sp>
      <p:sp>
        <p:nvSpPr>
          <p:cNvPr id="1449" name="Line 254"/>
          <p:cNvSpPr/>
          <p:nvPr/>
        </p:nvSpPr>
        <p:spPr>
          <a:xfrm>
            <a:off x="1639080" y="5159160"/>
            <a:ext cx="792720" cy="138240"/>
          </a:xfrm>
          <a:prstGeom prst="line">
            <a:avLst/>
          </a:prstGeom>
          <a:ln w="12600">
            <a:solidFill>
              <a:srgbClr val="000000"/>
            </a:solidFill>
            <a:round/>
          </a:ln>
        </p:spPr>
      </p:sp>
      <p:sp>
        <p:nvSpPr>
          <p:cNvPr id="1450" name="Line 255"/>
          <p:cNvSpPr/>
          <p:nvPr/>
        </p:nvSpPr>
        <p:spPr>
          <a:xfrm>
            <a:off x="2431800" y="5297400"/>
            <a:ext cx="792720" cy="25200"/>
          </a:xfrm>
          <a:prstGeom prst="line">
            <a:avLst/>
          </a:prstGeom>
          <a:ln w="12600">
            <a:solidFill>
              <a:srgbClr val="000000"/>
            </a:solidFill>
            <a:round/>
          </a:ln>
        </p:spPr>
      </p:sp>
      <p:sp>
        <p:nvSpPr>
          <p:cNvPr id="1451" name="Line 256"/>
          <p:cNvSpPr/>
          <p:nvPr/>
        </p:nvSpPr>
        <p:spPr>
          <a:xfrm flipV="1">
            <a:off x="3224520" y="5310000"/>
            <a:ext cx="780840" cy="12600"/>
          </a:xfrm>
          <a:prstGeom prst="line">
            <a:avLst/>
          </a:prstGeom>
          <a:ln w="12600">
            <a:solidFill>
              <a:srgbClr val="000000"/>
            </a:solidFill>
            <a:round/>
          </a:ln>
        </p:spPr>
      </p:sp>
      <p:sp>
        <p:nvSpPr>
          <p:cNvPr id="1452" name="Line 257"/>
          <p:cNvSpPr/>
          <p:nvPr/>
        </p:nvSpPr>
        <p:spPr>
          <a:xfrm flipV="1">
            <a:off x="4005360" y="5246640"/>
            <a:ext cx="792720" cy="63360"/>
          </a:xfrm>
          <a:prstGeom prst="line">
            <a:avLst/>
          </a:prstGeom>
          <a:ln w="12600">
            <a:solidFill>
              <a:srgbClr val="000000"/>
            </a:solidFill>
            <a:round/>
          </a:ln>
        </p:spPr>
      </p:sp>
      <p:sp>
        <p:nvSpPr>
          <p:cNvPr id="1453" name="Line 258"/>
          <p:cNvSpPr/>
          <p:nvPr/>
        </p:nvSpPr>
        <p:spPr>
          <a:xfrm>
            <a:off x="1639080" y="5398920"/>
            <a:ext cx="792720" cy="87480"/>
          </a:xfrm>
          <a:prstGeom prst="line">
            <a:avLst/>
          </a:prstGeom>
          <a:ln w="12600">
            <a:solidFill>
              <a:srgbClr val="000000"/>
            </a:solidFill>
            <a:round/>
          </a:ln>
        </p:spPr>
      </p:sp>
      <p:sp>
        <p:nvSpPr>
          <p:cNvPr id="1454" name="Line 259"/>
          <p:cNvSpPr/>
          <p:nvPr/>
        </p:nvSpPr>
        <p:spPr>
          <a:xfrm>
            <a:off x="2431800" y="5486400"/>
            <a:ext cx="792720" cy="37800"/>
          </a:xfrm>
          <a:prstGeom prst="line">
            <a:avLst/>
          </a:prstGeom>
          <a:ln w="12600">
            <a:solidFill>
              <a:srgbClr val="000000"/>
            </a:solidFill>
            <a:round/>
          </a:ln>
        </p:spPr>
      </p:sp>
      <p:sp>
        <p:nvSpPr>
          <p:cNvPr id="1455" name="Line 260"/>
          <p:cNvSpPr/>
          <p:nvPr/>
        </p:nvSpPr>
        <p:spPr>
          <a:xfrm>
            <a:off x="3224520" y="5524200"/>
            <a:ext cx="780840" cy="1800"/>
          </a:xfrm>
          <a:prstGeom prst="line">
            <a:avLst/>
          </a:prstGeom>
          <a:ln w="12600">
            <a:solidFill>
              <a:srgbClr val="000000"/>
            </a:solidFill>
            <a:round/>
          </a:ln>
        </p:spPr>
      </p:sp>
      <p:sp>
        <p:nvSpPr>
          <p:cNvPr id="1456" name="Line 261"/>
          <p:cNvSpPr/>
          <p:nvPr/>
        </p:nvSpPr>
        <p:spPr>
          <a:xfrm flipV="1">
            <a:off x="4005360" y="5511600"/>
            <a:ext cx="792720" cy="12600"/>
          </a:xfrm>
          <a:prstGeom prst="line">
            <a:avLst/>
          </a:prstGeom>
          <a:ln w="12600">
            <a:solidFill>
              <a:srgbClr val="000000"/>
            </a:solidFill>
            <a:round/>
          </a:ln>
        </p:spPr>
      </p:sp>
      <p:sp>
        <p:nvSpPr>
          <p:cNvPr id="1457" name="Line 262"/>
          <p:cNvSpPr/>
          <p:nvPr/>
        </p:nvSpPr>
        <p:spPr>
          <a:xfrm>
            <a:off x="1639080" y="5511600"/>
            <a:ext cx="792720" cy="50760"/>
          </a:xfrm>
          <a:prstGeom prst="line">
            <a:avLst/>
          </a:prstGeom>
          <a:ln w="12600">
            <a:solidFill>
              <a:srgbClr val="000000"/>
            </a:solidFill>
            <a:round/>
          </a:ln>
        </p:spPr>
      </p:sp>
      <p:sp>
        <p:nvSpPr>
          <p:cNvPr id="1458" name="Line 263"/>
          <p:cNvSpPr/>
          <p:nvPr/>
        </p:nvSpPr>
        <p:spPr>
          <a:xfrm>
            <a:off x="2431800" y="5562360"/>
            <a:ext cx="792720" cy="25560"/>
          </a:xfrm>
          <a:prstGeom prst="line">
            <a:avLst/>
          </a:prstGeom>
          <a:ln w="12600">
            <a:solidFill>
              <a:srgbClr val="000000"/>
            </a:solidFill>
            <a:round/>
          </a:ln>
        </p:spPr>
      </p:sp>
      <p:sp>
        <p:nvSpPr>
          <p:cNvPr id="1459" name="Line 264"/>
          <p:cNvSpPr/>
          <p:nvPr/>
        </p:nvSpPr>
        <p:spPr>
          <a:xfrm>
            <a:off x="3224520" y="5587920"/>
            <a:ext cx="780840" cy="1440"/>
          </a:xfrm>
          <a:prstGeom prst="line">
            <a:avLst/>
          </a:prstGeom>
          <a:ln w="12600">
            <a:solidFill>
              <a:srgbClr val="000000"/>
            </a:solidFill>
            <a:round/>
          </a:ln>
        </p:spPr>
      </p:sp>
      <p:sp>
        <p:nvSpPr>
          <p:cNvPr id="1460" name="Line 265"/>
          <p:cNvSpPr/>
          <p:nvPr/>
        </p:nvSpPr>
        <p:spPr>
          <a:xfrm>
            <a:off x="4005360" y="5587920"/>
            <a:ext cx="792720" cy="1440"/>
          </a:xfrm>
          <a:prstGeom prst="line">
            <a:avLst/>
          </a:prstGeom>
          <a:ln w="12600">
            <a:solidFill>
              <a:srgbClr val="000000"/>
            </a:solidFill>
            <a:round/>
          </a:ln>
        </p:spPr>
      </p:sp>
      <p:sp>
        <p:nvSpPr>
          <p:cNvPr id="1461" name="CustomShape 266"/>
          <p:cNvSpPr/>
          <p:nvPr/>
        </p:nvSpPr>
        <p:spPr>
          <a:xfrm>
            <a:off x="1609920" y="3754440"/>
            <a:ext cx="56880" cy="61560"/>
          </a:xfrm>
          <a:prstGeom prst="rect">
            <a:avLst/>
          </a:prstGeom>
          <a:solidFill>
            <a:srgbClr val="dd0806"/>
          </a:solidFill>
          <a:ln w="12600">
            <a:solidFill>
              <a:srgbClr val="000000"/>
            </a:solidFill>
            <a:miter/>
          </a:ln>
        </p:spPr>
      </p:sp>
      <p:sp>
        <p:nvSpPr>
          <p:cNvPr id="1462" name="CustomShape 267"/>
          <p:cNvSpPr/>
          <p:nvPr/>
        </p:nvSpPr>
        <p:spPr>
          <a:xfrm>
            <a:off x="2402640" y="3968640"/>
            <a:ext cx="58320" cy="61560"/>
          </a:xfrm>
          <a:prstGeom prst="rect">
            <a:avLst/>
          </a:prstGeom>
          <a:solidFill>
            <a:srgbClr val="dd0806"/>
          </a:solidFill>
          <a:ln w="12600">
            <a:solidFill>
              <a:srgbClr val="000000"/>
            </a:solidFill>
            <a:miter/>
          </a:ln>
        </p:spPr>
      </p:sp>
      <p:sp>
        <p:nvSpPr>
          <p:cNvPr id="1463" name="CustomShape 268"/>
          <p:cNvSpPr/>
          <p:nvPr/>
        </p:nvSpPr>
        <p:spPr>
          <a:xfrm>
            <a:off x="3195360" y="3917880"/>
            <a:ext cx="58320" cy="63000"/>
          </a:xfrm>
          <a:prstGeom prst="rect">
            <a:avLst/>
          </a:prstGeom>
          <a:solidFill>
            <a:srgbClr val="dd0806"/>
          </a:solidFill>
          <a:ln w="12600">
            <a:solidFill>
              <a:srgbClr val="000000"/>
            </a:solidFill>
            <a:miter/>
          </a:ln>
        </p:spPr>
      </p:sp>
      <p:sp>
        <p:nvSpPr>
          <p:cNvPr id="1464" name="CustomShape 269"/>
          <p:cNvSpPr/>
          <p:nvPr/>
        </p:nvSpPr>
        <p:spPr>
          <a:xfrm>
            <a:off x="3976200" y="3565440"/>
            <a:ext cx="58320" cy="61560"/>
          </a:xfrm>
          <a:prstGeom prst="rect">
            <a:avLst/>
          </a:prstGeom>
          <a:solidFill>
            <a:srgbClr val="dd0806"/>
          </a:solidFill>
          <a:ln w="12600">
            <a:solidFill>
              <a:srgbClr val="000000"/>
            </a:solidFill>
            <a:miter/>
          </a:ln>
        </p:spPr>
      </p:sp>
      <p:sp>
        <p:nvSpPr>
          <p:cNvPr id="1465" name="CustomShape 270"/>
          <p:cNvSpPr/>
          <p:nvPr/>
        </p:nvSpPr>
        <p:spPr>
          <a:xfrm>
            <a:off x="4770360" y="2897280"/>
            <a:ext cx="56880" cy="61560"/>
          </a:xfrm>
          <a:prstGeom prst="rect">
            <a:avLst/>
          </a:prstGeom>
          <a:solidFill>
            <a:srgbClr val="dd0806"/>
          </a:solidFill>
          <a:ln w="12600">
            <a:solidFill>
              <a:srgbClr val="000000"/>
            </a:solidFill>
            <a:miter/>
          </a:ln>
        </p:spPr>
      </p:sp>
      <p:sp>
        <p:nvSpPr>
          <p:cNvPr id="1466" name="CustomShape 271"/>
          <p:cNvSpPr/>
          <p:nvPr/>
        </p:nvSpPr>
        <p:spPr>
          <a:xfrm>
            <a:off x="1609920" y="4560840"/>
            <a:ext cx="56880" cy="61560"/>
          </a:xfrm>
          <a:prstGeom prst="rect">
            <a:avLst/>
          </a:prstGeom>
          <a:solidFill>
            <a:srgbClr val="008011"/>
          </a:solidFill>
          <a:ln w="12600">
            <a:solidFill>
              <a:srgbClr val="000000"/>
            </a:solidFill>
            <a:miter/>
          </a:ln>
        </p:spPr>
      </p:sp>
      <p:sp>
        <p:nvSpPr>
          <p:cNvPr id="1467" name="CustomShape 272"/>
          <p:cNvSpPr/>
          <p:nvPr/>
        </p:nvSpPr>
        <p:spPr>
          <a:xfrm>
            <a:off x="2402640" y="4724280"/>
            <a:ext cx="58320" cy="63000"/>
          </a:xfrm>
          <a:prstGeom prst="rect">
            <a:avLst/>
          </a:prstGeom>
          <a:solidFill>
            <a:srgbClr val="008011"/>
          </a:solidFill>
          <a:ln w="12600">
            <a:solidFill>
              <a:srgbClr val="000000"/>
            </a:solidFill>
            <a:miter/>
          </a:ln>
        </p:spPr>
      </p:sp>
      <p:sp>
        <p:nvSpPr>
          <p:cNvPr id="1468" name="CustomShape 273"/>
          <p:cNvSpPr/>
          <p:nvPr/>
        </p:nvSpPr>
        <p:spPr>
          <a:xfrm>
            <a:off x="3195360" y="4749840"/>
            <a:ext cx="58320" cy="63000"/>
          </a:xfrm>
          <a:prstGeom prst="rect">
            <a:avLst/>
          </a:prstGeom>
          <a:solidFill>
            <a:srgbClr val="008011"/>
          </a:solidFill>
          <a:ln w="12600">
            <a:solidFill>
              <a:srgbClr val="000000"/>
            </a:solidFill>
            <a:miter/>
          </a:ln>
        </p:spPr>
      </p:sp>
      <p:sp>
        <p:nvSpPr>
          <p:cNvPr id="1469" name="CustomShape 274"/>
          <p:cNvSpPr/>
          <p:nvPr/>
        </p:nvSpPr>
        <p:spPr>
          <a:xfrm>
            <a:off x="3976200" y="4660920"/>
            <a:ext cx="58320" cy="63000"/>
          </a:xfrm>
          <a:prstGeom prst="rect">
            <a:avLst/>
          </a:prstGeom>
          <a:solidFill>
            <a:srgbClr val="008011"/>
          </a:solidFill>
          <a:ln w="12600">
            <a:solidFill>
              <a:srgbClr val="000000"/>
            </a:solidFill>
            <a:miter/>
          </a:ln>
        </p:spPr>
      </p:sp>
      <p:sp>
        <p:nvSpPr>
          <p:cNvPr id="1470" name="CustomShape 275"/>
          <p:cNvSpPr/>
          <p:nvPr/>
        </p:nvSpPr>
        <p:spPr>
          <a:xfrm>
            <a:off x="4770360" y="4446720"/>
            <a:ext cx="56880" cy="63000"/>
          </a:xfrm>
          <a:prstGeom prst="rect">
            <a:avLst/>
          </a:prstGeom>
          <a:solidFill>
            <a:srgbClr val="008011"/>
          </a:solidFill>
          <a:ln w="12600">
            <a:solidFill>
              <a:srgbClr val="000000"/>
            </a:solidFill>
            <a:miter/>
          </a:ln>
        </p:spPr>
      </p:sp>
      <p:sp>
        <p:nvSpPr>
          <p:cNvPr id="1471" name="CustomShape 276"/>
          <p:cNvSpPr/>
          <p:nvPr/>
        </p:nvSpPr>
        <p:spPr>
          <a:xfrm>
            <a:off x="1609920" y="5127480"/>
            <a:ext cx="56880" cy="63000"/>
          </a:xfrm>
          <a:prstGeom prst="rect">
            <a:avLst/>
          </a:prstGeom>
          <a:solidFill>
            <a:srgbClr val="0000d4"/>
          </a:solidFill>
          <a:ln w="12600">
            <a:solidFill>
              <a:srgbClr val="000000"/>
            </a:solidFill>
            <a:miter/>
          </a:ln>
        </p:spPr>
      </p:sp>
      <p:sp>
        <p:nvSpPr>
          <p:cNvPr id="1472" name="CustomShape 277"/>
          <p:cNvSpPr/>
          <p:nvPr/>
        </p:nvSpPr>
        <p:spPr>
          <a:xfrm>
            <a:off x="2402640" y="5265720"/>
            <a:ext cx="58320" cy="63000"/>
          </a:xfrm>
          <a:prstGeom prst="rect">
            <a:avLst/>
          </a:prstGeom>
          <a:solidFill>
            <a:srgbClr val="0000d4"/>
          </a:solidFill>
          <a:ln w="12600">
            <a:solidFill>
              <a:srgbClr val="000000"/>
            </a:solidFill>
            <a:miter/>
          </a:ln>
        </p:spPr>
      </p:sp>
      <p:sp>
        <p:nvSpPr>
          <p:cNvPr id="1473" name="CustomShape 278"/>
          <p:cNvSpPr/>
          <p:nvPr/>
        </p:nvSpPr>
        <p:spPr>
          <a:xfrm>
            <a:off x="3195360" y="5291280"/>
            <a:ext cx="58320" cy="63000"/>
          </a:xfrm>
          <a:prstGeom prst="rect">
            <a:avLst/>
          </a:prstGeom>
          <a:solidFill>
            <a:srgbClr val="0000d4"/>
          </a:solidFill>
          <a:ln w="12600">
            <a:solidFill>
              <a:srgbClr val="000000"/>
            </a:solidFill>
            <a:miter/>
          </a:ln>
        </p:spPr>
      </p:sp>
      <p:sp>
        <p:nvSpPr>
          <p:cNvPr id="1474" name="CustomShape 279"/>
          <p:cNvSpPr/>
          <p:nvPr/>
        </p:nvSpPr>
        <p:spPr>
          <a:xfrm>
            <a:off x="3976200" y="5278320"/>
            <a:ext cx="58320" cy="63000"/>
          </a:xfrm>
          <a:prstGeom prst="rect">
            <a:avLst/>
          </a:prstGeom>
          <a:solidFill>
            <a:srgbClr val="0000d4"/>
          </a:solidFill>
          <a:ln w="12600">
            <a:solidFill>
              <a:srgbClr val="000000"/>
            </a:solidFill>
            <a:miter/>
          </a:ln>
        </p:spPr>
      </p:sp>
      <p:sp>
        <p:nvSpPr>
          <p:cNvPr id="1475" name="CustomShape 280"/>
          <p:cNvSpPr/>
          <p:nvPr/>
        </p:nvSpPr>
        <p:spPr>
          <a:xfrm>
            <a:off x="4770360" y="5216400"/>
            <a:ext cx="56880" cy="61560"/>
          </a:xfrm>
          <a:prstGeom prst="rect">
            <a:avLst/>
          </a:prstGeom>
          <a:solidFill>
            <a:srgbClr val="0000d4"/>
          </a:solidFill>
          <a:ln w="12600">
            <a:solidFill>
              <a:srgbClr val="000000"/>
            </a:solidFill>
            <a:miter/>
          </a:ln>
        </p:spPr>
      </p:sp>
      <p:sp>
        <p:nvSpPr>
          <p:cNvPr id="1476" name="CustomShape 281"/>
          <p:cNvSpPr/>
          <p:nvPr/>
        </p:nvSpPr>
        <p:spPr>
          <a:xfrm>
            <a:off x="1609920" y="5367240"/>
            <a:ext cx="56880" cy="63000"/>
          </a:xfrm>
          <a:prstGeom prst="rect">
            <a:avLst/>
          </a:prstGeom>
          <a:solidFill>
            <a:srgbClr val="fcf305"/>
          </a:solidFill>
          <a:ln w="12600">
            <a:solidFill>
              <a:srgbClr val="000000"/>
            </a:solidFill>
            <a:miter/>
          </a:ln>
        </p:spPr>
      </p:sp>
      <p:sp>
        <p:nvSpPr>
          <p:cNvPr id="1477" name="CustomShape 282"/>
          <p:cNvSpPr/>
          <p:nvPr/>
        </p:nvSpPr>
        <p:spPr>
          <a:xfrm>
            <a:off x="2402640" y="5454720"/>
            <a:ext cx="58320" cy="63000"/>
          </a:xfrm>
          <a:prstGeom prst="rect">
            <a:avLst/>
          </a:prstGeom>
          <a:solidFill>
            <a:srgbClr val="fcf305"/>
          </a:solidFill>
          <a:ln w="12600">
            <a:solidFill>
              <a:srgbClr val="000000"/>
            </a:solidFill>
            <a:miter/>
          </a:ln>
        </p:spPr>
      </p:sp>
      <p:sp>
        <p:nvSpPr>
          <p:cNvPr id="1478" name="CustomShape 283"/>
          <p:cNvSpPr/>
          <p:nvPr/>
        </p:nvSpPr>
        <p:spPr>
          <a:xfrm>
            <a:off x="3195360" y="5492880"/>
            <a:ext cx="58320" cy="63000"/>
          </a:xfrm>
          <a:prstGeom prst="rect">
            <a:avLst/>
          </a:prstGeom>
          <a:solidFill>
            <a:srgbClr val="fcf305"/>
          </a:solidFill>
          <a:ln w="12600">
            <a:solidFill>
              <a:srgbClr val="000000"/>
            </a:solidFill>
            <a:miter/>
          </a:ln>
        </p:spPr>
      </p:sp>
      <p:sp>
        <p:nvSpPr>
          <p:cNvPr id="1479" name="CustomShape 284"/>
          <p:cNvSpPr/>
          <p:nvPr/>
        </p:nvSpPr>
        <p:spPr>
          <a:xfrm>
            <a:off x="3976200" y="5492880"/>
            <a:ext cx="58320" cy="63000"/>
          </a:xfrm>
          <a:prstGeom prst="rect">
            <a:avLst/>
          </a:prstGeom>
          <a:solidFill>
            <a:srgbClr val="fcf305"/>
          </a:solidFill>
          <a:ln w="12600">
            <a:solidFill>
              <a:srgbClr val="000000"/>
            </a:solidFill>
            <a:miter/>
          </a:ln>
        </p:spPr>
      </p:sp>
      <p:sp>
        <p:nvSpPr>
          <p:cNvPr id="1480" name="CustomShape 285"/>
          <p:cNvSpPr/>
          <p:nvPr/>
        </p:nvSpPr>
        <p:spPr>
          <a:xfrm>
            <a:off x="4770360" y="5479920"/>
            <a:ext cx="56880" cy="63000"/>
          </a:xfrm>
          <a:prstGeom prst="rect">
            <a:avLst/>
          </a:prstGeom>
          <a:solidFill>
            <a:srgbClr val="fcf305"/>
          </a:solidFill>
          <a:ln w="12600">
            <a:solidFill>
              <a:srgbClr val="000000"/>
            </a:solidFill>
            <a:miter/>
          </a:ln>
        </p:spPr>
      </p:sp>
      <p:sp>
        <p:nvSpPr>
          <p:cNvPr id="1481" name="CustomShape 286"/>
          <p:cNvSpPr/>
          <p:nvPr/>
        </p:nvSpPr>
        <p:spPr>
          <a:xfrm>
            <a:off x="1609920" y="5479920"/>
            <a:ext cx="56880" cy="63000"/>
          </a:xfrm>
          <a:prstGeom prst="rect">
            <a:avLst/>
          </a:prstGeom>
          <a:solidFill>
            <a:srgbClr val="f20884"/>
          </a:solidFill>
          <a:ln w="12600">
            <a:solidFill>
              <a:srgbClr val="000000"/>
            </a:solidFill>
            <a:miter/>
          </a:ln>
        </p:spPr>
      </p:sp>
      <p:sp>
        <p:nvSpPr>
          <p:cNvPr id="1482" name="CustomShape 287"/>
          <p:cNvSpPr/>
          <p:nvPr/>
        </p:nvSpPr>
        <p:spPr>
          <a:xfrm>
            <a:off x="2402640" y="5530680"/>
            <a:ext cx="58320" cy="63000"/>
          </a:xfrm>
          <a:prstGeom prst="rect">
            <a:avLst/>
          </a:prstGeom>
          <a:solidFill>
            <a:srgbClr val="f20884"/>
          </a:solidFill>
          <a:ln w="12600">
            <a:solidFill>
              <a:srgbClr val="000000"/>
            </a:solidFill>
            <a:miter/>
          </a:ln>
        </p:spPr>
      </p:sp>
      <p:sp>
        <p:nvSpPr>
          <p:cNvPr id="1483" name="CustomShape 288"/>
          <p:cNvSpPr/>
          <p:nvPr/>
        </p:nvSpPr>
        <p:spPr>
          <a:xfrm>
            <a:off x="3195360" y="5556240"/>
            <a:ext cx="58320" cy="63000"/>
          </a:xfrm>
          <a:prstGeom prst="rect">
            <a:avLst/>
          </a:prstGeom>
          <a:solidFill>
            <a:srgbClr val="f20884"/>
          </a:solidFill>
          <a:ln w="12600">
            <a:solidFill>
              <a:srgbClr val="000000"/>
            </a:solidFill>
            <a:miter/>
          </a:ln>
        </p:spPr>
      </p:sp>
      <p:sp>
        <p:nvSpPr>
          <p:cNvPr id="1484" name="CustomShape 289"/>
          <p:cNvSpPr/>
          <p:nvPr/>
        </p:nvSpPr>
        <p:spPr>
          <a:xfrm>
            <a:off x="3976200" y="5556240"/>
            <a:ext cx="58320" cy="63000"/>
          </a:xfrm>
          <a:prstGeom prst="rect">
            <a:avLst/>
          </a:prstGeom>
          <a:solidFill>
            <a:srgbClr val="f20884"/>
          </a:solidFill>
          <a:ln w="12600">
            <a:solidFill>
              <a:srgbClr val="000000"/>
            </a:solidFill>
            <a:miter/>
          </a:ln>
        </p:spPr>
      </p:sp>
      <p:sp>
        <p:nvSpPr>
          <p:cNvPr id="1485" name="CustomShape 290"/>
          <p:cNvSpPr/>
          <p:nvPr/>
        </p:nvSpPr>
        <p:spPr>
          <a:xfrm>
            <a:off x="4770360" y="5556240"/>
            <a:ext cx="56880" cy="63000"/>
          </a:xfrm>
          <a:prstGeom prst="rect">
            <a:avLst/>
          </a:prstGeom>
          <a:solidFill>
            <a:srgbClr val="f20884"/>
          </a:solidFill>
          <a:ln w="12600">
            <a:solidFill>
              <a:srgbClr val="000000"/>
            </a:solidFill>
            <a:miter/>
          </a:ln>
        </p:spPr>
      </p:sp>
      <p:sp>
        <p:nvSpPr>
          <p:cNvPr id="1486" name="CustomShape 291"/>
          <p:cNvSpPr/>
          <p:nvPr/>
        </p:nvSpPr>
        <p:spPr>
          <a:xfrm>
            <a:off x="5174640" y="5823000"/>
            <a:ext cx="1722600" cy="486360"/>
          </a:xfrm>
          <a:prstGeom prst="rect">
            <a:avLst/>
          </a:prstGeom>
          <a:noFill/>
          <a:ln w="9360">
            <a:noFill/>
          </a:ln>
        </p:spPr>
        <p:txBody>
          <a:bodyPr lIns="0" rIns="0" tIns="0" bIns="0"/>
          <a:p>
            <a:pPr>
              <a:lnSpc>
                <a:spcPct val="100000"/>
              </a:lnSpc>
            </a:pPr>
            <a:r>
              <a:rPr lang="en-US" sz="1600">
                <a:solidFill>
                  <a:srgbClr val="000000"/>
                </a:solidFill>
                <a:latin typeface="Geneva"/>
              </a:rPr>
              <a:t>Block Size (bytes)   </a:t>
            </a:r>
            <a:endParaRPr/>
          </a:p>
        </p:txBody>
      </p:sp>
      <p:sp>
        <p:nvSpPr>
          <p:cNvPr id="1487" name="CustomShape 292"/>
          <p:cNvSpPr/>
          <p:nvPr/>
        </p:nvSpPr>
        <p:spPr>
          <a:xfrm rot="16200000">
            <a:off x="147600" y="3926160"/>
            <a:ext cx="1142640" cy="304560"/>
          </a:xfrm>
          <a:prstGeom prst="rect">
            <a:avLst/>
          </a:prstGeom>
          <a:noFill/>
          <a:ln w="9360">
            <a:noFill/>
          </a:ln>
        </p:spPr>
        <p:txBody>
          <a:bodyPr lIns="0" rIns="0" tIns="0" bIns="0"/>
          <a:p>
            <a:pPr algn="ctr">
              <a:lnSpc>
                <a:spcPct val="100000"/>
              </a:lnSpc>
            </a:pPr>
            <a:r>
              <a:rPr lang="en-US" sz="2000">
                <a:solidFill>
                  <a:srgbClr val="000000"/>
                </a:solidFill>
                <a:latin typeface="Arial"/>
              </a:rPr>
              <a:t>Miss Rate </a:t>
            </a:r>
            <a:endParaRPr/>
          </a:p>
        </p:txBody>
      </p:sp>
      <p:sp>
        <p:nvSpPr>
          <p:cNvPr id="1488" name="CustomShape 293"/>
          <p:cNvSpPr/>
          <p:nvPr/>
        </p:nvSpPr>
        <p:spPr>
          <a:xfrm>
            <a:off x="1161720" y="5524560"/>
            <a:ext cx="362520" cy="274320"/>
          </a:xfrm>
          <a:prstGeom prst="rect">
            <a:avLst/>
          </a:prstGeom>
          <a:noFill/>
          <a:ln w="9360">
            <a:noFill/>
          </a:ln>
        </p:spPr>
        <p:txBody>
          <a:bodyPr wrap="none" lIns="0" rIns="0" tIns="0" bIns="0"/>
          <a:p>
            <a:pPr>
              <a:lnSpc>
                <a:spcPct val="100000"/>
              </a:lnSpc>
            </a:pPr>
            <a:r>
              <a:rPr lang="en-US">
                <a:solidFill>
                  <a:srgbClr val="000000"/>
                </a:solidFill>
                <a:latin typeface="Geneva"/>
              </a:rPr>
              <a:t>0%</a:t>
            </a:r>
            <a:endParaRPr/>
          </a:p>
        </p:txBody>
      </p:sp>
      <p:sp>
        <p:nvSpPr>
          <p:cNvPr id="1489" name="CustomShape 294"/>
          <p:cNvSpPr/>
          <p:nvPr/>
        </p:nvSpPr>
        <p:spPr>
          <a:xfrm>
            <a:off x="1161720" y="4906800"/>
            <a:ext cx="362520" cy="274320"/>
          </a:xfrm>
          <a:prstGeom prst="rect">
            <a:avLst/>
          </a:prstGeom>
          <a:noFill/>
          <a:ln w="9360">
            <a:noFill/>
          </a:ln>
        </p:spPr>
        <p:txBody>
          <a:bodyPr wrap="none" lIns="0" rIns="0" tIns="0" bIns="0"/>
          <a:p>
            <a:pPr>
              <a:lnSpc>
                <a:spcPct val="100000"/>
              </a:lnSpc>
            </a:pPr>
            <a:r>
              <a:rPr lang="en-US">
                <a:solidFill>
                  <a:srgbClr val="000000"/>
                </a:solidFill>
                <a:latin typeface="Geneva"/>
              </a:rPr>
              <a:t>5%</a:t>
            </a:r>
            <a:endParaRPr/>
          </a:p>
        </p:txBody>
      </p:sp>
      <p:sp>
        <p:nvSpPr>
          <p:cNvPr id="1490" name="CustomShape 295"/>
          <p:cNvSpPr/>
          <p:nvPr/>
        </p:nvSpPr>
        <p:spPr>
          <a:xfrm>
            <a:off x="1035360" y="4276800"/>
            <a:ext cx="507240" cy="274320"/>
          </a:xfrm>
          <a:prstGeom prst="rect">
            <a:avLst/>
          </a:prstGeom>
          <a:noFill/>
          <a:ln w="9360">
            <a:noFill/>
          </a:ln>
        </p:spPr>
        <p:txBody>
          <a:bodyPr wrap="none" lIns="0" rIns="0" tIns="0" bIns="0"/>
          <a:p>
            <a:pPr>
              <a:lnSpc>
                <a:spcPct val="100000"/>
              </a:lnSpc>
            </a:pPr>
            <a:r>
              <a:rPr lang="en-US">
                <a:solidFill>
                  <a:srgbClr val="000000"/>
                </a:solidFill>
                <a:latin typeface="Geneva"/>
              </a:rPr>
              <a:t>10%</a:t>
            </a:r>
            <a:endParaRPr/>
          </a:p>
        </p:txBody>
      </p:sp>
      <p:sp>
        <p:nvSpPr>
          <p:cNvPr id="1491" name="CustomShape 296"/>
          <p:cNvSpPr/>
          <p:nvPr/>
        </p:nvSpPr>
        <p:spPr>
          <a:xfrm>
            <a:off x="1035360" y="3659040"/>
            <a:ext cx="507240" cy="274320"/>
          </a:xfrm>
          <a:prstGeom prst="rect">
            <a:avLst/>
          </a:prstGeom>
          <a:noFill/>
          <a:ln w="9360">
            <a:noFill/>
          </a:ln>
        </p:spPr>
        <p:txBody>
          <a:bodyPr wrap="none" lIns="0" rIns="0" tIns="0" bIns="0"/>
          <a:p>
            <a:pPr>
              <a:lnSpc>
                <a:spcPct val="100000"/>
              </a:lnSpc>
            </a:pPr>
            <a:r>
              <a:rPr lang="en-US">
                <a:solidFill>
                  <a:srgbClr val="000000"/>
                </a:solidFill>
                <a:latin typeface="Geneva"/>
              </a:rPr>
              <a:t>15%</a:t>
            </a:r>
            <a:endParaRPr/>
          </a:p>
        </p:txBody>
      </p:sp>
      <p:sp>
        <p:nvSpPr>
          <p:cNvPr id="1492" name="CustomShape 297"/>
          <p:cNvSpPr/>
          <p:nvPr/>
        </p:nvSpPr>
        <p:spPr>
          <a:xfrm>
            <a:off x="1035360" y="3041640"/>
            <a:ext cx="507240" cy="274320"/>
          </a:xfrm>
          <a:prstGeom prst="rect">
            <a:avLst/>
          </a:prstGeom>
          <a:noFill/>
          <a:ln w="9360">
            <a:noFill/>
          </a:ln>
        </p:spPr>
        <p:txBody>
          <a:bodyPr wrap="none" lIns="0" rIns="0" tIns="0" bIns="0"/>
          <a:p>
            <a:pPr>
              <a:lnSpc>
                <a:spcPct val="100000"/>
              </a:lnSpc>
            </a:pPr>
            <a:r>
              <a:rPr lang="en-US">
                <a:solidFill>
                  <a:srgbClr val="000000"/>
                </a:solidFill>
                <a:latin typeface="Geneva"/>
              </a:rPr>
              <a:t>20%</a:t>
            </a:r>
            <a:endParaRPr/>
          </a:p>
        </p:txBody>
      </p:sp>
      <p:sp>
        <p:nvSpPr>
          <p:cNvPr id="1493" name="CustomShape 298"/>
          <p:cNvSpPr/>
          <p:nvPr/>
        </p:nvSpPr>
        <p:spPr>
          <a:xfrm>
            <a:off x="1035360" y="2424240"/>
            <a:ext cx="507240" cy="274320"/>
          </a:xfrm>
          <a:prstGeom prst="rect">
            <a:avLst/>
          </a:prstGeom>
          <a:noFill/>
          <a:ln w="9360">
            <a:noFill/>
          </a:ln>
        </p:spPr>
        <p:txBody>
          <a:bodyPr wrap="none" lIns="0" rIns="0" tIns="0" bIns="0"/>
          <a:p>
            <a:pPr>
              <a:lnSpc>
                <a:spcPct val="100000"/>
              </a:lnSpc>
            </a:pPr>
            <a:r>
              <a:rPr lang="en-US">
                <a:solidFill>
                  <a:srgbClr val="000000"/>
                </a:solidFill>
                <a:latin typeface="Geneva"/>
              </a:rPr>
              <a:t>25%</a:t>
            </a:r>
            <a:endParaRPr/>
          </a:p>
        </p:txBody>
      </p:sp>
      <p:sp>
        <p:nvSpPr>
          <p:cNvPr id="1494" name="CustomShape 299"/>
          <p:cNvSpPr/>
          <p:nvPr/>
        </p:nvSpPr>
        <p:spPr>
          <a:xfrm rot="16200000">
            <a:off x="1545840" y="5784840"/>
            <a:ext cx="289440" cy="274320"/>
          </a:xfrm>
          <a:prstGeom prst="rect">
            <a:avLst/>
          </a:prstGeom>
          <a:noFill/>
          <a:ln w="9360">
            <a:noFill/>
          </a:ln>
        </p:spPr>
        <p:txBody>
          <a:bodyPr wrap="none" lIns="0" rIns="0" tIns="0" bIns="0"/>
          <a:p>
            <a:pPr algn="r">
              <a:lnSpc>
                <a:spcPct val="100000"/>
              </a:lnSpc>
            </a:pPr>
            <a:r>
              <a:rPr lang="en-US">
                <a:solidFill>
                  <a:srgbClr val="000000"/>
                </a:solidFill>
                <a:latin typeface="Geneva"/>
              </a:rPr>
              <a:t>16</a:t>
            </a:r>
            <a:endParaRPr/>
          </a:p>
        </p:txBody>
      </p:sp>
      <p:sp>
        <p:nvSpPr>
          <p:cNvPr id="1495" name="CustomShape 300"/>
          <p:cNvSpPr/>
          <p:nvPr/>
        </p:nvSpPr>
        <p:spPr>
          <a:xfrm rot="16200000">
            <a:off x="2340000" y="5781600"/>
            <a:ext cx="289440" cy="274320"/>
          </a:xfrm>
          <a:prstGeom prst="rect">
            <a:avLst/>
          </a:prstGeom>
          <a:noFill/>
          <a:ln w="9360">
            <a:noFill/>
          </a:ln>
        </p:spPr>
        <p:txBody>
          <a:bodyPr wrap="none" lIns="0" rIns="0" tIns="0" bIns="0"/>
          <a:p>
            <a:pPr algn="r">
              <a:lnSpc>
                <a:spcPct val="100000"/>
              </a:lnSpc>
            </a:pPr>
            <a:r>
              <a:rPr lang="en-US">
                <a:solidFill>
                  <a:srgbClr val="000000"/>
                </a:solidFill>
                <a:latin typeface="Geneva"/>
              </a:rPr>
              <a:t>32</a:t>
            </a:r>
            <a:endParaRPr/>
          </a:p>
        </p:txBody>
      </p:sp>
      <p:sp>
        <p:nvSpPr>
          <p:cNvPr id="1496" name="CustomShape 301"/>
          <p:cNvSpPr/>
          <p:nvPr/>
        </p:nvSpPr>
        <p:spPr>
          <a:xfrm rot="16200000">
            <a:off x="3120840" y="5781600"/>
            <a:ext cx="289440" cy="274320"/>
          </a:xfrm>
          <a:prstGeom prst="rect">
            <a:avLst/>
          </a:prstGeom>
          <a:noFill/>
          <a:ln w="9360">
            <a:noFill/>
          </a:ln>
        </p:spPr>
        <p:txBody>
          <a:bodyPr wrap="none" lIns="0" rIns="0" tIns="0" bIns="0"/>
          <a:p>
            <a:pPr algn="r">
              <a:lnSpc>
                <a:spcPct val="100000"/>
              </a:lnSpc>
            </a:pPr>
            <a:r>
              <a:rPr lang="en-US">
                <a:solidFill>
                  <a:srgbClr val="000000"/>
                </a:solidFill>
                <a:latin typeface="Geneva"/>
              </a:rPr>
              <a:t>64</a:t>
            </a:r>
            <a:endParaRPr/>
          </a:p>
        </p:txBody>
      </p:sp>
      <p:sp>
        <p:nvSpPr>
          <p:cNvPr id="1497" name="CustomShape 302"/>
          <p:cNvSpPr/>
          <p:nvPr/>
        </p:nvSpPr>
        <p:spPr>
          <a:xfrm rot="16200000">
            <a:off x="3799080" y="5845680"/>
            <a:ext cx="434520" cy="274320"/>
          </a:xfrm>
          <a:prstGeom prst="rect">
            <a:avLst/>
          </a:prstGeom>
          <a:noFill/>
          <a:ln w="9360">
            <a:noFill/>
          </a:ln>
        </p:spPr>
        <p:txBody>
          <a:bodyPr wrap="none" lIns="0" rIns="0" tIns="0" bIns="0"/>
          <a:p>
            <a:pPr algn="r">
              <a:lnSpc>
                <a:spcPct val="100000"/>
              </a:lnSpc>
            </a:pPr>
            <a:r>
              <a:rPr lang="en-US">
                <a:solidFill>
                  <a:srgbClr val="000000"/>
                </a:solidFill>
                <a:latin typeface="Geneva"/>
              </a:rPr>
              <a:t>128</a:t>
            </a:r>
            <a:endParaRPr/>
          </a:p>
        </p:txBody>
      </p:sp>
      <p:sp>
        <p:nvSpPr>
          <p:cNvPr id="1498" name="CustomShape 303"/>
          <p:cNvSpPr/>
          <p:nvPr/>
        </p:nvSpPr>
        <p:spPr>
          <a:xfrm rot="16200000">
            <a:off x="4591080" y="5844960"/>
            <a:ext cx="434520" cy="274320"/>
          </a:xfrm>
          <a:prstGeom prst="rect">
            <a:avLst/>
          </a:prstGeom>
          <a:noFill/>
          <a:ln w="9360">
            <a:noFill/>
          </a:ln>
        </p:spPr>
        <p:txBody>
          <a:bodyPr wrap="none" lIns="0" rIns="0" tIns="0" bIns="0"/>
          <a:p>
            <a:pPr algn="r">
              <a:lnSpc>
                <a:spcPct val="100000"/>
              </a:lnSpc>
            </a:pPr>
            <a:r>
              <a:rPr lang="en-US">
                <a:solidFill>
                  <a:srgbClr val="000000"/>
                </a:solidFill>
                <a:latin typeface="Geneva"/>
              </a:rPr>
              <a:t>256</a:t>
            </a:r>
            <a:endParaRPr/>
          </a:p>
        </p:txBody>
      </p:sp>
      <p:sp>
        <p:nvSpPr>
          <p:cNvPr id="1499" name="CustomShape 304"/>
          <p:cNvSpPr/>
          <p:nvPr/>
        </p:nvSpPr>
        <p:spPr>
          <a:xfrm>
            <a:off x="5224320" y="2981160"/>
            <a:ext cx="1481040" cy="2658600"/>
          </a:xfrm>
          <a:prstGeom prst="rect">
            <a:avLst/>
          </a:prstGeom>
          <a:solidFill>
            <a:srgbClr val="ffffff"/>
          </a:solidFill>
          <a:ln w="12600">
            <a:solidFill>
              <a:srgbClr val="000000"/>
            </a:solidFill>
            <a:miter/>
          </a:ln>
        </p:spPr>
      </p:sp>
      <p:sp>
        <p:nvSpPr>
          <p:cNvPr id="1500" name="Line 305"/>
          <p:cNvSpPr/>
          <p:nvPr/>
        </p:nvSpPr>
        <p:spPr>
          <a:xfrm>
            <a:off x="5335560" y="3227040"/>
            <a:ext cx="559800" cy="1800"/>
          </a:xfrm>
          <a:prstGeom prst="line">
            <a:avLst/>
          </a:prstGeom>
          <a:ln w="12600">
            <a:solidFill>
              <a:srgbClr val="000000"/>
            </a:solidFill>
            <a:round/>
          </a:ln>
        </p:spPr>
      </p:sp>
      <p:sp>
        <p:nvSpPr>
          <p:cNvPr id="1501" name="CustomShape 306"/>
          <p:cNvSpPr/>
          <p:nvPr/>
        </p:nvSpPr>
        <p:spPr>
          <a:xfrm>
            <a:off x="5586480" y="3195720"/>
            <a:ext cx="58320" cy="63000"/>
          </a:xfrm>
          <a:prstGeom prst="rect">
            <a:avLst/>
          </a:prstGeom>
          <a:solidFill>
            <a:srgbClr val="dd0806"/>
          </a:solidFill>
          <a:ln w="12600">
            <a:solidFill>
              <a:srgbClr val="000000"/>
            </a:solidFill>
            <a:miter/>
          </a:ln>
        </p:spPr>
      </p:sp>
      <p:sp>
        <p:nvSpPr>
          <p:cNvPr id="1502" name="CustomShape 307"/>
          <p:cNvSpPr/>
          <p:nvPr/>
        </p:nvSpPr>
        <p:spPr>
          <a:xfrm>
            <a:off x="5991480" y="3138480"/>
            <a:ext cx="293760" cy="274320"/>
          </a:xfrm>
          <a:prstGeom prst="rect">
            <a:avLst/>
          </a:prstGeom>
          <a:noFill/>
          <a:ln w="9360">
            <a:noFill/>
          </a:ln>
        </p:spPr>
        <p:txBody>
          <a:bodyPr wrap="none" lIns="0" rIns="0" tIns="0" bIns="0"/>
          <a:p>
            <a:pPr>
              <a:lnSpc>
                <a:spcPct val="100000"/>
              </a:lnSpc>
            </a:pPr>
            <a:r>
              <a:rPr lang="en-US">
                <a:solidFill>
                  <a:srgbClr val="000000"/>
                </a:solidFill>
                <a:latin typeface="Geneva"/>
              </a:rPr>
              <a:t>1K</a:t>
            </a:r>
            <a:endParaRPr/>
          </a:p>
        </p:txBody>
      </p:sp>
      <p:sp>
        <p:nvSpPr>
          <p:cNvPr id="1503" name="Line 308"/>
          <p:cNvSpPr/>
          <p:nvPr/>
        </p:nvSpPr>
        <p:spPr>
          <a:xfrm>
            <a:off x="5335560" y="3744720"/>
            <a:ext cx="559800" cy="1440"/>
          </a:xfrm>
          <a:prstGeom prst="line">
            <a:avLst/>
          </a:prstGeom>
          <a:ln w="12600">
            <a:solidFill>
              <a:srgbClr val="000000"/>
            </a:solidFill>
            <a:round/>
          </a:ln>
        </p:spPr>
      </p:sp>
      <p:sp>
        <p:nvSpPr>
          <p:cNvPr id="1504" name="CustomShape 309"/>
          <p:cNvSpPr/>
          <p:nvPr/>
        </p:nvSpPr>
        <p:spPr>
          <a:xfrm>
            <a:off x="5586480" y="3713040"/>
            <a:ext cx="58320" cy="61560"/>
          </a:xfrm>
          <a:prstGeom prst="rect">
            <a:avLst/>
          </a:prstGeom>
          <a:solidFill>
            <a:srgbClr val="008011"/>
          </a:solidFill>
          <a:ln w="12600">
            <a:solidFill>
              <a:srgbClr val="000000"/>
            </a:solidFill>
            <a:miter/>
          </a:ln>
        </p:spPr>
      </p:sp>
      <p:sp>
        <p:nvSpPr>
          <p:cNvPr id="1505" name="CustomShape 310"/>
          <p:cNvSpPr/>
          <p:nvPr/>
        </p:nvSpPr>
        <p:spPr>
          <a:xfrm>
            <a:off x="5991480" y="3656160"/>
            <a:ext cx="293760" cy="274320"/>
          </a:xfrm>
          <a:prstGeom prst="rect">
            <a:avLst/>
          </a:prstGeom>
          <a:noFill/>
          <a:ln w="9360">
            <a:noFill/>
          </a:ln>
        </p:spPr>
        <p:txBody>
          <a:bodyPr wrap="none" lIns="0" rIns="0" tIns="0" bIns="0"/>
          <a:p>
            <a:pPr>
              <a:lnSpc>
                <a:spcPct val="100000"/>
              </a:lnSpc>
            </a:pPr>
            <a:r>
              <a:rPr lang="en-US">
                <a:solidFill>
                  <a:srgbClr val="000000"/>
                </a:solidFill>
                <a:latin typeface="Geneva"/>
              </a:rPr>
              <a:t>4K</a:t>
            </a:r>
            <a:endParaRPr/>
          </a:p>
        </p:txBody>
      </p:sp>
      <p:sp>
        <p:nvSpPr>
          <p:cNvPr id="1506" name="Line 311"/>
          <p:cNvSpPr/>
          <p:nvPr/>
        </p:nvSpPr>
        <p:spPr>
          <a:xfrm>
            <a:off x="5335560" y="4260600"/>
            <a:ext cx="559800" cy="1800"/>
          </a:xfrm>
          <a:prstGeom prst="line">
            <a:avLst/>
          </a:prstGeom>
          <a:ln w="12600">
            <a:solidFill>
              <a:srgbClr val="000000"/>
            </a:solidFill>
            <a:round/>
          </a:ln>
        </p:spPr>
      </p:sp>
      <p:sp>
        <p:nvSpPr>
          <p:cNvPr id="1507" name="CustomShape 312"/>
          <p:cNvSpPr/>
          <p:nvPr/>
        </p:nvSpPr>
        <p:spPr>
          <a:xfrm>
            <a:off x="5586480" y="4229280"/>
            <a:ext cx="58320" cy="63000"/>
          </a:xfrm>
          <a:prstGeom prst="rect">
            <a:avLst/>
          </a:prstGeom>
          <a:solidFill>
            <a:srgbClr val="0000d4"/>
          </a:solidFill>
          <a:ln w="12600">
            <a:solidFill>
              <a:srgbClr val="000000"/>
            </a:solidFill>
            <a:miter/>
          </a:ln>
        </p:spPr>
      </p:sp>
      <p:sp>
        <p:nvSpPr>
          <p:cNvPr id="1508" name="CustomShape 313"/>
          <p:cNvSpPr/>
          <p:nvPr/>
        </p:nvSpPr>
        <p:spPr>
          <a:xfrm>
            <a:off x="5982840" y="4173480"/>
            <a:ext cx="438480" cy="274320"/>
          </a:xfrm>
          <a:prstGeom prst="rect">
            <a:avLst/>
          </a:prstGeom>
          <a:noFill/>
          <a:ln w="9360">
            <a:noFill/>
          </a:ln>
        </p:spPr>
        <p:txBody>
          <a:bodyPr wrap="none" lIns="0" rIns="0" tIns="0" bIns="0"/>
          <a:p>
            <a:pPr>
              <a:lnSpc>
                <a:spcPct val="100000"/>
              </a:lnSpc>
            </a:pPr>
            <a:r>
              <a:rPr lang="en-US">
                <a:solidFill>
                  <a:srgbClr val="000000"/>
                </a:solidFill>
                <a:latin typeface="Geneva"/>
              </a:rPr>
              <a:t>16K</a:t>
            </a:r>
            <a:endParaRPr/>
          </a:p>
        </p:txBody>
      </p:sp>
      <p:sp>
        <p:nvSpPr>
          <p:cNvPr id="1509" name="Line 314"/>
          <p:cNvSpPr/>
          <p:nvPr/>
        </p:nvSpPr>
        <p:spPr>
          <a:xfrm>
            <a:off x="5335560" y="4778280"/>
            <a:ext cx="559800" cy="1440"/>
          </a:xfrm>
          <a:prstGeom prst="line">
            <a:avLst/>
          </a:prstGeom>
          <a:ln w="12600">
            <a:solidFill>
              <a:srgbClr val="000000"/>
            </a:solidFill>
            <a:round/>
          </a:ln>
        </p:spPr>
      </p:sp>
      <p:sp>
        <p:nvSpPr>
          <p:cNvPr id="1510" name="CustomShape 315"/>
          <p:cNvSpPr/>
          <p:nvPr/>
        </p:nvSpPr>
        <p:spPr>
          <a:xfrm>
            <a:off x="5586480" y="4746600"/>
            <a:ext cx="58320" cy="61560"/>
          </a:xfrm>
          <a:prstGeom prst="rect">
            <a:avLst/>
          </a:prstGeom>
          <a:solidFill>
            <a:srgbClr val="fcf305"/>
          </a:solidFill>
          <a:ln w="12600">
            <a:solidFill>
              <a:srgbClr val="000000"/>
            </a:solidFill>
            <a:miter/>
          </a:ln>
        </p:spPr>
      </p:sp>
      <p:sp>
        <p:nvSpPr>
          <p:cNvPr id="1511" name="CustomShape 316"/>
          <p:cNvSpPr/>
          <p:nvPr/>
        </p:nvSpPr>
        <p:spPr>
          <a:xfrm>
            <a:off x="5982840" y="4689360"/>
            <a:ext cx="438480" cy="274320"/>
          </a:xfrm>
          <a:prstGeom prst="rect">
            <a:avLst/>
          </a:prstGeom>
          <a:noFill/>
          <a:ln w="9360">
            <a:noFill/>
          </a:ln>
        </p:spPr>
        <p:txBody>
          <a:bodyPr wrap="none" lIns="0" rIns="0" tIns="0" bIns="0"/>
          <a:p>
            <a:pPr>
              <a:lnSpc>
                <a:spcPct val="100000"/>
              </a:lnSpc>
            </a:pPr>
            <a:r>
              <a:rPr lang="en-US">
                <a:solidFill>
                  <a:srgbClr val="000000"/>
                </a:solidFill>
                <a:latin typeface="Geneva"/>
              </a:rPr>
              <a:t>64K</a:t>
            </a:r>
            <a:endParaRPr/>
          </a:p>
        </p:txBody>
      </p:sp>
      <p:sp>
        <p:nvSpPr>
          <p:cNvPr id="1512" name="Line 317"/>
          <p:cNvSpPr/>
          <p:nvPr/>
        </p:nvSpPr>
        <p:spPr>
          <a:xfrm>
            <a:off x="5335560" y="5294160"/>
            <a:ext cx="559800" cy="1440"/>
          </a:xfrm>
          <a:prstGeom prst="line">
            <a:avLst/>
          </a:prstGeom>
          <a:ln w="12600">
            <a:solidFill>
              <a:srgbClr val="000000"/>
            </a:solidFill>
            <a:round/>
          </a:ln>
        </p:spPr>
      </p:sp>
      <p:sp>
        <p:nvSpPr>
          <p:cNvPr id="1513" name="CustomShape 318"/>
          <p:cNvSpPr/>
          <p:nvPr/>
        </p:nvSpPr>
        <p:spPr>
          <a:xfrm>
            <a:off x="5586480" y="5262480"/>
            <a:ext cx="58320" cy="63000"/>
          </a:xfrm>
          <a:prstGeom prst="rect">
            <a:avLst/>
          </a:prstGeom>
          <a:solidFill>
            <a:srgbClr val="f20884"/>
          </a:solidFill>
          <a:ln w="12600">
            <a:solidFill>
              <a:srgbClr val="000000"/>
            </a:solidFill>
            <a:miter/>
          </a:ln>
        </p:spPr>
      </p:sp>
      <p:sp>
        <p:nvSpPr>
          <p:cNvPr id="1514" name="CustomShape 319"/>
          <p:cNvSpPr/>
          <p:nvPr/>
        </p:nvSpPr>
        <p:spPr>
          <a:xfrm>
            <a:off x="5974200" y="5207040"/>
            <a:ext cx="583200" cy="274320"/>
          </a:xfrm>
          <a:prstGeom prst="rect">
            <a:avLst/>
          </a:prstGeom>
          <a:noFill/>
          <a:ln w="9360">
            <a:noFill/>
          </a:ln>
        </p:spPr>
        <p:txBody>
          <a:bodyPr wrap="none" lIns="0" rIns="0" tIns="0" bIns="0"/>
          <a:p>
            <a:pPr>
              <a:lnSpc>
                <a:spcPct val="100000"/>
              </a:lnSpc>
            </a:pPr>
            <a:r>
              <a:rPr lang="en-US">
                <a:solidFill>
                  <a:srgbClr val="000000"/>
                </a:solidFill>
                <a:latin typeface="Geneva"/>
              </a:rPr>
              <a:t>256K</a:t>
            </a:r>
            <a:endParaRPr/>
          </a:p>
        </p:txBody>
      </p:sp>
      <p:sp>
        <p:nvSpPr>
          <p:cNvPr id="1515" name="CustomShape 320"/>
          <p:cNvSpPr/>
          <p:nvPr/>
        </p:nvSpPr>
        <p:spPr>
          <a:xfrm rot="19429200">
            <a:off x="3652920" y="2901960"/>
            <a:ext cx="1441080" cy="685440"/>
          </a:xfrm>
          <a:prstGeom prst="ellipse">
            <a:avLst/>
          </a:prstGeom>
          <a:noFill/>
          <a:ln w="19080">
            <a:solidFill>
              <a:srgbClr val="cc0000"/>
            </a:solidFill>
            <a:round/>
          </a:ln>
        </p:spPr>
      </p:sp>
      <p:sp>
        <p:nvSpPr>
          <p:cNvPr id="1516" name="CustomShape 321"/>
          <p:cNvSpPr/>
          <p:nvPr/>
        </p:nvSpPr>
        <p:spPr>
          <a:xfrm>
            <a:off x="3170160" y="2363760"/>
            <a:ext cx="3042720" cy="333720"/>
          </a:xfrm>
          <a:prstGeom prst="rect">
            <a:avLst/>
          </a:prstGeom>
          <a:solidFill>
            <a:srgbClr val="ffffff"/>
          </a:solidFill>
          <a:ln w="12600">
            <a:noFill/>
          </a:ln>
        </p:spPr>
        <p:txBody>
          <a:bodyPr lIns="90000" rIns="90000" tIns="45000" bIns="45000"/>
          <a:p>
            <a:pPr>
              <a:lnSpc>
                <a:spcPct val="100000"/>
              </a:lnSpc>
            </a:pPr>
            <a:r>
              <a:rPr b="1" lang="en-US" sz="1600">
                <a:solidFill>
                  <a:srgbClr val="cc0000"/>
                </a:solidFill>
                <a:latin typeface="Arial"/>
              </a:rPr>
              <a:t>Increased Conflict Misses</a:t>
            </a:r>
            <a:endParaRPr/>
          </a:p>
        </p:txBody>
      </p:sp>
      <p:sp>
        <p:nvSpPr>
          <p:cNvPr id="1517" name="CustomShape 322"/>
          <p:cNvSpPr/>
          <p:nvPr/>
        </p:nvSpPr>
        <p:spPr>
          <a:xfrm flipH="1" rot="20719200">
            <a:off x="1528560" y="3659040"/>
            <a:ext cx="1068120" cy="457200"/>
          </a:xfrm>
          <a:prstGeom prst="ellipse">
            <a:avLst/>
          </a:prstGeom>
          <a:noFill/>
          <a:ln w="19080">
            <a:solidFill>
              <a:srgbClr val="008000"/>
            </a:solidFill>
            <a:round/>
          </a:ln>
        </p:spPr>
      </p:sp>
      <p:sp>
        <p:nvSpPr>
          <p:cNvPr id="1518" name="CustomShape 323"/>
          <p:cNvSpPr/>
          <p:nvPr/>
        </p:nvSpPr>
        <p:spPr>
          <a:xfrm>
            <a:off x="1690560" y="2744640"/>
            <a:ext cx="1417320" cy="820440"/>
          </a:xfrm>
          <a:prstGeom prst="rect">
            <a:avLst/>
          </a:prstGeom>
          <a:solidFill>
            <a:srgbClr val="ffffff"/>
          </a:solidFill>
          <a:ln w="12600">
            <a:noFill/>
          </a:ln>
        </p:spPr>
        <p:txBody>
          <a:bodyPr lIns="90000" rIns="90000" tIns="45000" bIns="45000"/>
          <a:p>
            <a:pPr>
              <a:lnSpc>
                <a:spcPct val="100000"/>
              </a:lnSpc>
            </a:pPr>
            <a:r>
              <a:rPr b="1" lang="en-US" sz="1600">
                <a:solidFill>
                  <a:srgbClr val="008000"/>
                </a:solidFill>
                <a:latin typeface="Arial"/>
              </a:rPr>
              <a:t>Reduced Compulsory Misses</a:t>
            </a:r>
            <a:endParaRPr/>
          </a:p>
        </p:txBody>
      </p:sp>
      <p:sp>
        <p:nvSpPr>
          <p:cNvPr id="1519" name="CustomShape 324"/>
          <p:cNvSpPr/>
          <p:nvPr/>
        </p:nvSpPr>
        <p:spPr>
          <a:xfrm>
            <a:off x="7047000" y="2979720"/>
            <a:ext cx="1439640" cy="2653920"/>
          </a:xfrm>
          <a:prstGeom prst="rect">
            <a:avLst/>
          </a:prstGeom>
          <a:noFill/>
          <a:ln w="12600">
            <a:solidFill>
              <a:srgbClr val="ff0000"/>
            </a:solidFill>
            <a:miter/>
          </a:ln>
        </p:spPr>
        <p:txBody>
          <a:bodyPr lIns="0" rIns="0" tIns="0" bIns="0" anchor="ctr"/>
          <a:p>
            <a:pPr algn="ctr">
              <a:lnSpc>
                <a:spcPct val="100000"/>
              </a:lnSpc>
            </a:pPr>
            <a:r>
              <a:rPr lang="en-US">
                <a:solidFill>
                  <a:srgbClr val="000000"/>
                </a:solidFill>
                <a:latin typeface="Arial"/>
              </a:rPr>
              <a:t>64-byte blocks are common in L1 caches</a:t>
            </a:r>
            <a:endParaRPr/>
          </a:p>
          <a:p>
            <a:pPr algn="ctr">
              <a:lnSpc>
                <a:spcPct val="100000"/>
              </a:lnSpc>
            </a:pPr>
            <a:r>
              <a:rPr lang="en-US">
                <a:solidFill>
                  <a:srgbClr val="000000"/>
                </a:solidFill>
                <a:latin typeface="Arial"/>
              </a:rPr>
              <a:t>128-byte block are common in L2 caches</a:t>
            </a:r>
            <a:endParaRPr/>
          </a:p>
        </p:txBody>
      </p:sp>
    </p:spTree>
  </p:cSld>
  <p:timing>
    <p:tnLst>
      <p:par>
        <p:cTn id="295" dur="indefinite" restart="never" nodeType="tmRoot">
          <p:childTnLst>
            <p:seq>
              <p:cTn id="296" dur="indefinite" nodeType="mainSeq">
                <p:childTnLst>
                  <p:par>
                    <p:cTn id="297" fill="hold">
                      <p:stCondLst>
                        <p:cond delay="indefinite"/>
                      </p:stCondLst>
                      <p:childTnLst>
                        <p:par>
                          <p:cTn id="298" fill="hold">
                            <p:stCondLst>
                              <p:cond delay="0"/>
                            </p:stCondLst>
                            <p:childTnLst>
                              <p:par>
                                <p:cTn id="299" nodeType="clickEffect" fill="hold" presetClass="entr" presetID="9">
                                  <p:stCondLst>
                                    <p:cond delay="0"/>
                                  </p:stCondLst>
                                  <p:childTnLst>
                                    <p:set>
                                      <p:cBhvr>
                                        <p:cTn id="300" dur="1" fill="hold">
                                          <p:stCondLst>
                                            <p:cond delay="0"/>
                                          </p:stCondLst>
                                        </p:cTn>
                                        <p:tgtEl>
                                          <p:spTgt spid="-1"/>
                                        </p:tgtEl>
                                        <p:attrNameLst>
                                          <p:attrName>style.visibility</p:attrName>
                                        </p:attrNameLst>
                                      </p:cBhvr>
                                      <p:to>
                                        <p:strVal val="visible"/>
                                      </p:to>
                                    </p:set>
                                    <p:animEffect filter="dissolve" transition="in">
                                      <p:cBhvr additive="repl">
                                        <p:cTn id="301" dur="500"/>
                                        <p:tgtEl>
                                          <p:spTgt spid="-1"/>
                                        </p:tgtEl>
                                      </p:cBhvr>
                                    </p:animEffect>
                                  </p:childTnLst>
                                </p:cTn>
                              </p:par>
                            </p:childTnLst>
                          </p:cTn>
                        </p:par>
                      </p:childTnLst>
                    </p:cTn>
                  </p:par>
                  <p:par>
                    <p:cTn id="302" fill="hold">
                      <p:stCondLst>
                        <p:cond delay="indefinite"/>
                      </p:stCondLst>
                      <p:childTnLst>
                        <p:par>
                          <p:cTn id="303" fill="hold">
                            <p:stCondLst>
                              <p:cond delay="0"/>
                            </p:stCondLst>
                            <p:childTnLst>
                              <p:par>
                                <p:cTn id="304" nodeType="clickEffect" fill="hold" presetClass="entr" presetID="9">
                                  <p:stCondLst>
                                    <p:cond delay="0"/>
                                  </p:stCondLst>
                                  <p:childTnLst>
                                    <p:set>
                                      <p:cBhvr>
                                        <p:cTn id="305" dur="1" fill="hold">
                                          <p:stCondLst>
                                            <p:cond delay="0"/>
                                          </p:stCondLst>
                                        </p:cTn>
                                        <p:tgtEl>
                                          <p:spTgt spid="-1"/>
                                        </p:tgtEl>
                                        <p:attrNameLst>
                                          <p:attrName>style.visibility</p:attrName>
                                        </p:attrNameLst>
                                      </p:cBhvr>
                                      <p:to>
                                        <p:strVal val="visible"/>
                                      </p:to>
                                    </p:set>
                                    <p:animEffect filter="dissolve" transition="in">
                                      <p:cBhvr additive="repl">
                                        <p:cTn id="306" dur="500"/>
                                        <p:tgtEl>
                                          <p:spTgt spid="-1"/>
                                        </p:tgtEl>
                                      </p:cBhvr>
                                    </p:animEffect>
                                  </p:childTnLst>
                                </p:cTn>
                              </p:par>
                            </p:childTnLst>
                          </p:cTn>
                        </p:par>
                      </p:childTnLst>
                    </p:cTn>
                  </p:par>
                  <p:par>
                    <p:cTn id="307" fill="hold">
                      <p:stCondLst>
                        <p:cond delay="indefinite"/>
                      </p:stCondLst>
                      <p:childTnLst>
                        <p:par>
                          <p:cTn id="308" fill="hold">
                            <p:stCondLst>
                              <p:cond delay="0"/>
                            </p:stCondLst>
                            <p:childTnLst>
                              <p:par>
                                <p:cTn id="309" nodeType="clickEffect" fill="hold" presetClass="entr" presetID="9">
                                  <p:stCondLst>
                                    <p:cond delay="0"/>
                                  </p:stCondLst>
                                  <p:childTnLst>
                                    <p:set>
                                      <p:cBhvr>
                                        <p:cTn id="310" dur="1" fill="hold">
                                          <p:stCondLst>
                                            <p:cond delay="0"/>
                                          </p:stCondLst>
                                        </p:cTn>
                                        <p:tgtEl>
                                          <p:spTgt spid="1519"/>
                                        </p:tgtEl>
                                        <p:attrNameLst>
                                          <p:attrName>style.visibility</p:attrName>
                                        </p:attrNameLst>
                                      </p:cBhvr>
                                      <p:to>
                                        <p:strVal val="visible"/>
                                      </p:to>
                                    </p:set>
                                    <p:animEffect filter="dissolve" transition="in">
                                      <p:cBhvr additive="repl">
                                        <p:cTn id="311" dur="500"/>
                                        <p:tgtEl>
                                          <p:spTgt spid="1519"/>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1" name="TextShape 1"/>
          <p:cNvSpPr txBox="1"/>
          <p:nvPr/>
        </p:nvSpPr>
        <p:spPr>
          <a:xfrm>
            <a:off x="457200" y="274680"/>
            <a:ext cx="8229240" cy="791640"/>
          </a:xfrm>
          <a:prstGeom prst="rect">
            <a:avLst/>
          </a:prstGeom>
        </p:spPr>
        <p:txBody>
          <a:bodyPr anchor="ctr"/>
          <a:p>
            <a:pPr>
              <a:lnSpc>
                <a:spcPct val="100000"/>
              </a:lnSpc>
            </a:pPr>
            <a:r>
              <a:rPr lang="en-US" sz="3600">
                <a:solidFill>
                  <a:srgbClr val="000099"/>
                </a:solidFill>
                <a:latin typeface="Comic Sans MS"/>
              </a:rPr>
              <a:t>Static RAM Storage Cell</a:t>
            </a:r>
            <a:endParaRPr/>
          </a:p>
        </p:txBody>
      </p:sp>
      <p:sp>
        <p:nvSpPr>
          <p:cNvPr id="172" name="TextShape 2"/>
          <p:cNvSpPr txBox="1"/>
          <p:nvPr/>
        </p:nvSpPr>
        <p:spPr>
          <a:xfrm>
            <a:off x="457200" y="1143000"/>
            <a:ext cx="8229240" cy="5076360"/>
          </a:xfrm>
          <a:prstGeom prst="rect">
            <a:avLst/>
          </a:prstGeom>
        </p:spPr>
        <p:txBody>
          <a:bodyPr/>
          <a:p>
            <a:pPr>
              <a:lnSpc>
                <a:spcPct val="100000"/>
              </a:lnSpc>
              <a:buFont typeface="Wingdings" charset="2"/>
              <a:buChar char=""/>
            </a:pPr>
            <a:r>
              <a:rPr lang="en-US" sz="2400">
                <a:solidFill>
                  <a:srgbClr val="000000"/>
                </a:solidFill>
                <a:latin typeface="Arial"/>
              </a:rPr>
              <a:t>Static RAM (SRAM): fast but expensive RAM</a:t>
            </a:r>
            <a:endParaRPr/>
          </a:p>
          <a:p>
            <a:pPr>
              <a:lnSpc>
                <a:spcPct val="100000"/>
              </a:lnSpc>
              <a:buFont typeface="Wingdings" charset="2"/>
              <a:buChar char=""/>
            </a:pPr>
            <a:r>
              <a:rPr lang="en-US" sz="2400">
                <a:solidFill>
                  <a:srgbClr val="000000"/>
                </a:solidFill>
                <a:latin typeface="Arial"/>
              </a:rPr>
              <a:t>6-Transistor cell with no static current</a:t>
            </a:r>
            <a:endParaRPr/>
          </a:p>
          <a:p>
            <a:pPr>
              <a:lnSpc>
                <a:spcPct val="100000"/>
              </a:lnSpc>
              <a:buFont typeface="Wingdings" charset="2"/>
              <a:buChar char=""/>
            </a:pPr>
            <a:r>
              <a:rPr lang="en-US" sz="2400">
                <a:solidFill>
                  <a:srgbClr val="000000"/>
                </a:solidFill>
                <a:latin typeface="Arial"/>
              </a:rPr>
              <a:t>Typically used for </a:t>
            </a:r>
            <a:r>
              <a:rPr lang="en-US" sz="2400">
                <a:solidFill>
                  <a:srgbClr val="ff0000"/>
                </a:solidFill>
                <a:latin typeface="Arial"/>
              </a:rPr>
              <a:t>caches</a:t>
            </a:r>
            <a:endParaRPr/>
          </a:p>
          <a:p>
            <a:pPr>
              <a:lnSpc>
                <a:spcPct val="100000"/>
              </a:lnSpc>
              <a:buFont typeface="Wingdings" charset="2"/>
              <a:buChar char=""/>
            </a:pPr>
            <a:r>
              <a:rPr lang="en-US" sz="2400">
                <a:solidFill>
                  <a:srgbClr val="000000"/>
                </a:solidFill>
                <a:latin typeface="Arial"/>
              </a:rPr>
              <a:t>Provides </a:t>
            </a:r>
            <a:r>
              <a:rPr lang="en-US" sz="2400">
                <a:solidFill>
                  <a:srgbClr val="ff0000"/>
                </a:solidFill>
                <a:latin typeface="Arial"/>
              </a:rPr>
              <a:t>fast access time</a:t>
            </a:r>
            <a:endParaRPr/>
          </a:p>
          <a:p>
            <a:pPr>
              <a:lnSpc>
                <a:spcPct val="100000"/>
              </a:lnSpc>
              <a:buFont typeface="Wingdings" charset="2"/>
              <a:buChar char=""/>
            </a:pPr>
            <a:r>
              <a:rPr lang="en-US" sz="2400">
                <a:solidFill>
                  <a:srgbClr val="000000"/>
                </a:solidFill>
                <a:latin typeface="Arial"/>
              </a:rPr>
              <a:t>Cell Implementation:</a:t>
            </a:r>
            <a:endParaRPr/>
          </a:p>
          <a:p>
            <a:pPr lvl="1">
              <a:lnSpc>
                <a:spcPct val="100000"/>
              </a:lnSpc>
              <a:buFont typeface="Wingdings" charset="2"/>
              <a:buChar char=""/>
            </a:pPr>
            <a:r>
              <a:rPr lang="en-US" sz="2000">
                <a:solidFill>
                  <a:srgbClr val="000000"/>
                </a:solidFill>
                <a:latin typeface="Arial"/>
              </a:rPr>
              <a:t>Cross-coupled inverters store bit</a:t>
            </a:r>
            <a:endParaRPr/>
          </a:p>
          <a:p>
            <a:pPr lvl="1">
              <a:lnSpc>
                <a:spcPct val="100000"/>
              </a:lnSpc>
              <a:buFont typeface="Wingdings" charset="2"/>
              <a:buChar char=""/>
            </a:pPr>
            <a:r>
              <a:rPr lang="en-US" sz="2000">
                <a:solidFill>
                  <a:srgbClr val="000000"/>
                </a:solidFill>
                <a:latin typeface="Arial"/>
              </a:rPr>
              <a:t>Two pass transistors</a:t>
            </a:r>
            <a:endParaRPr/>
          </a:p>
          <a:p>
            <a:pPr lvl="1">
              <a:lnSpc>
                <a:spcPct val="100000"/>
              </a:lnSpc>
              <a:buFont typeface="Wingdings" charset="2"/>
              <a:buChar char=""/>
            </a:pPr>
            <a:r>
              <a:rPr lang="en-US" sz="2000">
                <a:solidFill>
                  <a:srgbClr val="000000"/>
                </a:solidFill>
                <a:latin typeface="Arial"/>
              </a:rPr>
              <a:t>Row decoder selects the word line</a:t>
            </a:r>
            <a:endParaRPr/>
          </a:p>
          <a:p>
            <a:pPr lvl="1">
              <a:lnSpc>
                <a:spcPct val="100000"/>
              </a:lnSpc>
              <a:buFont typeface="Wingdings" charset="2"/>
              <a:buChar char=""/>
            </a:pPr>
            <a:r>
              <a:rPr lang="en-US" sz="2000">
                <a:solidFill>
                  <a:srgbClr val="000000"/>
                </a:solidFill>
                <a:latin typeface="Arial"/>
              </a:rPr>
              <a:t>Pass transistors enable the cell to be read and written</a:t>
            </a:r>
            <a:endParaRPr/>
          </a:p>
        </p:txBody>
      </p:sp>
      <p:sp>
        <p:nvSpPr>
          <p:cNvPr id="173" name="CustomShape 3"/>
          <p:cNvSpPr/>
          <p:nvPr/>
        </p:nvSpPr>
        <p:spPr>
          <a:xfrm>
            <a:off x="6010200" y="4956120"/>
            <a:ext cx="1980720" cy="363240"/>
          </a:xfrm>
          <a:prstGeom prst="rect">
            <a:avLst/>
          </a:prstGeom>
          <a:noFill/>
          <a:ln w="9360">
            <a:noFill/>
          </a:ln>
        </p:spPr>
        <p:txBody>
          <a:bodyPr lIns="0" rIns="0" tIns="0" bIns="0" anchor="ctr"/>
          <a:p>
            <a:pPr algn="ctr">
              <a:lnSpc>
                <a:spcPct val="100000"/>
              </a:lnSpc>
            </a:pPr>
            <a:r>
              <a:rPr lang="en-US">
                <a:solidFill>
                  <a:srgbClr val="000000"/>
                </a:solidFill>
                <a:latin typeface="Arial"/>
              </a:rPr>
              <a:t>Typical SRAM cell</a:t>
            </a:r>
            <a:endParaRPr/>
          </a:p>
        </p:txBody>
      </p:sp>
      <p:sp>
        <p:nvSpPr>
          <p:cNvPr id="174" name="Line 4"/>
          <p:cNvSpPr/>
          <p:nvPr/>
        </p:nvSpPr>
        <p:spPr>
          <a:xfrm>
            <a:off x="5516280" y="2751120"/>
            <a:ext cx="2970360" cy="0"/>
          </a:xfrm>
          <a:prstGeom prst="line">
            <a:avLst/>
          </a:prstGeom>
          <a:ln w="19080">
            <a:solidFill>
              <a:srgbClr val="000000"/>
            </a:solidFill>
            <a:round/>
          </a:ln>
        </p:spPr>
      </p:sp>
      <p:sp>
        <p:nvSpPr>
          <p:cNvPr id="175" name="CustomShape 5"/>
          <p:cNvSpPr/>
          <p:nvPr/>
        </p:nvSpPr>
        <p:spPr>
          <a:xfrm>
            <a:off x="7540560" y="4146480"/>
            <a:ext cx="90000" cy="360000"/>
          </a:xfrm>
          <a:prstGeom prst="rect">
            <a:avLst/>
          </a:prstGeom>
          <a:noFill/>
          <a:ln w="19080">
            <a:solidFill>
              <a:srgbClr val="000000"/>
            </a:solidFill>
            <a:round/>
          </a:ln>
        </p:spPr>
      </p:sp>
      <p:sp>
        <p:nvSpPr>
          <p:cNvPr id="176" name="Line 6"/>
          <p:cNvSpPr/>
          <p:nvPr/>
        </p:nvSpPr>
        <p:spPr>
          <a:xfrm>
            <a:off x="7451640" y="4190760"/>
            <a:ext cx="0" cy="271440"/>
          </a:xfrm>
          <a:prstGeom prst="line">
            <a:avLst/>
          </a:prstGeom>
          <a:ln w="19080">
            <a:solidFill>
              <a:srgbClr val="000000"/>
            </a:solidFill>
            <a:round/>
          </a:ln>
        </p:spPr>
      </p:sp>
      <p:sp>
        <p:nvSpPr>
          <p:cNvPr id="177" name="CustomShape 7"/>
          <p:cNvSpPr/>
          <p:nvPr/>
        </p:nvSpPr>
        <p:spPr>
          <a:xfrm>
            <a:off x="7362720" y="3381480"/>
            <a:ext cx="90000" cy="90000"/>
          </a:xfrm>
          <a:prstGeom prst="ellipse">
            <a:avLst/>
          </a:prstGeom>
          <a:solidFill>
            <a:srgbClr val="ffffff"/>
          </a:solidFill>
          <a:ln w="19080">
            <a:solidFill>
              <a:srgbClr val="000000"/>
            </a:solidFill>
            <a:round/>
          </a:ln>
        </p:spPr>
      </p:sp>
      <p:sp>
        <p:nvSpPr>
          <p:cNvPr id="178" name="CustomShape 8"/>
          <p:cNvSpPr/>
          <p:nvPr/>
        </p:nvSpPr>
        <p:spPr>
          <a:xfrm>
            <a:off x="7540560" y="3246480"/>
            <a:ext cx="90000" cy="360000"/>
          </a:xfrm>
          <a:prstGeom prst="rect">
            <a:avLst/>
          </a:prstGeom>
          <a:noFill/>
          <a:ln w="19080">
            <a:solidFill>
              <a:srgbClr val="000000"/>
            </a:solidFill>
            <a:round/>
          </a:ln>
        </p:spPr>
      </p:sp>
      <p:sp>
        <p:nvSpPr>
          <p:cNvPr id="179" name="Line 9"/>
          <p:cNvSpPr/>
          <p:nvPr/>
        </p:nvSpPr>
        <p:spPr>
          <a:xfrm>
            <a:off x="7453080" y="3290760"/>
            <a:ext cx="0" cy="271440"/>
          </a:xfrm>
          <a:prstGeom prst="line">
            <a:avLst/>
          </a:prstGeom>
          <a:ln w="19080">
            <a:solidFill>
              <a:srgbClr val="000000"/>
            </a:solidFill>
            <a:round/>
          </a:ln>
        </p:spPr>
      </p:sp>
      <p:sp>
        <p:nvSpPr>
          <p:cNvPr id="180" name="Line 10"/>
          <p:cNvSpPr/>
          <p:nvPr/>
        </p:nvSpPr>
        <p:spPr>
          <a:xfrm>
            <a:off x="7630920" y="3606480"/>
            <a:ext cx="0" cy="540000"/>
          </a:xfrm>
          <a:prstGeom prst="line">
            <a:avLst/>
          </a:prstGeom>
          <a:ln w="19080">
            <a:solidFill>
              <a:srgbClr val="000000"/>
            </a:solidFill>
            <a:round/>
          </a:ln>
        </p:spPr>
      </p:sp>
      <p:sp>
        <p:nvSpPr>
          <p:cNvPr id="181" name="CustomShape 11"/>
          <p:cNvSpPr/>
          <p:nvPr/>
        </p:nvSpPr>
        <p:spPr>
          <a:xfrm rot="5400000">
            <a:off x="6010560" y="3651120"/>
            <a:ext cx="90000" cy="360000"/>
          </a:xfrm>
          <a:prstGeom prst="rect">
            <a:avLst/>
          </a:prstGeom>
          <a:noFill/>
          <a:ln w="19080">
            <a:solidFill>
              <a:srgbClr val="000000"/>
            </a:solidFill>
            <a:round/>
          </a:ln>
        </p:spPr>
      </p:sp>
      <p:sp>
        <p:nvSpPr>
          <p:cNvPr id="182" name="Line 12"/>
          <p:cNvSpPr/>
          <p:nvPr/>
        </p:nvSpPr>
        <p:spPr>
          <a:xfrm flipH="1">
            <a:off x="5921280" y="3693960"/>
            <a:ext cx="271440" cy="0"/>
          </a:xfrm>
          <a:prstGeom prst="line">
            <a:avLst/>
          </a:prstGeom>
          <a:ln w="19080">
            <a:solidFill>
              <a:srgbClr val="000000"/>
            </a:solidFill>
            <a:round/>
          </a:ln>
        </p:spPr>
      </p:sp>
      <p:sp>
        <p:nvSpPr>
          <p:cNvPr id="183" name="CustomShape 13"/>
          <p:cNvSpPr/>
          <p:nvPr/>
        </p:nvSpPr>
        <p:spPr>
          <a:xfrm>
            <a:off x="6370560" y="3111480"/>
            <a:ext cx="1260000" cy="180720"/>
          </a:xfrm>
          <a:prstGeom prst="rect">
            <a:avLst/>
          </a:prstGeom>
          <a:noFill/>
          <a:ln w="19080">
            <a:solidFill>
              <a:srgbClr val="000000"/>
            </a:solidFill>
            <a:round/>
          </a:ln>
        </p:spPr>
      </p:sp>
      <p:sp>
        <p:nvSpPr>
          <p:cNvPr id="184" name="CustomShape 14"/>
          <p:cNvSpPr/>
          <p:nvPr/>
        </p:nvSpPr>
        <p:spPr>
          <a:xfrm flipH="1">
            <a:off x="6370560" y="4146480"/>
            <a:ext cx="90000" cy="360000"/>
          </a:xfrm>
          <a:prstGeom prst="rect">
            <a:avLst/>
          </a:prstGeom>
          <a:noFill/>
          <a:ln w="19080">
            <a:solidFill>
              <a:srgbClr val="000000"/>
            </a:solidFill>
            <a:round/>
          </a:ln>
        </p:spPr>
      </p:sp>
      <p:sp>
        <p:nvSpPr>
          <p:cNvPr id="185" name="Line 15"/>
          <p:cNvSpPr/>
          <p:nvPr/>
        </p:nvSpPr>
        <p:spPr>
          <a:xfrm>
            <a:off x="6553080" y="4190760"/>
            <a:ext cx="0" cy="271440"/>
          </a:xfrm>
          <a:prstGeom prst="line">
            <a:avLst/>
          </a:prstGeom>
          <a:ln w="19080">
            <a:solidFill>
              <a:srgbClr val="000000"/>
            </a:solidFill>
            <a:round/>
          </a:ln>
        </p:spPr>
      </p:sp>
      <p:sp>
        <p:nvSpPr>
          <p:cNvPr id="186" name="CustomShape 16"/>
          <p:cNvSpPr/>
          <p:nvPr/>
        </p:nvSpPr>
        <p:spPr>
          <a:xfrm flipH="1">
            <a:off x="6551640" y="3381480"/>
            <a:ext cx="90000" cy="90000"/>
          </a:xfrm>
          <a:prstGeom prst="ellipse">
            <a:avLst/>
          </a:prstGeom>
          <a:solidFill>
            <a:srgbClr val="ffffff"/>
          </a:solidFill>
          <a:ln w="19080">
            <a:solidFill>
              <a:srgbClr val="000000"/>
            </a:solidFill>
            <a:round/>
          </a:ln>
        </p:spPr>
      </p:sp>
      <p:sp>
        <p:nvSpPr>
          <p:cNvPr id="187" name="CustomShape 17"/>
          <p:cNvSpPr/>
          <p:nvPr/>
        </p:nvSpPr>
        <p:spPr>
          <a:xfrm flipH="1">
            <a:off x="6370560" y="3246480"/>
            <a:ext cx="90000" cy="360000"/>
          </a:xfrm>
          <a:prstGeom prst="rect">
            <a:avLst/>
          </a:prstGeom>
          <a:noFill/>
          <a:ln w="19080">
            <a:solidFill>
              <a:srgbClr val="000000"/>
            </a:solidFill>
            <a:round/>
          </a:ln>
        </p:spPr>
      </p:sp>
      <p:sp>
        <p:nvSpPr>
          <p:cNvPr id="188" name="Line 18"/>
          <p:cNvSpPr/>
          <p:nvPr/>
        </p:nvSpPr>
        <p:spPr>
          <a:xfrm>
            <a:off x="6553080" y="3290760"/>
            <a:ext cx="0" cy="271440"/>
          </a:xfrm>
          <a:prstGeom prst="line">
            <a:avLst/>
          </a:prstGeom>
          <a:ln w="19080">
            <a:solidFill>
              <a:srgbClr val="000000"/>
            </a:solidFill>
            <a:round/>
          </a:ln>
        </p:spPr>
      </p:sp>
      <p:sp>
        <p:nvSpPr>
          <p:cNvPr id="189" name="Line 19"/>
          <p:cNvSpPr/>
          <p:nvPr/>
        </p:nvSpPr>
        <p:spPr>
          <a:xfrm>
            <a:off x="6372000" y="3606480"/>
            <a:ext cx="0" cy="540000"/>
          </a:xfrm>
          <a:prstGeom prst="line">
            <a:avLst/>
          </a:prstGeom>
          <a:ln w="19080">
            <a:solidFill>
              <a:srgbClr val="000000"/>
            </a:solidFill>
            <a:round/>
          </a:ln>
        </p:spPr>
      </p:sp>
      <p:sp>
        <p:nvSpPr>
          <p:cNvPr id="190" name="CustomShape 20"/>
          <p:cNvSpPr/>
          <p:nvPr/>
        </p:nvSpPr>
        <p:spPr>
          <a:xfrm>
            <a:off x="7227720" y="3427560"/>
            <a:ext cx="225000" cy="899640"/>
          </a:xfrm>
          <a:prstGeom prst="rect">
            <a:avLst/>
          </a:prstGeom>
          <a:noFill/>
          <a:ln w="19080">
            <a:solidFill>
              <a:srgbClr val="000000"/>
            </a:solidFill>
            <a:round/>
          </a:ln>
        </p:spPr>
      </p:sp>
      <p:sp>
        <p:nvSpPr>
          <p:cNvPr id="191" name="CustomShape 21"/>
          <p:cNvSpPr/>
          <p:nvPr/>
        </p:nvSpPr>
        <p:spPr>
          <a:xfrm flipH="1">
            <a:off x="6550920" y="3427560"/>
            <a:ext cx="225000" cy="899640"/>
          </a:xfrm>
          <a:prstGeom prst="rect">
            <a:avLst/>
          </a:prstGeom>
          <a:noFill/>
          <a:ln w="19080">
            <a:solidFill>
              <a:srgbClr val="000000"/>
            </a:solidFill>
            <a:round/>
          </a:ln>
        </p:spPr>
      </p:sp>
      <p:sp>
        <p:nvSpPr>
          <p:cNvPr id="192" name="CustomShape 22"/>
          <p:cNvSpPr/>
          <p:nvPr/>
        </p:nvSpPr>
        <p:spPr>
          <a:xfrm flipV="1">
            <a:off x="6370560" y="4462200"/>
            <a:ext cx="1260000" cy="180720"/>
          </a:xfrm>
          <a:prstGeom prst="rect">
            <a:avLst/>
          </a:prstGeom>
          <a:noFill/>
          <a:ln w="19080">
            <a:solidFill>
              <a:srgbClr val="000000"/>
            </a:solidFill>
            <a:round/>
          </a:ln>
        </p:spPr>
      </p:sp>
      <p:sp>
        <p:nvSpPr>
          <p:cNvPr id="193" name="Line 23"/>
          <p:cNvSpPr/>
          <p:nvPr/>
        </p:nvSpPr>
        <p:spPr>
          <a:xfrm flipV="1">
            <a:off x="7000560" y="2885760"/>
            <a:ext cx="0" cy="225720"/>
          </a:xfrm>
          <a:prstGeom prst="line">
            <a:avLst/>
          </a:prstGeom>
          <a:ln w="19080">
            <a:solidFill>
              <a:srgbClr val="000000"/>
            </a:solidFill>
            <a:round/>
            <a:headEnd len="sm" type="oval" w="sm"/>
            <a:tailEnd len="lg" type="triangle" w="lg"/>
          </a:ln>
        </p:spPr>
      </p:sp>
      <p:sp>
        <p:nvSpPr>
          <p:cNvPr id="194" name="Line 24"/>
          <p:cNvSpPr/>
          <p:nvPr/>
        </p:nvSpPr>
        <p:spPr>
          <a:xfrm flipV="1">
            <a:off x="6370560" y="3695400"/>
            <a:ext cx="857160" cy="1800"/>
          </a:xfrm>
          <a:prstGeom prst="line">
            <a:avLst/>
          </a:prstGeom>
          <a:ln w="19080">
            <a:solidFill>
              <a:srgbClr val="000000"/>
            </a:solidFill>
            <a:round/>
            <a:headEnd len="sm" type="oval" w="sm"/>
            <a:tailEnd len="sm" type="oval" w="sm"/>
          </a:ln>
        </p:spPr>
      </p:sp>
      <p:sp>
        <p:nvSpPr>
          <p:cNvPr id="195" name="Line 25"/>
          <p:cNvSpPr/>
          <p:nvPr/>
        </p:nvSpPr>
        <p:spPr>
          <a:xfrm>
            <a:off x="6775200" y="4055760"/>
            <a:ext cx="855720" cy="1800"/>
          </a:xfrm>
          <a:prstGeom prst="line">
            <a:avLst/>
          </a:prstGeom>
          <a:ln w="19080">
            <a:solidFill>
              <a:srgbClr val="000000"/>
            </a:solidFill>
            <a:round/>
            <a:headEnd len="sm" type="oval" w="sm"/>
            <a:tailEnd len="sm" type="oval" w="sm"/>
          </a:ln>
        </p:spPr>
      </p:sp>
      <p:sp>
        <p:nvSpPr>
          <p:cNvPr id="196" name="Line 26"/>
          <p:cNvSpPr/>
          <p:nvPr/>
        </p:nvSpPr>
        <p:spPr>
          <a:xfrm>
            <a:off x="7000560" y="4643280"/>
            <a:ext cx="0" cy="179280"/>
          </a:xfrm>
          <a:prstGeom prst="line">
            <a:avLst/>
          </a:prstGeom>
          <a:ln w="19080">
            <a:solidFill>
              <a:srgbClr val="000000"/>
            </a:solidFill>
            <a:round/>
            <a:headEnd len="sm" type="oval" w="sm"/>
          </a:ln>
        </p:spPr>
      </p:sp>
      <p:sp>
        <p:nvSpPr>
          <p:cNvPr id="197" name="Line 27"/>
          <p:cNvSpPr/>
          <p:nvPr/>
        </p:nvSpPr>
        <p:spPr>
          <a:xfrm>
            <a:off x="6911640" y="4865400"/>
            <a:ext cx="179640" cy="1800"/>
          </a:xfrm>
          <a:prstGeom prst="line">
            <a:avLst/>
          </a:prstGeom>
          <a:ln w="19080">
            <a:solidFill>
              <a:srgbClr val="000000"/>
            </a:solidFill>
            <a:round/>
          </a:ln>
        </p:spPr>
      </p:sp>
      <p:sp>
        <p:nvSpPr>
          <p:cNvPr id="198" name="Line 28"/>
          <p:cNvSpPr/>
          <p:nvPr/>
        </p:nvSpPr>
        <p:spPr>
          <a:xfrm>
            <a:off x="6956280" y="4911480"/>
            <a:ext cx="88920" cy="0"/>
          </a:xfrm>
          <a:prstGeom prst="line">
            <a:avLst/>
          </a:prstGeom>
          <a:ln w="19080">
            <a:solidFill>
              <a:srgbClr val="000000"/>
            </a:solidFill>
            <a:round/>
          </a:ln>
        </p:spPr>
      </p:sp>
      <p:sp>
        <p:nvSpPr>
          <p:cNvPr id="199" name="Line 29"/>
          <p:cNvSpPr/>
          <p:nvPr/>
        </p:nvSpPr>
        <p:spPr>
          <a:xfrm>
            <a:off x="6235560" y="3876480"/>
            <a:ext cx="135000" cy="0"/>
          </a:xfrm>
          <a:prstGeom prst="line">
            <a:avLst/>
          </a:prstGeom>
          <a:ln w="19080">
            <a:solidFill>
              <a:srgbClr val="000000"/>
            </a:solidFill>
            <a:round/>
            <a:tailEnd len="sm" type="oval" w="sm"/>
          </a:ln>
        </p:spPr>
      </p:sp>
      <p:sp>
        <p:nvSpPr>
          <p:cNvPr id="200" name="CustomShape 30"/>
          <p:cNvSpPr/>
          <p:nvPr/>
        </p:nvSpPr>
        <p:spPr>
          <a:xfrm>
            <a:off x="6461280" y="2886120"/>
            <a:ext cx="539280" cy="180720"/>
          </a:xfrm>
          <a:prstGeom prst="rect">
            <a:avLst/>
          </a:prstGeom>
          <a:noFill/>
          <a:ln w="9360">
            <a:noFill/>
          </a:ln>
        </p:spPr>
        <p:txBody>
          <a:bodyPr lIns="0" rIns="0" tIns="0" bIns="0" anchor="ctr"/>
          <a:p>
            <a:pPr algn="ctr">
              <a:lnSpc>
                <a:spcPct val="100000"/>
              </a:lnSpc>
            </a:pPr>
            <a:r>
              <a:rPr lang="en-US" sz="1400">
                <a:solidFill>
                  <a:srgbClr val="000000"/>
                </a:solidFill>
                <a:latin typeface="Arial"/>
              </a:rPr>
              <a:t>Vcc</a:t>
            </a:r>
            <a:endParaRPr/>
          </a:p>
        </p:txBody>
      </p:sp>
      <p:sp>
        <p:nvSpPr>
          <p:cNvPr id="201" name="CustomShape 31"/>
          <p:cNvSpPr/>
          <p:nvPr/>
        </p:nvSpPr>
        <p:spPr>
          <a:xfrm flipH="1" rot="5400000">
            <a:off x="7900920" y="3651840"/>
            <a:ext cx="90000" cy="360000"/>
          </a:xfrm>
          <a:prstGeom prst="rect">
            <a:avLst/>
          </a:prstGeom>
          <a:noFill/>
          <a:ln w="19080">
            <a:solidFill>
              <a:srgbClr val="000000"/>
            </a:solidFill>
            <a:round/>
          </a:ln>
        </p:spPr>
      </p:sp>
      <p:sp>
        <p:nvSpPr>
          <p:cNvPr id="202" name="Line 32"/>
          <p:cNvSpPr/>
          <p:nvPr/>
        </p:nvSpPr>
        <p:spPr>
          <a:xfrm>
            <a:off x="7812000" y="3693960"/>
            <a:ext cx="271440" cy="0"/>
          </a:xfrm>
          <a:prstGeom prst="line">
            <a:avLst/>
          </a:prstGeom>
          <a:ln w="19080">
            <a:solidFill>
              <a:srgbClr val="000000"/>
            </a:solidFill>
            <a:round/>
          </a:ln>
        </p:spPr>
      </p:sp>
      <p:sp>
        <p:nvSpPr>
          <p:cNvPr id="203" name="Line 33"/>
          <p:cNvSpPr/>
          <p:nvPr/>
        </p:nvSpPr>
        <p:spPr>
          <a:xfrm flipH="1">
            <a:off x="7630920" y="3876480"/>
            <a:ext cx="135000" cy="0"/>
          </a:xfrm>
          <a:prstGeom prst="line">
            <a:avLst/>
          </a:prstGeom>
          <a:ln w="19080">
            <a:solidFill>
              <a:srgbClr val="000000"/>
            </a:solidFill>
            <a:round/>
            <a:tailEnd len="sm" type="oval" w="sm"/>
          </a:ln>
        </p:spPr>
      </p:sp>
      <p:sp>
        <p:nvSpPr>
          <p:cNvPr id="204" name="Line 34"/>
          <p:cNvSpPr/>
          <p:nvPr/>
        </p:nvSpPr>
        <p:spPr>
          <a:xfrm flipH="1">
            <a:off x="5740200" y="3876480"/>
            <a:ext cx="135000" cy="0"/>
          </a:xfrm>
          <a:prstGeom prst="line">
            <a:avLst/>
          </a:prstGeom>
          <a:ln w="19080">
            <a:solidFill>
              <a:srgbClr val="000000"/>
            </a:solidFill>
            <a:round/>
            <a:tailEnd len="sm" type="oval" w="sm"/>
          </a:ln>
        </p:spPr>
      </p:sp>
      <p:sp>
        <p:nvSpPr>
          <p:cNvPr id="205" name="Line 35"/>
          <p:cNvSpPr/>
          <p:nvPr/>
        </p:nvSpPr>
        <p:spPr>
          <a:xfrm>
            <a:off x="8126280" y="3876480"/>
            <a:ext cx="135000" cy="0"/>
          </a:xfrm>
          <a:prstGeom prst="line">
            <a:avLst/>
          </a:prstGeom>
          <a:ln w="19080">
            <a:solidFill>
              <a:srgbClr val="000000"/>
            </a:solidFill>
            <a:round/>
            <a:tailEnd len="sm" type="oval" w="sm"/>
          </a:ln>
        </p:spPr>
      </p:sp>
      <p:sp>
        <p:nvSpPr>
          <p:cNvPr id="206" name="Line 36"/>
          <p:cNvSpPr/>
          <p:nvPr/>
        </p:nvSpPr>
        <p:spPr>
          <a:xfrm>
            <a:off x="5740200" y="2571480"/>
            <a:ext cx="0" cy="1986120"/>
          </a:xfrm>
          <a:prstGeom prst="line">
            <a:avLst/>
          </a:prstGeom>
          <a:ln w="19080">
            <a:solidFill>
              <a:srgbClr val="000000"/>
            </a:solidFill>
            <a:round/>
          </a:ln>
        </p:spPr>
      </p:sp>
      <p:sp>
        <p:nvSpPr>
          <p:cNvPr id="207" name="Line 37"/>
          <p:cNvSpPr/>
          <p:nvPr/>
        </p:nvSpPr>
        <p:spPr>
          <a:xfrm>
            <a:off x="8261280" y="2571480"/>
            <a:ext cx="0" cy="1986120"/>
          </a:xfrm>
          <a:prstGeom prst="line">
            <a:avLst/>
          </a:prstGeom>
          <a:ln w="19080">
            <a:solidFill>
              <a:srgbClr val="000000"/>
            </a:solidFill>
            <a:round/>
          </a:ln>
        </p:spPr>
      </p:sp>
      <p:sp>
        <p:nvSpPr>
          <p:cNvPr id="208" name="Line 38"/>
          <p:cNvSpPr/>
          <p:nvPr/>
        </p:nvSpPr>
        <p:spPr>
          <a:xfrm>
            <a:off x="6056280" y="2751120"/>
            <a:ext cx="0" cy="944280"/>
          </a:xfrm>
          <a:prstGeom prst="line">
            <a:avLst/>
          </a:prstGeom>
          <a:ln w="19080">
            <a:solidFill>
              <a:srgbClr val="000000"/>
            </a:solidFill>
            <a:round/>
            <a:headEnd len="sm" type="oval" w="sm"/>
          </a:ln>
        </p:spPr>
      </p:sp>
      <p:sp>
        <p:nvSpPr>
          <p:cNvPr id="209" name="Line 39"/>
          <p:cNvSpPr/>
          <p:nvPr/>
        </p:nvSpPr>
        <p:spPr>
          <a:xfrm>
            <a:off x="7945200" y="2751120"/>
            <a:ext cx="1800" cy="944280"/>
          </a:xfrm>
          <a:prstGeom prst="line">
            <a:avLst/>
          </a:prstGeom>
          <a:ln w="19080">
            <a:solidFill>
              <a:srgbClr val="000000"/>
            </a:solidFill>
            <a:round/>
            <a:headEnd len="sm" type="oval" w="sm"/>
          </a:ln>
        </p:spPr>
      </p:sp>
      <p:sp>
        <p:nvSpPr>
          <p:cNvPr id="210" name="CustomShape 40"/>
          <p:cNvSpPr/>
          <p:nvPr/>
        </p:nvSpPr>
        <p:spPr>
          <a:xfrm>
            <a:off x="6416640" y="2481120"/>
            <a:ext cx="1123560" cy="226800"/>
          </a:xfrm>
          <a:prstGeom prst="rect">
            <a:avLst/>
          </a:prstGeom>
          <a:noFill/>
          <a:ln w="9360">
            <a:noFill/>
          </a:ln>
        </p:spPr>
        <p:txBody>
          <a:bodyPr lIns="0" rIns="0" tIns="0" bIns="0" anchor="ctr"/>
          <a:p>
            <a:pPr algn="ctr">
              <a:lnSpc>
                <a:spcPct val="100000"/>
              </a:lnSpc>
            </a:pPr>
            <a:r>
              <a:rPr lang="en-US" sz="1400">
                <a:solidFill>
                  <a:srgbClr val="000000"/>
                </a:solidFill>
                <a:latin typeface="Arial"/>
              </a:rPr>
              <a:t>Word line</a:t>
            </a:r>
            <a:endParaRPr/>
          </a:p>
        </p:txBody>
      </p:sp>
      <p:sp>
        <p:nvSpPr>
          <p:cNvPr id="211" name="CustomShape 41"/>
          <p:cNvSpPr/>
          <p:nvPr/>
        </p:nvSpPr>
        <p:spPr>
          <a:xfrm>
            <a:off x="5605560" y="4597560"/>
            <a:ext cx="269640" cy="271080"/>
          </a:xfrm>
          <a:prstGeom prst="rect">
            <a:avLst/>
          </a:prstGeom>
          <a:solidFill>
            <a:srgbClr val="ffffff"/>
          </a:solidFill>
          <a:ln w="9360">
            <a:noFill/>
          </a:ln>
        </p:spPr>
        <p:txBody>
          <a:bodyPr lIns="0" rIns="0" tIns="0" bIns="0" anchor="ctr"/>
          <a:p>
            <a:pPr algn="ctr">
              <a:lnSpc>
                <a:spcPct val="100000"/>
              </a:lnSpc>
            </a:pPr>
            <a:r>
              <a:rPr lang="en-US" sz="1400">
                <a:solidFill>
                  <a:srgbClr val="000000"/>
                </a:solidFill>
                <a:latin typeface="Arial"/>
              </a:rPr>
              <a:t>bit</a:t>
            </a:r>
            <a:endParaRPr/>
          </a:p>
        </p:txBody>
      </p:sp>
      <p:sp>
        <p:nvSpPr>
          <p:cNvPr id="212" name="CustomShape 42"/>
          <p:cNvSpPr/>
          <p:nvPr/>
        </p:nvSpPr>
        <p:spPr>
          <a:xfrm>
            <a:off x="8126280" y="4597560"/>
            <a:ext cx="269640" cy="271080"/>
          </a:xfrm>
          <a:prstGeom prst="rect">
            <a:avLst/>
          </a:prstGeom>
          <a:solidFill>
            <a:srgbClr val="ffffff"/>
          </a:solidFill>
          <a:ln w="9360">
            <a:noFill/>
          </a:ln>
        </p:spPr>
        <p:txBody>
          <a:bodyPr lIns="0" rIns="0" tIns="0" bIns="0" anchor="ctr"/>
          <a:p>
            <a:pPr algn="ctr">
              <a:lnSpc>
                <a:spcPct val="100000"/>
              </a:lnSpc>
            </a:pPr>
            <a:r>
              <a:rPr lang="en-US" sz="1400">
                <a:solidFill>
                  <a:srgbClr val="000000"/>
                </a:solidFill>
                <a:latin typeface="Arial"/>
              </a:rPr>
              <a:t>bit</a:t>
            </a:r>
            <a:endParaRPr/>
          </a:p>
        </p:txBody>
      </p:sp>
      <p:sp>
        <p:nvSpPr>
          <p:cNvPr id="213" name="Line 43"/>
          <p:cNvSpPr/>
          <p:nvPr/>
        </p:nvSpPr>
        <p:spPr>
          <a:xfrm>
            <a:off x="8170560" y="4641840"/>
            <a:ext cx="181080" cy="0"/>
          </a:xfrm>
          <a:prstGeom prst="line">
            <a:avLst/>
          </a:prstGeom>
          <a:ln w="12600">
            <a:solidFill>
              <a:srgbClr val="000000"/>
            </a:solidFill>
            <a:round/>
          </a:ln>
        </p:spPr>
      </p:sp>
      <p:sp>
        <p:nvSpPr>
          <p:cNvPr id="214" name="Line 44"/>
          <p:cNvSpPr/>
          <p:nvPr/>
        </p:nvSpPr>
        <p:spPr>
          <a:xfrm>
            <a:off x="6867360" y="4821120"/>
            <a:ext cx="270000" cy="0"/>
          </a:xfrm>
          <a:prstGeom prst="line">
            <a:avLst/>
          </a:prstGeom>
          <a:ln w="19080">
            <a:solidFill>
              <a:srgbClr val="000000"/>
            </a:solidFill>
            <a:round/>
          </a:ln>
        </p:spPr>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5" name="TextShape 1"/>
          <p:cNvSpPr txBox="1"/>
          <p:nvPr/>
        </p:nvSpPr>
        <p:spPr>
          <a:xfrm>
            <a:off x="457200" y="274680"/>
            <a:ext cx="8229240" cy="791640"/>
          </a:xfrm>
          <a:prstGeom prst="rect">
            <a:avLst/>
          </a:prstGeom>
        </p:spPr>
        <p:txBody>
          <a:bodyPr anchor="ctr"/>
          <a:p>
            <a:pPr>
              <a:lnSpc>
                <a:spcPct val="100000"/>
              </a:lnSpc>
            </a:pPr>
            <a:r>
              <a:rPr lang="en-US" sz="3600">
                <a:solidFill>
                  <a:srgbClr val="000099"/>
                </a:solidFill>
                <a:latin typeface="Comic Sans MS"/>
              </a:rPr>
              <a:t>Dynamic RAM Storage Cell</a:t>
            </a:r>
            <a:endParaRPr/>
          </a:p>
        </p:txBody>
      </p:sp>
      <p:sp>
        <p:nvSpPr>
          <p:cNvPr id="216" name="TextShape 2"/>
          <p:cNvSpPr txBox="1"/>
          <p:nvPr/>
        </p:nvSpPr>
        <p:spPr>
          <a:xfrm>
            <a:off x="457200" y="1143000"/>
            <a:ext cx="8229240" cy="5143320"/>
          </a:xfrm>
          <a:prstGeom prst="rect">
            <a:avLst/>
          </a:prstGeom>
        </p:spPr>
        <p:txBody>
          <a:bodyPr/>
          <a:p>
            <a:pPr>
              <a:lnSpc>
                <a:spcPct val="100000"/>
              </a:lnSpc>
              <a:buFont typeface="Wingdings" charset="2"/>
              <a:buChar char=""/>
            </a:pPr>
            <a:r>
              <a:rPr lang="en-US" sz="2400">
                <a:solidFill>
                  <a:srgbClr val="000000"/>
                </a:solidFill>
                <a:latin typeface="Arial"/>
              </a:rPr>
              <a:t>Dynamic RAM (DRAM): slow, cheap, and dense memory</a:t>
            </a:r>
            <a:endParaRPr/>
          </a:p>
          <a:p>
            <a:pPr>
              <a:lnSpc>
                <a:spcPct val="100000"/>
              </a:lnSpc>
              <a:buFont typeface="Wingdings" charset="2"/>
              <a:buChar char=""/>
            </a:pPr>
            <a:r>
              <a:rPr lang="en-US" sz="2400">
                <a:solidFill>
                  <a:srgbClr val="000000"/>
                </a:solidFill>
                <a:latin typeface="Arial"/>
              </a:rPr>
              <a:t>Typical choice for </a:t>
            </a:r>
            <a:r>
              <a:rPr lang="en-US" sz="2400">
                <a:solidFill>
                  <a:srgbClr val="ff0000"/>
                </a:solidFill>
                <a:latin typeface="Arial"/>
              </a:rPr>
              <a:t>main memory</a:t>
            </a:r>
            <a:endParaRPr/>
          </a:p>
          <a:p>
            <a:pPr>
              <a:lnSpc>
                <a:spcPct val="100000"/>
              </a:lnSpc>
              <a:buFont typeface="Wingdings" charset="2"/>
              <a:buChar char=""/>
            </a:pPr>
            <a:r>
              <a:rPr lang="en-US" sz="2400">
                <a:solidFill>
                  <a:srgbClr val="000000"/>
                </a:solidFill>
                <a:latin typeface="Arial"/>
              </a:rPr>
              <a:t>Cell Implementation:</a:t>
            </a:r>
            <a:endParaRPr/>
          </a:p>
          <a:p>
            <a:pPr lvl="1">
              <a:lnSpc>
                <a:spcPct val="100000"/>
              </a:lnSpc>
              <a:buFont typeface="Wingdings" charset="2"/>
              <a:buChar char=""/>
            </a:pPr>
            <a:r>
              <a:rPr lang="en-US" sz="2000">
                <a:solidFill>
                  <a:srgbClr val="000000"/>
                </a:solidFill>
                <a:latin typeface="Arial"/>
              </a:rPr>
              <a:t>1-Transistor cell (pass transistor)</a:t>
            </a:r>
            <a:endParaRPr/>
          </a:p>
          <a:p>
            <a:pPr lvl="1">
              <a:lnSpc>
                <a:spcPct val="100000"/>
              </a:lnSpc>
              <a:buFont typeface="Wingdings" charset="2"/>
              <a:buChar char=""/>
            </a:pPr>
            <a:r>
              <a:rPr lang="en-US" sz="2000">
                <a:solidFill>
                  <a:srgbClr val="000000"/>
                </a:solidFill>
                <a:latin typeface="Arial"/>
              </a:rPr>
              <a:t>Trench capacitor (stores bit)</a:t>
            </a:r>
            <a:endParaRPr/>
          </a:p>
          <a:p>
            <a:pPr>
              <a:lnSpc>
                <a:spcPct val="100000"/>
              </a:lnSpc>
              <a:buFont typeface="Wingdings" charset="2"/>
              <a:buChar char=""/>
            </a:pPr>
            <a:r>
              <a:rPr lang="en-US" sz="2400">
                <a:solidFill>
                  <a:srgbClr val="000000"/>
                </a:solidFill>
                <a:latin typeface="Arial"/>
              </a:rPr>
              <a:t>Bit is stored as a </a:t>
            </a:r>
            <a:r>
              <a:rPr lang="en-US" sz="2400">
                <a:solidFill>
                  <a:srgbClr val="ff0000"/>
                </a:solidFill>
                <a:latin typeface="Arial"/>
              </a:rPr>
              <a:t>charge</a:t>
            </a:r>
            <a:r>
              <a:rPr lang="en-US" sz="2400">
                <a:solidFill>
                  <a:srgbClr val="000000"/>
                </a:solidFill>
                <a:latin typeface="Arial"/>
              </a:rPr>
              <a:t> on capacitor</a:t>
            </a:r>
            <a:endParaRPr/>
          </a:p>
          <a:p>
            <a:pPr>
              <a:lnSpc>
                <a:spcPct val="100000"/>
              </a:lnSpc>
              <a:buFont typeface="Wingdings" charset="2"/>
              <a:buChar char=""/>
            </a:pPr>
            <a:r>
              <a:rPr lang="en-US" sz="2400">
                <a:solidFill>
                  <a:srgbClr val="000000"/>
                </a:solidFill>
                <a:latin typeface="Arial"/>
              </a:rPr>
              <a:t>Must be </a:t>
            </a:r>
            <a:r>
              <a:rPr lang="en-US" sz="2400">
                <a:solidFill>
                  <a:srgbClr val="ff0000"/>
                </a:solidFill>
                <a:latin typeface="Arial"/>
              </a:rPr>
              <a:t>refreshed periodically</a:t>
            </a:r>
            <a:endParaRPr/>
          </a:p>
          <a:p>
            <a:pPr lvl="1">
              <a:lnSpc>
                <a:spcPct val="100000"/>
              </a:lnSpc>
              <a:buFont typeface="Wingdings" charset="2"/>
              <a:buChar char=""/>
            </a:pPr>
            <a:r>
              <a:rPr lang="en-US" sz="2000">
                <a:solidFill>
                  <a:srgbClr val="000000"/>
                </a:solidFill>
                <a:latin typeface="Arial"/>
              </a:rPr>
              <a:t>Because of leakage of charge from tiny capacitor</a:t>
            </a:r>
            <a:endParaRPr/>
          </a:p>
          <a:p>
            <a:pPr>
              <a:lnSpc>
                <a:spcPct val="100000"/>
              </a:lnSpc>
              <a:buFont typeface="Wingdings" charset="2"/>
              <a:buChar char=""/>
            </a:pPr>
            <a:r>
              <a:rPr lang="en-US" sz="2400">
                <a:solidFill>
                  <a:srgbClr val="000000"/>
                </a:solidFill>
                <a:latin typeface="Arial"/>
              </a:rPr>
              <a:t>Refreshing for all memory rows</a:t>
            </a:r>
            <a:endParaRPr/>
          </a:p>
          <a:p>
            <a:pPr lvl="1">
              <a:lnSpc>
                <a:spcPct val="100000"/>
              </a:lnSpc>
              <a:buFont typeface="Wingdings" charset="2"/>
              <a:buChar char=""/>
            </a:pPr>
            <a:r>
              <a:rPr lang="en-US" sz="2000">
                <a:solidFill>
                  <a:srgbClr val="000000"/>
                </a:solidFill>
                <a:latin typeface="Arial"/>
              </a:rPr>
              <a:t>Reading each row and writing it back to restore the charge</a:t>
            </a:r>
            <a:endParaRPr/>
          </a:p>
        </p:txBody>
      </p:sp>
      <p:sp>
        <p:nvSpPr>
          <p:cNvPr id="217" name="CustomShape 3"/>
          <p:cNvSpPr/>
          <p:nvPr/>
        </p:nvSpPr>
        <p:spPr>
          <a:xfrm>
            <a:off x="6505560" y="4235400"/>
            <a:ext cx="1980720" cy="363240"/>
          </a:xfrm>
          <a:prstGeom prst="rect">
            <a:avLst/>
          </a:prstGeom>
          <a:noFill/>
          <a:ln w="9360">
            <a:noFill/>
          </a:ln>
        </p:spPr>
        <p:txBody>
          <a:bodyPr lIns="0" rIns="0" tIns="0" bIns="0" anchor="ctr"/>
          <a:p>
            <a:pPr algn="ctr">
              <a:lnSpc>
                <a:spcPct val="100000"/>
              </a:lnSpc>
            </a:pPr>
            <a:r>
              <a:rPr lang="en-US">
                <a:solidFill>
                  <a:srgbClr val="000000"/>
                </a:solidFill>
                <a:latin typeface="Arial"/>
              </a:rPr>
              <a:t>Typical DRAM cell</a:t>
            </a:r>
            <a:endParaRPr/>
          </a:p>
        </p:txBody>
      </p:sp>
      <p:sp>
        <p:nvSpPr>
          <p:cNvPr id="218" name="Line 4"/>
          <p:cNvSpPr/>
          <p:nvPr/>
        </p:nvSpPr>
        <p:spPr>
          <a:xfrm>
            <a:off x="6597360" y="2030400"/>
            <a:ext cx="1260720" cy="0"/>
          </a:xfrm>
          <a:prstGeom prst="line">
            <a:avLst/>
          </a:prstGeom>
          <a:ln w="19080">
            <a:solidFill>
              <a:srgbClr val="000000"/>
            </a:solidFill>
            <a:round/>
          </a:ln>
        </p:spPr>
      </p:sp>
      <p:sp>
        <p:nvSpPr>
          <p:cNvPr id="219" name="CustomShape 5"/>
          <p:cNvSpPr/>
          <p:nvPr/>
        </p:nvSpPr>
        <p:spPr>
          <a:xfrm rot="5400000">
            <a:off x="7091640" y="2930400"/>
            <a:ext cx="90000" cy="360000"/>
          </a:xfrm>
          <a:prstGeom prst="rect">
            <a:avLst/>
          </a:prstGeom>
          <a:noFill/>
          <a:ln w="19080">
            <a:solidFill>
              <a:srgbClr val="000000"/>
            </a:solidFill>
            <a:round/>
          </a:ln>
        </p:spPr>
      </p:sp>
      <p:sp>
        <p:nvSpPr>
          <p:cNvPr id="220" name="Line 6"/>
          <p:cNvSpPr/>
          <p:nvPr/>
        </p:nvSpPr>
        <p:spPr>
          <a:xfrm flipH="1">
            <a:off x="7002360" y="2973240"/>
            <a:ext cx="271440" cy="0"/>
          </a:xfrm>
          <a:prstGeom prst="line">
            <a:avLst/>
          </a:prstGeom>
          <a:ln w="19080">
            <a:solidFill>
              <a:srgbClr val="000000"/>
            </a:solidFill>
            <a:round/>
          </a:ln>
        </p:spPr>
      </p:sp>
      <p:sp>
        <p:nvSpPr>
          <p:cNvPr id="221" name="Line 7"/>
          <p:cNvSpPr/>
          <p:nvPr/>
        </p:nvSpPr>
        <p:spPr>
          <a:xfrm>
            <a:off x="7453080" y="3516120"/>
            <a:ext cx="0" cy="314280"/>
          </a:xfrm>
          <a:prstGeom prst="line">
            <a:avLst/>
          </a:prstGeom>
          <a:ln w="19080">
            <a:solidFill>
              <a:srgbClr val="000000"/>
            </a:solidFill>
            <a:round/>
          </a:ln>
        </p:spPr>
      </p:sp>
      <p:sp>
        <p:nvSpPr>
          <p:cNvPr id="222" name="Line 8"/>
          <p:cNvSpPr/>
          <p:nvPr/>
        </p:nvSpPr>
        <p:spPr>
          <a:xfrm flipH="1">
            <a:off x="6821280" y="3155760"/>
            <a:ext cx="135000" cy="0"/>
          </a:xfrm>
          <a:prstGeom prst="line">
            <a:avLst/>
          </a:prstGeom>
          <a:ln w="19080">
            <a:solidFill>
              <a:srgbClr val="000000"/>
            </a:solidFill>
            <a:round/>
            <a:tailEnd len="sm" type="oval" w="sm"/>
          </a:ln>
        </p:spPr>
      </p:sp>
      <p:sp>
        <p:nvSpPr>
          <p:cNvPr id="223" name="Line 9"/>
          <p:cNvSpPr/>
          <p:nvPr/>
        </p:nvSpPr>
        <p:spPr>
          <a:xfrm>
            <a:off x="6821280" y="1850760"/>
            <a:ext cx="0" cy="1986120"/>
          </a:xfrm>
          <a:prstGeom prst="line">
            <a:avLst/>
          </a:prstGeom>
          <a:ln w="19080">
            <a:solidFill>
              <a:srgbClr val="000000"/>
            </a:solidFill>
            <a:round/>
          </a:ln>
        </p:spPr>
      </p:sp>
      <p:sp>
        <p:nvSpPr>
          <p:cNvPr id="224" name="Line 10"/>
          <p:cNvSpPr/>
          <p:nvPr/>
        </p:nvSpPr>
        <p:spPr>
          <a:xfrm>
            <a:off x="7137360" y="2030400"/>
            <a:ext cx="0" cy="944280"/>
          </a:xfrm>
          <a:prstGeom prst="line">
            <a:avLst/>
          </a:prstGeom>
          <a:ln w="19080">
            <a:solidFill>
              <a:srgbClr val="000000"/>
            </a:solidFill>
            <a:round/>
            <a:headEnd len="sm" type="oval" w="sm"/>
          </a:ln>
        </p:spPr>
      </p:sp>
      <p:sp>
        <p:nvSpPr>
          <p:cNvPr id="225" name="CustomShape 11"/>
          <p:cNvSpPr/>
          <p:nvPr/>
        </p:nvSpPr>
        <p:spPr>
          <a:xfrm>
            <a:off x="6823080" y="1760400"/>
            <a:ext cx="944280" cy="226800"/>
          </a:xfrm>
          <a:prstGeom prst="rect">
            <a:avLst/>
          </a:prstGeom>
          <a:noFill/>
          <a:ln w="9360">
            <a:noFill/>
          </a:ln>
        </p:spPr>
        <p:txBody>
          <a:bodyPr lIns="0" rIns="0" tIns="0" bIns="0" anchor="ctr"/>
          <a:p>
            <a:pPr algn="ctr">
              <a:lnSpc>
                <a:spcPct val="100000"/>
              </a:lnSpc>
            </a:pPr>
            <a:r>
              <a:rPr lang="en-US" sz="1400">
                <a:solidFill>
                  <a:srgbClr val="000000"/>
                </a:solidFill>
                <a:latin typeface="Arial"/>
              </a:rPr>
              <a:t>Word line</a:t>
            </a:r>
            <a:endParaRPr/>
          </a:p>
        </p:txBody>
      </p:sp>
      <p:sp>
        <p:nvSpPr>
          <p:cNvPr id="226" name="CustomShape 12"/>
          <p:cNvSpPr/>
          <p:nvPr/>
        </p:nvSpPr>
        <p:spPr>
          <a:xfrm>
            <a:off x="6686640" y="3876840"/>
            <a:ext cx="269640" cy="271080"/>
          </a:xfrm>
          <a:prstGeom prst="rect">
            <a:avLst/>
          </a:prstGeom>
          <a:solidFill>
            <a:srgbClr val="ffffff"/>
          </a:solidFill>
          <a:ln w="9360">
            <a:noFill/>
          </a:ln>
        </p:spPr>
        <p:txBody>
          <a:bodyPr lIns="0" rIns="0" tIns="0" bIns="0" anchor="ctr"/>
          <a:p>
            <a:pPr algn="ctr">
              <a:lnSpc>
                <a:spcPct val="100000"/>
              </a:lnSpc>
            </a:pPr>
            <a:r>
              <a:rPr lang="en-US" sz="1400">
                <a:solidFill>
                  <a:srgbClr val="000000"/>
                </a:solidFill>
                <a:latin typeface="Arial"/>
              </a:rPr>
              <a:t>bit</a:t>
            </a:r>
            <a:endParaRPr/>
          </a:p>
        </p:txBody>
      </p:sp>
      <p:sp>
        <p:nvSpPr>
          <p:cNvPr id="227" name="CustomShape 13"/>
          <p:cNvSpPr/>
          <p:nvPr/>
        </p:nvSpPr>
        <p:spPr>
          <a:xfrm>
            <a:off x="7318440" y="3156120"/>
            <a:ext cx="134640" cy="269640"/>
          </a:xfrm>
          <a:prstGeom prst="rect">
            <a:avLst/>
          </a:prstGeom>
          <a:noFill/>
          <a:ln w="19080">
            <a:solidFill>
              <a:srgbClr val="000000"/>
            </a:solidFill>
            <a:round/>
          </a:ln>
        </p:spPr>
      </p:sp>
      <p:sp>
        <p:nvSpPr>
          <p:cNvPr id="228" name="Line 14"/>
          <p:cNvSpPr/>
          <p:nvPr/>
        </p:nvSpPr>
        <p:spPr>
          <a:xfrm>
            <a:off x="7318080" y="3425760"/>
            <a:ext cx="270000" cy="0"/>
          </a:xfrm>
          <a:prstGeom prst="line">
            <a:avLst/>
          </a:prstGeom>
          <a:ln w="19080">
            <a:solidFill>
              <a:srgbClr val="000000"/>
            </a:solidFill>
            <a:round/>
          </a:ln>
        </p:spPr>
      </p:sp>
      <p:sp>
        <p:nvSpPr>
          <p:cNvPr id="229" name="Line 15"/>
          <p:cNvSpPr/>
          <p:nvPr/>
        </p:nvSpPr>
        <p:spPr>
          <a:xfrm>
            <a:off x="7318080" y="3514680"/>
            <a:ext cx="270000" cy="0"/>
          </a:xfrm>
          <a:prstGeom prst="line">
            <a:avLst/>
          </a:prstGeom>
          <a:ln w="19080">
            <a:solidFill>
              <a:srgbClr val="000000"/>
            </a:solidFill>
            <a:round/>
          </a:ln>
        </p:spPr>
      </p:sp>
      <p:sp>
        <p:nvSpPr>
          <p:cNvPr id="230" name="CustomShape 16"/>
          <p:cNvSpPr/>
          <p:nvPr/>
        </p:nvSpPr>
        <p:spPr>
          <a:xfrm>
            <a:off x="7631280" y="3200400"/>
            <a:ext cx="810720" cy="495000"/>
          </a:xfrm>
          <a:prstGeom prst="rect">
            <a:avLst/>
          </a:prstGeom>
          <a:noFill/>
          <a:ln w="9360">
            <a:noFill/>
          </a:ln>
        </p:spPr>
        <p:txBody>
          <a:bodyPr lIns="0" rIns="0" tIns="0" bIns="0" anchor="ctr"/>
          <a:p>
            <a:pPr algn="ctr">
              <a:lnSpc>
                <a:spcPct val="110000"/>
              </a:lnSpc>
            </a:pPr>
            <a:r>
              <a:rPr lang="en-US" sz="1200">
                <a:solidFill>
                  <a:srgbClr val="000000"/>
                </a:solidFill>
                <a:latin typeface="Arial"/>
              </a:rPr>
              <a:t>Capacitor</a:t>
            </a:r>
            <a:endParaRPr/>
          </a:p>
        </p:txBody>
      </p:sp>
      <p:sp>
        <p:nvSpPr>
          <p:cNvPr id="231" name="CustomShape 17"/>
          <p:cNvSpPr/>
          <p:nvPr/>
        </p:nvSpPr>
        <p:spPr>
          <a:xfrm>
            <a:off x="7182000" y="2481120"/>
            <a:ext cx="810720" cy="448920"/>
          </a:xfrm>
          <a:prstGeom prst="rect">
            <a:avLst/>
          </a:prstGeom>
          <a:noFill/>
          <a:ln w="9360">
            <a:noFill/>
          </a:ln>
        </p:spPr>
        <p:txBody>
          <a:bodyPr lIns="0" rIns="0" tIns="0" bIns="0" anchor="ctr"/>
          <a:p>
            <a:pPr algn="ctr">
              <a:lnSpc>
                <a:spcPct val="110000"/>
              </a:lnSpc>
            </a:pPr>
            <a:r>
              <a:rPr lang="en-US" sz="1200">
                <a:solidFill>
                  <a:srgbClr val="000000"/>
                </a:solidFill>
                <a:latin typeface="Arial"/>
              </a:rPr>
              <a:t>Pass</a:t>
            </a:r>
            <a:endParaRPr/>
          </a:p>
          <a:p>
            <a:pPr algn="ctr">
              <a:lnSpc>
                <a:spcPct val="110000"/>
              </a:lnSpc>
            </a:pPr>
            <a:r>
              <a:rPr lang="en-US" sz="1200">
                <a:solidFill>
                  <a:srgbClr val="000000"/>
                </a:solidFill>
                <a:latin typeface="Arial"/>
              </a:rPr>
              <a:t>Transistor</a:t>
            </a:r>
            <a:endParaRPr/>
          </a:p>
        </p:txBody>
      </p:sp>
      <p:sp>
        <p:nvSpPr>
          <p:cNvPr id="232" name="Line 18"/>
          <p:cNvSpPr/>
          <p:nvPr/>
        </p:nvSpPr>
        <p:spPr>
          <a:xfrm>
            <a:off x="7360920" y="3875040"/>
            <a:ext cx="179640" cy="1440"/>
          </a:xfrm>
          <a:prstGeom prst="line">
            <a:avLst/>
          </a:prstGeom>
          <a:ln w="19080">
            <a:solidFill>
              <a:srgbClr val="000000"/>
            </a:solidFill>
            <a:round/>
          </a:ln>
        </p:spPr>
      </p:sp>
      <p:sp>
        <p:nvSpPr>
          <p:cNvPr id="233" name="Line 19"/>
          <p:cNvSpPr/>
          <p:nvPr/>
        </p:nvSpPr>
        <p:spPr>
          <a:xfrm>
            <a:off x="7405560" y="3921120"/>
            <a:ext cx="88920" cy="0"/>
          </a:xfrm>
          <a:prstGeom prst="line">
            <a:avLst/>
          </a:prstGeom>
          <a:ln w="19080">
            <a:solidFill>
              <a:srgbClr val="000000"/>
            </a:solidFill>
            <a:round/>
          </a:ln>
        </p:spPr>
      </p:sp>
      <p:sp>
        <p:nvSpPr>
          <p:cNvPr id="234" name="Line 20"/>
          <p:cNvSpPr/>
          <p:nvPr/>
        </p:nvSpPr>
        <p:spPr>
          <a:xfrm>
            <a:off x="7316640" y="3830400"/>
            <a:ext cx="270000" cy="0"/>
          </a:xfrm>
          <a:prstGeom prst="line">
            <a:avLst/>
          </a:prstGeom>
          <a:ln w="19080">
            <a:solidFill>
              <a:srgbClr val="000000"/>
            </a:solidFill>
            <a:round/>
          </a:ln>
        </p:spPr>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5" name="TextShape 1"/>
          <p:cNvSpPr txBox="1"/>
          <p:nvPr/>
        </p:nvSpPr>
        <p:spPr>
          <a:xfrm>
            <a:off x="457200" y="274680"/>
            <a:ext cx="8229240" cy="791640"/>
          </a:xfrm>
          <a:prstGeom prst="rect">
            <a:avLst/>
          </a:prstGeom>
        </p:spPr>
        <p:txBody>
          <a:bodyPr anchor="ctr"/>
          <a:p>
            <a:pPr>
              <a:lnSpc>
                <a:spcPct val="100000"/>
              </a:lnSpc>
            </a:pPr>
            <a:r>
              <a:rPr lang="en-US" sz="3600">
                <a:solidFill>
                  <a:srgbClr val="000099"/>
                </a:solidFill>
                <a:latin typeface="Comic Sans MS"/>
              </a:rPr>
              <a:t>DRAM Refresh Cycles</a:t>
            </a:r>
            <a:endParaRPr/>
          </a:p>
        </p:txBody>
      </p:sp>
      <p:sp>
        <p:nvSpPr>
          <p:cNvPr id="236" name="CustomShape 2"/>
          <p:cNvSpPr/>
          <p:nvPr/>
        </p:nvSpPr>
        <p:spPr>
          <a:xfrm>
            <a:off x="239760" y="4552920"/>
            <a:ext cx="1382400" cy="563040"/>
          </a:xfrm>
          <a:prstGeom prst="rect">
            <a:avLst/>
          </a:prstGeom>
          <a:noFill/>
          <a:ln w="9360">
            <a:noFill/>
          </a:ln>
        </p:spPr>
      </p:sp>
      <p:sp>
        <p:nvSpPr>
          <p:cNvPr id="237" name="CustomShape 3"/>
          <p:cNvSpPr/>
          <p:nvPr/>
        </p:nvSpPr>
        <p:spPr>
          <a:xfrm>
            <a:off x="239760" y="3733920"/>
            <a:ext cx="1382400" cy="563040"/>
          </a:xfrm>
          <a:prstGeom prst="rect">
            <a:avLst/>
          </a:prstGeom>
          <a:noFill/>
          <a:ln w="9360">
            <a:noFill/>
          </a:ln>
        </p:spPr>
      </p:sp>
      <p:sp>
        <p:nvSpPr>
          <p:cNvPr id="238" name="CustomShape 4"/>
          <p:cNvSpPr/>
          <p:nvPr/>
        </p:nvSpPr>
        <p:spPr>
          <a:xfrm>
            <a:off x="239760" y="5508720"/>
            <a:ext cx="1382400" cy="563040"/>
          </a:xfrm>
          <a:prstGeom prst="rect">
            <a:avLst/>
          </a:prstGeom>
          <a:noFill/>
          <a:ln w="9360">
            <a:noFill/>
          </a:ln>
        </p:spPr>
      </p:sp>
      <p:sp>
        <p:nvSpPr>
          <p:cNvPr id="239" name="CustomShape 5"/>
          <p:cNvSpPr/>
          <p:nvPr/>
        </p:nvSpPr>
        <p:spPr>
          <a:xfrm>
            <a:off x="376200" y="3597120"/>
            <a:ext cx="8381520" cy="2576160"/>
          </a:xfrm>
          <a:prstGeom prst="rect">
            <a:avLst/>
          </a:prstGeom>
          <a:noFill/>
          <a:ln w="9360">
            <a:noFill/>
          </a:ln>
        </p:spPr>
      </p:sp>
      <p:sp>
        <p:nvSpPr>
          <p:cNvPr id="240" name="Line 6"/>
          <p:cNvSpPr/>
          <p:nvPr/>
        </p:nvSpPr>
        <p:spPr>
          <a:xfrm>
            <a:off x="1331640" y="5918040"/>
            <a:ext cx="7204320" cy="1440"/>
          </a:xfrm>
          <a:prstGeom prst="line">
            <a:avLst/>
          </a:prstGeom>
          <a:ln w="17640">
            <a:solidFill>
              <a:srgbClr val="000000"/>
            </a:solidFill>
            <a:round/>
          </a:ln>
        </p:spPr>
      </p:sp>
      <p:sp>
        <p:nvSpPr>
          <p:cNvPr id="241" name="CustomShape 7"/>
          <p:cNvSpPr/>
          <p:nvPr/>
        </p:nvSpPr>
        <p:spPr>
          <a:xfrm>
            <a:off x="8502480" y="5867280"/>
            <a:ext cx="169560" cy="118800"/>
          </a:xfrm>
          <a:prstGeom prst="rect">
            <a:avLst/>
          </a:prstGeom>
          <a:solidFill>
            <a:srgbClr val="000000"/>
          </a:solidFill>
          <a:ln w="9360">
            <a:noFill/>
          </a:ln>
        </p:spPr>
      </p:sp>
      <p:sp>
        <p:nvSpPr>
          <p:cNvPr id="242" name="CustomShape 8"/>
          <p:cNvSpPr/>
          <p:nvPr/>
        </p:nvSpPr>
        <p:spPr>
          <a:xfrm>
            <a:off x="7870680" y="5508720"/>
            <a:ext cx="1091880" cy="426600"/>
          </a:xfrm>
          <a:prstGeom prst="rect">
            <a:avLst/>
          </a:prstGeom>
          <a:noFill/>
          <a:ln w="9360">
            <a:noFill/>
          </a:ln>
        </p:spPr>
      </p:sp>
      <p:sp>
        <p:nvSpPr>
          <p:cNvPr id="243" name="CustomShape 9"/>
          <p:cNvSpPr/>
          <p:nvPr/>
        </p:nvSpPr>
        <p:spPr>
          <a:xfrm>
            <a:off x="8043840" y="5592600"/>
            <a:ext cx="501120" cy="243720"/>
          </a:xfrm>
          <a:prstGeom prst="rect">
            <a:avLst/>
          </a:prstGeom>
          <a:noFill/>
          <a:ln w="9360">
            <a:noFill/>
          </a:ln>
        </p:spPr>
        <p:txBody>
          <a:bodyPr wrap="none" lIns="0" rIns="0" tIns="0" bIns="0"/>
          <a:p>
            <a:pPr>
              <a:lnSpc>
                <a:spcPct val="100000"/>
              </a:lnSpc>
            </a:pPr>
            <a:r>
              <a:rPr lang="en-US" sz="1600">
                <a:solidFill>
                  <a:srgbClr val="000000"/>
                </a:solidFill>
                <a:latin typeface="Arial"/>
              </a:rPr>
              <a:t> </a:t>
            </a:r>
            <a:r>
              <a:rPr lang="en-US" sz="1600">
                <a:solidFill>
                  <a:srgbClr val="000000"/>
                </a:solidFill>
                <a:latin typeface="Arial"/>
              </a:rPr>
              <a:t>Time</a:t>
            </a:r>
            <a:endParaRPr/>
          </a:p>
        </p:txBody>
      </p:sp>
      <p:sp>
        <p:nvSpPr>
          <p:cNvPr id="244" name="CustomShape 10"/>
          <p:cNvSpPr/>
          <p:nvPr/>
        </p:nvSpPr>
        <p:spPr>
          <a:xfrm>
            <a:off x="8621280" y="5592600"/>
            <a:ext cx="63720" cy="274320"/>
          </a:xfrm>
          <a:prstGeom prst="rect">
            <a:avLst/>
          </a:prstGeom>
          <a:noFill/>
          <a:ln w="9360">
            <a:noFill/>
          </a:ln>
        </p:spPr>
        <p:txBody>
          <a:bodyPr wrap="none" lIns="0" rIns="0" tIns="0" bIns="0"/>
          <a:p>
            <a:pPr>
              <a:lnSpc>
                <a:spcPct val="100000"/>
              </a:lnSpc>
            </a:pPr>
            <a:r>
              <a:rPr lang="en-US">
                <a:solidFill>
                  <a:srgbClr val="000000"/>
                </a:solidFill>
                <a:latin typeface="Arial"/>
              </a:rPr>
              <a:t> </a:t>
            </a:r>
            <a:endParaRPr/>
          </a:p>
        </p:txBody>
      </p:sp>
      <p:sp>
        <p:nvSpPr>
          <p:cNvPr id="245" name="CustomShape 11"/>
          <p:cNvSpPr/>
          <p:nvPr/>
        </p:nvSpPr>
        <p:spPr>
          <a:xfrm>
            <a:off x="444600" y="4637160"/>
            <a:ext cx="901800" cy="243720"/>
          </a:xfrm>
          <a:prstGeom prst="rect">
            <a:avLst/>
          </a:prstGeom>
          <a:noFill/>
          <a:ln w="9360">
            <a:noFill/>
          </a:ln>
        </p:spPr>
        <p:txBody>
          <a:bodyPr wrap="none" lIns="0" rIns="0" tIns="0" bIns="0"/>
          <a:p>
            <a:pPr>
              <a:lnSpc>
                <a:spcPct val="100000"/>
              </a:lnSpc>
            </a:pPr>
            <a:r>
              <a:rPr lang="en-US" sz="1600">
                <a:solidFill>
                  <a:srgbClr val="000000"/>
                </a:solidFill>
                <a:latin typeface="Arial"/>
              </a:rPr>
              <a:t>Threshold</a:t>
            </a:r>
            <a:endParaRPr/>
          </a:p>
        </p:txBody>
      </p:sp>
      <p:sp>
        <p:nvSpPr>
          <p:cNvPr id="246" name="CustomShape 12"/>
          <p:cNvSpPr/>
          <p:nvPr/>
        </p:nvSpPr>
        <p:spPr>
          <a:xfrm>
            <a:off x="1450440" y="4637160"/>
            <a:ext cx="63720" cy="274320"/>
          </a:xfrm>
          <a:prstGeom prst="rect">
            <a:avLst/>
          </a:prstGeom>
          <a:noFill/>
          <a:ln w="9360">
            <a:noFill/>
          </a:ln>
        </p:spPr>
        <p:txBody>
          <a:bodyPr wrap="none" lIns="0" rIns="0" tIns="0" bIns="0"/>
          <a:p>
            <a:pPr>
              <a:lnSpc>
                <a:spcPct val="100000"/>
              </a:lnSpc>
            </a:pPr>
            <a:r>
              <a:rPr lang="en-US">
                <a:solidFill>
                  <a:srgbClr val="000000"/>
                </a:solidFill>
                <a:latin typeface="Arial"/>
              </a:rPr>
              <a:t> </a:t>
            </a:r>
            <a:endParaRPr/>
          </a:p>
        </p:txBody>
      </p:sp>
      <p:sp>
        <p:nvSpPr>
          <p:cNvPr id="247" name="CustomShape 13"/>
          <p:cNvSpPr/>
          <p:nvPr/>
        </p:nvSpPr>
        <p:spPr>
          <a:xfrm>
            <a:off x="580680" y="4894200"/>
            <a:ext cx="654840" cy="243720"/>
          </a:xfrm>
          <a:prstGeom prst="rect">
            <a:avLst/>
          </a:prstGeom>
          <a:noFill/>
          <a:ln w="9360">
            <a:noFill/>
          </a:ln>
        </p:spPr>
        <p:txBody>
          <a:bodyPr wrap="none" lIns="0" rIns="0" tIns="0" bIns="0"/>
          <a:p>
            <a:pPr>
              <a:lnSpc>
                <a:spcPct val="100000"/>
              </a:lnSpc>
            </a:pPr>
            <a:r>
              <a:rPr lang="en-US" sz="1600">
                <a:solidFill>
                  <a:srgbClr val="000000"/>
                </a:solidFill>
                <a:latin typeface="Arial"/>
              </a:rPr>
              <a:t>voltage</a:t>
            </a:r>
            <a:endParaRPr/>
          </a:p>
        </p:txBody>
      </p:sp>
      <p:sp>
        <p:nvSpPr>
          <p:cNvPr id="248" name="CustomShape 14"/>
          <p:cNvSpPr/>
          <p:nvPr/>
        </p:nvSpPr>
        <p:spPr>
          <a:xfrm>
            <a:off x="1314000" y="4894200"/>
            <a:ext cx="63720" cy="274320"/>
          </a:xfrm>
          <a:prstGeom prst="rect">
            <a:avLst/>
          </a:prstGeom>
          <a:noFill/>
          <a:ln w="9360">
            <a:noFill/>
          </a:ln>
        </p:spPr>
        <p:txBody>
          <a:bodyPr wrap="none" lIns="0" rIns="0" tIns="0" bIns="0"/>
          <a:p>
            <a:pPr>
              <a:lnSpc>
                <a:spcPct val="100000"/>
              </a:lnSpc>
            </a:pPr>
            <a:r>
              <a:rPr lang="en-US">
                <a:solidFill>
                  <a:srgbClr val="000000"/>
                </a:solidFill>
                <a:latin typeface="Arial"/>
              </a:rPr>
              <a:t> </a:t>
            </a:r>
            <a:endParaRPr/>
          </a:p>
        </p:txBody>
      </p:sp>
      <p:sp>
        <p:nvSpPr>
          <p:cNvPr id="249" name="Line 15"/>
          <p:cNvSpPr/>
          <p:nvPr/>
        </p:nvSpPr>
        <p:spPr>
          <a:xfrm>
            <a:off x="1331640" y="4143240"/>
            <a:ext cx="136440" cy="1440"/>
          </a:xfrm>
          <a:prstGeom prst="line">
            <a:avLst/>
          </a:prstGeom>
          <a:ln w="17640">
            <a:solidFill>
              <a:srgbClr val="000000"/>
            </a:solidFill>
            <a:round/>
          </a:ln>
        </p:spPr>
      </p:sp>
      <p:sp>
        <p:nvSpPr>
          <p:cNvPr id="250" name="Line 16"/>
          <p:cNvSpPr/>
          <p:nvPr/>
        </p:nvSpPr>
        <p:spPr>
          <a:xfrm>
            <a:off x="1604880" y="5781600"/>
            <a:ext cx="1092240" cy="1440"/>
          </a:xfrm>
          <a:prstGeom prst="line">
            <a:avLst/>
          </a:prstGeom>
          <a:ln w="17640">
            <a:solidFill>
              <a:srgbClr val="000000"/>
            </a:solidFill>
            <a:round/>
          </a:ln>
        </p:spPr>
      </p:sp>
      <p:sp>
        <p:nvSpPr>
          <p:cNvPr id="251" name="Line 17"/>
          <p:cNvSpPr/>
          <p:nvPr/>
        </p:nvSpPr>
        <p:spPr>
          <a:xfrm flipV="1">
            <a:off x="2697120" y="4143240"/>
            <a:ext cx="1440" cy="1638360"/>
          </a:xfrm>
          <a:prstGeom prst="line">
            <a:avLst/>
          </a:prstGeom>
          <a:ln w="17640">
            <a:solidFill>
              <a:srgbClr val="000000"/>
            </a:solidFill>
            <a:round/>
          </a:ln>
        </p:spPr>
      </p:sp>
      <p:sp>
        <p:nvSpPr>
          <p:cNvPr id="252" name="CustomShape 18"/>
          <p:cNvSpPr/>
          <p:nvPr/>
        </p:nvSpPr>
        <p:spPr>
          <a:xfrm>
            <a:off x="1468440" y="5372280"/>
            <a:ext cx="1382400" cy="426600"/>
          </a:xfrm>
          <a:prstGeom prst="rect">
            <a:avLst/>
          </a:prstGeom>
          <a:noFill/>
          <a:ln w="9360">
            <a:noFill/>
          </a:ln>
        </p:spPr>
      </p:sp>
      <p:sp>
        <p:nvSpPr>
          <p:cNvPr id="253" name="CustomShape 19"/>
          <p:cNvSpPr/>
          <p:nvPr/>
        </p:nvSpPr>
        <p:spPr>
          <a:xfrm>
            <a:off x="1640160" y="5456160"/>
            <a:ext cx="824040" cy="243720"/>
          </a:xfrm>
          <a:prstGeom prst="rect">
            <a:avLst/>
          </a:prstGeom>
          <a:noFill/>
          <a:ln w="9360">
            <a:noFill/>
          </a:ln>
        </p:spPr>
        <p:txBody>
          <a:bodyPr wrap="none" lIns="0" rIns="0" tIns="0" bIns="0"/>
          <a:p>
            <a:pPr>
              <a:lnSpc>
                <a:spcPct val="100000"/>
              </a:lnSpc>
            </a:pPr>
            <a:r>
              <a:rPr lang="en-US" sz="1600">
                <a:solidFill>
                  <a:srgbClr val="000000"/>
                </a:solidFill>
                <a:latin typeface="Arial"/>
              </a:rPr>
              <a:t> </a:t>
            </a:r>
            <a:r>
              <a:rPr lang="en-US" sz="1600">
                <a:solidFill>
                  <a:srgbClr val="000000"/>
                </a:solidFill>
                <a:latin typeface="Arial"/>
              </a:rPr>
              <a:t>0 Stored</a:t>
            </a:r>
            <a:endParaRPr/>
          </a:p>
        </p:txBody>
      </p:sp>
      <p:sp>
        <p:nvSpPr>
          <p:cNvPr id="254" name="CustomShape 20"/>
          <p:cNvSpPr/>
          <p:nvPr/>
        </p:nvSpPr>
        <p:spPr>
          <a:xfrm>
            <a:off x="2560320" y="5456160"/>
            <a:ext cx="63720" cy="274320"/>
          </a:xfrm>
          <a:prstGeom prst="rect">
            <a:avLst/>
          </a:prstGeom>
          <a:noFill/>
          <a:ln w="9360">
            <a:noFill/>
          </a:ln>
        </p:spPr>
        <p:txBody>
          <a:bodyPr wrap="none" lIns="0" rIns="0" tIns="0" bIns="0"/>
          <a:p>
            <a:pPr>
              <a:lnSpc>
                <a:spcPct val="100000"/>
              </a:lnSpc>
            </a:pPr>
            <a:r>
              <a:rPr lang="en-US">
                <a:solidFill>
                  <a:srgbClr val="000000"/>
                </a:solidFill>
                <a:latin typeface="Arial"/>
              </a:rPr>
              <a:t> </a:t>
            </a:r>
            <a:endParaRPr/>
          </a:p>
        </p:txBody>
      </p:sp>
      <p:sp>
        <p:nvSpPr>
          <p:cNvPr id="255" name="CustomShape 21"/>
          <p:cNvSpPr/>
          <p:nvPr/>
        </p:nvSpPr>
        <p:spPr>
          <a:xfrm>
            <a:off x="2014560" y="3733920"/>
            <a:ext cx="1503000" cy="426600"/>
          </a:xfrm>
          <a:prstGeom prst="rect">
            <a:avLst/>
          </a:prstGeom>
          <a:noFill/>
          <a:ln w="9360">
            <a:noFill/>
          </a:ln>
        </p:spPr>
      </p:sp>
      <p:sp>
        <p:nvSpPr>
          <p:cNvPr id="256" name="CustomShape 22"/>
          <p:cNvSpPr/>
          <p:nvPr/>
        </p:nvSpPr>
        <p:spPr>
          <a:xfrm>
            <a:off x="2188800" y="3817800"/>
            <a:ext cx="865440" cy="243720"/>
          </a:xfrm>
          <a:prstGeom prst="rect">
            <a:avLst/>
          </a:prstGeom>
          <a:noFill/>
          <a:ln w="9360">
            <a:noFill/>
          </a:ln>
        </p:spPr>
        <p:txBody>
          <a:bodyPr wrap="none" lIns="0" rIns="0" tIns="0" bIns="0"/>
          <a:p>
            <a:pPr>
              <a:lnSpc>
                <a:spcPct val="100000"/>
              </a:lnSpc>
            </a:pPr>
            <a:r>
              <a:rPr lang="en-US" sz="1600">
                <a:solidFill>
                  <a:srgbClr val="000000"/>
                </a:solidFill>
                <a:latin typeface="Arial"/>
              </a:rPr>
              <a:t> </a:t>
            </a:r>
            <a:r>
              <a:rPr lang="en-US" sz="1600">
                <a:solidFill>
                  <a:srgbClr val="000000"/>
                </a:solidFill>
                <a:latin typeface="Arial"/>
              </a:rPr>
              <a:t>1 Written</a:t>
            </a:r>
            <a:endParaRPr/>
          </a:p>
        </p:txBody>
      </p:sp>
      <p:sp>
        <p:nvSpPr>
          <p:cNvPr id="257" name="CustomShape 23"/>
          <p:cNvSpPr/>
          <p:nvPr/>
        </p:nvSpPr>
        <p:spPr>
          <a:xfrm>
            <a:off x="3158640" y="3817800"/>
            <a:ext cx="63720" cy="274320"/>
          </a:xfrm>
          <a:prstGeom prst="rect">
            <a:avLst/>
          </a:prstGeom>
          <a:noFill/>
          <a:ln w="9360">
            <a:noFill/>
          </a:ln>
        </p:spPr>
        <p:txBody>
          <a:bodyPr wrap="none" lIns="0" rIns="0" tIns="0" bIns="0"/>
          <a:p>
            <a:pPr>
              <a:lnSpc>
                <a:spcPct val="100000"/>
              </a:lnSpc>
            </a:pPr>
            <a:r>
              <a:rPr lang="en-US">
                <a:solidFill>
                  <a:srgbClr val="000000"/>
                </a:solidFill>
                <a:latin typeface="Arial"/>
              </a:rPr>
              <a:t> </a:t>
            </a:r>
            <a:endParaRPr/>
          </a:p>
        </p:txBody>
      </p:sp>
      <p:sp>
        <p:nvSpPr>
          <p:cNvPr id="258" name="Line 24"/>
          <p:cNvSpPr/>
          <p:nvPr/>
        </p:nvSpPr>
        <p:spPr>
          <a:xfrm flipV="1">
            <a:off x="2697120" y="4143240"/>
            <a:ext cx="1440" cy="682560"/>
          </a:xfrm>
          <a:prstGeom prst="line">
            <a:avLst/>
          </a:prstGeom>
          <a:ln w="17640">
            <a:solidFill>
              <a:srgbClr val="000000"/>
            </a:solidFill>
            <a:round/>
          </a:ln>
        </p:spPr>
      </p:sp>
      <p:sp>
        <p:nvSpPr>
          <p:cNvPr id="259" name="CustomShape 25"/>
          <p:cNvSpPr/>
          <p:nvPr/>
        </p:nvSpPr>
        <p:spPr>
          <a:xfrm>
            <a:off x="2697120" y="4143240"/>
            <a:ext cx="1485360" cy="682200"/>
          </a:xfrm>
          <a:prstGeom prst="rect">
            <a:avLst/>
          </a:prstGeom>
          <a:noFill/>
          <a:ln w="17640">
            <a:solidFill>
              <a:srgbClr val="000000"/>
            </a:solidFill>
            <a:round/>
          </a:ln>
        </p:spPr>
      </p:sp>
      <p:sp>
        <p:nvSpPr>
          <p:cNvPr id="260" name="Line 26"/>
          <p:cNvSpPr/>
          <p:nvPr/>
        </p:nvSpPr>
        <p:spPr>
          <a:xfrm flipV="1">
            <a:off x="4182840" y="4143240"/>
            <a:ext cx="1800" cy="682560"/>
          </a:xfrm>
          <a:prstGeom prst="line">
            <a:avLst/>
          </a:prstGeom>
          <a:ln w="17640">
            <a:solidFill>
              <a:srgbClr val="000000"/>
            </a:solidFill>
            <a:round/>
          </a:ln>
        </p:spPr>
      </p:sp>
      <p:sp>
        <p:nvSpPr>
          <p:cNvPr id="261" name="CustomShape 27"/>
          <p:cNvSpPr/>
          <p:nvPr/>
        </p:nvSpPr>
        <p:spPr>
          <a:xfrm>
            <a:off x="4183200" y="4143240"/>
            <a:ext cx="1501560" cy="682200"/>
          </a:xfrm>
          <a:prstGeom prst="rect">
            <a:avLst/>
          </a:prstGeom>
          <a:noFill/>
          <a:ln w="17640">
            <a:solidFill>
              <a:srgbClr val="000000"/>
            </a:solidFill>
            <a:round/>
          </a:ln>
        </p:spPr>
      </p:sp>
      <p:sp>
        <p:nvSpPr>
          <p:cNvPr id="262" name="Line 28"/>
          <p:cNvSpPr/>
          <p:nvPr/>
        </p:nvSpPr>
        <p:spPr>
          <a:xfrm flipV="1">
            <a:off x="7188120" y="4143240"/>
            <a:ext cx="1440" cy="682560"/>
          </a:xfrm>
          <a:prstGeom prst="line">
            <a:avLst/>
          </a:prstGeom>
          <a:ln w="17640">
            <a:solidFill>
              <a:srgbClr val="000000"/>
            </a:solidFill>
            <a:round/>
          </a:ln>
        </p:spPr>
      </p:sp>
      <p:sp>
        <p:nvSpPr>
          <p:cNvPr id="263" name="CustomShape 29"/>
          <p:cNvSpPr/>
          <p:nvPr/>
        </p:nvSpPr>
        <p:spPr>
          <a:xfrm>
            <a:off x="7188120" y="4143240"/>
            <a:ext cx="1483920" cy="682200"/>
          </a:xfrm>
          <a:prstGeom prst="rect">
            <a:avLst/>
          </a:prstGeom>
          <a:noFill/>
          <a:ln w="17640">
            <a:solidFill>
              <a:srgbClr val="000000"/>
            </a:solidFill>
            <a:round/>
          </a:ln>
        </p:spPr>
      </p:sp>
      <p:sp>
        <p:nvSpPr>
          <p:cNvPr id="264" name="Line 30"/>
          <p:cNvSpPr/>
          <p:nvPr/>
        </p:nvSpPr>
        <p:spPr>
          <a:xfrm flipV="1">
            <a:off x="5684760" y="4143240"/>
            <a:ext cx="1440" cy="682560"/>
          </a:xfrm>
          <a:prstGeom prst="line">
            <a:avLst/>
          </a:prstGeom>
          <a:ln w="17640">
            <a:solidFill>
              <a:srgbClr val="000000"/>
            </a:solidFill>
            <a:round/>
          </a:ln>
        </p:spPr>
      </p:sp>
      <p:sp>
        <p:nvSpPr>
          <p:cNvPr id="265" name="CustomShape 31"/>
          <p:cNvSpPr/>
          <p:nvPr/>
        </p:nvSpPr>
        <p:spPr>
          <a:xfrm>
            <a:off x="5684760" y="4143240"/>
            <a:ext cx="1503000" cy="682200"/>
          </a:xfrm>
          <a:prstGeom prst="rect">
            <a:avLst/>
          </a:prstGeom>
          <a:noFill/>
          <a:ln w="17640">
            <a:solidFill>
              <a:srgbClr val="000000"/>
            </a:solidFill>
            <a:round/>
          </a:ln>
        </p:spPr>
      </p:sp>
      <p:sp>
        <p:nvSpPr>
          <p:cNvPr id="266" name="CustomShape 32"/>
          <p:cNvSpPr/>
          <p:nvPr/>
        </p:nvSpPr>
        <p:spPr>
          <a:xfrm>
            <a:off x="3637080" y="3733920"/>
            <a:ext cx="1518840" cy="426600"/>
          </a:xfrm>
          <a:prstGeom prst="rect">
            <a:avLst/>
          </a:prstGeom>
          <a:noFill/>
          <a:ln w="9360">
            <a:noFill/>
          </a:ln>
        </p:spPr>
      </p:sp>
      <p:sp>
        <p:nvSpPr>
          <p:cNvPr id="267" name="CustomShape 33"/>
          <p:cNvSpPr/>
          <p:nvPr/>
        </p:nvSpPr>
        <p:spPr>
          <a:xfrm>
            <a:off x="3807000" y="3817800"/>
            <a:ext cx="993240" cy="243720"/>
          </a:xfrm>
          <a:prstGeom prst="rect">
            <a:avLst/>
          </a:prstGeom>
          <a:noFill/>
          <a:ln w="9360">
            <a:noFill/>
          </a:ln>
        </p:spPr>
        <p:txBody>
          <a:bodyPr wrap="none" lIns="0" rIns="0" tIns="0" bIns="0"/>
          <a:p>
            <a:pPr>
              <a:lnSpc>
                <a:spcPct val="100000"/>
              </a:lnSpc>
            </a:pPr>
            <a:r>
              <a:rPr lang="en-US" sz="1600">
                <a:solidFill>
                  <a:srgbClr val="000000"/>
                </a:solidFill>
                <a:latin typeface="Arial"/>
              </a:rPr>
              <a:t> </a:t>
            </a:r>
            <a:r>
              <a:rPr lang="en-US" sz="1600">
                <a:solidFill>
                  <a:srgbClr val="000000"/>
                </a:solidFill>
                <a:latin typeface="Arial"/>
              </a:rPr>
              <a:t>Refreshed</a:t>
            </a:r>
            <a:endParaRPr/>
          </a:p>
        </p:txBody>
      </p:sp>
      <p:sp>
        <p:nvSpPr>
          <p:cNvPr id="268" name="CustomShape 34"/>
          <p:cNvSpPr/>
          <p:nvPr/>
        </p:nvSpPr>
        <p:spPr>
          <a:xfrm>
            <a:off x="4916160" y="3817800"/>
            <a:ext cx="63720" cy="274320"/>
          </a:xfrm>
          <a:prstGeom prst="rect">
            <a:avLst/>
          </a:prstGeom>
          <a:noFill/>
          <a:ln w="9360">
            <a:noFill/>
          </a:ln>
        </p:spPr>
        <p:txBody>
          <a:bodyPr wrap="none" lIns="0" rIns="0" tIns="0" bIns="0"/>
          <a:p>
            <a:pPr>
              <a:lnSpc>
                <a:spcPct val="100000"/>
              </a:lnSpc>
            </a:pPr>
            <a:r>
              <a:rPr lang="en-US">
                <a:solidFill>
                  <a:srgbClr val="000000"/>
                </a:solidFill>
                <a:latin typeface="Arial"/>
              </a:rPr>
              <a:t> </a:t>
            </a:r>
            <a:endParaRPr/>
          </a:p>
        </p:txBody>
      </p:sp>
      <p:sp>
        <p:nvSpPr>
          <p:cNvPr id="269" name="CustomShape 35"/>
          <p:cNvSpPr/>
          <p:nvPr/>
        </p:nvSpPr>
        <p:spPr>
          <a:xfrm>
            <a:off x="5138640" y="3733920"/>
            <a:ext cx="1518840" cy="426600"/>
          </a:xfrm>
          <a:prstGeom prst="rect">
            <a:avLst/>
          </a:prstGeom>
          <a:noFill/>
          <a:ln w="9360">
            <a:noFill/>
          </a:ln>
        </p:spPr>
      </p:sp>
      <p:sp>
        <p:nvSpPr>
          <p:cNvPr id="270" name="CustomShape 36"/>
          <p:cNvSpPr/>
          <p:nvPr/>
        </p:nvSpPr>
        <p:spPr>
          <a:xfrm>
            <a:off x="5310360" y="3817800"/>
            <a:ext cx="993240" cy="243720"/>
          </a:xfrm>
          <a:prstGeom prst="rect">
            <a:avLst/>
          </a:prstGeom>
          <a:noFill/>
          <a:ln w="9360">
            <a:noFill/>
          </a:ln>
        </p:spPr>
        <p:txBody>
          <a:bodyPr wrap="none" lIns="0" rIns="0" tIns="0" bIns="0"/>
          <a:p>
            <a:pPr>
              <a:lnSpc>
                <a:spcPct val="100000"/>
              </a:lnSpc>
            </a:pPr>
            <a:r>
              <a:rPr lang="en-US" sz="1600">
                <a:solidFill>
                  <a:srgbClr val="000000"/>
                </a:solidFill>
                <a:latin typeface="Arial"/>
              </a:rPr>
              <a:t> </a:t>
            </a:r>
            <a:r>
              <a:rPr lang="en-US" sz="1600">
                <a:solidFill>
                  <a:srgbClr val="000000"/>
                </a:solidFill>
                <a:latin typeface="Arial"/>
              </a:rPr>
              <a:t>Refreshed</a:t>
            </a:r>
            <a:endParaRPr/>
          </a:p>
        </p:txBody>
      </p:sp>
      <p:sp>
        <p:nvSpPr>
          <p:cNvPr id="271" name="CustomShape 37"/>
          <p:cNvSpPr/>
          <p:nvPr/>
        </p:nvSpPr>
        <p:spPr>
          <a:xfrm>
            <a:off x="6419520" y="3817800"/>
            <a:ext cx="63720" cy="274320"/>
          </a:xfrm>
          <a:prstGeom prst="rect">
            <a:avLst/>
          </a:prstGeom>
          <a:noFill/>
          <a:ln w="9360">
            <a:noFill/>
          </a:ln>
        </p:spPr>
        <p:txBody>
          <a:bodyPr wrap="none" lIns="0" rIns="0" tIns="0" bIns="0"/>
          <a:p>
            <a:pPr>
              <a:lnSpc>
                <a:spcPct val="100000"/>
              </a:lnSpc>
            </a:pPr>
            <a:r>
              <a:rPr lang="en-US">
                <a:solidFill>
                  <a:srgbClr val="000000"/>
                </a:solidFill>
                <a:latin typeface="Arial"/>
              </a:rPr>
              <a:t> </a:t>
            </a:r>
            <a:endParaRPr/>
          </a:p>
        </p:txBody>
      </p:sp>
      <p:sp>
        <p:nvSpPr>
          <p:cNvPr id="272" name="CustomShape 38"/>
          <p:cNvSpPr/>
          <p:nvPr/>
        </p:nvSpPr>
        <p:spPr>
          <a:xfrm>
            <a:off x="6642000" y="3733920"/>
            <a:ext cx="1518840" cy="426600"/>
          </a:xfrm>
          <a:prstGeom prst="rect">
            <a:avLst/>
          </a:prstGeom>
          <a:noFill/>
          <a:ln w="9360">
            <a:noFill/>
          </a:ln>
        </p:spPr>
      </p:sp>
      <p:sp>
        <p:nvSpPr>
          <p:cNvPr id="273" name="CustomShape 39"/>
          <p:cNvSpPr/>
          <p:nvPr/>
        </p:nvSpPr>
        <p:spPr>
          <a:xfrm>
            <a:off x="6811920" y="3817800"/>
            <a:ext cx="993240" cy="243720"/>
          </a:xfrm>
          <a:prstGeom prst="rect">
            <a:avLst/>
          </a:prstGeom>
          <a:noFill/>
          <a:ln w="9360">
            <a:noFill/>
          </a:ln>
        </p:spPr>
        <p:txBody>
          <a:bodyPr wrap="none" lIns="0" rIns="0" tIns="0" bIns="0"/>
          <a:p>
            <a:pPr>
              <a:lnSpc>
                <a:spcPct val="100000"/>
              </a:lnSpc>
            </a:pPr>
            <a:r>
              <a:rPr lang="en-US" sz="1600">
                <a:solidFill>
                  <a:srgbClr val="000000"/>
                </a:solidFill>
                <a:latin typeface="Arial"/>
              </a:rPr>
              <a:t> </a:t>
            </a:r>
            <a:r>
              <a:rPr lang="en-US" sz="1600">
                <a:solidFill>
                  <a:srgbClr val="000000"/>
                </a:solidFill>
                <a:latin typeface="Arial"/>
              </a:rPr>
              <a:t>Refreshed</a:t>
            </a:r>
            <a:endParaRPr/>
          </a:p>
        </p:txBody>
      </p:sp>
      <p:sp>
        <p:nvSpPr>
          <p:cNvPr id="274" name="CustomShape 40"/>
          <p:cNvSpPr/>
          <p:nvPr/>
        </p:nvSpPr>
        <p:spPr>
          <a:xfrm>
            <a:off x="7921440" y="3817800"/>
            <a:ext cx="63720" cy="274320"/>
          </a:xfrm>
          <a:prstGeom prst="rect">
            <a:avLst/>
          </a:prstGeom>
          <a:noFill/>
          <a:ln w="9360">
            <a:noFill/>
          </a:ln>
        </p:spPr>
        <p:txBody>
          <a:bodyPr wrap="none" lIns="0" rIns="0" tIns="0" bIns="0"/>
          <a:p>
            <a:pPr>
              <a:lnSpc>
                <a:spcPct val="100000"/>
              </a:lnSpc>
            </a:pPr>
            <a:r>
              <a:rPr lang="en-US">
                <a:solidFill>
                  <a:srgbClr val="000000"/>
                </a:solidFill>
                <a:latin typeface="Arial"/>
              </a:rPr>
              <a:t> </a:t>
            </a:r>
            <a:endParaRPr/>
          </a:p>
        </p:txBody>
      </p:sp>
      <p:sp>
        <p:nvSpPr>
          <p:cNvPr id="275" name="CustomShape 41"/>
          <p:cNvSpPr/>
          <p:nvPr/>
        </p:nvSpPr>
        <p:spPr>
          <a:xfrm>
            <a:off x="4183200" y="4826160"/>
            <a:ext cx="17280" cy="68040"/>
          </a:xfrm>
          <a:prstGeom prst="rect">
            <a:avLst/>
          </a:prstGeom>
          <a:solidFill>
            <a:srgbClr val="c0c0c0"/>
          </a:solidFill>
          <a:ln w="9360">
            <a:noFill/>
          </a:ln>
        </p:spPr>
      </p:sp>
      <p:sp>
        <p:nvSpPr>
          <p:cNvPr id="276" name="CustomShape 42"/>
          <p:cNvSpPr/>
          <p:nvPr/>
        </p:nvSpPr>
        <p:spPr>
          <a:xfrm>
            <a:off x="4183200" y="4927680"/>
            <a:ext cx="17280" cy="85320"/>
          </a:xfrm>
          <a:prstGeom prst="rect">
            <a:avLst/>
          </a:prstGeom>
          <a:solidFill>
            <a:srgbClr val="c0c0c0"/>
          </a:solidFill>
          <a:ln w="9360">
            <a:noFill/>
          </a:ln>
        </p:spPr>
      </p:sp>
      <p:sp>
        <p:nvSpPr>
          <p:cNvPr id="277" name="CustomShape 43"/>
          <p:cNvSpPr/>
          <p:nvPr/>
        </p:nvSpPr>
        <p:spPr>
          <a:xfrm>
            <a:off x="4183200" y="5048280"/>
            <a:ext cx="17280" cy="83880"/>
          </a:xfrm>
          <a:prstGeom prst="rect">
            <a:avLst/>
          </a:prstGeom>
          <a:solidFill>
            <a:srgbClr val="c0c0c0"/>
          </a:solidFill>
          <a:ln w="9360">
            <a:noFill/>
          </a:ln>
        </p:spPr>
      </p:sp>
      <p:sp>
        <p:nvSpPr>
          <p:cNvPr id="278" name="CustomShape 44"/>
          <p:cNvSpPr/>
          <p:nvPr/>
        </p:nvSpPr>
        <p:spPr>
          <a:xfrm>
            <a:off x="4183200" y="5167440"/>
            <a:ext cx="17280" cy="85320"/>
          </a:xfrm>
          <a:prstGeom prst="rect">
            <a:avLst/>
          </a:prstGeom>
          <a:solidFill>
            <a:srgbClr val="c0c0c0"/>
          </a:solidFill>
          <a:ln w="9360">
            <a:noFill/>
          </a:ln>
        </p:spPr>
      </p:sp>
      <p:sp>
        <p:nvSpPr>
          <p:cNvPr id="279" name="CustomShape 45"/>
          <p:cNvSpPr/>
          <p:nvPr/>
        </p:nvSpPr>
        <p:spPr>
          <a:xfrm>
            <a:off x="4183200" y="5286240"/>
            <a:ext cx="17280" cy="85320"/>
          </a:xfrm>
          <a:prstGeom prst="rect">
            <a:avLst/>
          </a:prstGeom>
          <a:solidFill>
            <a:srgbClr val="c0c0c0"/>
          </a:solidFill>
          <a:ln w="9360">
            <a:noFill/>
          </a:ln>
        </p:spPr>
      </p:sp>
      <p:sp>
        <p:nvSpPr>
          <p:cNvPr id="280" name="CustomShape 46"/>
          <p:cNvSpPr/>
          <p:nvPr/>
        </p:nvSpPr>
        <p:spPr>
          <a:xfrm>
            <a:off x="4183200" y="5405400"/>
            <a:ext cx="17280" cy="85320"/>
          </a:xfrm>
          <a:prstGeom prst="rect">
            <a:avLst/>
          </a:prstGeom>
          <a:solidFill>
            <a:srgbClr val="c0c0c0"/>
          </a:solidFill>
          <a:ln w="9360">
            <a:noFill/>
          </a:ln>
        </p:spPr>
      </p:sp>
      <p:sp>
        <p:nvSpPr>
          <p:cNvPr id="281" name="CustomShape 47"/>
          <p:cNvSpPr/>
          <p:nvPr/>
        </p:nvSpPr>
        <p:spPr>
          <a:xfrm>
            <a:off x="4183200" y="5526000"/>
            <a:ext cx="17280" cy="83880"/>
          </a:xfrm>
          <a:prstGeom prst="rect">
            <a:avLst/>
          </a:prstGeom>
          <a:solidFill>
            <a:srgbClr val="c0c0c0"/>
          </a:solidFill>
          <a:ln w="9360">
            <a:noFill/>
          </a:ln>
        </p:spPr>
      </p:sp>
      <p:sp>
        <p:nvSpPr>
          <p:cNvPr id="282" name="CustomShape 48"/>
          <p:cNvSpPr/>
          <p:nvPr/>
        </p:nvSpPr>
        <p:spPr>
          <a:xfrm>
            <a:off x="4183200" y="5645160"/>
            <a:ext cx="17280" cy="85320"/>
          </a:xfrm>
          <a:prstGeom prst="rect">
            <a:avLst/>
          </a:prstGeom>
          <a:solidFill>
            <a:srgbClr val="c0c0c0"/>
          </a:solidFill>
          <a:ln w="9360">
            <a:noFill/>
          </a:ln>
        </p:spPr>
      </p:sp>
      <p:sp>
        <p:nvSpPr>
          <p:cNvPr id="283" name="CustomShape 49"/>
          <p:cNvSpPr/>
          <p:nvPr/>
        </p:nvSpPr>
        <p:spPr>
          <a:xfrm>
            <a:off x="1332000" y="4962600"/>
            <a:ext cx="68040" cy="17280"/>
          </a:xfrm>
          <a:prstGeom prst="rect">
            <a:avLst/>
          </a:prstGeom>
          <a:solidFill>
            <a:srgbClr val="000000"/>
          </a:solidFill>
          <a:ln w="9360">
            <a:noFill/>
          </a:ln>
        </p:spPr>
      </p:sp>
      <p:sp>
        <p:nvSpPr>
          <p:cNvPr id="284" name="CustomShape 50"/>
          <p:cNvSpPr/>
          <p:nvPr/>
        </p:nvSpPr>
        <p:spPr>
          <a:xfrm>
            <a:off x="1434960" y="4962600"/>
            <a:ext cx="83880" cy="17280"/>
          </a:xfrm>
          <a:prstGeom prst="rect">
            <a:avLst/>
          </a:prstGeom>
          <a:solidFill>
            <a:srgbClr val="000000"/>
          </a:solidFill>
          <a:ln w="9360">
            <a:noFill/>
          </a:ln>
        </p:spPr>
      </p:sp>
      <p:sp>
        <p:nvSpPr>
          <p:cNvPr id="285" name="CustomShape 51"/>
          <p:cNvSpPr/>
          <p:nvPr/>
        </p:nvSpPr>
        <p:spPr>
          <a:xfrm>
            <a:off x="1554120" y="4962600"/>
            <a:ext cx="85320" cy="17280"/>
          </a:xfrm>
          <a:prstGeom prst="rect">
            <a:avLst/>
          </a:prstGeom>
          <a:solidFill>
            <a:srgbClr val="000000"/>
          </a:solidFill>
          <a:ln w="9360">
            <a:noFill/>
          </a:ln>
        </p:spPr>
      </p:sp>
      <p:sp>
        <p:nvSpPr>
          <p:cNvPr id="286" name="CustomShape 52"/>
          <p:cNvSpPr/>
          <p:nvPr/>
        </p:nvSpPr>
        <p:spPr>
          <a:xfrm>
            <a:off x="1673280" y="4962600"/>
            <a:ext cx="85320" cy="17280"/>
          </a:xfrm>
          <a:prstGeom prst="rect">
            <a:avLst/>
          </a:prstGeom>
          <a:solidFill>
            <a:srgbClr val="000000"/>
          </a:solidFill>
          <a:ln w="9360">
            <a:noFill/>
          </a:ln>
        </p:spPr>
      </p:sp>
      <p:sp>
        <p:nvSpPr>
          <p:cNvPr id="287" name="CustomShape 53"/>
          <p:cNvSpPr/>
          <p:nvPr/>
        </p:nvSpPr>
        <p:spPr>
          <a:xfrm>
            <a:off x="1793880" y="4962600"/>
            <a:ext cx="83880" cy="17280"/>
          </a:xfrm>
          <a:prstGeom prst="rect">
            <a:avLst/>
          </a:prstGeom>
          <a:solidFill>
            <a:srgbClr val="000000"/>
          </a:solidFill>
          <a:ln w="9360">
            <a:noFill/>
          </a:ln>
        </p:spPr>
      </p:sp>
      <p:sp>
        <p:nvSpPr>
          <p:cNvPr id="288" name="CustomShape 54"/>
          <p:cNvSpPr/>
          <p:nvPr/>
        </p:nvSpPr>
        <p:spPr>
          <a:xfrm>
            <a:off x="1913040" y="4962600"/>
            <a:ext cx="85320" cy="17280"/>
          </a:xfrm>
          <a:prstGeom prst="rect">
            <a:avLst/>
          </a:prstGeom>
          <a:solidFill>
            <a:srgbClr val="000000"/>
          </a:solidFill>
          <a:ln w="9360">
            <a:noFill/>
          </a:ln>
        </p:spPr>
      </p:sp>
      <p:sp>
        <p:nvSpPr>
          <p:cNvPr id="289" name="CustomShape 55"/>
          <p:cNvSpPr/>
          <p:nvPr/>
        </p:nvSpPr>
        <p:spPr>
          <a:xfrm>
            <a:off x="2031840" y="4962600"/>
            <a:ext cx="85320" cy="17280"/>
          </a:xfrm>
          <a:prstGeom prst="rect">
            <a:avLst/>
          </a:prstGeom>
          <a:solidFill>
            <a:srgbClr val="000000"/>
          </a:solidFill>
          <a:ln w="9360">
            <a:noFill/>
          </a:ln>
        </p:spPr>
      </p:sp>
      <p:sp>
        <p:nvSpPr>
          <p:cNvPr id="290" name="CustomShape 56"/>
          <p:cNvSpPr/>
          <p:nvPr/>
        </p:nvSpPr>
        <p:spPr>
          <a:xfrm>
            <a:off x="2151000" y="4962600"/>
            <a:ext cx="85320" cy="17280"/>
          </a:xfrm>
          <a:prstGeom prst="rect">
            <a:avLst/>
          </a:prstGeom>
          <a:solidFill>
            <a:srgbClr val="000000"/>
          </a:solidFill>
          <a:ln w="9360">
            <a:noFill/>
          </a:ln>
        </p:spPr>
      </p:sp>
      <p:sp>
        <p:nvSpPr>
          <p:cNvPr id="291" name="CustomShape 57"/>
          <p:cNvSpPr/>
          <p:nvPr/>
        </p:nvSpPr>
        <p:spPr>
          <a:xfrm>
            <a:off x="2271600" y="4962600"/>
            <a:ext cx="83880" cy="17280"/>
          </a:xfrm>
          <a:prstGeom prst="rect">
            <a:avLst/>
          </a:prstGeom>
          <a:solidFill>
            <a:srgbClr val="000000"/>
          </a:solidFill>
          <a:ln w="9360">
            <a:noFill/>
          </a:ln>
        </p:spPr>
      </p:sp>
      <p:sp>
        <p:nvSpPr>
          <p:cNvPr id="292" name="CustomShape 58"/>
          <p:cNvSpPr/>
          <p:nvPr/>
        </p:nvSpPr>
        <p:spPr>
          <a:xfrm>
            <a:off x="2390760" y="4962600"/>
            <a:ext cx="85320" cy="17280"/>
          </a:xfrm>
          <a:prstGeom prst="rect">
            <a:avLst/>
          </a:prstGeom>
          <a:solidFill>
            <a:srgbClr val="000000"/>
          </a:solidFill>
          <a:ln w="9360">
            <a:noFill/>
          </a:ln>
        </p:spPr>
      </p:sp>
      <p:sp>
        <p:nvSpPr>
          <p:cNvPr id="293" name="CustomShape 59"/>
          <p:cNvSpPr/>
          <p:nvPr/>
        </p:nvSpPr>
        <p:spPr>
          <a:xfrm>
            <a:off x="2509920" y="4962600"/>
            <a:ext cx="85320" cy="17280"/>
          </a:xfrm>
          <a:prstGeom prst="rect">
            <a:avLst/>
          </a:prstGeom>
          <a:solidFill>
            <a:srgbClr val="000000"/>
          </a:solidFill>
          <a:ln w="9360">
            <a:noFill/>
          </a:ln>
        </p:spPr>
      </p:sp>
      <p:sp>
        <p:nvSpPr>
          <p:cNvPr id="294" name="CustomShape 60"/>
          <p:cNvSpPr/>
          <p:nvPr/>
        </p:nvSpPr>
        <p:spPr>
          <a:xfrm>
            <a:off x="2629080" y="4962600"/>
            <a:ext cx="85320" cy="17280"/>
          </a:xfrm>
          <a:prstGeom prst="rect">
            <a:avLst/>
          </a:prstGeom>
          <a:solidFill>
            <a:srgbClr val="000000"/>
          </a:solidFill>
          <a:ln w="9360">
            <a:noFill/>
          </a:ln>
        </p:spPr>
      </p:sp>
      <p:sp>
        <p:nvSpPr>
          <p:cNvPr id="295" name="CustomShape 61"/>
          <p:cNvSpPr/>
          <p:nvPr/>
        </p:nvSpPr>
        <p:spPr>
          <a:xfrm>
            <a:off x="2749680" y="4962600"/>
            <a:ext cx="85320" cy="17280"/>
          </a:xfrm>
          <a:prstGeom prst="rect">
            <a:avLst/>
          </a:prstGeom>
          <a:solidFill>
            <a:srgbClr val="000000"/>
          </a:solidFill>
          <a:ln w="9360">
            <a:noFill/>
          </a:ln>
        </p:spPr>
      </p:sp>
      <p:sp>
        <p:nvSpPr>
          <p:cNvPr id="296" name="CustomShape 62"/>
          <p:cNvSpPr/>
          <p:nvPr/>
        </p:nvSpPr>
        <p:spPr>
          <a:xfrm>
            <a:off x="2868480" y="4962600"/>
            <a:ext cx="85320" cy="17280"/>
          </a:xfrm>
          <a:prstGeom prst="rect">
            <a:avLst/>
          </a:prstGeom>
          <a:solidFill>
            <a:srgbClr val="000000"/>
          </a:solidFill>
          <a:ln w="9360">
            <a:noFill/>
          </a:ln>
        </p:spPr>
      </p:sp>
      <p:sp>
        <p:nvSpPr>
          <p:cNvPr id="297" name="CustomShape 63"/>
          <p:cNvSpPr/>
          <p:nvPr/>
        </p:nvSpPr>
        <p:spPr>
          <a:xfrm>
            <a:off x="2987640" y="4962600"/>
            <a:ext cx="85320" cy="17280"/>
          </a:xfrm>
          <a:prstGeom prst="rect">
            <a:avLst/>
          </a:prstGeom>
          <a:solidFill>
            <a:srgbClr val="000000"/>
          </a:solidFill>
          <a:ln w="9360">
            <a:noFill/>
          </a:ln>
        </p:spPr>
      </p:sp>
      <p:sp>
        <p:nvSpPr>
          <p:cNvPr id="298" name="CustomShape 64"/>
          <p:cNvSpPr/>
          <p:nvPr/>
        </p:nvSpPr>
        <p:spPr>
          <a:xfrm>
            <a:off x="3108240" y="4962600"/>
            <a:ext cx="83880" cy="17280"/>
          </a:xfrm>
          <a:prstGeom prst="rect">
            <a:avLst/>
          </a:prstGeom>
          <a:solidFill>
            <a:srgbClr val="000000"/>
          </a:solidFill>
          <a:ln w="9360">
            <a:noFill/>
          </a:ln>
        </p:spPr>
      </p:sp>
      <p:sp>
        <p:nvSpPr>
          <p:cNvPr id="299" name="CustomShape 65"/>
          <p:cNvSpPr/>
          <p:nvPr/>
        </p:nvSpPr>
        <p:spPr>
          <a:xfrm>
            <a:off x="3227400" y="4962600"/>
            <a:ext cx="85320" cy="17280"/>
          </a:xfrm>
          <a:prstGeom prst="rect">
            <a:avLst/>
          </a:prstGeom>
          <a:solidFill>
            <a:srgbClr val="000000"/>
          </a:solidFill>
          <a:ln w="9360">
            <a:noFill/>
          </a:ln>
        </p:spPr>
      </p:sp>
      <p:sp>
        <p:nvSpPr>
          <p:cNvPr id="300" name="CustomShape 66"/>
          <p:cNvSpPr/>
          <p:nvPr/>
        </p:nvSpPr>
        <p:spPr>
          <a:xfrm>
            <a:off x="3346560" y="4962600"/>
            <a:ext cx="85320" cy="17280"/>
          </a:xfrm>
          <a:prstGeom prst="rect">
            <a:avLst/>
          </a:prstGeom>
          <a:solidFill>
            <a:srgbClr val="000000"/>
          </a:solidFill>
          <a:ln w="9360">
            <a:noFill/>
          </a:ln>
        </p:spPr>
      </p:sp>
      <p:sp>
        <p:nvSpPr>
          <p:cNvPr id="301" name="CustomShape 67"/>
          <p:cNvSpPr/>
          <p:nvPr/>
        </p:nvSpPr>
        <p:spPr>
          <a:xfrm>
            <a:off x="3465360" y="4962600"/>
            <a:ext cx="85320" cy="17280"/>
          </a:xfrm>
          <a:prstGeom prst="rect">
            <a:avLst/>
          </a:prstGeom>
          <a:solidFill>
            <a:srgbClr val="000000"/>
          </a:solidFill>
          <a:ln w="9360">
            <a:noFill/>
          </a:ln>
        </p:spPr>
      </p:sp>
      <p:sp>
        <p:nvSpPr>
          <p:cNvPr id="302" name="CustomShape 68"/>
          <p:cNvSpPr/>
          <p:nvPr/>
        </p:nvSpPr>
        <p:spPr>
          <a:xfrm>
            <a:off x="3586320" y="4962600"/>
            <a:ext cx="83880" cy="17280"/>
          </a:xfrm>
          <a:prstGeom prst="rect">
            <a:avLst/>
          </a:prstGeom>
          <a:solidFill>
            <a:srgbClr val="000000"/>
          </a:solidFill>
          <a:ln w="9360">
            <a:noFill/>
          </a:ln>
        </p:spPr>
      </p:sp>
      <p:sp>
        <p:nvSpPr>
          <p:cNvPr id="303" name="CustomShape 69"/>
          <p:cNvSpPr/>
          <p:nvPr/>
        </p:nvSpPr>
        <p:spPr>
          <a:xfrm>
            <a:off x="3705120" y="4962600"/>
            <a:ext cx="85320" cy="17280"/>
          </a:xfrm>
          <a:prstGeom prst="rect">
            <a:avLst/>
          </a:prstGeom>
          <a:solidFill>
            <a:srgbClr val="000000"/>
          </a:solidFill>
          <a:ln w="9360">
            <a:noFill/>
          </a:ln>
        </p:spPr>
      </p:sp>
      <p:sp>
        <p:nvSpPr>
          <p:cNvPr id="304" name="CustomShape 70"/>
          <p:cNvSpPr/>
          <p:nvPr/>
        </p:nvSpPr>
        <p:spPr>
          <a:xfrm>
            <a:off x="3824280" y="4962600"/>
            <a:ext cx="85320" cy="17280"/>
          </a:xfrm>
          <a:prstGeom prst="rect">
            <a:avLst/>
          </a:prstGeom>
          <a:solidFill>
            <a:srgbClr val="000000"/>
          </a:solidFill>
          <a:ln w="9360">
            <a:noFill/>
          </a:ln>
        </p:spPr>
      </p:sp>
      <p:sp>
        <p:nvSpPr>
          <p:cNvPr id="305" name="CustomShape 71"/>
          <p:cNvSpPr/>
          <p:nvPr/>
        </p:nvSpPr>
        <p:spPr>
          <a:xfrm>
            <a:off x="3943440" y="4962600"/>
            <a:ext cx="85320" cy="17280"/>
          </a:xfrm>
          <a:prstGeom prst="rect">
            <a:avLst/>
          </a:prstGeom>
          <a:solidFill>
            <a:srgbClr val="000000"/>
          </a:solidFill>
          <a:ln w="9360">
            <a:noFill/>
          </a:ln>
        </p:spPr>
      </p:sp>
      <p:sp>
        <p:nvSpPr>
          <p:cNvPr id="306" name="CustomShape 72"/>
          <p:cNvSpPr/>
          <p:nvPr/>
        </p:nvSpPr>
        <p:spPr>
          <a:xfrm>
            <a:off x="4064040" y="4962600"/>
            <a:ext cx="85320" cy="17280"/>
          </a:xfrm>
          <a:prstGeom prst="rect">
            <a:avLst/>
          </a:prstGeom>
          <a:solidFill>
            <a:srgbClr val="000000"/>
          </a:solidFill>
          <a:ln w="9360">
            <a:noFill/>
          </a:ln>
        </p:spPr>
      </p:sp>
      <p:sp>
        <p:nvSpPr>
          <p:cNvPr id="307" name="CustomShape 73"/>
          <p:cNvSpPr/>
          <p:nvPr/>
        </p:nvSpPr>
        <p:spPr>
          <a:xfrm>
            <a:off x="4183200" y="4962600"/>
            <a:ext cx="85320" cy="17280"/>
          </a:xfrm>
          <a:prstGeom prst="rect">
            <a:avLst/>
          </a:prstGeom>
          <a:solidFill>
            <a:srgbClr val="000000"/>
          </a:solidFill>
          <a:ln w="9360">
            <a:noFill/>
          </a:ln>
        </p:spPr>
      </p:sp>
      <p:sp>
        <p:nvSpPr>
          <p:cNvPr id="308" name="CustomShape 74"/>
          <p:cNvSpPr/>
          <p:nvPr/>
        </p:nvSpPr>
        <p:spPr>
          <a:xfrm>
            <a:off x="4302000" y="4962600"/>
            <a:ext cx="85320" cy="17280"/>
          </a:xfrm>
          <a:prstGeom prst="rect">
            <a:avLst/>
          </a:prstGeom>
          <a:solidFill>
            <a:srgbClr val="000000"/>
          </a:solidFill>
          <a:ln w="9360">
            <a:noFill/>
          </a:ln>
        </p:spPr>
      </p:sp>
      <p:sp>
        <p:nvSpPr>
          <p:cNvPr id="309" name="CustomShape 75"/>
          <p:cNvSpPr/>
          <p:nvPr/>
        </p:nvSpPr>
        <p:spPr>
          <a:xfrm>
            <a:off x="4422600" y="4962600"/>
            <a:ext cx="83880" cy="17280"/>
          </a:xfrm>
          <a:prstGeom prst="rect">
            <a:avLst/>
          </a:prstGeom>
          <a:solidFill>
            <a:srgbClr val="000000"/>
          </a:solidFill>
          <a:ln w="9360">
            <a:noFill/>
          </a:ln>
        </p:spPr>
      </p:sp>
      <p:sp>
        <p:nvSpPr>
          <p:cNvPr id="310" name="CustomShape 76"/>
          <p:cNvSpPr/>
          <p:nvPr/>
        </p:nvSpPr>
        <p:spPr>
          <a:xfrm>
            <a:off x="4541760" y="4962600"/>
            <a:ext cx="85320" cy="17280"/>
          </a:xfrm>
          <a:prstGeom prst="rect">
            <a:avLst/>
          </a:prstGeom>
          <a:solidFill>
            <a:srgbClr val="000000"/>
          </a:solidFill>
          <a:ln w="9360">
            <a:noFill/>
          </a:ln>
        </p:spPr>
      </p:sp>
      <p:sp>
        <p:nvSpPr>
          <p:cNvPr id="311" name="CustomShape 77"/>
          <p:cNvSpPr/>
          <p:nvPr/>
        </p:nvSpPr>
        <p:spPr>
          <a:xfrm>
            <a:off x="4660920" y="4962600"/>
            <a:ext cx="85320" cy="17280"/>
          </a:xfrm>
          <a:prstGeom prst="rect">
            <a:avLst/>
          </a:prstGeom>
          <a:solidFill>
            <a:srgbClr val="000000"/>
          </a:solidFill>
          <a:ln w="9360">
            <a:noFill/>
          </a:ln>
        </p:spPr>
      </p:sp>
      <p:sp>
        <p:nvSpPr>
          <p:cNvPr id="312" name="CustomShape 78"/>
          <p:cNvSpPr/>
          <p:nvPr/>
        </p:nvSpPr>
        <p:spPr>
          <a:xfrm>
            <a:off x="4780080" y="4962600"/>
            <a:ext cx="85320" cy="17280"/>
          </a:xfrm>
          <a:prstGeom prst="rect">
            <a:avLst/>
          </a:prstGeom>
          <a:solidFill>
            <a:srgbClr val="000000"/>
          </a:solidFill>
          <a:ln w="9360">
            <a:noFill/>
          </a:ln>
        </p:spPr>
      </p:sp>
      <p:sp>
        <p:nvSpPr>
          <p:cNvPr id="313" name="CustomShape 79"/>
          <p:cNvSpPr/>
          <p:nvPr/>
        </p:nvSpPr>
        <p:spPr>
          <a:xfrm>
            <a:off x="4900680" y="4962600"/>
            <a:ext cx="83880" cy="17280"/>
          </a:xfrm>
          <a:prstGeom prst="rect">
            <a:avLst/>
          </a:prstGeom>
          <a:solidFill>
            <a:srgbClr val="000000"/>
          </a:solidFill>
          <a:ln w="9360">
            <a:noFill/>
          </a:ln>
        </p:spPr>
      </p:sp>
      <p:sp>
        <p:nvSpPr>
          <p:cNvPr id="314" name="CustomShape 80"/>
          <p:cNvSpPr/>
          <p:nvPr/>
        </p:nvSpPr>
        <p:spPr>
          <a:xfrm>
            <a:off x="5019840" y="4962600"/>
            <a:ext cx="85320" cy="17280"/>
          </a:xfrm>
          <a:prstGeom prst="rect">
            <a:avLst/>
          </a:prstGeom>
          <a:solidFill>
            <a:srgbClr val="000000"/>
          </a:solidFill>
          <a:ln w="9360">
            <a:noFill/>
          </a:ln>
        </p:spPr>
      </p:sp>
      <p:sp>
        <p:nvSpPr>
          <p:cNvPr id="315" name="CustomShape 81"/>
          <p:cNvSpPr/>
          <p:nvPr/>
        </p:nvSpPr>
        <p:spPr>
          <a:xfrm>
            <a:off x="5138640" y="4962600"/>
            <a:ext cx="85320" cy="17280"/>
          </a:xfrm>
          <a:prstGeom prst="rect">
            <a:avLst/>
          </a:prstGeom>
          <a:solidFill>
            <a:srgbClr val="000000"/>
          </a:solidFill>
          <a:ln w="9360">
            <a:noFill/>
          </a:ln>
        </p:spPr>
      </p:sp>
      <p:sp>
        <p:nvSpPr>
          <p:cNvPr id="316" name="CustomShape 82"/>
          <p:cNvSpPr/>
          <p:nvPr/>
        </p:nvSpPr>
        <p:spPr>
          <a:xfrm>
            <a:off x="5259240" y="4962600"/>
            <a:ext cx="83880" cy="17280"/>
          </a:xfrm>
          <a:prstGeom prst="rect">
            <a:avLst/>
          </a:prstGeom>
          <a:solidFill>
            <a:srgbClr val="000000"/>
          </a:solidFill>
          <a:ln w="9360">
            <a:noFill/>
          </a:ln>
        </p:spPr>
      </p:sp>
      <p:sp>
        <p:nvSpPr>
          <p:cNvPr id="317" name="CustomShape 83"/>
          <p:cNvSpPr/>
          <p:nvPr/>
        </p:nvSpPr>
        <p:spPr>
          <a:xfrm>
            <a:off x="5378400" y="4962600"/>
            <a:ext cx="85320" cy="17280"/>
          </a:xfrm>
          <a:prstGeom prst="rect">
            <a:avLst/>
          </a:prstGeom>
          <a:solidFill>
            <a:srgbClr val="000000"/>
          </a:solidFill>
          <a:ln w="9360">
            <a:noFill/>
          </a:ln>
        </p:spPr>
      </p:sp>
      <p:sp>
        <p:nvSpPr>
          <p:cNvPr id="318" name="CustomShape 84"/>
          <p:cNvSpPr/>
          <p:nvPr/>
        </p:nvSpPr>
        <p:spPr>
          <a:xfrm>
            <a:off x="5497560" y="4962600"/>
            <a:ext cx="85320" cy="17280"/>
          </a:xfrm>
          <a:prstGeom prst="rect">
            <a:avLst/>
          </a:prstGeom>
          <a:solidFill>
            <a:srgbClr val="000000"/>
          </a:solidFill>
          <a:ln w="9360">
            <a:noFill/>
          </a:ln>
        </p:spPr>
      </p:sp>
      <p:sp>
        <p:nvSpPr>
          <p:cNvPr id="319" name="CustomShape 85"/>
          <p:cNvSpPr/>
          <p:nvPr/>
        </p:nvSpPr>
        <p:spPr>
          <a:xfrm>
            <a:off x="5616720" y="4962600"/>
            <a:ext cx="85320" cy="17280"/>
          </a:xfrm>
          <a:prstGeom prst="rect">
            <a:avLst/>
          </a:prstGeom>
          <a:solidFill>
            <a:srgbClr val="000000"/>
          </a:solidFill>
          <a:ln w="9360">
            <a:noFill/>
          </a:ln>
        </p:spPr>
      </p:sp>
      <p:sp>
        <p:nvSpPr>
          <p:cNvPr id="320" name="CustomShape 86"/>
          <p:cNvSpPr/>
          <p:nvPr/>
        </p:nvSpPr>
        <p:spPr>
          <a:xfrm>
            <a:off x="5737320" y="4962600"/>
            <a:ext cx="83880" cy="17280"/>
          </a:xfrm>
          <a:prstGeom prst="rect">
            <a:avLst/>
          </a:prstGeom>
          <a:solidFill>
            <a:srgbClr val="000000"/>
          </a:solidFill>
          <a:ln w="9360">
            <a:noFill/>
          </a:ln>
        </p:spPr>
      </p:sp>
      <p:sp>
        <p:nvSpPr>
          <p:cNvPr id="321" name="CustomShape 87"/>
          <p:cNvSpPr/>
          <p:nvPr/>
        </p:nvSpPr>
        <p:spPr>
          <a:xfrm>
            <a:off x="5856120" y="4962600"/>
            <a:ext cx="85320" cy="17280"/>
          </a:xfrm>
          <a:prstGeom prst="rect">
            <a:avLst/>
          </a:prstGeom>
          <a:solidFill>
            <a:srgbClr val="000000"/>
          </a:solidFill>
          <a:ln w="9360">
            <a:noFill/>
          </a:ln>
        </p:spPr>
      </p:sp>
      <p:sp>
        <p:nvSpPr>
          <p:cNvPr id="322" name="CustomShape 88"/>
          <p:cNvSpPr/>
          <p:nvPr/>
        </p:nvSpPr>
        <p:spPr>
          <a:xfrm>
            <a:off x="5975280" y="4962600"/>
            <a:ext cx="85320" cy="17280"/>
          </a:xfrm>
          <a:prstGeom prst="rect">
            <a:avLst/>
          </a:prstGeom>
          <a:solidFill>
            <a:srgbClr val="000000"/>
          </a:solidFill>
          <a:ln w="9360">
            <a:noFill/>
          </a:ln>
        </p:spPr>
      </p:sp>
      <p:sp>
        <p:nvSpPr>
          <p:cNvPr id="323" name="CustomShape 89"/>
          <p:cNvSpPr/>
          <p:nvPr/>
        </p:nvSpPr>
        <p:spPr>
          <a:xfrm>
            <a:off x="6094440" y="4962600"/>
            <a:ext cx="85320" cy="17280"/>
          </a:xfrm>
          <a:prstGeom prst="rect">
            <a:avLst/>
          </a:prstGeom>
          <a:solidFill>
            <a:srgbClr val="000000"/>
          </a:solidFill>
          <a:ln w="9360">
            <a:noFill/>
          </a:ln>
        </p:spPr>
      </p:sp>
      <p:sp>
        <p:nvSpPr>
          <p:cNvPr id="324" name="CustomShape 90"/>
          <p:cNvSpPr/>
          <p:nvPr/>
        </p:nvSpPr>
        <p:spPr>
          <a:xfrm>
            <a:off x="6215040" y="4962600"/>
            <a:ext cx="83880" cy="17280"/>
          </a:xfrm>
          <a:prstGeom prst="rect">
            <a:avLst/>
          </a:prstGeom>
          <a:solidFill>
            <a:srgbClr val="000000"/>
          </a:solidFill>
          <a:ln w="9360">
            <a:noFill/>
          </a:ln>
        </p:spPr>
      </p:sp>
      <p:sp>
        <p:nvSpPr>
          <p:cNvPr id="325" name="CustomShape 91"/>
          <p:cNvSpPr/>
          <p:nvPr/>
        </p:nvSpPr>
        <p:spPr>
          <a:xfrm>
            <a:off x="6334200" y="4962600"/>
            <a:ext cx="85320" cy="17280"/>
          </a:xfrm>
          <a:prstGeom prst="rect">
            <a:avLst/>
          </a:prstGeom>
          <a:solidFill>
            <a:srgbClr val="000000"/>
          </a:solidFill>
          <a:ln w="9360">
            <a:noFill/>
          </a:ln>
        </p:spPr>
      </p:sp>
      <p:sp>
        <p:nvSpPr>
          <p:cNvPr id="326" name="CustomShape 92"/>
          <p:cNvSpPr/>
          <p:nvPr/>
        </p:nvSpPr>
        <p:spPr>
          <a:xfrm>
            <a:off x="6453360" y="4962600"/>
            <a:ext cx="85320" cy="17280"/>
          </a:xfrm>
          <a:prstGeom prst="rect">
            <a:avLst/>
          </a:prstGeom>
          <a:solidFill>
            <a:srgbClr val="000000"/>
          </a:solidFill>
          <a:ln w="9360">
            <a:noFill/>
          </a:ln>
        </p:spPr>
      </p:sp>
      <p:sp>
        <p:nvSpPr>
          <p:cNvPr id="327" name="CustomShape 93"/>
          <p:cNvSpPr/>
          <p:nvPr/>
        </p:nvSpPr>
        <p:spPr>
          <a:xfrm>
            <a:off x="6573960" y="4962600"/>
            <a:ext cx="83880" cy="17280"/>
          </a:xfrm>
          <a:prstGeom prst="rect">
            <a:avLst/>
          </a:prstGeom>
          <a:solidFill>
            <a:srgbClr val="000000"/>
          </a:solidFill>
          <a:ln w="9360">
            <a:noFill/>
          </a:ln>
        </p:spPr>
      </p:sp>
      <p:sp>
        <p:nvSpPr>
          <p:cNvPr id="328" name="CustomShape 94"/>
          <p:cNvSpPr/>
          <p:nvPr/>
        </p:nvSpPr>
        <p:spPr>
          <a:xfrm>
            <a:off x="6692760" y="4962600"/>
            <a:ext cx="85320" cy="17280"/>
          </a:xfrm>
          <a:prstGeom prst="rect">
            <a:avLst/>
          </a:prstGeom>
          <a:solidFill>
            <a:srgbClr val="000000"/>
          </a:solidFill>
          <a:ln w="9360">
            <a:noFill/>
          </a:ln>
        </p:spPr>
      </p:sp>
      <p:sp>
        <p:nvSpPr>
          <p:cNvPr id="329" name="CustomShape 95"/>
          <p:cNvSpPr/>
          <p:nvPr/>
        </p:nvSpPr>
        <p:spPr>
          <a:xfrm>
            <a:off x="6811920" y="4962600"/>
            <a:ext cx="85320" cy="17280"/>
          </a:xfrm>
          <a:prstGeom prst="rect">
            <a:avLst/>
          </a:prstGeom>
          <a:solidFill>
            <a:srgbClr val="000000"/>
          </a:solidFill>
          <a:ln w="9360">
            <a:noFill/>
          </a:ln>
        </p:spPr>
      </p:sp>
      <p:sp>
        <p:nvSpPr>
          <p:cNvPr id="330" name="CustomShape 96"/>
          <p:cNvSpPr/>
          <p:nvPr/>
        </p:nvSpPr>
        <p:spPr>
          <a:xfrm>
            <a:off x="6931080" y="4962600"/>
            <a:ext cx="85320" cy="17280"/>
          </a:xfrm>
          <a:prstGeom prst="rect">
            <a:avLst/>
          </a:prstGeom>
          <a:solidFill>
            <a:srgbClr val="000000"/>
          </a:solidFill>
          <a:ln w="9360">
            <a:noFill/>
          </a:ln>
        </p:spPr>
      </p:sp>
      <p:sp>
        <p:nvSpPr>
          <p:cNvPr id="331" name="CustomShape 97"/>
          <p:cNvSpPr/>
          <p:nvPr/>
        </p:nvSpPr>
        <p:spPr>
          <a:xfrm>
            <a:off x="7051680" y="4962600"/>
            <a:ext cx="83880" cy="17280"/>
          </a:xfrm>
          <a:prstGeom prst="rect">
            <a:avLst/>
          </a:prstGeom>
          <a:solidFill>
            <a:srgbClr val="000000"/>
          </a:solidFill>
          <a:ln w="9360">
            <a:noFill/>
          </a:ln>
        </p:spPr>
      </p:sp>
      <p:sp>
        <p:nvSpPr>
          <p:cNvPr id="332" name="CustomShape 98"/>
          <p:cNvSpPr/>
          <p:nvPr/>
        </p:nvSpPr>
        <p:spPr>
          <a:xfrm>
            <a:off x="7170840" y="4962600"/>
            <a:ext cx="85320" cy="17280"/>
          </a:xfrm>
          <a:prstGeom prst="rect">
            <a:avLst/>
          </a:prstGeom>
          <a:solidFill>
            <a:srgbClr val="000000"/>
          </a:solidFill>
          <a:ln w="9360">
            <a:noFill/>
          </a:ln>
        </p:spPr>
      </p:sp>
      <p:sp>
        <p:nvSpPr>
          <p:cNvPr id="333" name="CustomShape 99"/>
          <p:cNvSpPr/>
          <p:nvPr/>
        </p:nvSpPr>
        <p:spPr>
          <a:xfrm>
            <a:off x="7289640" y="4962600"/>
            <a:ext cx="85320" cy="17280"/>
          </a:xfrm>
          <a:prstGeom prst="rect">
            <a:avLst/>
          </a:prstGeom>
          <a:solidFill>
            <a:srgbClr val="000000"/>
          </a:solidFill>
          <a:ln w="9360">
            <a:noFill/>
          </a:ln>
        </p:spPr>
      </p:sp>
      <p:sp>
        <p:nvSpPr>
          <p:cNvPr id="334" name="CustomShape 100"/>
          <p:cNvSpPr/>
          <p:nvPr/>
        </p:nvSpPr>
        <p:spPr>
          <a:xfrm>
            <a:off x="7408800" y="4962600"/>
            <a:ext cx="85320" cy="17280"/>
          </a:xfrm>
          <a:prstGeom prst="rect">
            <a:avLst/>
          </a:prstGeom>
          <a:solidFill>
            <a:srgbClr val="000000"/>
          </a:solidFill>
          <a:ln w="9360">
            <a:noFill/>
          </a:ln>
        </p:spPr>
      </p:sp>
      <p:sp>
        <p:nvSpPr>
          <p:cNvPr id="335" name="CustomShape 101"/>
          <p:cNvSpPr/>
          <p:nvPr/>
        </p:nvSpPr>
        <p:spPr>
          <a:xfrm>
            <a:off x="7529400" y="4962600"/>
            <a:ext cx="85320" cy="17280"/>
          </a:xfrm>
          <a:prstGeom prst="rect">
            <a:avLst/>
          </a:prstGeom>
          <a:solidFill>
            <a:srgbClr val="000000"/>
          </a:solidFill>
          <a:ln w="9360">
            <a:noFill/>
          </a:ln>
        </p:spPr>
      </p:sp>
      <p:sp>
        <p:nvSpPr>
          <p:cNvPr id="336" name="CustomShape 102"/>
          <p:cNvSpPr/>
          <p:nvPr/>
        </p:nvSpPr>
        <p:spPr>
          <a:xfrm>
            <a:off x="7648560" y="4962600"/>
            <a:ext cx="85320" cy="17280"/>
          </a:xfrm>
          <a:prstGeom prst="rect">
            <a:avLst/>
          </a:prstGeom>
          <a:solidFill>
            <a:srgbClr val="000000"/>
          </a:solidFill>
          <a:ln w="9360">
            <a:noFill/>
          </a:ln>
        </p:spPr>
      </p:sp>
      <p:sp>
        <p:nvSpPr>
          <p:cNvPr id="337" name="CustomShape 103"/>
          <p:cNvSpPr/>
          <p:nvPr/>
        </p:nvSpPr>
        <p:spPr>
          <a:xfrm>
            <a:off x="7767720" y="4962600"/>
            <a:ext cx="85320" cy="17280"/>
          </a:xfrm>
          <a:prstGeom prst="rect">
            <a:avLst/>
          </a:prstGeom>
          <a:solidFill>
            <a:srgbClr val="000000"/>
          </a:solidFill>
          <a:ln w="9360">
            <a:noFill/>
          </a:ln>
        </p:spPr>
      </p:sp>
      <p:sp>
        <p:nvSpPr>
          <p:cNvPr id="338" name="CustomShape 104"/>
          <p:cNvSpPr/>
          <p:nvPr/>
        </p:nvSpPr>
        <p:spPr>
          <a:xfrm>
            <a:off x="7888320" y="4962600"/>
            <a:ext cx="83880" cy="17280"/>
          </a:xfrm>
          <a:prstGeom prst="rect">
            <a:avLst/>
          </a:prstGeom>
          <a:solidFill>
            <a:srgbClr val="000000"/>
          </a:solidFill>
          <a:ln w="9360">
            <a:noFill/>
          </a:ln>
        </p:spPr>
      </p:sp>
      <p:sp>
        <p:nvSpPr>
          <p:cNvPr id="339" name="CustomShape 105"/>
          <p:cNvSpPr/>
          <p:nvPr/>
        </p:nvSpPr>
        <p:spPr>
          <a:xfrm>
            <a:off x="8007480" y="4962600"/>
            <a:ext cx="85320" cy="17280"/>
          </a:xfrm>
          <a:prstGeom prst="rect">
            <a:avLst/>
          </a:prstGeom>
          <a:solidFill>
            <a:srgbClr val="000000"/>
          </a:solidFill>
          <a:ln w="9360">
            <a:noFill/>
          </a:ln>
        </p:spPr>
      </p:sp>
      <p:sp>
        <p:nvSpPr>
          <p:cNvPr id="340" name="CustomShape 106"/>
          <p:cNvSpPr/>
          <p:nvPr/>
        </p:nvSpPr>
        <p:spPr>
          <a:xfrm>
            <a:off x="8126280" y="4962600"/>
            <a:ext cx="85320" cy="17280"/>
          </a:xfrm>
          <a:prstGeom prst="rect">
            <a:avLst/>
          </a:prstGeom>
          <a:solidFill>
            <a:srgbClr val="000000"/>
          </a:solidFill>
          <a:ln w="9360">
            <a:noFill/>
          </a:ln>
        </p:spPr>
      </p:sp>
      <p:sp>
        <p:nvSpPr>
          <p:cNvPr id="341" name="CustomShape 107"/>
          <p:cNvSpPr/>
          <p:nvPr/>
        </p:nvSpPr>
        <p:spPr>
          <a:xfrm>
            <a:off x="8245440" y="4962600"/>
            <a:ext cx="85320" cy="17280"/>
          </a:xfrm>
          <a:prstGeom prst="rect">
            <a:avLst/>
          </a:prstGeom>
          <a:solidFill>
            <a:srgbClr val="000000"/>
          </a:solidFill>
          <a:ln w="9360">
            <a:noFill/>
          </a:ln>
        </p:spPr>
      </p:sp>
      <p:sp>
        <p:nvSpPr>
          <p:cNvPr id="342" name="CustomShape 108"/>
          <p:cNvSpPr/>
          <p:nvPr/>
        </p:nvSpPr>
        <p:spPr>
          <a:xfrm>
            <a:off x="8366040" y="4962600"/>
            <a:ext cx="83880" cy="17280"/>
          </a:xfrm>
          <a:prstGeom prst="rect">
            <a:avLst/>
          </a:prstGeom>
          <a:solidFill>
            <a:srgbClr val="000000"/>
          </a:solidFill>
          <a:ln w="9360">
            <a:noFill/>
          </a:ln>
        </p:spPr>
      </p:sp>
      <p:sp>
        <p:nvSpPr>
          <p:cNvPr id="343" name="CustomShape 109"/>
          <p:cNvSpPr/>
          <p:nvPr/>
        </p:nvSpPr>
        <p:spPr>
          <a:xfrm>
            <a:off x="8485200" y="4962600"/>
            <a:ext cx="85320" cy="17280"/>
          </a:xfrm>
          <a:prstGeom prst="rect">
            <a:avLst/>
          </a:prstGeom>
          <a:solidFill>
            <a:srgbClr val="000000"/>
          </a:solidFill>
          <a:ln w="9360">
            <a:noFill/>
          </a:ln>
        </p:spPr>
      </p:sp>
      <p:sp>
        <p:nvSpPr>
          <p:cNvPr id="344" name="CustomShape 110"/>
          <p:cNvSpPr/>
          <p:nvPr/>
        </p:nvSpPr>
        <p:spPr>
          <a:xfrm>
            <a:off x="8604360" y="4962600"/>
            <a:ext cx="68040" cy="17280"/>
          </a:xfrm>
          <a:prstGeom prst="rect">
            <a:avLst/>
          </a:prstGeom>
          <a:solidFill>
            <a:srgbClr val="000000"/>
          </a:solidFill>
          <a:ln w="9360">
            <a:noFill/>
          </a:ln>
        </p:spPr>
      </p:sp>
      <p:sp>
        <p:nvSpPr>
          <p:cNvPr id="345" name="Line 111"/>
          <p:cNvSpPr/>
          <p:nvPr/>
        </p:nvSpPr>
        <p:spPr>
          <a:xfrm>
            <a:off x="1468080" y="3870000"/>
            <a:ext cx="1800" cy="2048040"/>
          </a:xfrm>
          <a:prstGeom prst="line">
            <a:avLst/>
          </a:prstGeom>
          <a:ln w="17640">
            <a:solidFill>
              <a:srgbClr val="000000"/>
            </a:solidFill>
            <a:round/>
          </a:ln>
        </p:spPr>
      </p:sp>
      <p:sp>
        <p:nvSpPr>
          <p:cNvPr id="346" name="CustomShape 112"/>
          <p:cNvSpPr/>
          <p:nvPr/>
        </p:nvSpPr>
        <p:spPr>
          <a:xfrm>
            <a:off x="1417680" y="3733920"/>
            <a:ext cx="118800" cy="186840"/>
          </a:xfrm>
          <a:prstGeom prst="rect">
            <a:avLst/>
          </a:prstGeom>
          <a:solidFill>
            <a:srgbClr val="000000"/>
          </a:solidFill>
          <a:ln w="9360">
            <a:noFill/>
          </a:ln>
        </p:spPr>
      </p:sp>
      <p:sp>
        <p:nvSpPr>
          <p:cNvPr id="347" name="Line 113"/>
          <p:cNvSpPr/>
          <p:nvPr/>
        </p:nvSpPr>
        <p:spPr>
          <a:xfrm>
            <a:off x="2697120" y="5918040"/>
            <a:ext cx="1440" cy="136440"/>
          </a:xfrm>
          <a:prstGeom prst="line">
            <a:avLst/>
          </a:prstGeom>
          <a:ln w="17640">
            <a:solidFill>
              <a:srgbClr val="000000"/>
            </a:solidFill>
            <a:round/>
          </a:ln>
        </p:spPr>
      </p:sp>
      <p:sp>
        <p:nvSpPr>
          <p:cNvPr id="348" name="Line 114"/>
          <p:cNvSpPr/>
          <p:nvPr/>
        </p:nvSpPr>
        <p:spPr>
          <a:xfrm>
            <a:off x="4182840" y="5918040"/>
            <a:ext cx="1800" cy="136440"/>
          </a:xfrm>
          <a:prstGeom prst="line">
            <a:avLst/>
          </a:prstGeom>
          <a:ln w="17640">
            <a:solidFill>
              <a:srgbClr val="000000"/>
            </a:solidFill>
            <a:round/>
          </a:ln>
        </p:spPr>
      </p:sp>
      <p:sp>
        <p:nvSpPr>
          <p:cNvPr id="349" name="CustomShape 115"/>
          <p:cNvSpPr/>
          <p:nvPr/>
        </p:nvSpPr>
        <p:spPr>
          <a:xfrm>
            <a:off x="2424240" y="5099040"/>
            <a:ext cx="2049120" cy="836280"/>
          </a:xfrm>
          <a:prstGeom prst="rect">
            <a:avLst/>
          </a:prstGeom>
          <a:noFill/>
          <a:ln w="9360">
            <a:noFill/>
          </a:ln>
        </p:spPr>
      </p:sp>
      <p:sp>
        <p:nvSpPr>
          <p:cNvPr id="350" name="CustomShape 116"/>
          <p:cNvSpPr/>
          <p:nvPr/>
        </p:nvSpPr>
        <p:spPr>
          <a:xfrm>
            <a:off x="3943440" y="5184720"/>
            <a:ext cx="56880" cy="243720"/>
          </a:xfrm>
          <a:prstGeom prst="rect">
            <a:avLst/>
          </a:prstGeom>
          <a:noFill/>
          <a:ln w="9360">
            <a:noFill/>
          </a:ln>
        </p:spPr>
        <p:txBody>
          <a:bodyPr wrap="none" lIns="0" rIns="0" tIns="0" bIns="0"/>
          <a:p>
            <a:pPr>
              <a:lnSpc>
                <a:spcPct val="100000"/>
              </a:lnSpc>
            </a:pPr>
            <a:r>
              <a:rPr lang="en-US" sz="1600">
                <a:solidFill>
                  <a:srgbClr val="000000"/>
                </a:solidFill>
                <a:latin typeface="Arial"/>
              </a:rPr>
              <a:t> </a:t>
            </a:r>
            <a:endParaRPr/>
          </a:p>
        </p:txBody>
      </p:sp>
      <p:sp>
        <p:nvSpPr>
          <p:cNvPr id="351" name="CustomShape 117"/>
          <p:cNvSpPr/>
          <p:nvPr/>
        </p:nvSpPr>
        <p:spPr>
          <a:xfrm>
            <a:off x="4165560" y="5423040"/>
            <a:ext cx="56880" cy="243720"/>
          </a:xfrm>
          <a:prstGeom prst="rect">
            <a:avLst/>
          </a:prstGeom>
          <a:noFill/>
          <a:ln w="9360">
            <a:noFill/>
          </a:ln>
        </p:spPr>
        <p:txBody>
          <a:bodyPr wrap="none" lIns="0" rIns="0" tIns="0" bIns="0"/>
          <a:p>
            <a:pPr>
              <a:lnSpc>
                <a:spcPct val="100000"/>
              </a:lnSpc>
            </a:pPr>
            <a:r>
              <a:rPr lang="en-US" sz="1600">
                <a:solidFill>
                  <a:srgbClr val="000000"/>
                </a:solidFill>
                <a:latin typeface="Arial"/>
              </a:rPr>
              <a:t> </a:t>
            </a:r>
            <a:endParaRPr/>
          </a:p>
        </p:txBody>
      </p:sp>
      <p:sp>
        <p:nvSpPr>
          <p:cNvPr id="352" name="CustomShape 118"/>
          <p:cNvSpPr/>
          <p:nvPr/>
        </p:nvSpPr>
        <p:spPr>
          <a:xfrm>
            <a:off x="2795760" y="5378400"/>
            <a:ext cx="1280880" cy="243720"/>
          </a:xfrm>
          <a:prstGeom prst="rect">
            <a:avLst/>
          </a:prstGeom>
          <a:noFill/>
          <a:ln w="9360">
            <a:noFill/>
          </a:ln>
        </p:spPr>
        <p:txBody>
          <a:bodyPr lIns="0" rIns="0" tIns="0" bIns="0"/>
          <a:p>
            <a:pPr>
              <a:lnSpc>
                <a:spcPct val="100000"/>
              </a:lnSpc>
            </a:pPr>
            <a:r>
              <a:rPr lang="en-US" sz="1600">
                <a:solidFill>
                  <a:srgbClr val="000000"/>
                </a:solidFill>
                <a:latin typeface="Arial"/>
              </a:rPr>
              <a:t>Refresh Cycle</a:t>
            </a:r>
            <a:endParaRPr/>
          </a:p>
        </p:txBody>
      </p:sp>
      <p:sp>
        <p:nvSpPr>
          <p:cNvPr id="353" name="CustomShape 119"/>
          <p:cNvSpPr/>
          <p:nvPr/>
        </p:nvSpPr>
        <p:spPr>
          <a:xfrm>
            <a:off x="4046400" y="5662440"/>
            <a:ext cx="56880" cy="243720"/>
          </a:xfrm>
          <a:prstGeom prst="rect">
            <a:avLst/>
          </a:prstGeom>
          <a:noFill/>
          <a:ln w="9360">
            <a:noFill/>
          </a:ln>
        </p:spPr>
        <p:txBody>
          <a:bodyPr wrap="none" lIns="0" rIns="0" tIns="0" bIns="0"/>
          <a:p>
            <a:pPr>
              <a:lnSpc>
                <a:spcPct val="100000"/>
              </a:lnSpc>
            </a:pPr>
            <a:r>
              <a:rPr lang="en-US" sz="1600">
                <a:solidFill>
                  <a:srgbClr val="000000"/>
                </a:solidFill>
                <a:latin typeface="Arial"/>
              </a:rPr>
              <a:t> </a:t>
            </a:r>
            <a:endParaRPr/>
          </a:p>
        </p:txBody>
      </p:sp>
      <p:sp>
        <p:nvSpPr>
          <p:cNvPr id="354" name="CustomShape 120"/>
          <p:cNvSpPr/>
          <p:nvPr/>
        </p:nvSpPr>
        <p:spPr>
          <a:xfrm>
            <a:off x="567720" y="3817800"/>
            <a:ext cx="677880" cy="243720"/>
          </a:xfrm>
          <a:prstGeom prst="rect">
            <a:avLst/>
          </a:prstGeom>
          <a:noFill/>
          <a:ln w="9360">
            <a:noFill/>
          </a:ln>
        </p:spPr>
        <p:txBody>
          <a:bodyPr wrap="none" lIns="0" rIns="0" tIns="0" bIns="0"/>
          <a:p>
            <a:pPr>
              <a:lnSpc>
                <a:spcPct val="100000"/>
              </a:lnSpc>
            </a:pPr>
            <a:r>
              <a:rPr lang="en-US" sz="1600">
                <a:solidFill>
                  <a:srgbClr val="000000"/>
                </a:solidFill>
                <a:latin typeface="Arial"/>
              </a:rPr>
              <a:t>Voltage</a:t>
            </a:r>
            <a:endParaRPr/>
          </a:p>
        </p:txBody>
      </p:sp>
      <p:sp>
        <p:nvSpPr>
          <p:cNvPr id="355" name="CustomShape 121"/>
          <p:cNvSpPr/>
          <p:nvPr/>
        </p:nvSpPr>
        <p:spPr>
          <a:xfrm>
            <a:off x="1331640" y="3817800"/>
            <a:ext cx="63720" cy="274320"/>
          </a:xfrm>
          <a:prstGeom prst="rect">
            <a:avLst/>
          </a:prstGeom>
          <a:noFill/>
          <a:ln w="9360">
            <a:noFill/>
          </a:ln>
        </p:spPr>
        <p:txBody>
          <a:bodyPr wrap="none" lIns="0" rIns="0" tIns="0" bIns="0"/>
          <a:p>
            <a:pPr>
              <a:lnSpc>
                <a:spcPct val="100000"/>
              </a:lnSpc>
            </a:pPr>
            <a:r>
              <a:rPr lang="en-US">
                <a:solidFill>
                  <a:srgbClr val="000000"/>
                </a:solidFill>
                <a:latin typeface="Arial"/>
              </a:rPr>
              <a:t> </a:t>
            </a:r>
            <a:endParaRPr/>
          </a:p>
        </p:txBody>
      </p:sp>
      <p:sp>
        <p:nvSpPr>
          <p:cNvPr id="356" name="CustomShape 122"/>
          <p:cNvSpPr/>
          <p:nvPr/>
        </p:nvSpPr>
        <p:spPr>
          <a:xfrm>
            <a:off x="717840" y="4075200"/>
            <a:ext cx="406440" cy="243720"/>
          </a:xfrm>
          <a:prstGeom prst="rect">
            <a:avLst/>
          </a:prstGeom>
          <a:noFill/>
          <a:ln w="9360">
            <a:noFill/>
          </a:ln>
        </p:spPr>
        <p:txBody>
          <a:bodyPr wrap="none" lIns="0" rIns="0" tIns="0" bIns="0"/>
          <a:p>
            <a:pPr>
              <a:lnSpc>
                <a:spcPct val="100000"/>
              </a:lnSpc>
            </a:pPr>
            <a:r>
              <a:rPr lang="en-US" sz="1600">
                <a:solidFill>
                  <a:srgbClr val="000000"/>
                </a:solidFill>
                <a:latin typeface="Arial"/>
              </a:rPr>
              <a:t>for 1</a:t>
            </a:r>
            <a:endParaRPr/>
          </a:p>
        </p:txBody>
      </p:sp>
      <p:sp>
        <p:nvSpPr>
          <p:cNvPr id="357" name="CustomShape 123"/>
          <p:cNvSpPr/>
          <p:nvPr/>
        </p:nvSpPr>
        <p:spPr>
          <a:xfrm>
            <a:off x="1177560" y="4075200"/>
            <a:ext cx="63720" cy="274320"/>
          </a:xfrm>
          <a:prstGeom prst="rect">
            <a:avLst/>
          </a:prstGeom>
          <a:noFill/>
          <a:ln w="9360">
            <a:noFill/>
          </a:ln>
        </p:spPr>
        <p:txBody>
          <a:bodyPr wrap="none" lIns="0" rIns="0" tIns="0" bIns="0"/>
          <a:p>
            <a:pPr>
              <a:lnSpc>
                <a:spcPct val="100000"/>
              </a:lnSpc>
            </a:pPr>
            <a:r>
              <a:rPr lang="en-US">
                <a:solidFill>
                  <a:srgbClr val="000000"/>
                </a:solidFill>
                <a:latin typeface="Arial"/>
              </a:rPr>
              <a:t> </a:t>
            </a:r>
            <a:endParaRPr/>
          </a:p>
        </p:txBody>
      </p:sp>
      <p:sp>
        <p:nvSpPr>
          <p:cNvPr id="358" name="CustomShape 124"/>
          <p:cNvSpPr/>
          <p:nvPr/>
        </p:nvSpPr>
        <p:spPr>
          <a:xfrm>
            <a:off x="567720" y="5592600"/>
            <a:ext cx="677880" cy="243720"/>
          </a:xfrm>
          <a:prstGeom prst="rect">
            <a:avLst/>
          </a:prstGeom>
          <a:noFill/>
          <a:ln w="9360">
            <a:noFill/>
          </a:ln>
        </p:spPr>
        <p:txBody>
          <a:bodyPr wrap="none" lIns="0" rIns="0" tIns="0" bIns="0"/>
          <a:p>
            <a:pPr>
              <a:lnSpc>
                <a:spcPct val="100000"/>
              </a:lnSpc>
            </a:pPr>
            <a:r>
              <a:rPr lang="en-US" sz="1600">
                <a:solidFill>
                  <a:srgbClr val="000000"/>
                </a:solidFill>
                <a:latin typeface="Arial"/>
              </a:rPr>
              <a:t>Voltage</a:t>
            </a:r>
            <a:endParaRPr/>
          </a:p>
        </p:txBody>
      </p:sp>
      <p:sp>
        <p:nvSpPr>
          <p:cNvPr id="359" name="CustomShape 125"/>
          <p:cNvSpPr/>
          <p:nvPr/>
        </p:nvSpPr>
        <p:spPr>
          <a:xfrm>
            <a:off x="1331640" y="5592600"/>
            <a:ext cx="63720" cy="274320"/>
          </a:xfrm>
          <a:prstGeom prst="rect">
            <a:avLst/>
          </a:prstGeom>
          <a:noFill/>
          <a:ln w="9360">
            <a:noFill/>
          </a:ln>
        </p:spPr>
        <p:txBody>
          <a:bodyPr wrap="none" lIns="0" rIns="0" tIns="0" bIns="0"/>
          <a:p>
            <a:pPr>
              <a:lnSpc>
                <a:spcPct val="100000"/>
              </a:lnSpc>
            </a:pPr>
            <a:r>
              <a:rPr lang="en-US">
                <a:solidFill>
                  <a:srgbClr val="000000"/>
                </a:solidFill>
                <a:latin typeface="Arial"/>
              </a:rPr>
              <a:t> </a:t>
            </a:r>
            <a:endParaRPr/>
          </a:p>
        </p:txBody>
      </p:sp>
      <p:sp>
        <p:nvSpPr>
          <p:cNvPr id="360" name="CustomShape 126"/>
          <p:cNvSpPr/>
          <p:nvPr/>
        </p:nvSpPr>
        <p:spPr>
          <a:xfrm>
            <a:off x="717840" y="5850000"/>
            <a:ext cx="406440" cy="243720"/>
          </a:xfrm>
          <a:prstGeom prst="rect">
            <a:avLst/>
          </a:prstGeom>
          <a:noFill/>
          <a:ln w="9360">
            <a:noFill/>
          </a:ln>
        </p:spPr>
        <p:txBody>
          <a:bodyPr wrap="none" lIns="0" rIns="0" tIns="0" bIns="0"/>
          <a:p>
            <a:pPr>
              <a:lnSpc>
                <a:spcPct val="100000"/>
              </a:lnSpc>
            </a:pPr>
            <a:r>
              <a:rPr lang="en-US" sz="1600">
                <a:solidFill>
                  <a:srgbClr val="000000"/>
                </a:solidFill>
                <a:latin typeface="Arial"/>
              </a:rPr>
              <a:t>for 0</a:t>
            </a:r>
            <a:endParaRPr/>
          </a:p>
        </p:txBody>
      </p:sp>
      <p:sp>
        <p:nvSpPr>
          <p:cNvPr id="361" name="CustomShape 127"/>
          <p:cNvSpPr/>
          <p:nvPr/>
        </p:nvSpPr>
        <p:spPr>
          <a:xfrm>
            <a:off x="1177560" y="5850000"/>
            <a:ext cx="63720" cy="274320"/>
          </a:xfrm>
          <a:prstGeom prst="rect">
            <a:avLst/>
          </a:prstGeom>
          <a:noFill/>
          <a:ln w="9360">
            <a:noFill/>
          </a:ln>
        </p:spPr>
        <p:txBody>
          <a:bodyPr wrap="none" lIns="0" rIns="0" tIns="0" bIns="0"/>
          <a:p>
            <a:pPr>
              <a:lnSpc>
                <a:spcPct val="100000"/>
              </a:lnSpc>
            </a:pPr>
            <a:r>
              <a:rPr lang="en-US">
                <a:solidFill>
                  <a:srgbClr val="000000"/>
                </a:solidFill>
                <a:latin typeface="Arial"/>
              </a:rPr>
              <a:t> </a:t>
            </a:r>
            <a:endParaRPr/>
          </a:p>
        </p:txBody>
      </p:sp>
      <p:sp>
        <p:nvSpPr>
          <p:cNvPr id="362" name="TextShape 128"/>
          <p:cNvSpPr txBox="1"/>
          <p:nvPr/>
        </p:nvSpPr>
        <p:spPr>
          <a:xfrm>
            <a:off x="457200" y="1089000"/>
            <a:ext cx="8229240" cy="2430000"/>
          </a:xfrm>
          <a:prstGeom prst="rect">
            <a:avLst/>
          </a:prstGeom>
        </p:spPr>
        <p:txBody>
          <a:bodyPr/>
          <a:p>
            <a:pPr>
              <a:lnSpc>
                <a:spcPct val="100000"/>
              </a:lnSpc>
              <a:buFont typeface="Wingdings" charset="2"/>
              <a:buChar char=""/>
            </a:pPr>
            <a:r>
              <a:rPr lang="en-US" sz="2400">
                <a:solidFill>
                  <a:srgbClr val="000000"/>
                </a:solidFill>
                <a:latin typeface="Arial"/>
              </a:rPr>
              <a:t>Refresh cycle is about tens of milliseconds</a:t>
            </a:r>
            <a:endParaRPr/>
          </a:p>
          <a:p>
            <a:pPr>
              <a:lnSpc>
                <a:spcPct val="100000"/>
              </a:lnSpc>
              <a:buFont typeface="Wingdings" charset="2"/>
              <a:buChar char=""/>
            </a:pPr>
            <a:r>
              <a:rPr lang="en-US" sz="2400">
                <a:solidFill>
                  <a:srgbClr val="000000"/>
                </a:solidFill>
                <a:latin typeface="Arial"/>
              </a:rPr>
              <a:t>Refreshing is done for the entire memory</a:t>
            </a:r>
            <a:endParaRPr/>
          </a:p>
          <a:p>
            <a:pPr>
              <a:lnSpc>
                <a:spcPct val="100000"/>
              </a:lnSpc>
              <a:buFont typeface="Wingdings" charset="2"/>
              <a:buChar char=""/>
            </a:pPr>
            <a:r>
              <a:rPr lang="en-US" sz="2400">
                <a:solidFill>
                  <a:srgbClr val="000000"/>
                </a:solidFill>
                <a:latin typeface="Arial"/>
              </a:rPr>
              <a:t>Each row is read and written back to restore the charge</a:t>
            </a:r>
            <a:endParaRPr/>
          </a:p>
          <a:p>
            <a:pPr>
              <a:lnSpc>
                <a:spcPct val="100000"/>
              </a:lnSpc>
              <a:buFont typeface="Wingdings" charset="2"/>
              <a:buChar char=""/>
            </a:pPr>
            <a:r>
              <a:rPr lang="en-US" sz="2400">
                <a:solidFill>
                  <a:srgbClr val="000000"/>
                </a:solidFill>
                <a:latin typeface="Arial"/>
              </a:rPr>
              <a:t>Some of the memory bandwidth is lost to refresh cycles</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3" name="TextShape 1"/>
          <p:cNvSpPr txBox="1"/>
          <p:nvPr/>
        </p:nvSpPr>
        <p:spPr>
          <a:xfrm>
            <a:off x="457200" y="274680"/>
            <a:ext cx="8229240" cy="791640"/>
          </a:xfrm>
          <a:prstGeom prst="rect">
            <a:avLst/>
          </a:prstGeom>
        </p:spPr>
        <p:txBody>
          <a:bodyPr anchor="ctr"/>
          <a:p>
            <a:pPr>
              <a:lnSpc>
                <a:spcPct val="100000"/>
              </a:lnSpc>
            </a:pPr>
            <a:r>
              <a:rPr lang="en-US" sz="3600">
                <a:solidFill>
                  <a:srgbClr val="000099"/>
                </a:solidFill>
                <a:latin typeface="Comic Sans MS"/>
              </a:rPr>
              <a:t>Loss of Bandwidth to Refresh Cycles</a:t>
            </a:r>
            <a:endParaRPr/>
          </a:p>
        </p:txBody>
      </p:sp>
      <p:sp>
        <p:nvSpPr>
          <p:cNvPr id="364" name="TextShape 2"/>
          <p:cNvSpPr txBox="1"/>
          <p:nvPr/>
        </p:nvSpPr>
        <p:spPr>
          <a:xfrm>
            <a:off x="457200" y="1143000"/>
            <a:ext cx="8229240" cy="5143320"/>
          </a:xfrm>
          <a:prstGeom prst="rect">
            <a:avLst/>
          </a:prstGeom>
        </p:spPr>
        <p:txBody>
          <a:bodyPr/>
          <a:p>
            <a:pPr>
              <a:lnSpc>
                <a:spcPct val="100000"/>
              </a:lnSpc>
              <a:buFont typeface="Wingdings" charset="2"/>
              <a:buChar char=""/>
            </a:pPr>
            <a:r>
              <a:rPr lang="en-US" sz="2400">
                <a:solidFill>
                  <a:srgbClr val="000000"/>
                </a:solidFill>
                <a:latin typeface="Arial"/>
              </a:rPr>
              <a:t>Example:</a:t>
            </a:r>
            <a:endParaRPr/>
          </a:p>
          <a:p>
            <a:pPr lvl="1">
              <a:lnSpc>
                <a:spcPct val="100000"/>
              </a:lnSpc>
              <a:buFont typeface="Wingdings" charset="2"/>
              <a:buChar char=""/>
            </a:pPr>
            <a:r>
              <a:rPr lang="en-US" sz="2000">
                <a:solidFill>
                  <a:srgbClr val="000000"/>
                </a:solidFill>
                <a:latin typeface="Arial"/>
              </a:rPr>
              <a:t>A 256 Mb DRAM chip</a:t>
            </a:r>
            <a:endParaRPr/>
          </a:p>
          <a:p>
            <a:pPr lvl="1">
              <a:lnSpc>
                <a:spcPct val="100000"/>
              </a:lnSpc>
              <a:buFont typeface="Wingdings" charset="2"/>
              <a:buChar char=""/>
            </a:pPr>
            <a:r>
              <a:rPr lang="en-US" sz="2000">
                <a:solidFill>
                  <a:srgbClr val="000000"/>
                </a:solidFill>
                <a:latin typeface="Arial"/>
              </a:rPr>
              <a:t>Organized internally as a 16K </a:t>
            </a:r>
            <a:r>
              <a:rPr lang="en-US" sz="2000">
                <a:solidFill>
                  <a:srgbClr val="000000"/>
                </a:solidFill>
                <a:latin typeface="Symbol"/>
              </a:rPr>
              <a:t></a:t>
            </a:r>
            <a:r>
              <a:rPr lang="en-US" sz="2000">
                <a:solidFill>
                  <a:srgbClr val="000000"/>
                </a:solidFill>
                <a:latin typeface="Arial"/>
              </a:rPr>
              <a:t> 16K cell matrix</a:t>
            </a:r>
            <a:endParaRPr/>
          </a:p>
          <a:p>
            <a:pPr lvl="1">
              <a:lnSpc>
                <a:spcPct val="100000"/>
              </a:lnSpc>
              <a:buFont typeface="Wingdings" charset="2"/>
              <a:buChar char=""/>
            </a:pPr>
            <a:r>
              <a:rPr lang="en-US" sz="2000">
                <a:solidFill>
                  <a:srgbClr val="000000"/>
                </a:solidFill>
                <a:latin typeface="Arial"/>
              </a:rPr>
              <a:t>Rows must be refreshed at least once every 50 ms</a:t>
            </a:r>
            <a:endParaRPr/>
          </a:p>
          <a:p>
            <a:pPr lvl="1">
              <a:lnSpc>
                <a:spcPct val="100000"/>
              </a:lnSpc>
              <a:buFont typeface="Wingdings" charset="2"/>
              <a:buChar char=""/>
            </a:pPr>
            <a:r>
              <a:rPr lang="en-US" sz="2000">
                <a:solidFill>
                  <a:srgbClr val="000000"/>
                </a:solidFill>
                <a:latin typeface="Arial"/>
              </a:rPr>
              <a:t>Refreshing a row takes 100 ns</a:t>
            </a:r>
            <a:endParaRPr/>
          </a:p>
          <a:p>
            <a:pPr lvl="1">
              <a:lnSpc>
                <a:spcPct val="100000"/>
              </a:lnSpc>
              <a:buFont typeface="Wingdings" charset="2"/>
              <a:buChar char=""/>
            </a:pPr>
            <a:r>
              <a:rPr lang="en-US" sz="2000">
                <a:solidFill>
                  <a:srgbClr val="000000"/>
                </a:solidFill>
                <a:latin typeface="Arial"/>
              </a:rPr>
              <a:t>What fraction of the memory bandwidth is lost to refresh cycles?</a:t>
            </a:r>
            <a:endParaRPr/>
          </a:p>
          <a:p>
            <a:pPr>
              <a:lnSpc>
                <a:spcPct val="100000"/>
              </a:lnSpc>
              <a:buFont typeface="Wingdings" charset="2"/>
              <a:buChar char=""/>
            </a:pPr>
            <a:r>
              <a:rPr lang="en-US" sz="2400">
                <a:solidFill>
                  <a:srgbClr val="ff0000"/>
                </a:solidFill>
                <a:latin typeface="Arial"/>
              </a:rPr>
              <a:t>Solution:</a:t>
            </a:r>
            <a:endParaRPr/>
          </a:p>
          <a:p>
            <a:pPr lvl="1">
              <a:lnSpc>
                <a:spcPct val="100000"/>
              </a:lnSpc>
              <a:buFont typeface="Wingdings" charset="2"/>
              <a:buChar char=""/>
            </a:pPr>
            <a:r>
              <a:rPr lang="en-US" sz="2000">
                <a:solidFill>
                  <a:srgbClr val="000000"/>
                </a:solidFill>
                <a:latin typeface="Arial"/>
              </a:rPr>
              <a:t>Refreshing all 16K rows takes: 16  </a:t>
            </a:r>
            <a:r>
              <a:rPr lang="en-US" sz="2000">
                <a:solidFill>
                  <a:srgbClr val="000000"/>
                </a:solidFill>
                <a:latin typeface="Symbol"/>
              </a:rPr>
              <a:t></a:t>
            </a:r>
            <a:r>
              <a:rPr lang="en-US" sz="2000">
                <a:solidFill>
                  <a:srgbClr val="000000"/>
                </a:solidFill>
                <a:latin typeface="Arial"/>
              </a:rPr>
              <a:t> 1024 </a:t>
            </a:r>
            <a:r>
              <a:rPr lang="en-US" sz="2000">
                <a:solidFill>
                  <a:srgbClr val="000000"/>
                </a:solidFill>
                <a:latin typeface="Symbol"/>
              </a:rPr>
              <a:t></a:t>
            </a:r>
            <a:r>
              <a:rPr lang="en-US" sz="2000">
                <a:solidFill>
                  <a:srgbClr val="000000"/>
                </a:solidFill>
                <a:latin typeface="Arial"/>
              </a:rPr>
              <a:t> 100 ns = 1.64 ms</a:t>
            </a:r>
            <a:endParaRPr/>
          </a:p>
          <a:p>
            <a:pPr lvl="1">
              <a:lnSpc>
                <a:spcPct val="100000"/>
              </a:lnSpc>
              <a:buFont typeface="Wingdings" charset="2"/>
              <a:buChar char=""/>
            </a:pPr>
            <a:r>
              <a:rPr lang="en-US" sz="2000">
                <a:solidFill>
                  <a:srgbClr val="000000"/>
                </a:solidFill>
                <a:latin typeface="Arial"/>
              </a:rPr>
              <a:t>Loss of 1.64 ms every 50 ms</a:t>
            </a:r>
            <a:endParaRPr/>
          </a:p>
          <a:p>
            <a:pPr lvl="1">
              <a:lnSpc>
                <a:spcPct val="100000"/>
              </a:lnSpc>
              <a:buFont typeface="Wingdings" charset="2"/>
              <a:buChar char=""/>
            </a:pPr>
            <a:r>
              <a:rPr lang="en-US" sz="2000">
                <a:solidFill>
                  <a:srgbClr val="000000"/>
                </a:solidFill>
                <a:latin typeface="Arial"/>
              </a:rPr>
              <a:t>Fraction of lost memory bandwidth = 1.64 / 50 = 3.3%</a:t>
            </a:r>
            <a:endParaRPr/>
          </a:p>
        </p:txBody>
      </p:sp>
    </p:spTree>
  </p:cSld>
  <p:timing>
    <p:tnLst>
      <p:par>
        <p:cTn id="15" dur="indefinite" restart="never" nodeType="tmRoot">
          <p:childTnLst>
            <p:seq>
              <p:cTn id="16" dur="indefinite" nodeType="mainSeq">
                <p:childTnLst>
                  <p:par>
                    <p:cTn id="17" fill="hold">
                      <p:stCondLst>
                        <p:cond delay="indefinite"/>
                      </p:stCondLst>
                      <p:childTnLst>
                        <p:par>
                          <p:cTn id="18" fill="hold">
                            <p:stCondLst>
                              <p:cond delay="0"/>
                            </p:stCondLst>
                            <p:childTnLst>
                              <p:par>
                                <p:cTn id="19" nodeType="clickEffect" fill="hold" presetClass="entr" presetID="1">
                                  <p:stCondLst>
                                    <p:cond delay="0"/>
                                  </p:stCondLst>
                                  <p:childTnLst>
                                    <p:set>
                                      <p:cBhvr>
                                        <p:cTn id="20" dur="1" fill="hold">
                                          <p:stCondLst>
                                            <p:cond delay="0"/>
                                          </p:stCondLst>
                                        </p:cTn>
                                        <p:tgtEl>
                                          <p:spTgt spid="364">
                                            <p:txEl>
                                              <p:pRg st="220" end="230"/>
                                            </p:txEl>
                                          </p:spTgt>
                                        </p:tgtEl>
                                        <p:attrNameLst>
                                          <p:attrName>style.visibility</p:attrName>
                                        </p:attrNameLst>
                                      </p:cBhvr>
                                      <p:to>
                                        <p:strVal val="visible"/>
                                      </p:to>
                                    </p:set>
                                  </p:childTnLst>
                                </p:cTn>
                              </p:par>
                              <p:par>
                                <p:cTn id="21" nodeType="withEffect" fill="hold" presetClass="entr" presetID="9">
                                  <p:stCondLst>
                                    <p:cond delay="0"/>
                                  </p:stCondLst>
                                  <p:childTnLst>
                                    <p:set>
                                      <p:cBhvr>
                                        <p:cTn id="22" dur="1" fill="hold">
                                          <p:stCondLst>
                                            <p:cond delay="0"/>
                                          </p:stCondLst>
                                        </p:cTn>
                                        <p:tgtEl>
                                          <p:spTgt spid="364">
                                            <p:txEl>
                                              <p:pRg st="230" end="291"/>
                                            </p:txEl>
                                          </p:spTgt>
                                        </p:tgtEl>
                                        <p:attrNameLst>
                                          <p:attrName>style.visibility</p:attrName>
                                        </p:attrNameLst>
                                      </p:cBhvr>
                                      <p:to>
                                        <p:strVal val="visible"/>
                                      </p:to>
                                    </p:set>
                                    <p:animEffect filter="dissolve" transition="in">
                                      <p:cBhvr additive="repl">
                                        <p:cTn id="23" dur="500"/>
                                        <p:tgtEl>
                                          <p:spTgt spid="364">
                                            <p:txEl>
                                              <p:pRg st="230" end="291"/>
                                            </p:txEl>
                                          </p:spTgt>
                                        </p:tgtEl>
                                      </p:cBhvr>
                                    </p:animEffect>
                                  </p:childTnLst>
                                </p:cTn>
                              </p:par>
                            </p:childTnLst>
                          </p:cTn>
                        </p:par>
                      </p:childTnLst>
                    </p:cTn>
                  </p:par>
                  <p:par>
                    <p:cTn id="24" fill="hold">
                      <p:stCondLst>
                        <p:cond delay="indefinite"/>
                      </p:stCondLst>
                      <p:childTnLst>
                        <p:par>
                          <p:cTn id="25" fill="hold">
                            <p:stCondLst>
                              <p:cond delay="0"/>
                            </p:stCondLst>
                            <p:childTnLst>
                              <p:par>
                                <p:cTn id="26" nodeType="clickEffect" fill="hold" presetClass="entr" presetID="9">
                                  <p:stCondLst>
                                    <p:cond delay="0"/>
                                  </p:stCondLst>
                                  <p:childTnLst>
                                    <p:set>
                                      <p:cBhvr>
                                        <p:cTn id="27" dur="1" fill="hold">
                                          <p:stCondLst>
                                            <p:cond delay="0"/>
                                          </p:stCondLst>
                                        </p:cTn>
                                        <p:tgtEl>
                                          <p:spTgt spid="364">
                                            <p:txEl>
                                              <p:pRg st="291" end="319"/>
                                            </p:txEl>
                                          </p:spTgt>
                                        </p:tgtEl>
                                        <p:attrNameLst>
                                          <p:attrName>style.visibility</p:attrName>
                                        </p:attrNameLst>
                                      </p:cBhvr>
                                      <p:to>
                                        <p:strVal val="visible"/>
                                      </p:to>
                                    </p:set>
                                    <p:animEffect filter="dissolve" transition="in">
                                      <p:cBhvr additive="repl">
                                        <p:cTn id="28" dur="500"/>
                                        <p:tgtEl>
                                          <p:spTgt spid="364">
                                            <p:txEl>
                                              <p:pRg st="291" end="319"/>
                                            </p:txEl>
                                          </p:spTgt>
                                        </p:tgtEl>
                                      </p:cBhvr>
                                    </p:animEffect>
                                  </p:childTnLst>
                                </p:cTn>
                              </p:par>
                            </p:childTnLst>
                          </p:cTn>
                        </p:par>
                      </p:childTnLst>
                    </p:cTn>
                  </p:par>
                  <p:par>
                    <p:cTn id="29" fill="hold">
                      <p:stCondLst>
                        <p:cond delay="indefinite"/>
                      </p:stCondLst>
                      <p:childTnLst>
                        <p:par>
                          <p:cTn id="30" fill="hold">
                            <p:stCondLst>
                              <p:cond delay="0"/>
                            </p:stCondLst>
                            <p:childTnLst>
                              <p:par>
                                <p:cTn id="31" nodeType="clickEffect" fill="hold" presetClass="entr" presetID="9">
                                  <p:stCondLst>
                                    <p:cond delay="0"/>
                                  </p:stCondLst>
                                  <p:childTnLst>
                                    <p:set>
                                      <p:cBhvr>
                                        <p:cTn id="32" dur="1" fill="hold">
                                          <p:stCondLst>
                                            <p:cond delay="0"/>
                                          </p:stCondLst>
                                        </p:cTn>
                                        <p:tgtEl>
                                          <p:spTgt spid="364">
                                            <p:txEl>
                                              <p:pRg st="319" end="372"/>
                                            </p:txEl>
                                          </p:spTgt>
                                        </p:tgtEl>
                                        <p:attrNameLst>
                                          <p:attrName>style.visibility</p:attrName>
                                        </p:attrNameLst>
                                      </p:cBhvr>
                                      <p:to>
                                        <p:strVal val="visible"/>
                                      </p:to>
                                    </p:set>
                                    <p:animEffect filter="dissolve" transition="in">
                                      <p:cBhvr additive="repl">
                                        <p:cTn id="33" dur="500"/>
                                        <p:tgtEl>
                                          <p:spTgt spid="364">
                                            <p:txEl>
                                              <p:pRg st="319" end="372"/>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5" name="TextShape 1"/>
          <p:cNvSpPr txBox="1"/>
          <p:nvPr/>
        </p:nvSpPr>
        <p:spPr>
          <a:xfrm>
            <a:off x="457200" y="274680"/>
            <a:ext cx="8229240" cy="791640"/>
          </a:xfrm>
          <a:prstGeom prst="rect">
            <a:avLst/>
          </a:prstGeom>
        </p:spPr>
        <p:txBody>
          <a:bodyPr anchor="ctr"/>
          <a:p>
            <a:pPr>
              <a:lnSpc>
                <a:spcPct val="100000"/>
              </a:lnSpc>
            </a:pPr>
            <a:r>
              <a:rPr lang="en-US" sz="3600">
                <a:solidFill>
                  <a:srgbClr val="000099"/>
                </a:solidFill>
                <a:latin typeface="Comic Sans MS"/>
              </a:rPr>
              <a:t>Typical DRAM Packaging</a:t>
            </a:r>
            <a:endParaRPr/>
          </a:p>
        </p:txBody>
      </p:sp>
      <p:sp>
        <p:nvSpPr>
          <p:cNvPr id="366" name="TextShape 2"/>
          <p:cNvSpPr txBox="1"/>
          <p:nvPr/>
        </p:nvSpPr>
        <p:spPr>
          <a:xfrm>
            <a:off x="457200" y="1143000"/>
            <a:ext cx="8229240" cy="5143320"/>
          </a:xfrm>
          <a:prstGeom prst="rect">
            <a:avLst/>
          </a:prstGeom>
        </p:spPr>
        <p:txBody>
          <a:bodyPr/>
          <a:p>
            <a:pPr>
              <a:lnSpc>
                <a:spcPct val="100000"/>
              </a:lnSpc>
              <a:buFont typeface="Wingdings" charset="2"/>
              <a:buChar char=""/>
            </a:pPr>
            <a:r>
              <a:rPr lang="en-US" sz="2400">
                <a:solidFill>
                  <a:srgbClr val="000000"/>
                </a:solidFill>
                <a:latin typeface="Arial"/>
              </a:rPr>
              <a:t>24-pin dual in-line package for 16Mbit = 2</a:t>
            </a:r>
            <a:r>
              <a:rPr lang="en-US" sz="2400" baseline="30000">
                <a:solidFill>
                  <a:srgbClr val="000000"/>
                </a:solidFill>
                <a:latin typeface="Arial"/>
              </a:rPr>
              <a:t>22 </a:t>
            </a:r>
            <a:r>
              <a:rPr lang="en-US" sz="2400" baseline="30000">
                <a:solidFill>
                  <a:srgbClr val="000000"/>
                </a:solidFill>
                <a:latin typeface="Symbol"/>
              </a:rPr>
              <a:t></a:t>
            </a:r>
            <a:r>
              <a:rPr lang="en-US" sz="2400" baseline="30000">
                <a:solidFill>
                  <a:srgbClr val="000000"/>
                </a:solidFill>
                <a:latin typeface="Arial"/>
              </a:rPr>
              <a:t> 4 memory</a:t>
            </a:r>
            <a:endParaRPr/>
          </a:p>
          <a:p>
            <a:pPr>
              <a:lnSpc>
                <a:spcPct val="100000"/>
              </a:lnSpc>
              <a:buFont typeface="Wingdings" charset="2"/>
              <a:buChar char=""/>
            </a:pPr>
            <a:r>
              <a:rPr lang="en-US" sz="2400" baseline="30000">
                <a:solidFill>
                  <a:srgbClr val="000000"/>
                </a:solidFill>
                <a:latin typeface="Arial"/>
              </a:rPr>
              <a:t>22-bit address is divided into</a:t>
            </a:r>
            <a:endParaRPr/>
          </a:p>
          <a:p>
            <a:pPr lvl="1">
              <a:lnSpc>
                <a:spcPct val="100000"/>
              </a:lnSpc>
              <a:buFont typeface="Wingdings" charset="2"/>
              <a:buChar char=""/>
            </a:pPr>
            <a:r>
              <a:rPr lang="en-US" sz="2000" baseline="30000">
                <a:solidFill>
                  <a:srgbClr val="000000"/>
                </a:solidFill>
                <a:latin typeface="Arial"/>
              </a:rPr>
              <a:t>11-bit row address</a:t>
            </a:r>
            <a:endParaRPr/>
          </a:p>
          <a:p>
            <a:pPr lvl="1">
              <a:lnSpc>
                <a:spcPct val="100000"/>
              </a:lnSpc>
              <a:buFont typeface="Wingdings" charset="2"/>
              <a:buChar char=""/>
            </a:pPr>
            <a:r>
              <a:rPr lang="en-US" sz="2000" baseline="30000">
                <a:solidFill>
                  <a:srgbClr val="000000"/>
                </a:solidFill>
                <a:latin typeface="Arial"/>
              </a:rPr>
              <a:t>11-bit column address</a:t>
            </a:r>
            <a:endParaRPr/>
          </a:p>
          <a:p>
            <a:pPr lvl="1">
              <a:lnSpc>
                <a:spcPct val="100000"/>
              </a:lnSpc>
              <a:buFont typeface="Wingdings" charset="2"/>
              <a:buChar char=""/>
            </a:pPr>
            <a:r>
              <a:rPr lang="en-US" sz="2000" baseline="30000">
                <a:solidFill>
                  <a:srgbClr val="000000"/>
                </a:solidFill>
                <a:latin typeface="Arial"/>
              </a:rPr>
              <a:t>Interleaved on same address lines</a:t>
            </a:r>
            <a:endParaRPr/>
          </a:p>
        </p:txBody>
      </p:sp>
      <p:sp>
        <p:nvSpPr>
          <p:cNvPr id="367" name="CustomShape 3"/>
          <p:cNvSpPr/>
          <p:nvPr/>
        </p:nvSpPr>
        <p:spPr>
          <a:xfrm>
            <a:off x="1380960" y="4309920"/>
            <a:ext cx="5190840" cy="1458720"/>
          </a:xfrm>
          <a:prstGeom prst="rect">
            <a:avLst/>
          </a:prstGeom>
          <a:solidFill>
            <a:srgbClr val="ffffff"/>
          </a:solidFill>
          <a:ln w="17640">
            <a:solidFill>
              <a:srgbClr val="000000"/>
            </a:solidFill>
            <a:miter/>
          </a:ln>
        </p:spPr>
      </p:sp>
      <p:sp>
        <p:nvSpPr>
          <p:cNvPr id="368" name="CustomShape 4"/>
          <p:cNvSpPr/>
          <p:nvPr/>
        </p:nvSpPr>
        <p:spPr>
          <a:xfrm>
            <a:off x="3994200" y="4903920"/>
            <a:ext cx="80640" cy="350640"/>
          </a:xfrm>
          <a:prstGeom prst="rect">
            <a:avLst/>
          </a:prstGeom>
          <a:noFill/>
          <a:ln w="9360">
            <a:noFill/>
          </a:ln>
        </p:spPr>
        <p:txBody>
          <a:bodyPr wrap="none" lIns="0" rIns="0" tIns="0" bIns="0"/>
          <a:p>
            <a:pPr>
              <a:lnSpc>
                <a:spcPct val="100000"/>
              </a:lnSpc>
            </a:pPr>
            <a:r>
              <a:rPr lang="en-US" sz="2300">
                <a:solidFill>
                  <a:srgbClr val="000000"/>
                </a:solidFill>
                <a:latin typeface="Arial"/>
              </a:rPr>
              <a:t> </a:t>
            </a:r>
            <a:endParaRPr/>
          </a:p>
        </p:txBody>
      </p:sp>
      <p:sp>
        <p:nvSpPr>
          <p:cNvPr id="369" name="CustomShape 5"/>
          <p:cNvSpPr/>
          <p:nvPr/>
        </p:nvSpPr>
        <p:spPr>
          <a:xfrm>
            <a:off x="1522440" y="4165560"/>
            <a:ext cx="298080" cy="161640"/>
          </a:xfrm>
          <a:prstGeom prst="rect">
            <a:avLst/>
          </a:prstGeom>
          <a:solidFill>
            <a:srgbClr val="ffffff"/>
          </a:solidFill>
          <a:ln w="17640">
            <a:solidFill>
              <a:srgbClr val="000000"/>
            </a:solidFill>
            <a:miter/>
          </a:ln>
        </p:spPr>
      </p:sp>
      <p:sp>
        <p:nvSpPr>
          <p:cNvPr id="370" name="CustomShape 6"/>
          <p:cNvSpPr/>
          <p:nvPr/>
        </p:nvSpPr>
        <p:spPr>
          <a:xfrm>
            <a:off x="1943280" y="4165560"/>
            <a:ext cx="298080" cy="161640"/>
          </a:xfrm>
          <a:prstGeom prst="rect">
            <a:avLst/>
          </a:prstGeom>
          <a:solidFill>
            <a:srgbClr val="ffffff"/>
          </a:solidFill>
          <a:ln w="17640">
            <a:solidFill>
              <a:srgbClr val="000000"/>
            </a:solidFill>
            <a:miter/>
          </a:ln>
        </p:spPr>
      </p:sp>
      <p:sp>
        <p:nvSpPr>
          <p:cNvPr id="371" name="CustomShape 7"/>
          <p:cNvSpPr/>
          <p:nvPr/>
        </p:nvSpPr>
        <p:spPr>
          <a:xfrm>
            <a:off x="2363760" y="4165560"/>
            <a:ext cx="298080" cy="161640"/>
          </a:xfrm>
          <a:prstGeom prst="rect">
            <a:avLst/>
          </a:prstGeom>
          <a:solidFill>
            <a:srgbClr val="ffffff"/>
          </a:solidFill>
          <a:ln w="17640">
            <a:solidFill>
              <a:srgbClr val="000000"/>
            </a:solidFill>
            <a:miter/>
          </a:ln>
        </p:spPr>
      </p:sp>
      <p:sp>
        <p:nvSpPr>
          <p:cNvPr id="372" name="CustomShape 8"/>
          <p:cNvSpPr/>
          <p:nvPr/>
        </p:nvSpPr>
        <p:spPr>
          <a:xfrm>
            <a:off x="2784600" y="4165560"/>
            <a:ext cx="298080" cy="161640"/>
          </a:xfrm>
          <a:prstGeom prst="rect">
            <a:avLst/>
          </a:prstGeom>
          <a:solidFill>
            <a:srgbClr val="ffffff"/>
          </a:solidFill>
          <a:ln w="17640">
            <a:solidFill>
              <a:srgbClr val="000000"/>
            </a:solidFill>
            <a:miter/>
          </a:ln>
        </p:spPr>
      </p:sp>
      <p:sp>
        <p:nvSpPr>
          <p:cNvPr id="373" name="CustomShape 9"/>
          <p:cNvSpPr/>
          <p:nvPr/>
        </p:nvSpPr>
        <p:spPr>
          <a:xfrm>
            <a:off x="3205080" y="4165560"/>
            <a:ext cx="298080" cy="161640"/>
          </a:xfrm>
          <a:prstGeom prst="rect">
            <a:avLst/>
          </a:prstGeom>
          <a:solidFill>
            <a:srgbClr val="ffffff"/>
          </a:solidFill>
          <a:ln w="17640">
            <a:solidFill>
              <a:srgbClr val="000000"/>
            </a:solidFill>
            <a:miter/>
          </a:ln>
        </p:spPr>
      </p:sp>
      <p:sp>
        <p:nvSpPr>
          <p:cNvPr id="374" name="CustomShape 10"/>
          <p:cNvSpPr/>
          <p:nvPr/>
        </p:nvSpPr>
        <p:spPr>
          <a:xfrm>
            <a:off x="3625920" y="4165560"/>
            <a:ext cx="298080" cy="161640"/>
          </a:xfrm>
          <a:prstGeom prst="rect">
            <a:avLst/>
          </a:prstGeom>
          <a:solidFill>
            <a:srgbClr val="ffffff"/>
          </a:solidFill>
          <a:ln w="17640">
            <a:solidFill>
              <a:srgbClr val="000000"/>
            </a:solidFill>
            <a:miter/>
          </a:ln>
        </p:spPr>
      </p:sp>
      <p:sp>
        <p:nvSpPr>
          <p:cNvPr id="375" name="CustomShape 11"/>
          <p:cNvSpPr/>
          <p:nvPr/>
        </p:nvSpPr>
        <p:spPr>
          <a:xfrm>
            <a:off x="4029120" y="4165560"/>
            <a:ext cx="298080" cy="161640"/>
          </a:xfrm>
          <a:prstGeom prst="rect">
            <a:avLst/>
          </a:prstGeom>
          <a:solidFill>
            <a:srgbClr val="ffffff"/>
          </a:solidFill>
          <a:ln w="17640">
            <a:solidFill>
              <a:srgbClr val="000000"/>
            </a:solidFill>
            <a:miter/>
          </a:ln>
        </p:spPr>
      </p:sp>
      <p:sp>
        <p:nvSpPr>
          <p:cNvPr id="376" name="CustomShape 12"/>
          <p:cNvSpPr/>
          <p:nvPr/>
        </p:nvSpPr>
        <p:spPr>
          <a:xfrm>
            <a:off x="4451400" y="4165560"/>
            <a:ext cx="296640" cy="161640"/>
          </a:xfrm>
          <a:prstGeom prst="rect">
            <a:avLst/>
          </a:prstGeom>
          <a:solidFill>
            <a:srgbClr val="ffffff"/>
          </a:solidFill>
          <a:ln w="17640">
            <a:solidFill>
              <a:srgbClr val="000000"/>
            </a:solidFill>
            <a:miter/>
          </a:ln>
        </p:spPr>
      </p:sp>
      <p:sp>
        <p:nvSpPr>
          <p:cNvPr id="377" name="CustomShape 13"/>
          <p:cNvSpPr/>
          <p:nvPr/>
        </p:nvSpPr>
        <p:spPr>
          <a:xfrm>
            <a:off x="4871880" y="4165560"/>
            <a:ext cx="296640" cy="161640"/>
          </a:xfrm>
          <a:prstGeom prst="rect">
            <a:avLst/>
          </a:prstGeom>
          <a:solidFill>
            <a:srgbClr val="ffffff"/>
          </a:solidFill>
          <a:ln w="17640">
            <a:solidFill>
              <a:srgbClr val="000000"/>
            </a:solidFill>
            <a:miter/>
          </a:ln>
        </p:spPr>
      </p:sp>
      <p:sp>
        <p:nvSpPr>
          <p:cNvPr id="378" name="CustomShape 14"/>
          <p:cNvSpPr/>
          <p:nvPr/>
        </p:nvSpPr>
        <p:spPr>
          <a:xfrm>
            <a:off x="5292720" y="4165560"/>
            <a:ext cx="298080" cy="161640"/>
          </a:xfrm>
          <a:prstGeom prst="rect">
            <a:avLst/>
          </a:prstGeom>
          <a:solidFill>
            <a:srgbClr val="ffffff"/>
          </a:solidFill>
          <a:ln w="17640">
            <a:solidFill>
              <a:srgbClr val="000000"/>
            </a:solidFill>
            <a:miter/>
          </a:ln>
        </p:spPr>
      </p:sp>
      <p:sp>
        <p:nvSpPr>
          <p:cNvPr id="379" name="CustomShape 15"/>
          <p:cNvSpPr/>
          <p:nvPr/>
        </p:nvSpPr>
        <p:spPr>
          <a:xfrm>
            <a:off x="5713560" y="4165560"/>
            <a:ext cx="298080" cy="161640"/>
          </a:xfrm>
          <a:prstGeom prst="rect">
            <a:avLst/>
          </a:prstGeom>
          <a:solidFill>
            <a:srgbClr val="ffffff"/>
          </a:solidFill>
          <a:ln w="17640">
            <a:solidFill>
              <a:srgbClr val="000000"/>
            </a:solidFill>
            <a:miter/>
          </a:ln>
        </p:spPr>
      </p:sp>
      <p:sp>
        <p:nvSpPr>
          <p:cNvPr id="380" name="CustomShape 16"/>
          <p:cNvSpPr/>
          <p:nvPr/>
        </p:nvSpPr>
        <p:spPr>
          <a:xfrm>
            <a:off x="6134040" y="4165560"/>
            <a:ext cx="298080" cy="161640"/>
          </a:xfrm>
          <a:prstGeom prst="rect">
            <a:avLst/>
          </a:prstGeom>
          <a:solidFill>
            <a:srgbClr val="ffffff"/>
          </a:solidFill>
          <a:ln w="17640">
            <a:solidFill>
              <a:srgbClr val="000000"/>
            </a:solidFill>
            <a:miter/>
          </a:ln>
        </p:spPr>
      </p:sp>
      <p:sp>
        <p:nvSpPr>
          <p:cNvPr id="381" name="CustomShape 17"/>
          <p:cNvSpPr/>
          <p:nvPr/>
        </p:nvSpPr>
        <p:spPr>
          <a:xfrm>
            <a:off x="1522440" y="5749920"/>
            <a:ext cx="298080" cy="161640"/>
          </a:xfrm>
          <a:prstGeom prst="rect">
            <a:avLst/>
          </a:prstGeom>
          <a:solidFill>
            <a:srgbClr val="ffffff"/>
          </a:solidFill>
          <a:ln w="17640">
            <a:solidFill>
              <a:srgbClr val="000000"/>
            </a:solidFill>
            <a:miter/>
          </a:ln>
        </p:spPr>
      </p:sp>
      <p:sp>
        <p:nvSpPr>
          <p:cNvPr id="382" name="CustomShape 18"/>
          <p:cNvSpPr/>
          <p:nvPr/>
        </p:nvSpPr>
        <p:spPr>
          <a:xfrm>
            <a:off x="1943280" y="5749920"/>
            <a:ext cx="298080" cy="161640"/>
          </a:xfrm>
          <a:prstGeom prst="rect">
            <a:avLst/>
          </a:prstGeom>
          <a:solidFill>
            <a:srgbClr val="ffffff"/>
          </a:solidFill>
          <a:ln w="17640">
            <a:solidFill>
              <a:srgbClr val="000000"/>
            </a:solidFill>
            <a:miter/>
          </a:ln>
        </p:spPr>
      </p:sp>
      <p:sp>
        <p:nvSpPr>
          <p:cNvPr id="383" name="CustomShape 19"/>
          <p:cNvSpPr/>
          <p:nvPr/>
        </p:nvSpPr>
        <p:spPr>
          <a:xfrm>
            <a:off x="2363760" y="5749920"/>
            <a:ext cx="298080" cy="161640"/>
          </a:xfrm>
          <a:prstGeom prst="rect">
            <a:avLst/>
          </a:prstGeom>
          <a:solidFill>
            <a:srgbClr val="ffffff"/>
          </a:solidFill>
          <a:ln w="17640">
            <a:solidFill>
              <a:srgbClr val="000000"/>
            </a:solidFill>
            <a:miter/>
          </a:ln>
        </p:spPr>
      </p:sp>
      <p:sp>
        <p:nvSpPr>
          <p:cNvPr id="384" name="CustomShape 20"/>
          <p:cNvSpPr/>
          <p:nvPr/>
        </p:nvSpPr>
        <p:spPr>
          <a:xfrm>
            <a:off x="2784600" y="5749920"/>
            <a:ext cx="298080" cy="161640"/>
          </a:xfrm>
          <a:prstGeom prst="rect">
            <a:avLst/>
          </a:prstGeom>
          <a:solidFill>
            <a:srgbClr val="ffffff"/>
          </a:solidFill>
          <a:ln w="17640">
            <a:solidFill>
              <a:srgbClr val="000000"/>
            </a:solidFill>
            <a:miter/>
          </a:ln>
        </p:spPr>
      </p:sp>
      <p:sp>
        <p:nvSpPr>
          <p:cNvPr id="385" name="CustomShape 21"/>
          <p:cNvSpPr/>
          <p:nvPr/>
        </p:nvSpPr>
        <p:spPr>
          <a:xfrm>
            <a:off x="3205080" y="5749920"/>
            <a:ext cx="298080" cy="161640"/>
          </a:xfrm>
          <a:prstGeom prst="rect">
            <a:avLst/>
          </a:prstGeom>
          <a:solidFill>
            <a:srgbClr val="ffffff"/>
          </a:solidFill>
          <a:ln w="17640">
            <a:solidFill>
              <a:srgbClr val="000000"/>
            </a:solidFill>
            <a:miter/>
          </a:ln>
        </p:spPr>
      </p:sp>
      <p:sp>
        <p:nvSpPr>
          <p:cNvPr id="386" name="CustomShape 22"/>
          <p:cNvSpPr/>
          <p:nvPr/>
        </p:nvSpPr>
        <p:spPr>
          <a:xfrm>
            <a:off x="3625920" y="5749920"/>
            <a:ext cx="298080" cy="161640"/>
          </a:xfrm>
          <a:prstGeom prst="rect">
            <a:avLst/>
          </a:prstGeom>
          <a:solidFill>
            <a:srgbClr val="ffffff"/>
          </a:solidFill>
          <a:ln w="17640">
            <a:solidFill>
              <a:srgbClr val="000000"/>
            </a:solidFill>
            <a:miter/>
          </a:ln>
        </p:spPr>
      </p:sp>
      <p:sp>
        <p:nvSpPr>
          <p:cNvPr id="387" name="CustomShape 23"/>
          <p:cNvSpPr/>
          <p:nvPr/>
        </p:nvSpPr>
        <p:spPr>
          <a:xfrm>
            <a:off x="4029120" y="5749920"/>
            <a:ext cx="298080" cy="161640"/>
          </a:xfrm>
          <a:prstGeom prst="rect">
            <a:avLst/>
          </a:prstGeom>
          <a:solidFill>
            <a:srgbClr val="ffffff"/>
          </a:solidFill>
          <a:ln w="17640">
            <a:solidFill>
              <a:srgbClr val="000000"/>
            </a:solidFill>
            <a:miter/>
          </a:ln>
        </p:spPr>
      </p:sp>
      <p:sp>
        <p:nvSpPr>
          <p:cNvPr id="388" name="CustomShape 24"/>
          <p:cNvSpPr/>
          <p:nvPr/>
        </p:nvSpPr>
        <p:spPr>
          <a:xfrm>
            <a:off x="4451400" y="5749920"/>
            <a:ext cx="296640" cy="161640"/>
          </a:xfrm>
          <a:prstGeom prst="rect">
            <a:avLst/>
          </a:prstGeom>
          <a:solidFill>
            <a:srgbClr val="ffffff"/>
          </a:solidFill>
          <a:ln w="17640">
            <a:solidFill>
              <a:srgbClr val="000000"/>
            </a:solidFill>
            <a:miter/>
          </a:ln>
        </p:spPr>
      </p:sp>
      <p:sp>
        <p:nvSpPr>
          <p:cNvPr id="389" name="CustomShape 25"/>
          <p:cNvSpPr/>
          <p:nvPr/>
        </p:nvSpPr>
        <p:spPr>
          <a:xfrm>
            <a:off x="4871880" y="5749920"/>
            <a:ext cx="296640" cy="161640"/>
          </a:xfrm>
          <a:prstGeom prst="rect">
            <a:avLst/>
          </a:prstGeom>
          <a:solidFill>
            <a:srgbClr val="ffffff"/>
          </a:solidFill>
          <a:ln w="17640">
            <a:solidFill>
              <a:srgbClr val="000000"/>
            </a:solidFill>
            <a:miter/>
          </a:ln>
        </p:spPr>
      </p:sp>
      <p:sp>
        <p:nvSpPr>
          <p:cNvPr id="390" name="CustomShape 26"/>
          <p:cNvSpPr/>
          <p:nvPr/>
        </p:nvSpPr>
        <p:spPr>
          <a:xfrm>
            <a:off x="5292720" y="5749920"/>
            <a:ext cx="298080" cy="161640"/>
          </a:xfrm>
          <a:prstGeom prst="rect">
            <a:avLst/>
          </a:prstGeom>
          <a:solidFill>
            <a:srgbClr val="ffffff"/>
          </a:solidFill>
          <a:ln w="17640">
            <a:solidFill>
              <a:srgbClr val="000000"/>
            </a:solidFill>
            <a:miter/>
          </a:ln>
        </p:spPr>
      </p:sp>
      <p:sp>
        <p:nvSpPr>
          <p:cNvPr id="391" name="CustomShape 27"/>
          <p:cNvSpPr/>
          <p:nvPr/>
        </p:nvSpPr>
        <p:spPr>
          <a:xfrm>
            <a:off x="5713560" y="5749920"/>
            <a:ext cx="298080" cy="161640"/>
          </a:xfrm>
          <a:prstGeom prst="rect">
            <a:avLst/>
          </a:prstGeom>
          <a:solidFill>
            <a:srgbClr val="ffffff"/>
          </a:solidFill>
          <a:ln w="17640">
            <a:solidFill>
              <a:srgbClr val="000000"/>
            </a:solidFill>
            <a:miter/>
          </a:ln>
        </p:spPr>
      </p:sp>
      <p:sp>
        <p:nvSpPr>
          <p:cNvPr id="392" name="CustomShape 28"/>
          <p:cNvSpPr/>
          <p:nvPr/>
        </p:nvSpPr>
        <p:spPr>
          <a:xfrm>
            <a:off x="6134040" y="5749920"/>
            <a:ext cx="298080" cy="161640"/>
          </a:xfrm>
          <a:prstGeom prst="rect">
            <a:avLst/>
          </a:prstGeom>
          <a:solidFill>
            <a:srgbClr val="ffffff"/>
          </a:solidFill>
          <a:ln w="17640">
            <a:solidFill>
              <a:srgbClr val="000000"/>
            </a:solidFill>
            <a:miter/>
          </a:ln>
        </p:spPr>
      </p:sp>
      <p:sp>
        <p:nvSpPr>
          <p:cNvPr id="393" name="CustomShape 29"/>
          <p:cNvSpPr/>
          <p:nvPr/>
        </p:nvSpPr>
        <p:spPr>
          <a:xfrm>
            <a:off x="1380960" y="5389560"/>
            <a:ext cx="579240" cy="306000"/>
          </a:xfrm>
          <a:prstGeom prst="rect">
            <a:avLst/>
          </a:prstGeom>
          <a:noFill/>
          <a:ln w="9360">
            <a:noFill/>
          </a:ln>
        </p:spPr>
      </p:sp>
      <p:sp>
        <p:nvSpPr>
          <p:cNvPr id="394" name="CustomShape 30"/>
          <p:cNvSpPr/>
          <p:nvPr/>
        </p:nvSpPr>
        <p:spPr>
          <a:xfrm>
            <a:off x="1627200" y="5479920"/>
            <a:ext cx="112320" cy="243720"/>
          </a:xfrm>
          <a:prstGeom prst="rect">
            <a:avLst/>
          </a:prstGeom>
          <a:noFill/>
          <a:ln w="9360">
            <a:noFill/>
          </a:ln>
        </p:spPr>
        <p:txBody>
          <a:bodyPr wrap="none" lIns="0" rIns="0" tIns="0" bIns="0"/>
          <a:p>
            <a:pPr>
              <a:lnSpc>
                <a:spcPct val="100000"/>
              </a:lnSpc>
            </a:pPr>
            <a:r>
              <a:rPr lang="en-US" sz="1600">
                <a:solidFill>
                  <a:srgbClr val="000000"/>
                </a:solidFill>
                <a:latin typeface="Arial"/>
              </a:rPr>
              <a:t>1</a:t>
            </a:r>
            <a:endParaRPr/>
          </a:p>
        </p:txBody>
      </p:sp>
      <p:sp>
        <p:nvSpPr>
          <p:cNvPr id="395" name="CustomShape 31"/>
          <p:cNvSpPr/>
          <p:nvPr/>
        </p:nvSpPr>
        <p:spPr>
          <a:xfrm>
            <a:off x="1731960" y="5479920"/>
            <a:ext cx="56880" cy="243720"/>
          </a:xfrm>
          <a:prstGeom prst="rect">
            <a:avLst/>
          </a:prstGeom>
          <a:noFill/>
          <a:ln w="9360">
            <a:noFill/>
          </a:ln>
        </p:spPr>
        <p:txBody>
          <a:bodyPr wrap="none" lIns="0" rIns="0" tIns="0" bIns="0"/>
          <a:p>
            <a:pPr>
              <a:lnSpc>
                <a:spcPct val="100000"/>
              </a:lnSpc>
            </a:pPr>
            <a:r>
              <a:rPr lang="en-US" sz="1600">
                <a:solidFill>
                  <a:srgbClr val="000000"/>
                </a:solidFill>
                <a:latin typeface="Arial"/>
              </a:rPr>
              <a:t> </a:t>
            </a:r>
            <a:endParaRPr/>
          </a:p>
        </p:txBody>
      </p:sp>
      <p:sp>
        <p:nvSpPr>
          <p:cNvPr id="396" name="CustomShape 32"/>
          <p:cNvSpPr/>
          <p:nvPr/>
        </p:nvSpPr>
        <p:spPr>
          <a:xfrm>
            <a:off x="1801800" y="5389560"/>
            <a:ext cx="579240" cy="306000"/>
          </a:xfrm>
          <a:prstGeom prst="rect">
            <a:avLst/>
          </a:prstGeom>
          <a:noFill/>
          <a:ln w="9360">
            <a:noFill/>
          </a:ln>
        </p:spPr>
      </p:sp>
      <p:sp>
        <p:nvSpPr>
          <p:cNvPr id="397" name="CustomShape 33"/>
          <p:cNvSpPr/>
          <p:nvPr/>
        </p:nvSpPr>
        <p:spPr>
          <a:xfrm>
            <a:off x="2048040" y="5479920"/>
            <a:ext cx="112320" cy="243720"/>
          </a:xfrm>
          <a:prstGeom prst="rect">
            <a:avLst/>
          </a:prstGeom>
          <a:noFill/>
          <a:ln w="9360">
            <a:noFill/>
          </a:ln>
        </p:spPr>
        <p:txBody>
          <a:bodyPr wrap="none" lIns="0" rIns="0" tIns="0" bIns="0"/>
          <a:p>
            <a:pPr>
              <a:lnSpc>
                <a:spcPct val="100000"/>
              </a:lnSpc>
            </a:pPr>
            <a:r>
              <a:rPr lang="en-US" sz="1600">
                <a:solidFill>
                  <a:srgbClr val="000000"/>
                </a:solidFill>
                <a:latin typeface="Arial"/>
              </a:rPr>
              <a:t>2</a:t>
            </a:r>
            <a:endParaRPr/>
          </a:p>
        </p:txBody>
      </p:sp>
      <p:sp>
        <p:nvSpPr>
          <p:cNvPr id="398" name="CustomShape 34"/>
          <p:cNvSpPr/>
          <p:nvPr/>
        </p:nvSpPr>
        <p:spPr>
          <a:xfrm>
            <a:off x="2152800" y="5479920"/>
            <a:ext cx="56880" cy="243720"/>
          </a:xfrm>
          <a:prstGeom prst="rect">
            <a:avLst/>
          </a:prstGeom>
          <a:noFill/>
          <a:ln w="9360">
            <a:noFill/>
          </a:ln>
        </p:spPr>
        <p:txBody>
          <a:bodyPr wrap="none" lIns="0" rIns="0" tIns="0" bIns="0"/>
          <a:p>
            <a:pPr>
              <a:lnSpc>
                <a:spcPct val="100000"/>
              </a:lnSpc>
            </a:pPr>
            <a:r>
              <a:rPr lang="en-US" sz="1600">
                <a:solidFill>
                  <a:srgbClr val="000000"/>
                </a:solidFill>
                <a:latin typeface="Arial"/>
              </a:rPr>
              <a:t> </a:t>
            </a:r>
            <a:endParaRPr/>
          </a:p>
        </p:txBody>
      </p:sp>
      <p:sp>
        <p:nvSpPr>
          <p:cNvPr id="399" name="CustomShape 35"/>
          <p:cNvSpPr/>
          <p:nvPr/>
        </p:nvSpPr>
        <p:spPr>
          <a:xfrm>
            <a:off x="2224080" y="5389560"/>
            <a:ext cx="577440" cy="306000"/>
          </a:xfrm>
          <a:prstGeom prst="rect">
            <a:avLst/>
          </a:prstGeom>
          <a:noFill/>
          <a:ln w="9360">
            <a:noFill/>
          </a:ln>
        </p:spPr>
      </p:sp>
      <p:sp>
        <p:nvSpPr>
          <p:cNvPr id="400" name="CustomShape 36"/>
          <p:cNvSpPr/>
          <p:nvPr/>
        </p:nvSpPr>
        <p:spPr>
          <a:xfrm>
            <a:off x="2468520" y="5479920"/>
            <a:ext cx="112320" cy="243720"/>
          </a:xfrm>
          <a:prstGeom prst="rect">
            <a:avLst/>
          </a:prstGeom>
          <a:noFill/>
          <a:ln w="9360">
            <a:noFill/>
          </a:ln>
        </p:spPr>
        <p:txBody>
          <a:bodyPr wrap="none" lIns="0" rIns="0" tIns="0" bIns="0"/>
          <a:p>
            <a:pPr>
              <a:lnSpc>
                <a:spcPct val="100000"/>
              </a:lnSpc>
            </a:pPr>
            <a:r>
              <a:rPr lang="en-US" sz="1600">
                <a:solidFill>
                  <a:srgbClr val="000000"/>
                </a:solidFill>
                <a:latin typeface="Arial"/>
              </a:rPr>
              <a:t>3</a:t>
            </a:r>
            <a:endParaRPr/>
          </a:p>
        </p:txBody>
      </p:sp>
      <p:sp>
        <p:nvSpPr>
          <p:cNvPr id="401" name="CustomShape 37"/>
          <p:cNvSpPr/>
          <p:nvPr/>
        </p:nvSpPr>
        <p:spPr>
          <a:xfrm>
            <a:off x="2575080" y="5479920"/>
            <a:ext cx="56880" cy="243720"/>
          </a:xfrm>
          <a:prstGeom prst="rect">
            <a:avLst/>
          </a:prstGeom>
          <a:noFill/>
          <a:ln w="9360">
            <a:noFill/>
          </a:ln>
        </p:spPr>
        <p:txBody>
          <a:bodyPr wrap="none" lIns="0" rIns="0" tIns="0" bIns="0"/>
          <a:p>
            <a:pPr>
              <a:lnSpc>
                <a:spcPct val="100000"/>
              </a:lnSpc>
            </a:pPr>
            <a:r>
              <a:rPr lang="en-US" sz="1600">
                <a:solidFill>
                  <a:srgbClr val="000000"/>
                </a:solidFill>
                <a:latin typeface="Arial"/>
              </a:rPr>
              <a:t> </a:t>
            </a:r>
            <a:endParaRPr/>
          </a:p>
        </p:txBody>
      </p:sp>
      <p:sp>
        <p:nvSpPr>
          <p:cNvPr id="402" name="CustomShape 38"/>
          <p:cNvSpPr/>
          <p:nvPr/>
        </p:nvSpPr>
        <p:spPr>
          <a:xfrm>
            <a:off x="2644920" y="5389560"/>
            <a:ext cx="577440" cy="306000"/>
          </a:xfrm>
          <a:prstGeom prst="rect">
            <a:avLst/>
          </a:prstGeom>
          <a:noFill/>
          <a:ln w="9360">
            <a:noFill/>
          </a:ln>
        </p:spPr>
      </p:sp>
      <p:sp>
        <p:nvSpPr>
          <p:cNvPr id="403" name="CustomShape 39"/>
          <p:cNvSpPr/>
          <p:nvPr/>
        </p:nvSpPr>
        <p:spPr>
          <a:xfrm>
            <a:off x="2889360" y="5479920"/>
            <a:ext cx="112320" cy="243720"/>
          </a:xfrm>
          <a:prstGeom prst="rect">
            <a:avLst/>
          </a:prstGeom>
          <a:noFill/>
          <a:ln w="9360">
            <a:noFill/>
          </a:ln>
        </p:spPr>
        <p:txBody>
          <a:bodyPr wrap="none" lIns="0" rIns="0" tIns="0" bIns="0"/>
          <a:p>
            <a:pPr>
              <a:lnSpc>
                <a:spcPct val="100000"/>
              </a:lnSpc>
            </a:pPr>
            <a:r>
              <a:rPr lang="en-US" sz="1600">
                <a:solidFill>
                  <a:srgbClr val="000000"/>
                </a:solidFill>
                <a:latin typeface="Arial"/>
              </a:rPr>
              <a:t>4</a:t>
            </a:r>
            <a:endParaRPr/>
          </a:p>
        </p:txBody>
      </p:sp>
      <p:sp>
        <p:nvSpPr>
          <p:cNvPr id="404" name="CustomShape 40"/>
          <p:cNvSpPr/>
          <p:nvPr/>
        </p:nvSpPr>
        <p:spPr>
          <a:xfrm>
            <a:off x="2995560" y="5479920"/>
            <a:ext cx="56880" cy="243720"/>
          </a:xfrm>
          <a:prstGeom prst="rect">
            <a:avLst/>
          </a:prstGeom>
          <a:noFill/>
          <a:ln w="9360">
            <a:noFill/>
          </a:ln>
        </p:spPr>
        <p:txBody>
          <a:bodyPr wrap="none" lIns="0" rIns="0" tIns="0" bIns="0"/>
          <a:p>
            <a:pPr>
              <a:lnSpc>
                <a:spcPct val="100000"/>
              </a:lnSpc>
            </a:pPr>
            <a:r>
              <a:rPr lang="en-US" sz="1600">
                <a:solidFill>
                  <a:srgbClr val="000000"/>
                </a:solidFill>
                <a:latin typeface="Arial"/>
              </a:rPr>
              <a:t> </a:t>
            </a:r>
            <a:endParaRPr/>
          </a:p>
        </p:txBody>
      </p:sp>
      <p:sp>
        <p:nvSpPr>
          <p:cNvPr id="405" name="CustomShape 41"/>
          <p:cNvSpPr/>
          <p:nvPr/>
        </p:nvSpPr>
        <p:spPr>
          <a:xfrm>
            <a:off x="3065400" y="5389560"/>
            <a:ext cx="577440" cy="306000"/>
          </a:xfrm>
          <a:prstGeom prst="rect">
            <a:avLst/>
          </a:prstGeom>
          <a:noFill/>
          <a:ln w="9360">
            <a:noFill/>
          </a:ln>
        </p:spPr>
      </p:sp>
      <p:sp>
        <p:nvSpPr>
          <p:cNvPr id="406" name="CustomShape 42"/>
          <p:cNvSpPr/>
          <p:nvPr/>
        </p:nvSpPr>
        <p:spPr>
          <a:xfrm>
            <a:off x="3311640" y="5479920"/>
            <a:ext cx="112320" cy="243720"/>
          </a:xfrm>
          <a:prstGeom prst="rect">
            <a:avLst/>
          </a:prstGeom>
          <a:noFill/>
          <a:ln w="9360">
            <a:noFill/>
          </a:ln>
        </p:spPr>
        <p:txBody>
          <a:bodyPr wrap="none" lIns="0" rIns="0" tIns="0" bIns="0"/>
          <a:p>
            <a:pPr>
              <a:lnSpc>
                <a:spcPct val="100000"/>
              </a:lnSpc>
            </a:pPr>
            <a:r>
              <a:rPr lang="en-US" sz="1600">
                <a:solidFill>
                  <a:srgbClr val="000000"/>
                </a:solidFill>
                <a:latin typeface="Arial"/>
              </a:rPr>
              <a:t>5</a:t>
            </a:r>
            <a:endParaRPr/>
          </a:p>
        </p:txBody>
      </p:sp>
      <p:sp>
        <p:nvSpPr>
          <p:cNvPr id="407" name="CustomShape 43"/>
          <p:cNvSpPr/>
          <p:nvPr/>
        </p:nvSpPr>
        <p:spPr>
          <a:xfrm>
            <a:off x="3416400" y="5479920"/>
            <a:ext cx="56880" cy="243720"/>
          </a:xfrm>
          <a:prstGeom prst="rect">
            <a:avLst/>
          </a:prstGeom>
          <a:noFill/>
          <a:ln w="9360">
            <a:noFill/>
          </a:ln>
        </p:spPr>
        <p:txBody>
          <a:bodyPr wrap="none" lIns="0" rIns="0" tIns="0" bIns="0"/>
          <a:p>
            <a:pPr>
              <a:lnSpc>
                <a:spcPct val="100000"/>
              </a:lnSpc>
            </a:pPr>
            <a:r>
              <a:rPr lang="en-US" sz="1600">
                <a:solidFill>
                  <a:srgbClr val="000000"/>
                </a:solidFill>
                <a:latin typeface="Arial"/>
              </a:rPr>
              <a:t> </a:t>
            </a:r>
            <a:endParaRPr/>
          </a:p>
        </p:txBody>
      </p:sp>
      <p:sp>
        <p:nvSpPr>
          <p:cNvPr id="408" name="CustomShape 44"/>
          <p:cNvSpPr/>
          <p:nvPr/>
        </p:nvSpPr>
        <p:spPr>
          <a:xfrm>
            <a:off x="3486240" y="5389560"/>
            <a:ext cx="560160" cy="306000"/>
          </a:xfrm>
          <a:prstGeom prst="rect">
            <a:avLst/>
          </a:prstGeom>
          <a:noFill/>
          <a:ln w="9360">
            <a:noFill/>
          </a:ln>
        </p:spPr>
      </p:sp>
      <p:sp>
        <p:nvSpPr>
          <p:cNvPr id="409" name="CustomShape 45"/>
          <p:cNvSpPr/>
          <p:nvPr/>
        </p:nvSpPr>
        <p:spPr>
          <a:xfrm>
            <a:off x="3732120" y="5479920"/>
            <a:ext cx="112320" cy="243720"/>
          </a:xfrm>
          <a:prstGeom prst="rect">
            <a:avLst/>
          </a:prstGeom>
          <a:noFill/>
          <a:ln w="9360">
            <a:noFill/>
          </a:ln>
        </p:spPr>
        <p:txBody>
          <a:bodyPr wrap="none" lIns="0" rIns="0" tIns="0" bIns="0"/>
          <a:p>
            <a:pPr>
              <a:lnSpc>
                <a:spcPct val="100000"/>
              </a:lnSpc>
            </a:pPr>
            <a:r>
              <a:rPr lang="en-US" sz="1600">
                <a:solidFill>
                  <a:srgbClr val="000000"/>
                </a:solidFill>
                <a:latin typeface="Arial"/>
              </a:rPr>
              <a:t>6</a:t>
            </a:r>
            <a:endParaRPr/>
          </a:p>
        </p:txBody>
      </p:sp>
      <p:sp>
        <p:nvSpPr>
          <p:cNvPr id="410" name="CustomShape 46"/>
          <p:cNvSpPr/>
          <p:nvPr/>
        </p:nvSpPr>
        <p:spPr>
          <a:xfrm>
            <a:off x="3836880" y="5479920"/>
            <a:ext cx="56880" cy="243720"/>
          </a:xfrm>
          <a:prstGeom prst="rect">
            <a:avLst/>
          </a:prstGeom>
          <a:noFill/>
          <a:ln w="9360">
            <a:noFill/>
          </a:ln>
        </p:spPr>
        <p:txBody>
          <a:bodyPr wrap="none" lIns="0" rIns="0" tIns="0" bIns="0"/>
          <a:p>
            <a:pPr>
              <a:lnSpc>
                <a:spcPct val="100000"/>
              </a:lnSpc>
            </a:pPr>
            <a:r>
              <a:rPr lang="en-US" sz="1600">
                <a:solidFill>
                  <a:srgbClr val="000000"/>
                </a:solidFill>
                <a:latin typeface="Arial"/>
              </a:rPr>
              <a:t> </a:t>
            </a:r>
            <a:endParaRPr/>
          </a:p>
        </p:txBody>
      </p:sp>
      <p:sp>
        <p:nvSpPr>
          <p:cNvPr id="411" name="CustomShape 47"/>
          <p:cNvSpPr/>
          <p:nvPr/>
        </p:nvSpPr>
        <p:spPr>
          <a:xfrm>
            <a:off x="3906720" y="5389560"/>
            <a:ext cx="561600" cy="306000"/>
          </a:xfrm>
          <a:prstGeom prst="rect">
            <a:avLst/>
          </a:prstGeom>
          <a:noFill/>
          <a:ln w="9360">
            <a:noFill/>
          </a:ln>
        </p:spPr>
      </p:sp>
      <p:sp>
        <p:nvSpPr>
          <p:cNvPr id="412" name="CustomShape 48"/>
          <p:cNvSpPr/>
          <p:nvPr/>
        </p:nvSpPr>
        <p:spPr>
          <a:xfrm>
            <a:off x="4152960" y="5479920"/>
            <a:ext cx="112320" cy="243720"/>
          </a:xfrm>
          <a:prstGeom prst="rect">
            <a:avLst/>
          </a:prstGeom>
          <a:noFill/>
          <a:ln w="9360">
            <a:noFill/>
          </a:ln>
        </p:spPr>
        <p:txBody>
          <a:bodyPr wrap="none" lIns="0" rIns="0" tIns="0" bIns="0"/>
          <a:p>
            <a:pPr>
              <a:lnSpc>
                <a:spcPct val="100000"/>
              </a:lnSpc>
            </a:pPr>
            <a:r>
              <a:rPr lang="en-US" sz="1600">
                <a:solidFill>
                  <a:srgbClr val="000000"/>
                </a:solidFill>
                <a:latin typeface="Arial"/>
              </a:rPr>
              <a:t>7</a:t>
            </a:r>
            <a:endParaRPr/>
          </a:p>
        </p:txBody>
      </p:sp>
      <p:sp>
        <p:nvSpPr>
          <p:cNvPr id="413" name="CustomShape 49"/>
          <p:cNvSpPr/>
          <p:nvPr/>
        </p:nvSpPr>
        <p:spPr>
          <a:xfrm>
            <a:off x="4257720" y="5479920"/>
            <a:ext cx="56880" cy="243720"/>
          </a:xfrm>
          <a:prstGeom prst="rect">
            <a:avLst/>
          </a:prstGeom>
          <a:noFill/>
          <a:ln w="9360">
            <a:noFill/>
          </a:ln>
        </p:spPr>
        <p:txBody>
          <a:bodyPr wrap="none" lIns="0" rIns="0" tIns="0" bIns="0"/>
          <a:p>
            <a:pPr>
              <a:lnSpc>
                <a:spcPct val="100000"/>
              </a:lnSpc>
            </a:pPr>
            <a:r>
              <a:rPr lang="en-US" sz="1600">
                <a:solidFill>
                  <a:srgbClr val="000000"/>
                </a:solidFill>
                <a:latin typeface="Arial"/>
              </a:rPr>
              <a:t> </a:t>
            </a:r>
            <a:endParaRPr/>
          </a:p>
        </p:txBody>
      </p:sp>
      <p:sp>
        <p:nvSpPr>
          <p:cNvPr id="414" name="CustomShape 50"/>
          <p:cNvSpPr/>
          <p:nvPr/>
        </p:nvSpPr>
        <p:spPr>
          <a:xfrm>
            <a:off x="4309920" y="5389560"/>
            <a:ext cx="579240" cy="306000"/>
          </a:xfrm>
          <a:prstGeom prst="rect">
            <a:avLst/>
          </a:prstGeom>
          <a:noFill/>
          <a:ln w="9360">
            <a:noFill/>
          </a:ln>
        </p:spPr>
      </p:sp>
      <p:sp>
        <p:nvSpPr>
          <p:cNvPr id="415" name="CustomShape 51"/>
          <p:cNvSpPr/>
          <p:nvPr/>
        </p:nvSpPr>
        <p:spPr>
          <a:xfrm>
            <a:off x="4556160" y="5479920"/>
            <a:ext cx="112320" cy="243720"/>
          </a:xfrm>
          <a:prstGeom prst="rect">
            <a:avLst/>
          </a:prstGeom>
          <a:noFill/>
          <a:ln w="9360">
            <a:noFill/>
          </a:ln>
        </p:spPr>
        <p:txBody>
          <a:bodyPr wrap="none" lIns="0" rIns="0" tIns="0" bIns="0"/>
          <a:p>
            <a:pPr>
              <a:lnSpc>
                <a:spcPct val="100000"/>
              </a:lnSpc>
            </a:pPr>
            <a:r>
              <a:rPr lang="en-US" sz="1600">
                <a:solidFill>
                  <a:srgbClr val="000000"/>
                </a:solidFill>
                <a:latin typeface="Arial"/>
              </a:rPr>
              <a:t>8</a:t>
            </a:r>
            <a:endParaRPr/>
          </a:p>
        </p:txBody>
      </p:sp>
      <p:sp>
        <p:nvSpPr>
          <p:cNvPr id="416" name="CustomShape 52"/>
          <p:cNvSpPr/>
          <p:nvPr/>
        </p:nvSpPr>
        <p:spPr>
          <a:xfrm>
            <a:off x="4660920" y="5479920"/>
            <a:ext cx="56880" cy="243720"/>
          </a:xfrm>
          <a:prstGeom prst="rect">
            <a:avLst/>
          </a:prstGeom>
          <a:noFill/>
          <a:ln w="9360">
            <a:noFill/>
          </a:ln>
        </p:spPr>
        <p:txBody>
          <a:bodyPr wrap="none" lIns="0" rIns="0" tIns="0" bIns="0"/>
          <a:p>
            <a:pPr>
              <a:lnSpc>
                <a:spcPct val="100000"/>
              </a:lnSpc>
            </a:pPr>
            <a:r>
              <a:rPr lang="en-US" sz="1600">
                <a:solidFill>
                  <a:srgbClr val="000000"/>
                </a:solidFill>
                <a:latin typeface="Arial"/>
              </a:rPr>
              <a:t> </a:t>
            </a:r>
            <a:endParaRPr/>
          </a:p>
        </p:txBody>
      </p:sp>
      <p:sp>
        <p:nvSpPr>
          <p:cNvPr id="417" name="CustomShape 53"/>
          <p:cNvSpPr/>
          <p:nvPr/>
        </p:nvSpPr>
        <p:spPr>
          <a:xfrm>
            <a:off x="4730760" y="5389560"/>
            <a:ext cx="579240" cy="306000"/>
          </a:xfrm>
          <a:prstGeom prst="rect">
            <a:avLst/>
          </a:prstGeom>
          <a:noFill/>
          <a:ln w="9360">
            <a:noFill/>
          </a:ln>
        </p:spPr>
      </p:sp>
      <p:sp>
        <p:nvSpPr>
          <p:cNvPr id="418" name="CustomShape 54"/>
          <p:cNvSpPr/>
          <p:nvPr/>
        </p:nvSpPr>
        <p:spPr>
          <a:xfrm>
            <a:off x="4976640" y="5479920"/>
            <a:ext cx="112320" cy="243720"/>
          </a:xfrm>
          <a:prstGeom prst="rect">
            <a:avLst/>
          </a:prstGeom>
          <a:noFill/>
          <a:ln w="9360">
            <a:noFill/>
          </a:ln>
        </p:spPr>
        <p:txBody>
          <a:bodyPr wrap="none" lIns="0" rIns="0" tIns="0" bIns="0"/>
          <a:p>
            <a:pPr>
              <a:lnSpc>
                <a:spcPct val="100000"/>
              </a:lnSpc>
            </a:pPr>
            <a:r>
              <a:rPr lang="en-US" sz="1600">
                <a:solidFill>
                  <a:srgbClr val="000000"/>
                </a:solidFill>
                <a:latin typeface="Arial"/>
              </a:rPr>
              <a:t>9</a:t>
            </a:r>
            <a:endParaRPr/>
          </a:p>
        </p:txBody>
      </p:sp>
      <p:sp>
        <p:nvSpPr>
          <p:cNvPr id="419" name="CustomShape 55"/>
          <p:cNvSpPr/>
          <p:nvPr/>
        </p:nvSpPr>
        <p:spPr>
          <a:xfrm>
            <a:off x="5081760" y="5479920"/>
            <a:ext cx="56880" cy="243720"/>
          </a:xfrm>
          <a:prstGeom prst="rect">
            <a:avLst/>
          </a:prstGeom>
          <a:noFill/>
          <a:ln w="9360">
            <a:noFill/>
          </a:ln>
        </p:spPr>
        <p:txBody>
          <a:bodyPr wrap="none" lIns="0" rIns="0" tIns="0" bIns="0"/>
          <a:p>
            <a:pPr>
              <a:lnSpc>
                <a:spcPct val="100000"/>
              </a:lnSpc>
            </a:pPr>
            <a:r>
              <a:rPr lang="en-US" sz="1600">
                <a:solidFill>
                  <a:srgbClr val="000000"/>
                </a:solidFill>
                <a:latin typeface="Arial"/>
              </a:rPr>
              <a:t> </a:t>
            </a:r>
            <a:endParaRPr/>
          </a:p>
        </p:txBody>
      </p:sp>
      <p:sp>
        <p:nvSpPr>
          <p:cNvPr id="420" name="CustomShape 56"/>
          <p:cNvSpPr/>
          <p:nvPr/>
        </p:nvSpPr>
        <p:spPr>
          <a:xfrm>
            <a:off x="5151600" y="5389560"/>
            <a:ext cx="579240" cy="306000"/>
          </a:xfrm>
          <a:prstGeom prst="rect">
            <a:avLst/>
          </a:prstGeom>
          <a:noFill/>
          <a:ln w="9360">
            <a:noFill/>
          </a:ln>
        </p:spPr>
      </p:sp>
      <p:sp>
        <p:nvSpPr>
          <p:cNvPr id="421" name="CustomShape 57"/>
          <p:cNvSpPr/>
          <p:nvPr/>
        </p:nvSpPr>
        <p:spPr>
          <a:xfrm>
            <a:off x="5345280" y="5479920"/>
            <a:ext cx="225360" cy="243720"/>
          </a:xfrm>
          <a:prstGeom prst="rect">
            <a:avLst/>
          </a:prstGeom>
          <a:noFill/>
          <a:ln w="9360">
            <a:noFill/>
          </a:ln>
        </p:spPr>
        <p:txBody>
          <a:bodyPr wrap="none" lIns="0" rIns="0" tIns="0" bIns="0"/>
          <a:p>
            <a:pPr>
              <a:lnSpc>
                <a:spcPct val="100000"/>
              </a:lnSpc>
            </a:pPr>
            <a:r>
              <a:rPr lang="en-US" sz="1600">
                <a:solidFill>
                  <a:srgbClr val="000000"/>
                </a:solidFill>
                <a:latin typeface="Arial"/>
              </a:rPr>
              <a:t>10</a:t>
            </a:r>
            <a:endParaRPr/>
          </a:p>
        </p:txBody>
      </p:sp>
      <p:sp>
        <p:nvSpPr>
          <p:cNvPr id="422" name="CustomShape 58"/>
          <p:cNvSpPr/>
          <p:nvPr/>
        </p:nvSpPr>
        <p:spPr>
          <a:xfrm>
            <a:off x="5556240" y="5479920"/>
            <a:ext cx="56880" cy="243720"/>
          </a:xfrm>
          <a:prstGeom prst="rect">
            <a:avLst/>
          </a:prstGeom>
          <a:noFill/>
          <a:ln w="9360">
            <a:noFill/>
          </a:ln>
        </p:spPr>
        <p:txBody>
          <a:bodyPr wrap="none" lIns="0" rIns="0" tIns="0" bIns="0"/>
          <a:p>
            <a:pPr>
              <a:lnSpc>
                <a:spcPct val="100000"/>
              </a:lnSpc>
            </a:pPr>
            <a:r>
              <a:rPr lang="en-US" sz="1600">
                <a:solidFill>
                  <a:srgbClr val="000000"/>
                </a:solidFill>
                <a:latin typeface="Arial"/>
              </a:rPr>
              <a:t> </a:t>
            </a:r>
            <a:endParaRPr/>
          </a:p>
        </p:txBody>
      </p:sp>
      <p:sp>
        <p:nvSpPr>
          <p:cNvPr id="423" name="CustomShape 59"/>
          <p:cNvSpPr/>
          <p:nvPr/>
        </p:nvSpPr>
        <p:spPr>
          <a:xfrm>
            <a:off x="5573880" y="5389560"/>
            <a:ext cx="577440" cy="306000"/>
          </a:xfrm>
          <a:prstGeom prst="rect">
            <a:avLst/>
          </a:prstGeom>
          <a:noFill/>
          <a:ln w="9360">
            <a:noFill/>
          </a:ln>
        </p:spPr>
      </p:sp>
      <p:sp>
        <p:nvSpPr>
          <p:cNvPr id="424" name="CustomShape 60"/>
          <p:cNvSpPr/>
          <p:nvPr/>
        </p:nvSpPr>
        <p:spPr>
          <a:xfrm>
            <a:off x="5765760" y="5479920"/>
            <a:ext cx="225360" cy="243720"/>
          </a:xfrm>
          <a:prstGeom prst="rect">
            <a:avLst/>
          </a:prstGeom>
          <a:noFill/>
          <a:ln w="9360">
            <a:noFill/>
          </a:ln>
        </p:spPr>
        <p:txBody>
          <a:bodyPr wrap="none" lIns="0" rIns="0" tIns="0" bIns="0"/>
          <a:p>
            <a:pPr>
              <a:lnSpc>
                <a:spcPct val="100000"/>
              </a:lnSpc>
            </a:pPr>
            <a:r>
              <a:rPr lang="en-US" sz="1600">
                <a:solidFill>
                  <a:srgbClr val="000000"/>
                </a:solidFill>
                <a:latin typeface="Arial"/>
              </a:rPr>
              <a:t>11</a:t>
            </a:r>
            <a:endParaRPr/>
          </a:p>
        </p:txBody>
      </p:sp>
      <p:sp>
        <p:nvSpPr>
          <p:cNvPr id="425" name="CustomShape 61"/>
          <p:cNvSpPr/>
          <p:nvPr/>
        </p:nvSpPr>
        <p:spPr>
          <a:xfrm>
            <a:off x="5977080" y="5479920"/>
            <a:ext cx="56880" cy="243720"/>
          </a:xfrm>
          <a:prstGeom prst="rect">
            <a:avLst/>
          </a:prstGeom>
          <a:noFill/>
          <a:ln w="9360">
            <a:noFill/>
          </a:ln>
        </p:spPr>
        <p:txBody>
          <a:bodyPr wrap="none" lIns="0" rIns="0" tIns="0" bIns="0"/>
          <a:p>
            <a:pPr>
              <a:lnSpc>
                <a:spcPct val="100000"/>
              </a:lnSpc>
            </a:pPr>
            <a:r>
              <a:rPr lang="en-US" sz="1600">
                <a:solidFill>
                  <a:srgbClr val="000000"/>
                </a:solidFill>
                <a:latin typeface="Arial"/>
              </a:rPr>
              <a:t> </a:t>
            </a:r>
            <a:endParaRPr/>
          </a:p>
        </p:txBody>
      </p:sp>
      <p:sp>
        <p:nvSpPr>
          <p:cNvPr id="426" name="CustomShape 62"/>
          <p:cNvSpPr/>
          <p:nvPr/>
        </p:nvSpPr>
        <p:spPr>
          <a:xfrm>
            <a:off x="5994360" y="5389560"/>
            <a:ext cx="577440" cy="306000"/>
          </a:xfrm>
          <a:prstGeom prst="rect">
            <a:avLst/>
          </a:prstGeom>
          <a:noFill/>
          <a:ln w="9360">
            <a:noFill/>
          </a:ln>
        </p:spPr>
      </p:sp>
      <p:sp>
        <p:nvSpPr>
          <p:cNvPr id="427" name="CustomShape 63"/>
          <p:cNvSpPr/>
          <p:nvPr/>
        </p:nvSpPr>
        <p:spPr>
          <a:xfrm>
            <a:off x="6186600" y="5479920"/>
            <a:ext cx="225360" cy="243720"/>
          </a:xfrm>
          <a:prstGeom prst="rect">
            <a:avLst/>
          </a:prstGeom>
          <a:noFill/>
          <a:ln w="9360">
            <a:noFill/>
          </a:ln>
        </p:spPr>
        <p:txBody>
          <a:bodyPr wrap="none" lIns="0" rIns="0" tIns="0" bIns="0"/>
          <a:p>
            <a:pPr>
              <a:lnSpc>
                <a:spcPct val="100000"/>
              </a:lnSpc>
            </a:pPr>
            <a:r>
              <a:rPr lang="en-US" sz="1600">
                <a:solidFill>
                  <a:srgbClr val="000000"/>
                </a:solidFill>
                <a:latin typeface="Arial"/>
              </a:rPr>
              <a:t>12</a:t>
            </a:r>
            <a:endParaRPr/>
          </a:p>
        </p:txBody>
      </p:sp>
      <p:sp>
        <p:nvSpPr>
          <p:cNvPr id="428" name="CustomShape 64"/>
          <p:cNvSpPr/>
          <p:nvPr/>
        </p:nvSpPr>
        <p:spPr>
          <a:xfrm>
            <a:off x="6397560" y="5479920"/>
            <a:ext cx="56880" cy="243720"/>
          </a:xfrm>
          <a:prstGeom prst="rect">
            <a:avLst/>
          </a:prstGeom>
          <a:noFill/>
          <a:ln w="9360">
            <a:noFill/>
          </a:ln>
        </p:spPr>
        <p:txBody>
          <a:bodyPr wrap="none" lIns="0" rIns="0" tIns="0" bIns="0"/>
          <a:p>
            <a:pPr>
              <a:lnSpc>
                <a:spcPct val="100000"/>
              </a:lnSpc>
            </a:pPr>
            <a:r>
              <a:rPr lang="en-US" sz="1600">
                <a:solidFill>
                  <a:srgbClr val="000000"/>
                </a:solidFill>
                <a:latin typeface="Arial"/>
              </a:rPr>
              <a:t> </a:t>
            </a:r>
            <a:endParaRPr/>
          </a:p>
        </p:txBody>
      </p:sp>
      <p:sp>
        <p:nvSpPr>
          <p:cNvPr id="429" name="CustomShape 65"/>
          <p:cNvSpPr/>
          <p:nvPr/>
        </p:nvSpPr>
        <p:spPr>
          <a:xfrm>
            <a:off x="1380960" y="4273560"/>
            <a:ext cx="579240" cy="306000"/>
          </a:xfrm>
          <a:prstGeom prst="rect">
            <a:avLst/>
          </a:prstGeom>
          <a:noFill/>
          <a:ln w="9360">
            <a:noFill/>
          </a:ln>
        </p:spPr>
      </p:sp>
      <p:sp>
        <p:nvSpPr>
          <p:cNvPr id="430" name="CustomShape 66"/>
          <p:cNvSpPr/>
          <p:nvPr/>
        </p:nvSpPr>
        <p:spPr>
          <a:xfrm>
            <a:off x="1574640" y="4363920"/>
            <a:ext cx="225360" cy="243720"/>
          </a:xfrm>
          <a:prstGeom prst="rect">
            <a:avLst/>
          </a:prstGeom>
          <a:noFill/>
          <a:ln w="9360">
            <a:noFill/>
          </a:ln>
        </p:spPr>
        <p:txBody>
          <a:bodyPr wrap="none" lIns="0" rIns="0" tIns="0" bIns="0"/>
          <a:p>
            <a:pPr>
              <a:lnSpc>
                <a:spcPct val="100000"/>
              </a:lnSpc>
            </a:pPr>
            <a:r>
              <a:rPr lang="en-US" sz="1600">
                <a:solidFill>
                  <a:srgbClr val="000000"/>
                </a:solidFill>
                <a:latin typeface="Arial"/>
              </a:rPr>
              <a:t>24</a:t>
            </a:r>
            <a:endParaRPr/>
          </a:p>
        </p:txBody>
      </p:sp>
      <p:sp>
        <p:nvSpPr>
          <p:cNvPr id="431" name="CustomShape 67"/>
          <p:cNvSpPr/>
          <p:nvPr/>
        </p:nvSpPr>
        <p:spPr>
          <a:xfrm>
            <a:off x="1784520" y="4363920"/>
            <a:ext cx="56880" cy="243720"/>
          </a:xfrm>
          <a:prstGeom prst="rect">
            <a:avLst/>
          </a:prstGeom>
          <a:noFill/>
          <a:ln w="9360">
            <a:noFill/>
          </a:ln>
        </p:spPr>
        <p:txBody>
          <a:bodyPr wrap="none" lIns="0" rIns="0" tIns="0" bIns="0"/>
          <a:p>
            <a:pPr>
              <a:lnSpc>
                <a:spcPct val="100000"/>
              </a:lnSpc>
            </a:pPr>
            <a:r>
              <a:rPr lang="en-US" sz="1600">
                <a:solidFill>
                  <a:srgbClr val="000000"/>
                </a:solidFill>
                <a:latin typeface="Arial"/>
              </a:rPr>
              <a:t> </a:t>
            </a:r>
            <a:endParaRPr/>
          </a:p>
        </p:txBody>
      </p:sp>
      <p:sp>
        <p:nvSpPr>
          <p:cNvPr id="432" name="CustomShape 68"/>
          <p:cNvSpPr/>
          <p:nvPr/>
        </p:nvSpPr>
        <p:spPr>
          <a:xfrm>
            <a:off x="1801800" y="4273560"/>
            <a:ext cx="579240" cy="306000"/>
          </a:xfrm>
          <a:prstGeom prst="rect">
            <a:avLst/>
          </a:prstGeom>
          <a:noFill/>
          <a:ln w="9360">
            <a:noFill/>
          </a:ln>
        </p:spPr>
      </p:sp>
      <p:sp>
        <p:nvSpPr>
          <p:cNvPr id="433" name="CustomShape 69"/>
          <p:cNvSpPr/>
          <p:nvPr/>
        </p:nvSpPr>
        <p:spPr>
          <a:xfrm>
            <a:off x="1995480" y="4363920"/>
            <a:ext cx="225360" cy="243720"/>
          </a:xfrm>
          <a:prstGeom prst="rect">
            <a:avLst/>
          </a:prstGeom>
          <a:noFill/>
          <a:ln w="9360">
            <a:noFill/>
          </a:ln>
        </p:spPr>
        <p:txBody>
          <a:bodyPr wrap="none" lIns="0" rIns="0" tIns="0" bIns="0"/>
          <a:p>
            <a:pPr>
              <a:lnSpc>
                <a:spcPct val="100000"/>
              </a:lnSpc>
            </a:pPr>
            <a:r>
              <a:rPr lang="en-US" sz="1600">
                <a:solidFill>
                  <a:srgbClr val="000000"/>
                </a:solidFill>
                <a:latin typeface="Arial"/>
              </a:rPr>
              <a:t>23</a:t>
            </a:r>
            <a:endParaRPr/>
          </a:p>
        </p:txBody>
      </p:sp>
      <p:sp>
        <p:nvSpPr>
          <p:cNvPr id="434" name="CustomShape 70"/>
          <p:cNvSpPr/>
          <p:nvPr/>
        </p:nvSpPr>
        <p:spPr>
          <a:xfrm>
            <a:off x="2206800" y="4363920"/>
            <a:ext cx="56880" cy="243720"/>
          </a:xfrm>
          <a:prstGeom prst="rect">
            <a:avLst/>
          </a:prstGeom>
          <a:noFill/>
          <a:ln w="9360">
            <a:noFill/>
          </a:ln>
        </p:spPr>
        <p:txBody>
          <a:bodyPr wrap="none" lIns="0" rIns="0" tIns="0" bIns="0"/>
          <a:p>
            <a:pPr>
              <a:lnSpc>
                <a:spcPct val="100000"/>
              </a:lnSpc>
            </a:pPr>
            <a:r>
              <a:rPr lang="en-US" sz="1600">
                <a:solidFill>
                  <a:srgbClr val="000000"/>
                </a:solidFill>
                <a:latin typeface="Arial"/>
              </a:rPr>
              <a:t> </a:t>
            </a:r>
            <a:endParaRPr/>
          </a:p>
        </p:txBody>
      </p:sp>
      <p:sp>
        <p:nvSpPr>
          <p:cNvPr id="435" name="CustomShape 71"/>
          <p:cNvSpPr/>
          <p:nvPr/>
        </p:nvSpPr>
        <p:spPr>
          <a:xfrm>
            <a:off x="2224080" y="4273560"/>
            <a:ext cx="577440" cy="306000"/>
          </a:xfrm>
          <a:prstGeom prst="rect">
            <a:avLst/>
          </a:prstGeom>
          <a:noFill/>
          <a:ln w="9360">
            <a:noFill/>
          </a:ln>
        </p:spPr>
      </p:sp>
      <p:sp>
        <p:nvSpPr>
          <p:cNvPr id="436" name="CustomShape 72"/>
          <p:cNvSpPr/>
          <p:nvPr/>
        </p:nvSpPr>
        <p:spPr>
          <a:xfrm>
            <a:off x="2416320" y="4363920"/>
            <a:ext cx="225360" cy="243720"/>
          </a:xfrm>
          <a:prstGeom prst="rect">
            <a:avLst/>
          </a:prstGeom>
          <a:noFill/>
          <a:ln w="9360">
            <a:noFill/>
          </a:ln>
        </p:spPr>
        <p:txBody>
          <a:bodyPr wrap="none" lIns="0" rIns="0" tIns="0" bIns="0"/>
          <a:p>
            <a:pPr>
              <a:lnSpc>
                <a:spcPct val="100000"/>
              </a:lnSpc>
            </a:pPr>
            <a:r>
              <a:rPr lang="en-US" sz="1600">
                <a:solidFill>
                  <a:srgbClr val="000000"/>
                </a:solidFill>
                <a:latin typeface="Arial"/>
              </a:rPr>
              <a:t>22</a:t>
            </a:r>
            <a:endParaRPr/>
          </a:p>
        </p:txBody>
      </p:sp>
      <p:sp>
        <p:nvSpPr>
          <p:cNvPr id="437" name="CustomShape 73"/>
          <p:cNvSpPr/>
          <p:nvPr/>
        </p:nvSpPr>
        <p:spPr>
          <a:xfrm>
            <a:off x="2627280" y="4363920"/>
            <a:ext cx="56880" cy="243720"/>
          </a:xfrm>
          <a:prstGeom prst="rect">
            <a:avLst/>
          </a:prstGeom>
          <a:noFill/>
          <a:ln w="9360">
            <a:noFill/>
          </a:ln>
        </p:spPr>
        <p:txBody>
          <a:bodyPr wrap="none" lIns="0" rIns="0" tIns="0" bIns="0"/>
          <a:p>
            <a:pPr>
              <a:lnSpc>
                <a:spcPct val="100000"/>
              </a:lnSpc>
            </a:pPr>
            <a:r>
              <a:rPr lang="en-US" sz="1600">
                <a:solidFill>
                  <a:srgbClr val="000000"/>
                </a:solidFill>
                <a:latin typeface="Arial"/>
              </a:rPr>
              <a:t> </a:t>
            </a:r>
            <a:endParaRPr/>
          </a:p>
        </p:txBody>
      </p:sp>
      <p:sp>
        <p:nvSpPr>
          <p:cNvPr id="438" name="CustomShape 74"/>
          <p:cNvSpPr/>
          <p:nvPr/>
        </p:nvSpPr>
        <p:spPr>
          <a:xfrm>
            <a:off x="2644920" y="4273560"/>
            <a:ext cx="577440" cy="306000"/>
          </a:xfrm>
          <a:prstGeom prst="rect">
            <a:avLst/>
          </a:prstGeom>
          <a:noFill/>
          <a:ln w="9360">
            <a:noFill/>
          </a:ln>
        </p:spPr>
      </p:sp>
      <p:sp>
        <p:nvSpPr>
          <p:cNvPr id="439" name="CustomShape 75"/>
          <p:cNvSpPr/>
          <p:nvPr/>
        </p:nvSpPr>
        <p:spPr>
          <a:xfrm>
            <a:off x="2836800" y="4363920"/>
            <a:ext cx="225360" cy="243720"/>
          </a:xfrm>
          <a:prstGeom prst="rect">
            <a:avLst/>
          </a:prstGeom>
          <a:noFill/>
          <a:ln w="9360">
            <a:noFill/>
          </a:ln>
        </p:spPr>
        <p:txBody>
          <a:bodyPr wrap="none" lIns="0" rIns="0" tIns="0" bIns="0"/>
          <a:p>
            <a:pPr>
              <a:lnSpc>
                <a:spcPct val="100000"/>
              </a:lnSpc>
            </a:pPr>
            <a:r>
              <a:rPr lang="en-US" sz="1600">
                <a:solidFill>
                  <a:srgbClr val="000000"/>
                </a:solidFill>
                <a:latin typeface="Arial"/>
              </a:rPr>
              <a:t>21</a:t>
            </a:r>
            <a:endParaRPr/>
          </a:p>
        </p:txBody>
      </p:sp>
      <p:sp>
        <p:nvSpPr>
          <p:cNvPr id="440" name="CustomShape 76"/>
          <p:cNvSpPr/>
          <p:nvPr/>
        </p:nvSpPr>
        <p:spPr>
          <a:xfrm>
            <a:off x="3048120" y="4363920"/>
            <a:ext cx="56880" cy="243720"/>
          </a:xfrm>
          <a:prstGeom prst="rect">
            <a:avLst/>
          </a:prstGeom>
          <a:noFill/>
          <a:ln w="9360">
            <a:noFill/>
          </a:ln>
        </p:spPr>
        <p:txBody>
          <a:bodyPr wrap="none" lIns="0" rIns="0" tIns="0" bIns="0"/>
          <a:p>
            <a:pPr>
              <a:lnSpc>
                <a:spcPct val="100000"/>
              </a:lnSpc>
            </a:pPr>
            <a:r>
              <a:rPr lang="en-US" sz="1600">
                <a:solidFill>
                  <a:srgbClr val="000000"/>
                </a:solidFill>
                <a:latin typeface="Arial"/>
              </a:rPr>
              <a:t> </a:t>
            </a:r>
            <a:endParaRPr/>
          </a:p>
        </p:txBody>
      </p:sp>
      <p:sp>
        <p:nvSpPr>
          <p:cNvPr id="441" name="CustomShape 77"/>
          <p:cNvSpPr/>
          <p:nvPr/>
        </p:nvSpPr>
        <p:spPr>
          <a:xfrm>
            <a:off x="3065400" y="4273560"/>
            <a:ext cx="577440" cy="306000"/>
          </a:xfrm>
          <a:prstGeom prst="rect">
            <a:avLst/>
          </a:prstGeom>
          <a:noFill/>
          <a:ln w="9360">
            <a:noFill/>
          </a:ln>
        </p:spPr>
      </p:sp>
      <p:sp>
        <p:nvSpPr>
          <p:cNvPr id="442" name="CustomShape 78"/>
          <p:cNvSpPr/>
          <p:nvPr/>
        </p:nvSpPr>
        <p:spPr>
          <a:xfrm>
            <a:off x="3257640" y="4363920"/>
            <a:ext cx="225360" cy="243720"/>
          </a:xfrm>
          <a:prstGeom prst="rect">
            <a:avLst/>
          </a:prstGeom>
          <a:noFill/>
          <a:ln w="9360">
            <a:noFill/>
          </a:ln>
        </p:spPr>
        <p:txBody>
          <a:bodyPr wrap="none" lIns="0" rIns="0" tIns="0" bIns="0"/>
          <a:p>
            <a:pPr>
              <a:lnSpc>
                <a:spcPct val="100000"/>
              </a:lnSpc>
            </a:pPr>
            <a:r>
              <a:rPr lang="en-US" sz="1600">
                <a:solidFill>
                  <a:srgbClr val="000000"/>
                </a:solidFill>
                <a:latin typeface="Arial"/>
              </a:rPr>
              <a:t>20</a:t>
            </a:r>
            <a:endParaRPr/>
          </a:p>
        </p:txBody>
      </p:sp>
      <p:sp>
        <p:nvSpPr>
          <p:cNvPr id="443" name="CustomShape 79"/>
          <p:cNvSpPr/>
          <p:nvPr/>
        </p:nvSpPr>
        <p:spPr>
          <a:xfrm>
            <a:off x="3468600" y="4363920"/>
            <a:ext cx="56880" cy="243720"/>
          </a:xfrm>
          <a:prstGeom prst="rect">
            <a:avLst/>
          </a:prstGeom>
          <a:noFill/>
          <a:ln w="9360">
            <a:noFill/>
          </a:ln>
        </p:spPr>
        <p:txBody>
          <a:bodyPr wrap="none" lIns="0" rIns="0" tIns="0" bIns="0"/>
          <a:p>
            <a:pPr>
              <a:lnSpc>
                <a:spcPct val="100000"/>
              </a:lnSpc>
            </a:pPr>
            <a:r>
              <a:rPr lang="en-US" sz="1600">
                <a:solidFill>
                  <a:srgbClr val="000000"/>
                </a:solidFill>
                <a:latin typeface="Arial"/>
              </a:rPr>
              <a:t> </a:t>
            </a:r>
            <a:endParaRPr/>
          </a:p>
        </p:txBody>
      </p:sp>
      <p:sp>
        <p:nvSpPr>
          <p:cNvPr id="444" name="CustomShape 80"/>
          <p:cNvSpPr/>
          <p:nvPr/>
        </p:nvSpPr>
        <p:spPr>
          <a:xfrm>
            <a:off x="3486240" y="4273560"/>
            <a:ext cx="560160" cy="306000"/>
          </a:xfrm>
          <a:prstGeom prst="rect">
            <a:avLst/>
          </a:prstGeom>
          <a:noFill/>
          <a:ln w="9360">
            <a:noFill/>
          </a:ln>
        </p:spPr>
      </p:sp>
      <p:sp>
        <p:nvSpPr>
          <p:cNvPr id="445" name="CustomShape 81"/>
          <p:cNvSpPr/>
          <p:nvPr/>
        </p:nvSpPr>
        <p:spPr>
          <a:xfrm>
            <a:off x="3679920" y="4363920"/>
            <a:ext cx="225360" cy="243720"/>
          </a:xfrm>
          <a:prstGeom prst="rect">
            <a:avLst/>
          </a:prstGeom>
          <a:noFill/>
          <a:ln w="9360">
            <a:noFill/>
          </a:ln>
        </p:spPr>
        <p:txBody>
          <a:bodyPr wrap="none" lIns="0" rIns="0" tIns="0" bIns="0"/>
          <a:p>
            <a:pPr>
              <a:lnSpc>
                <a:spcPct val="100000"/>
              </a:lnSpc>
            </a:pPr>
            <a:r>
              <a:rPr lang="en-US" sz="1600">
                <a:solidFill>
                  <a:srgbClr val="000000"/>
                </a:solidFill>
                <a:latin typeface="Arial"/>
              </a:rPr>
              <a:t>19</a:t>
            </a:r>
            <a:endParaRPr/>
          </a:p>
        </p:txBody>
      </p:sp>
      <p:sp>
        <p:nvSpPr>
          <p:cNvPr id="446" name="CustomShape 82"/>
          <p:cNvSpPr/>
          <p:nvPr/>
        </p:nvSpPr>
        <p:spPr>
          <a:xfrm>
            <a:off x="3889440" y="4363920"/>
            <a:ext cx="56880" cy="243720"/>
          </a:xfrm>
          <a:prstGeom prst="rect">
            <a:avLst/>
          </a:prstGeom>
          <a:noFill/>
          <a:ln w="9360">
            <a:noFill/>
          </a:ln>
        </p:spPr>
        <p:txBody>
          <a:bodyPr wrap="none" lIns="0" rIns="0" tIns="0" bIns="0"/>
          <a:p>
            <a:pPr>
              <a:lnSpc>
                <a:spcPct val="100000"/>
              </a:lnSpc>
            </a:pPr>
            <a:r>
              <a:rPr lang="en-US" sz="1600">
                <a:solidFill>
                  <a:srgbClr val="000000"/>
                </a:solidFill>
                <a:latin typeface="Arial"/>
              </a:rPr>
              <a:t> </a:t>
            </a:r>
            <a:endParaRPr/>
          </a:p>
        </p:txBody>
      </p:sp>
      <p:sp>
        <p:nvSpPr>
          <p:cNvPr id="447" name="CustomShape 83"/>
          <p:cNvSpPr/>
          <p:nvPr/>
        </p:nvSpPr>
        <p:spPr>
          <a:xfrm>
            <a:off x="3906720" y="4273560"/>
            <a:ext cx="561600" cy="306000"/>
          </a:xfrm>
          <a:prstGeom prst="rect">
            <a:avLst/>
          </a:prstGeom>
          <a:noFill/>
          <a:ln w="9360">
            <a:noFill/>
          </a:ln>
        </p:spPr>
      </p:sp>
      <p:sp>
        <p:nvSpPr>
          <p:cNvPr id="448" name="CustomShape 84"/>
          <p:cNvSpPr/>
          <p:nvPr/>
        </p:nvSpPr>
        <p:spPr>
          <a:xfrm>
            <a:off x="4100400" y="4363920"/>
            <a:ext cx="225360" cy="243720"/>
          </a:xfrm>
          <a:prstGeom prst="rect">
            <a:avLst/>
          </a:prstGeom>
          <a:noFill/>
          <a:ln w="9360">
            <a:noFill/>
          </a:ln>
        </p:spPr>
        <p:txBody>
          <a:bodyPr wrap="none" lIns="0" rIns="0" tIns="0" bIns="0"/>
          <a:p>
            <a:pPr>
              <a:lnSpc>
                <a:spcPct val="100000"/>
              </a:lnSpc>
            </a:pPr>
            <a:r>
              <a:rPr lang="en-US" sz="1600">
                <a:solidFill>
                  <a:srgbClr val="000000"/>
                </a:solidFill>
                <a:latin typeface="Arial"/>
              </a:rPr>
              <a:t>18</a:t>
            </a:r>
            <a:endParaRPr/>
          </a:p>
        </p:txBody>
      </p:sp>
      <p:sp>
        <p:nvSpPr>
          <p:cNvPr id="449" name="CustomShape 85"/>
          <p:cNvSpPr/>
          <p:nvPr/>
        </p:nvSpPr>
        <p:spPr>
          <a:xfrm>
            <a:off x="4309920" y="4363920"/>
            <a:ext cx="56880" cy="243720"/>
          </a:xfrm>
          <a:prstGeom prst="rect">
            <a:avLst/>
          </a:prstGeom>
          <a:noFill/>
          <a:ln w="9360">
            <a:noFill/>
          </a:ln>
        </p:spPr>
        <p:txBody>
          <a:bodyPr wrap="none" lIns="0" rIns="0" tIns="0" bIns="0"/>
          <a:p>
            <a:pPr>
              <a:lnSpc>
                <a:spcPct val="100000"/>
              </a:lnSpc>
            </a:pPr>
            <a:r>
              <a:rPr lang="en-US" sz="1600">
                <a:solidFill>
                  <a:srgbClr val="000000"/>
                </a:solidFill>
                <a:latin typeface="Arial"/>
              </a:rPr>
              <a:t> </a:t>
            </a:r>
            <a:endParaRPr/>
          </a:p>
        </p:txBody>
      </p:sp>
      <p:sp>
        <p:nvSpPr>
          <p:cNvPr id="450" name="CustomShape 86"/>
          <p:cNvSpPr/>
          <p:nvPr/>
        </p:nvSpPr>
        <p:spPr>
          <a:xfrm>
            <a:off x="4309920" y="4273560"/>
            <a:ext cx="579240" cy="306000"/>
          </a:xfrm>
          <a:prstGeom prst="rect">
            <a:avLst/>
          </a:prstGeom>
          <a:noFill/>
          <a:ln w="9360">
            <a:noFill/>
          </a:ln>
        </p:spPr>
      </p:sp>
      <p:sp>
        <p:nvSpPr>
          <p:cNvPr id="451" name="CustomShape 87"/>
          <p:cNvSpPr/>
          <p:nvPr/>
        </p:nvSpPr>
        <p:spPr>
          <a:xfrm>
            <a:off x="4503600" y="4363920"/>
            <a:ext cx="225360" cy="243720"/>
          </a:xfrm>
          <a:prstGeom prst="rect">
            <a:avLst/>
          </a:prstGeom>
          <a:noFill/>
          <a:ln w="9360">
            <a:noFill/>
          </a:ln>
        </p:spPr>
        <p:txBody>
          <a:bodyPr wrap="none" lIns="0" rIns="0" tIns="0" bIns="0"/>
          <a:p>
            <a:pPr>
              <a:lnSpc>
                <a:spcPct val="100000"/>
              </a:lnSpc>
            </a:pPr>
            <a:r>
              <a:rPr lang="en-US" sz="1600">
                <a:solidFill>
                  <a:srgbClr val="000000"/>
                </a:solidFill>
                <a:latin typeface="Arial"/>
              </a:rPr>
              <a:t>17</a:t>
            </a:r>
            <a:endParaRPr/>
          </a:p>
        </p:txBody>
      </p:sp>
      <p:sp>
        <p:nvSpPr>
          <p:cNvPr id="452" name="CustomShape 88"/>
          <p:cNvSpPr/>
          <p:nvPr/>
        </p:nvSpPr>
        <p:spPr>
          <a:xfrm>
            <a:off x="4713120" y="4363920"/>
            <a:ext cx="56880" cy="243720"/>
          </a:xfrm>
          <a:prstGeom prst="rect">
            <a:avLst/>
          </a:prstGeom>
          <a:noFill/>
          <a:ln w="9360">
            <a:noFill/>
          </a:ln>
        </p:spPr>
        <p:txBody>
          <a:bodyPr wrap="none" lIns="0" rIns="0" tIns="0" bIns="0"/>
          <a:p>
            <a:pPr>
              <a:lnSpc>
                <a:spcPct val="100000"/>
              </a:lnSpc>
            </a:pPr>
            <a:r>
              <a:rPr lang="en-US" sz="1600">
                <a:solidFill>
                  <a:srgbClr val="000000"/>
                </a:solidFill>
                <a:latin typeface="Arial"/>
              </a:rPr>
              <a:t> </a:t>
            </a:r>
            <a:endParaRPr/>
          </a:p>
        </p:txBody>
      </p:sp>
      <p:sp>
        <p:nvSpPr>
          <p:cNvPr id="453" name="CustomShape 89"/>
          <p:cNvSpPr/>
          <p:nvPr/>
        </p:nvSpPr>
        <p:spPr>
          <a:xfrm>
            <a:off x="4730760" y="4273560"/>
            <a:ext cx="579240" cy="306000"/>
          </a:xfrm>
          <a:prstGeom prst="rect">
            <a:avLst/>
          </a:prstGeom>
          <a:noFill/>
          <a:ln w="9360">
            <a:noFill/>
          </a:ln>
        </p:spPr>
      </p:sp>
      <p:sp>
        <p:nvSpPr>
          <p:cNvPr id="454" name="CustomShape 90"/>
          <p:cNvSpPr/>
          <p:nvPr/>
        </p:nvSpPr>
        <p:spPr>
          <a:xfrm>
            <a:off x="4924440" y="4363920"/>
            <a:ext cx="225360" cy="243720"/>
          </a:xfrm>
          <a:prstGeom prst="rect">
            <a:avLst/>
          </a:prstGeom>
          <a:noFill/>
          <a:ln w="9360">
            <a:noFill/>
          </a:ln>
        </p:spPr>
        <p:txBody>
          <a:bodyPr wrap="none" lIns="0" rIns="0" tIns="0" bIns="0"/>
          <a:p>
            <a:pPr>
              <a:lnSpc>
                <a:spcPct val="100000"/>
              </a:lnSpc>
            </a:pPr>
            <a:r>
              <a:rPr lang="en-US" sz="1600">
                <a:solidFill>
                  <a:srgbClr val="000000"/>
                </a:solidFill>
                <a:latin typeface="Arial"/>
              </a:rPr>
              <a:t>16</a:t>
            </a:r>
            <a:endParaRPr/>
          </a:p>
        </p:txBody>
      </p:sp>
      <p:sp>
        <p:nvSpPr>
          <p:cNvPr id="455" name="CustomShape 91"/>
          <p:cNvSpPr/>
          <p:nvPr/>
        </p:nvSpPr>
        <p:spPr>
          <a:xfrm>
            <a:off x="5133960" y="4363920"/>
            <a:ext cx="56880" cy="243720"/>
          </a:xfrm>
          <a:prstGeom prst="rect">
            <a:avLst/>
          </a:prstGeom>
          <a:noFill/>
          <a:ln w="9360">
            <a:noFill/>
          </a:ln>
        </p:spPr>
        <p:txBody>
          <a:bodyPr wrap="none" lIns="0" rIns="0" tIns="0" bIns="0"/>
          <a:p>
            <a:pPr>
              <a:lnSpc>
                <a:spcPct val="100000"/>
              </a:lnSpc>
            </a:pPr>
            <a:r>
              <a:rPr lang="en-US" sz="1600">
                <a:solidFill>
                  <a:srgbClr val="000000"/>
                </a:solidFill>
                <a:latin typeface="Arial"/>
              </a:rPr>
              <a:t> </a:t>
            </a:r>
            <a:endParaRPr/>
          </a:p>
        </p:txBody>
      </p:sp>
      <p:sp>
        <p:nvSpPr>
          <p:cNvPr id="456" name="CustomShape 92"/>
          <p:cNvSpPr/>
          <p:nvPr/>
        </p:nvSpPr>
        <p:spPr>
          <a:xfrm>
            <a:off x="5151600" y="4273560"/>
            <a:ext cx="579240" cy="306000"/>
          </a:xfrm>
          <a:prstGeom prst="rect">
            <a:avLst/>
          </a:prstGeom>
          <a:noFill/>
          <a:ln w="9360">
            <a:noFill/>
          </a:ln>
        </p:spPr>
      </p:sp>
      <p:sp>
        <p:nvSpPr>
          <p:cNvPr id="457" name="CustomShape 93"/>
          <p:cNvSpPr/>
          <p:nvPr/>
        </p:nvSpPr>
        <p:spPr>
          <a:xfrm>
            <a:off x="5345280" y="4363920"/>
            <a:ext cx="225360" cy="243720"/>
          </a:xfrm>
          <a:prstGeom prst="rect">
            <a:avLst/>
          </a:prstGeom>
          <a:noFill/>
          <a:ln w="9360">
            <a:noFill/>
          </a:ln>
        </p:spPr>
        <p:txBody>
          <a:bodyPr wrap="none" lIns="0" rIns="0" tIns="0" bIns="0"/>
          <a:p>
            <a:pPr>
              <a:lnSpc>
                <a:spcPct val="100000"/>
              </a:lnSpc>
            </a:pPr>
            <a:r>
              <a:rPr lang="en-US" sz="1600">
                <a:solidFill>
                  <a:srgbClr val="000000"/>
                </a:solidFill>
                <a:latin typeface="Arial"/>
              </a:rPr>
              <a:t>15</a:t>
            </a:r>
            <a:endParaRPr/>
          </a:p>
        </p:txBody>
      </p:sp>
      <p:sp>
        <p:nvSpPr>
          <p:cNvPr id="458" name="CustomShape 94"/>
          <p:cNvSpPr/>
          <p:nvPr/>
        </p:nvSpPr>
        <p:spPr>
          <a:xfrm>
            <a:off x="5556240" y="4363920"/>
            <a:ext cx="56880" cy="243720"/>
          </a:xfrm>
          <a:prstGeom prst="rect">
            <a:avLst/>
          </a:prstGeom>
          <a:noFill/>
          <a:ln w="9360">
            <a:noFill/>
          </a:ln>
        </p:spPr>
        <p:txBody>
          <a:bodyPr wrap="none" lIns="0" rIns="0" tIns="0" bIns="0"/>
          <a:p>
            <a:pPr>
              <a:lnSpc>
                <a:spcPct val="100000"/>
              </a:lnSpc>
            </a:pPr>
            <a:r>
              <a:rPr lang="en-US" sz="1600">
                <a:solidFill>
                  <a:srgbClr val="000000"/>
                </a:solidFill>
                <a:latin typeface="Arial"/>
              </a:rPr>
              <a:t> </a:t>
            </a:r>
            <a:endParaRPr/>
          </a:p>
        </p:txBody>
      </p:sp>
      <p:sp>
        <p:nvSpPr>
          <p:cNvPr id="459" name="CustomShape 95"/>
          <p:cNvSpPr/>
          <p:nvPr/>
        </p:nvSpPr>
        <p:spPr>
          <a:xfrm>
            <a:off x="5573880" y="4273560"/>
            <a:ext cx="577440" cy="306000"/>
          </a:xfrm>
          <a:prstGeom prst="rect">
            <a:avLst/>
          </a:prstGeom>
          <a:noFill/>
          <a:ln w="9360">
            <a:noFill/>
          </a:ln>
        </p:spPr>
      </p:sp>
      <p:sp>
        <p:nvSpPr>
          <p:cNvPr id="460" name="CustomShape 96"/>
          <p:cNvSpPr/>
          <p:nvPr/>
        </p:nvSpPr>
        <p:spPr>
          <a:xfrm>
            <a:off x="5765760" y="4363920"/>
            <a:ext cx="225360" cy="243720"/>
          </a:xfrm>
          <a:prstGeom prst="rect">
            <a:avLst/>
          </a:prstGeom>
          <a:noFill/>
          <a:ln w="9360">
            <a:noFill/>
          </a:ln>
        </p:spPr>
        <p:txBody>
          <a:bodyPr wrap="none" lIns="0" rIns="0" tIns="0" bIns="0"/>
          <a:p>
            <a:pPr>
              <a:lnSpc>
                <a:spcPct val="100000"/>
              </a:lnSpc>
            </a:pPr>
            <a:r>
              <a:rPr lang="en-US" sz="1600">
                <a:solidFill>
                  <a:srgbClr val="000000"/>
                </a:solidFill>
                <a:latin typeface="Arial"/>
              </a:rPr>
              <a:t>14</a:t>
            </a:r>
            <a:endParaRPr/>
          </a:p>
        </p:txBody>
      </p:sp>
      <p:sp>
        <p:nvSpPr>
          <p:cNvPr id="461" name="CustomShape 97"/>
          <p:cNvSpPr/>
          <p:nvPr/>
        </p:nvSpPr>
        <p:spPr>
          <a:xfrm>
            <a:off x="5977080" y="4363920"/>
            <a:ext cx="56880" cy="243720"/>
          </a:xfrm>
          <a:prstGeom prst="rect">
            <a:avLst/>
          </a:prstGeom>
          <a:noFill/>
          <a:ln w="9360">
            <a:noFill/>
          </a:ln>
        </p:spPr>
        <p:txBody>
          <a:bodyPr wrap="none" lIns="0" rIns="0" tIns="0" bIns="0"/>
          <a:p>
            <a:pPr>
              <a:lnSpc>
                <a:spcPct val="100000"/>
              </a:lnSpc>
            </a:pPr>
            <a:r>
              <a:rPr lang="en-US" sz="1600">
                <a:solidFill>
                  <a:srgbClr val="000000"/>
                </a:solidFill>
                <a:latin typeface="Arial"/>
              </a:rPr>
              <a:t> </a:t>
            </a:r>
            <a:endParaRPr/>
          </a:p>
        </p:txBody>
      </p:sp>
      <p:sp>
        <p:nvSpPr>
          <p:cNvPr id="462" name="CustomShape 98"/>
          <p:cNvSpPr/>
          <p:nvPr/>
        </p:nvSpPr>
        <p:spPr>
          <a:xfrm>
            <a:off x="5994360" y="4273560"/>
            <a:ext cx="577440" cy="306000"/>
          </a:xfrm>
          <a:prstGeom prst="rect">
            <a:avLst/>
          </a:prstGeom>
          <a:noFill/>
          <a:ln w="9360">
            <a:noFill/>
          </a:ln>
        </p:spPr>
      </p:sp>
      <p:sp>
        <p:nvSpPr>
          <p:cNvPr id="463" name="CustomShape 99"/>
          <p:cNvSpPr/>
          <p:nvPr/>
        </p:nvSpPr>
        <p:spPr>
          <a:xfrm>
            <a:off x="6186600" y="4363920"/>
            <a:ext cx="225360" cy="243720"/>
          </a:xfrm>
          <a:prstGeom prst="rect">
            <a:avLst/>
          </a:prstGeom>
          <a:noFill/>
          <a:ln w="9360">
            <a:noFill/>
          </a:ln>
        </p:spPr>
        <p:txBody>
          <a:bodyPr wrap="none" lIns="0" rIns="0" tIns="0" bIns="0"/>
          <a:p>
            <a:pPr>
              <a:lnSpc>
                <a:spcPct val="100000"/>
              </a:lnSpc>
            </a:pPr>
            <a:r>
              <a:rPr lang="en-US" sz="1600">
                <a:solidFill>
                  <a:srgbClr val="000000"/>
                </a:solidFill>
                <a:latin typeface="Arial"/>
              </a:rPr>
              <a:t>13</a:t>
            </a:r>
            <a:endParaRPr/>
          </a:p>
        </p:txBody>
      </p:sp>
      <p:sp>
        <p:nvSpPr>
          <p:cNvPr id="464" name="CustomShape 100"/>
          <p:cNvSpPr/>
          <p:nvPr/>
        </p:nvSpPr>
        <p:spPr>
          <a:xfrm>
            <a:off x="6397560" y="4363920"/>
            <a:ext cx="56880" cy="243720"/>
          </a:xfrm>
          <a:prstGeom prst="rect">
            <a:avLst/>
          </a:prstGeom>
          <a:noFill/>
          <a:ln w="9360">
            <a:noFill/>
          </a:ln>
        </p:spPr>
        <p:txBody>
          <a:bodyPr wrap="none" lIns="0" rIns="0" tIns="0" bIns="0"/>
          <a:p>
            <a:pPr>
              <a:lnSpc>
                <a:spcPct val="100000"/>
              </a:lnSpc>
            </a:pPr>
            <a:r>
              <a:rPr lang="en-US" sz="1600">
                <a:solidFill>
                  <a:srgbClr val="000000"/>
                </a:solidFill>
                <a:latin typeface="Arial"/>
              </a:rPr>
              <a:t> </a:t>
            </a:r>
            <a:endParaRPr/>
          </a:p>
        </p:txBody>
      </p:sp>
      <p:sp>
        <p:nvSpPr>
          <p:cNvPr id="465" name="CustomShape 101"/>
          <p:cNvSpPr/>
          <p:nvPr/>
        </p:nvSpPr>
        <p:spPr>
          <a:xfrm>
            <a:off x="5432400" y="3824280"/>
            <a:ext cx="858600" cy="306000"/>
          </a:xfrm>
          <a:prstGeom prst="rect">
            <a:avLst/>
          </a:prstGeom>
          <a:noFill/>
          <a:ln w="9360">
            <a:noFill/>
          </a:ln>
        </p:spPr>
      </p:sp>
      <p:sp>
        <p:nvSpPr>
          <p:cNvPr id="466" name="CustomShape 102"/>
          <p:cNvSpPr/>
          <p:nvPr/>
        </p:nvSpPr>
        <p:spPr>
          <a:xfrm>
            <a:off x="5730840" y="3913200"/>
            <a:ext cx="304560" cy="243720"/>
          </a:xfrm>
          <a:prstGeom prst="rect">
            <a:avLst/>
          </a:prstGeom>
          <a:noFill/>
          <a:ln w="9360">
            <a:noFill/>
          </a:ln>
        </p:spPr>
        <p:txBody>
          <a:bodyPr wrap="none" lIns="0" rIns="0" tIns="0" bIns="0"/>
          <a:p>
            <a:pPr>
              <a:lnSpc>
                <a:spcPct val="100000"/>
              </a:lnSpc>
            </a:pPr>
            <a:r>
              <a:rPr lang="en-US" sz="1600">
                <a:solidFill>
                  <a:srgbClr val="000000"/>
                </a:solidFill>
                <a:latin typeface="Arial"/>
              </a:rPr>
              <a:t> </a:t>
            </a:r>
            <a:r>
              <a:rPr lang="en-US" sz="1600">
                <a:solidFill>
                  <a:srgbClr val="000000"/>
                </a:solidFill>
                <a:latin typeface="Arial"/>
              </a:rPr>
              <a:t>A4</a:t>
            </a:r>
            <a:endParaRPr/>
          </a:p>
        </p:txBody>
      </p:sp>
      <p:sp>
        <p:nvSpPr>
          <p:cNvPr id="467" name="CustomShape 103"/>
          <p:cNvSpPr/>
          <p:nvPr/>
        </p:nvSpPr>
        <p:spPr>
          <a:xfrm>
            <a:off x="6012000" y="3913200"/>
            <a:ext cx="56880" cy="243720"/>
          </a:xfrm>
          <a:prstGeom prst="rect">
            <a:avLst/>
          </a:prstGeom>
          <a:noFill/>
          <a:ln w="9360">
            <a:noFill/>
          </a:ln>
        </p:spPr>
        <p:txBody>
          <a:bodyPr wrap="none" lIns="0" rIns="0" tIns="0" bIns="0"/>
          <a:p>
            <a:pPr>
              <a:lnSpc>
                <a:spcPct val="100000"/>
              </a:lnSpc>
            </a:pPr>
            <a:r>
              <a:rPr lang="en-US" sz="1600">
                <a:solidFill>
                  <a:srgbClr val="000000"/>
                </a:solidFill>
                <a:latin typeface="Arial"/>
              </a:rPr>
              <a:t> </a:t>
            </a:r>
            <a:endParaRPr/>
          </a:p>
        </p:txBody>
      </p:sp>
      <p:sp>
        <p:nvSpPr>
          <p:cNvPr id="468" name="CustomShape 104"/>
          <p:cNvSpPr/>
          <p:nvPr/>
        </p:nvSpPr>
        <p:spPr>
          <a:xfrm>
            <a:off x="5011560" y="3824280"/>
            <a:ext cx="858600" cy="306000"/>
          </a:xfrm>
          <a:prstGeom prst="rect">
            <a:avLst/>
          </a:prstGeom>
          <a:noFill/>
          <a:ln w="9360">
            <a:noFill/>
          </a:ln>
        </p:spPr>
      </p:sp>
      <p:sp>
        <p:nvSpPr>
          <p:cNvPr id="469" name="CustomShape 105"/>
          <p:cNvSpPr/>
          <p:nvPr/>
        </p:nvSpPr>
        <p:spPr>
          <a:xfrm>
            <a:off x="5310360" y="3913200"/>
            <a:ext cx="304560" cy="243720"/>
          </a:xfrm>
          <a:prstGeom prst="rect">
            <a:avLst/>
          </a:prstGeom>
          <a:noFill/>
          <a:ln w="9360">
            <a:noFill/>
          </a:ln>
        </p:spPr>
        <p:txBody>
          <a:bodyPr wrap="none" lIns="0" rIns="0" tIns="0" bIns="0"/>
          <a:p>
            <a:pPr>
              <a:lnSpc>
                <a:spcPct val="100000"/>
              </a:lnSpc>
            </a:pPr>
            <a:r>
              <a:rPr lang="en-US" sz="1600">
                <a:solidFill>
                  <a:srgbClr val="000000"/>
                </a:solidFill>
                <a:latin typeface="Arial"/>
              </a:rPr>
              <a:t> </a:t>
            </a:r>
            <a:r>
              <a:rPr lang="en-US" sz="1600">
                <a:solidFill>
                  <a:srgbClr val="000000"/>
                </a:solidFill>
                <a:latin typeface="Arial"/>
              </a:rPr>
              <a:t>A5</a:t>
            </a:r>
            <a:endParaRPr/>
          </a:p>
        </p:txBody>
      </p:sp>
      <p:sp>
        <p:nvSpPr>
          <p:cNvPr id="470" name="CustomShape 106"/>
          <p:cNvSpPr/>
          <p:nvPr/>
        </p:nvSpPr>
        <p:spPr>
          <a:xfrm>
            <a:off x="5591160" y="3913200"/>
            <a:ext cx="56880" cy="243720"/>
          </a:xfrm>
          <a:prstGeom prst="rect">
            <a:avLst/>
          </a:prstGeom>
          <a:noFill/>
          <a:ln w="9360">
            <a:noFill/>
          </a:ln>
        </p:spPr>
        <p:txBody>
          <a:bodyPr wrap="none" lIns="0" rIns="0" tIns="0" bIns="0"/>
          <a:p>
            <a:pPr>
              <a:lnSpc>
                <a:spcPct val="100000"/>
              </a:lnSpc>
            </a:pPr>
            <a:r>
              <a:rPr lang="en-US" sz="1600">
                <a:solidFill>
                  <a:srgbClr val="000000"/>
                </a:solidFill>
                <a:latin typeface="Arial"/>
              </a:rPr>
              <a:t> </a:t>
            </a:r>
            <a:endParaRPr/>
          </a:p>
        </p:txBody>
      </p:sp>
      <p:sp>
        <p:nvSpPr>
          <p:cNvPr id="471" name="CustomShape 107"/>
          <p:cNvSpPr/>
          <p:nvPr/>
        </p:nvSpPr>
        <p:spPr>
          <a:xfrm>
            <a:off x="4591080" y="3824280"/>
            <a:ext cx="858600" cy="306000"/>
          </a:xfrm>
          <a:prstGeom prst="rect">
            <a:avLst/>
          </a:prstGeom>
          <a:noFill/>
          <a:ln w="9360">
            <a:noFill/>
          </a:ln>
        </p:spPr>
      </p:sp>
      <p:sp>
        <p:nvSpPr>
          <p:cNvPr id="472" name="CustomShape 108"/>
          <p:cNvSpPr/>
          <p:nvPr/>
        </p:nvSpPr>
        <p:spPr>
          <a:xfrm>
            <a:off x="4889520" y="3913200"/>
            <a:ext cx="304560" cy="243720"/>
          </a:xfrm>
          <a:prstGeom prst="rect">
            <a:avLst/>
          </a:prstGeom>
          <a:noFill/>
          <a:ln w="9360">
            <a:noFill/>
          </a:ln>
        </p:spPr>
        <p:txBody>
          <a:bodyPr wrap="none" lIns="0" rIns="0" tIns="0" bIns="0"/>
          <a:p>
            <a:pPr>
              <a:lnSpc>
                <a:spcPct val="100000"/>
              </a:lnSpc>
            </a:pPr>
            <a:r>
              <a:rPr lang="en-US" sz="1600">
                <a:solidFill>
                  <a:srgbClr val="000000"/>
                </a:solidFill>
                <a:latin typeface="Arial"/>
              </a:rPr>
              <a:t> </a:t>
            </a:r>
            <a:r>
              <a:rPr lang="en-US" sz="1600">
                <a:solidFill>
                  <a:srgbClr val="000000"/>
                </a:solidFill>
                <a:latin typeface="Arial"/>
              </a:rPr>
              <a:t>A6</a:t>
            </a:r>
            <a:endParaRPr/>
          </a:p>
        </p:txBody>
      </p:sp>
      <p:sp>
        <p:nvSpPr>
          <p:cNvPr id="473" name="CustomShape 109"/>
          <p:cNvSpPr/>
          <p:nvPr/>
        </p:nvSpPr>
        <p:spPr>
          <a:xfrm>
            <a:off x="5168880" y="3913200"/>
            <a:ext cx="56880" cy="243720"/>
          </a:xfrm>
          <a:prstGeom prst="rect">
            <a:avLst/>
          </a:prstGeom>
          <a:noFill/>
          <a:ln w="9360">
            <a:noFill/>
          </a:ln>
        </p:spPr>
        <p:txBody>
          <a:bodyPr wrap="none" lIns="0" rIns="0" tIns="0" bIns="0"/>
          <a:p>
            <a:pPr>
              <a:lnSpc>
                <a:spcPct val="100000"/>
              </a:lnSpc>
            </a:pPr>
            <a:r>
              <a:rPr lang="en-US" sz="1600">
                <a:solidFill>
                  <a:srgbClr val="000000"/>
                </a:solidFill>
                <a:latin typeface="Arial"/>
              </a:rPr>
              <a:t> </a:t>
            </a:r>
            <a:endParaRPr/>
          </a:p>
        </p:txBody>
      </p:sp>
      <p:sp>
        <p:nvSpPr>
          <p:cNvPr id="474" name="CustomShape 110"/>
          <p:cNvSpPr/>
          <p:nvPr/>
        </p:nvSpPr>
        <p:spPr>
          <a:xfrm>
            <a:off x="4170240" y="3824280"/>
            <a:ext cx="858600" cy="306000"/>
          </a:xfrm>
          <a:prstGeom prst="rect">
            <a:avLst/>
          </a:prstGeom>
          <a:noFill/>
          <a:ln w="9360">
            <a:noFill/>
          </a:ln>
        </p:spPr>
      </p:sp>
      <p:sp>
        <p:nvSpPr>
          <p:cNvPr id="475" name="CustomShape 111"/>
          <p:cNvSpPr/>
          <p:nvPr/>
        </p:nvSpPr>
        <p:spPr>
          <a:xfrm>
            <a:off x="4468680" y="3913200"/>
            <a:ext cx="304560" cy="243720"/>
          </a:xfrm>
          <a:prstGeom prst="rect">
            <a:avLst/>
          </a:prstGeom>
          <a:noFill/>
          <a:ln w="9360">
            <a:noFill/>
          </a:ln>
        </p:spPr>
        <p:txBody>
          <a:bodyPr wrap="none" lIns="0" rIns="0" tIns="0" bIns="0"/>
          <a:p>
            <a:pPr>
              <a:lnSpc>
                <a:spcPct val="100000"/>
              </a:lnSpc>
            </a:pPr>
            <a:r>
              <a:rPr lang="en-US" sz="1600">
                <a:solidFill>
                  <a:srgbClr val="000000"/>
                </a:solidFill>
                <a:latin typeface="Arial"/>
              </a:rPr>
              <a:t> </a:t>
            </a:r>
            <a:r>
              <a:rPr lang="en-US" sz="1600">
                <a:solidFill>
                  <a:srgbClr val="000000"/>
                </a:solidFill>
                <a:latin typeface="Arial"/>
              </a:rPr>
              <a:t>A7</a:t>
            </a:r>
            <a:endParaRPr/>
          </a:p>
        </p:txBody>
      </p:sp>
      <p:sp>
        <p:nvSpPr>
          <p:cNvPr id="476" name="CustomShape 112"/>
          <p:cNvSpPr/>
          <p:nvPr/>
        </p:nvSpPr>
        <p:spPr>
          <a:xfrm>
            <a:off x="4748040" y="3913200"/>
            <a:ext cx="56880" cy="243720"/>
          </a:xfrm>
          <a:prstGeom prst="rect">
            <a:avLst/>
          </a:prstGeom>
          <a:noFill/>
          <a:ln w="9360">
            <a:noFill/>
          </a:ln>
        </p:spPr>
        <p:txBody>
          <a:bodyPr wrap="none" lIns="0" rIns="0" tIns="0" bIns="0"/>
          <a:p>
            <a:pPr>
              <a:lnSpc>
                <a:spcPct val="100000"/>
              </a:lnSpc>
            </a:pPr>
            <a:r>
              <a:rPr lang="en-US" sz="1600">
                <a:solidFill>
                  <a:srgbClr val="000000"/>
                </a:solidFill>
                <a:latin typeface="Arial"/>
              </a:rPr>
              <a:t> </a:t>
            </a:r>
            <a:endParaRPr/>
          </a:p>
        </p:txBody>
      </p:sp>
      <p:sp>
        <p:nvSpPr>
          <p:cNvPr id="477" name="CustomShape 113"/>
          <p:cNvSpPr/>
          <p:nvPr/>
        </p:nvSpPr>
        <p:spPr>
          <a:xfrm>
            <a:off x="3767040" y="3824280"/>
            <a:ext cx="840960" cy="306000"/>
          </a:xfrm>
          <a:prstGeom prst="rect">
            <a:avLst/>
          </a:prstGeom>
          <a:noFill/>
          <a:ln w="9360">
            <a:noFill/>
          </a:ln>
        </p:spPr>
      </p:sp>
      <p:sp>
        <p:nvSpPr>
          <p:cNvPr id="478" name="CustomShape 114"/>
          <p:cNvSpPr/>
          <p:nvPr/>
        </p:nvSpPr>
        <p:spPr>
          <a:xfrm>
            <a:off x="4065480" y="3913200"/>
            <a:ext cx="304560" cy="243720"/>
          </a:xfrm>
          <a:prstGeom prst="rect">
            <a:avLst/>
          </a:prstGeom>
          <a:noFill/>
          <a:ln w="9360">
            <a:noFill/>
          </a:ln>
        </p:spPr>
        <p:txBody>
          <a:bodyPr wrap="none" lIns="0" rIns="0" tIns="0" bIns="0"/>
          <a:p>
            <a:pPr>
              <a:lnSpc>
                <a:spcPct val="100000"/>
              </a:lnSpc>
            </a:pPr>
            <a:r>
              <a:rPr lang="en-US" sz="1600">
                <a:solidFill>
                  <a:srgbClr val="000000"/>
                </a:solidFill>
                <a:latin typeface="Arial"/>
              </a:rPr>
              <a:t> </a:t>
            </a:r>
            <a:r>
              <a:rPr lang="en-US" sz="1600">
                <a:solidFill>
                  <a:srgbClr val="000000"/>
                </a:solidFill>
                <a:latin typeface="Arial"/>
              </a:rPr>
              <a:t>A8</a:t>
            </a:r>
            <a:endParaRPr/>
          </a:p>
        </p:txBody>
      </p:sp>
      <p:sp>
        <p:nvSpPr>
          <p:cNvPr id="479" name="CustomShape 115"/>
          <p:cNvSpPr/>
          <p:nvPr/>
        </p:nvSpPr>
        <p:spPr>
          <a:xfrm>
            <a:off x="4344840" y="3913200"/>
            <a:ext cx="56880" cy="243720"/>
          </a:xfrm>
          <a:prstGeom prst="rect">
            <a:avLst/>
          </a:prstGeom>
          <a:noFill/>
          <a:ln w="9360">
            <a:noFill/>
          </a:ln>
        </p:spPr>
        <p:txBody>
          <a:bodyPr wrap="none" lIns="0" rIns="0" tIns="0" bIns="0"/>
          <a:p>
            <a:pPr>
              <a:lnSpc>
                <a:spcPct val="100000"/>
              </a:lnSpc>
            </a:pPr>
            <a:r>
              <a:rPr lang="en-US" sz="1600">
                <a:solidFill>
                  <a:srgbClr val="000000"/>
                </a:solidFill>
                <a:latin typeface="Arial"/>
              </a:rPr>
              <a:t> </a:t>
            </a:r>
            <a:endParaRPr/>
          </a:p>
        </p:txBody>
      </p:sp>
      <p:sp>
        <p:nvSpPr>
          <p:cNvPr id="480" name="CustomShape 116"/>
          <p:cNvSpPr/>
          <p:nvPr/>
        </p:nvSpPr>
        <p:spPr>
          <a:xfrm>
            <a:off x="3346560" y="3824280"/>
            <a:ext cx="840960" cy="306000"/>
          </a:xfrm>
          <a:prstGeom prst="rect">
            <a:avLst/>
          </a:prstGeom>
          <a:noFill/>
          <a:ln w="9360">
            <a:noFill/>
          </a:ln>
        </p:spPr>
      </p:sp>
      <p:sp>
        <p:nvSpPr>
          <p:cNvPr id="481" name="CustomShape 117"/>
          <p:cNvSpPr/>
          <p:nvPr/>
        </p:nvSpPr>
        <p:spPr>
          <a:xfrm>
            <a:off x="3643200" y="3913200"/>
            <a:ext cx="304560" cy="243720"/>
          </a:xfrm>
          <a:prstGeom prst="rect">
            <a:avLst/>
          </a:prstGeom>
          <a:noFill/>
          <a:ln w="9360">
            <a:noFill/>
          </a:ln>
        </p:spPr>
        <p:txBody>
          <a:bodyPr wrap="none" lIns="0" rIns="0" tIns="0" bIns="0"/>
          <a:p>
            <a:pPr>
              <a:lnSpc>
                <a:spcPct val="100000"/>
              </a:lnSpc>
            </a:pPr>
            <a:r>
              <a:rPr lang="en-US" sz="1600">
                <a:solidFill>
                  <a:srgbClr val="000000"/>
                </a:solidFill>
                <a:latin typeface="Arial"/>
              </a:rPr>
              <a:t> </a:t>
            </a:r>
            <a:r>
              <a:rPr lang="en-US" sz="1600">
                <a:solidFill>
                  <a:srgbClr val="000000"/>
                </a:solidFill>
                <a:latin typeface="Arial"/>
              </a:rPr>
              <a:t>A9</a:t>
            </a:r>
            <a:endParaRPr/>
          </a:p>
        </p:txBody>
      </p:sp>
      <p:sp>
        <p:nvSpPr>
          <p:cNvPr id="482" name="CustomShape 118"/>
          <p:cNvSpPr/>
          <p:nvPr/>
        </p:nvSpPr>
        <p:spPr>
          <a:xfrm>
            <a:off x="3924360" y="3913200"/>
            <a:ext cx="56880" cy="243720"/>
          </a:xfrm>
          <a:prstGeom prst="rect">
            <a:avLst/>
          </a:prstGeom>
          <a:noFill/>
          <a:ln w="9360">
            <a:noFill/>
          </a:ln>
        </p:spPr>
        <p:txBody>
          <a:bodyPr wrap="none" lIns="0" rIns="0" tIns="0" bIns="0"/>
          <a:p>
            <a:pPr>
              <a:lnSpc>
                <a:spcPct val="100000"/>
              </a:lnSpc>
            </a:pPr>
            <a:r>
              <a:rPr lang="en-US" sz="1600">
                <a:solidFill>
                  <a:srgbClr val="000000"/>
                </a:solidFill>
                <a:latin typeface="Arial"/>
              </a:rPr>
              <a:t> </a:t>
            </a:r>
            <a:endParaRPr/>
          </a:p>
        </p:txBody>
      </p:sp>
      <p:sp>
        <p:nvSpPr>
          <p:cNvPr id="483" name="CustomShape 119"/>
          <p:cNvSpPr/>
          <p:nvPr/>
        </p:nvSpPr>
        <p:spPr>
          <a:xfrm>
            <a:off x="2082960" y="3824280"/>
            <a:ext cx="860040" cy="306000"/>
          </a:xfrm>
          <a:prstGeom prst="rect">
            <a:avLst/>
          </a:prstGeom>
          <a:noFill/>
          <a:ln w="9360">
            <a:noFill/>
          </a:ln>
        </p:spPr>
      </p:sp>
      <p:sp>
        <p:nvSpPr>
          <p:cNvPr id="484" name="CustomShape 120"/>
          <p:cNvSpPr/>
          <p:nvPr/>
        </p:nvSpPr>
        <p:spPr>
          <a:xfrm>
            <a:off x="2381400" y="3913200"/>
            <a:ext cx="315720" cy="243720"/>
          </a:xfrm>
          <a:prstGeom prst="rect">
            <a:avLst/>
          </a:prstGeom>
          <a:noFill/>
          <a:ln w="9360">
            <a:noFill/>
          </a:ln>
        </p:spPr>
        <p:txBody>
          <a:bodyPr wrap="none" lIns="0" rIns="0" tIns="0" bIns="0"/>
          <a:p>
            <a:pPr>
              <a:lnSpc>
                <a:spcPct val="100000"/>
              </a:lnSpc>
            </a:pPr>
            <a:r>
              <a:rPr lang="en-US" sz="1600">
                <a:solidFill>
                  <a:srgbClr val="000000"/>
                </a:solidFill>
                <a:latin typeface="Arial"/>
              </a:rPr>
              <a:t> </a:t>
            </a:r>
            <a:r>
              <a:rPr lang="en-US" sz="1600">
                <a:solidFill>
                  <a:srgbClr val="000000"/>
                </a:solidFill>
                <a:latin typeface="Arial"/>
              </a:rPr>
              <a:t>D3</a:t>
            </a:r>
            <a:endParaRPr/>
          </a:p>
        </p:txBody>
      </p:sp>
      <p:sp>
        <p:nvSpPr>
          <p:cNvPr id="485" name="CustomShape 121"/>
          <p:cNvSpPr/>
          <p:nvPr/>
        </p:nvSpPr>
        <p:spPr>
          <a:xfrm>
            <a:off x="2679840" y="3913200"/>
            <a:ext cx="56880" cy="243720"/>
          </a:xfrm>
          <a:prstGeom prst="rect">
            <a:avLst/>
          </a:prstGeom>
          <a:noFill/>
          <a:ln w="9360">
            <a:noFill/>
          </a:ln>
        </p:spPr>
        <p:txBody>
          <a:bodyPr wrap="none" lIns="0" rIns="0" tIns="0" bIns="0"/>
          <a:p>
            <a:pPr>
              <a:lnSpc>
                <a:spcPct val="100000"/>
              </a:lnSpc>
            </a:pPr>
            <a:r>
              <a:rPr lang="en-US" sz="1600">
                <a:solidFill>
                  <a:srgbClr val="000000"/>
                </a:solidFill>
                <a:latin typeface="Arial"/>
              </a:rPr>
              <a:t> </a:t>
            </a:r>
            <a:endParaRPr/>
          </a:p>
        </p:txBody>
      </p:sp>
      <p:sp>
        <p:nvSpPr>
          <p:cNvPr id="486" name="CustomShape 122"/>
          <p:cNvSpPr/>
          <p:nvPr/>
        </p:nvSpPr>
        <p:spPr>
          <a:xfrm>
            <a:off x="1662120" y="3824280"/>
            <a:ext cx="858600" cy="306000"/>
          </a:xfrm>
          <a:prstGeom prst="rect">
            <a:avLst/>
          </a:prstGeom>
          <a:noFill/>
          <a:ln w="9360">
            <a:noFill/>
          </a:ln>
        </p:spPr>
      </p:sp>
      <p:sp>
        <p:nvSpPr>
          <p:cNvPr id="487" name="CustomShape 123"/>
          <p:cNvSpPr/>
          <p:nvPr/>
        </p:nvSpPr>
        <p:spPr>
          <a:xfrm>
            <a:off x="1960560" y="3913200"/>
            <a:ext cx="315720" cy="243720"/>
          </a:xfrm>
          <a:prstGeom prst="rect">
            <a:avLst/>
          </a:prstGeom>
          <a:noFill/>
          <a:ln w="9360">
            <a:noFill/>
          </a:ln>
        </p:spPr>
        <p:txBody>
          <a:bodyPr wrap="none" lIns="0" rIns="0" tIns="0" bIns="0"/>
          <a:p>
            <a:pPr>
              <a:lnSpc>
                <a:spcPct val="100000"/>
              </a:lnSpc>
            </a:pPr>
            <a:r>
              <a:rPr lang="en-US" sz="1600">
                <a:solidFill>
                  <a:srgbClr val="000000"/>
                </a:solidFill>
                <a:latin typeface="Arial"/>
              </a:rPr>
              <a:t> </a:t>
            </a:r>
            <a:r>
              <a:rPr lang="en-US" sz="1600">
                <a:solidFill>
                  <a:srgbClr val="000000"/>
                </a:solidFill>
                <a:latin typeface="Arial"/>
              </a:rPr>
              <a:t>D4</a:t>
            </a:r>
            <a:endParaRPr/>
          </a:p>
        </p:txBody>
      </p:sp>
      <p:sp>
        <p:nvSpPr>
          <p:cNvPr id="488" name="CustomShape 124"/>
          <p:cNvSpPr/>
          <p:nvPr/>
        </p:nvSpPr>
        <p:spPr>
          <a:xfrm>
            <a:off x="2259000" y="3913200"/>
            <a:ext cx="56880" cy="243720"/>
          </a:xfrm>
          <a:prstGeom prst="rect">
            <a:avLst/>
          </a:prstGeom>
          <a:noFill/>
          <a:ln w="9360">
            <a:noFill/>
          </a:ln>
        </p:spPr>
        <p:txBody>
          <a:bodyPr wrap="none" lIns="0" rIns="0" tIns="0" bIns="0"/>
          <a:p>
            <a:pPr>
              <a:lnSpc>
                <a:spcPct val="100000"/>
              </a:lnSpc>
            </a:pPr>
            <a:r>
              <a:rPr lang="en-US" sz="1600">
                <a:solidFill>
                  <a:srgbClr val="000000"/>
                </a:solidFill>
                <a:latin typeface="Arial"/>
              </a:rPr>
              <a:t> </a:t>
            </a:r>
            <a:endParaRPr/>
          </a:p>
        </p:txBody>
      </p:sp>
      <p:sp>
        <p:nvSpPr>
          <p:cNvPr id="489" name="CustomShape 125"/>
          <p:cNvSpPr/>
          <p:nvPr/>
        </p:nvSpPr>
        <p:spPr>
          <a:xfrm>
            <a:off x="2503440" y="3824280"/>
            <a:ext cx="860040" cy="306000"/>
          </a:xfrm>
          <a:prstGeom prst="rect">
            <a:avLst/>
          </a:prstGeom>
          <a:noFill/>
          <a:ln w="9360">
            <a:noFill/>
          </a:ln>
        </p:spPr>
      </p:sp>
      <p:sp>
        <p:nvSpPr>
          <p:cNvPr id="490" name="CustomShape 126"/>
          <p:cNvSpPr/>
          <p:nvPr/>
        </p:nvSpPr>
        <p:spPr>
          <a:xfrm>
            <a:off x="2731680" y="3913200"/>
            <a:ext cx="473760" cy="243720"/>
          </a:xfrm>
          <a:prstGeom prst="rect">
            <a:avLst/>
          </a:prstGeom>
          <a:noFill/>
          <a:ln w="9360">
            <a:noFill/>
          </a:ln>
        </p:spPr>
        <p:txBody>
          <a:bodyPr wrap="none" lIns="0" rIns="0" tIns="0" bIns="0"/>
          <a:p>
            <a:pPr>
              <a:lnSpc>
                <a:spcPct val="100000"/>
              </a:lnSpc>
            </a:pPr>
            <a:r>
              <a:rPr lang="en-US" sz="1600">
                <a:solidFill>
                  <a:srgbClr val="000000"/>
                </a:solidFill>
                <a:latin typeface="Arial"/>
              </a:rPr>
              <a:t> </a:t>
            </a:r>
            <a:r>
              <a:rPr lang="en-US" sz="1600">
                <a:solidFill>
                  <a:srgbClr val="000000"/>
                </a:solidFill>
                <a:latin typeface="Arial"/>
              </a:rPr>
              <a:t>CAS</a:t>
            </a:r>
            <a:endParaRPr/>
          </a:p>
        </p:txBody>
      </p:sp>
      <p:sp>
        <p:nvSpPr>
          <p:cNvPr id="491" name="CustomShape 127"/>
          <p:cNvSpPr/>
          <p:nvPr/>
        </p:nvSpPr>
        <p:spPr>
          <a:xfrm>
            <a:off x="3170160" y="3913200"/>
            <a:ext cx="56880" cy="243720"/>
          </a:xfrm>
          <a:prstGeom prst="rect">
            <a:avLst/>
          </a:prstGeom>
          <a:noFill/>
          <a:ln w="9360">
            <a:noFill/>
          </a:ln>
        </p:spPr>
        <p:txBody>
          <a:bodyPr wrap="none" lIns="0" rIns="0" tIns="0" bIns="0"/>
          <a:p>
            <a:pPr>
              <a:lnSpc>
                <a:spcPct val="100000"/>
              </a:lnSpc>
            </a:pPr>
            <a:r>
              <a:rPr lang="en-US" sz="1600">
                <a:solidFill>
                  <a:srgbClr val="000000"/>
                </a:solidFill>
                <a:latin typeface="Arial"/>
              </a:rPr>
              <a:t> </a:t>
            </a:r>
            <a:endParaRPr/>
          </a:p>
        </p:txBody>
      </p:sp>
      <p:sp>
        <p:nvSpPr>
          <p:cNvPr id="492" name="CustomShape 128"/>
          <p:cNvSpPr/>
          <p:nvPr/>
        </p:nvSpPr>
        <p:spPr>
          <a:xfrm>
            <a:off x="2924280" y="3824280"/>
            <a:ext cx="860040" cy="306000"/>
          </a:xfrm>
          <a:prstGeom prst="rect">
            <a:avLst/>
          </a:prstGeom>
          <a:noFill/>
          <a:ln w="9360">
            <a:noFill/>
          </a:ln>
        </p:spPr>
      </p:sp>
      <p:sp>
        <p:nvSpPr>
          <p:cNvPr id="493" name="CustomShape 129"/>
          <p:cNvSpPr/>
          <p:nvPr/>
        </p:nvSpPr>
        <p:spPr>
          <a:xfrm>
            <a:off x="3205080" y="3913200"/>
            <a:ext cx="350280" cy="243720"/>
          </a:xfrm>
          <a:prstGeom prst="rect">
            <a:avLst/>
          </a:prstGeom>
          <a:noFill/>
          <a:ln w="9360">
            <a:noFill/>
          </a:ln>
        </p:spPr>
        <p:txBody>
          <a:bodyPr wrap="none" lIns="0" rIns="0" tIns="0" bIns="0"/>
          <a:p>
            <a:pPr>
              <a:lnSpc>
                <a:spcPct val="100000"/>
              </a:lnSpc>
            </a:pPr>
            <a:r>
              <a:rPr lang="en-US" sz="1600">
                <a:solidFill>
                  <a:srgbClr val="000000"/>
                </a:solidFill>
                <a:latin typeface="Arial"/>
              </a:rPr>
              <a:t> </a:t>
            </a:r>
            <a:r>
              <a:rPr lang="en-US" sz="1600">
                <a:solidFill>
                  <a:srgbClr val="000000"/>
                </a:solidFill>
                <a:latin typeface="Arial"/>
              </a:rPr>
              <a:t>OE</a:t>
            </a:r>
            <a:endParaRPr/>
          </a:p>
        </p:txBody>
      </p:sp>
      <p:sp>
        <p:nvSpPr>
          <p:cNvPr id="494" name="CustomShape 130"/>
          <p:cNvSpPr/>
          <p:nvPr/>
        </p:nvSpPr>
        <p:spPr>
          <a:xfrm>
            <a:off x="3538440" y="3913200"/>
            <a:ext cx="56880" cy="243720"/>
          </a:xfrm>
          <a:prstGeom prst="rect">
            <a:avLst/>
          </a:prstGeom>
          <a:noFill/>
          <a:ln w="9360">
            <a:noFill/>
          </a:ln>
        </p:spPr>
        <p:txBody>
          <a:bodyPr wrap="none" lIns="0" rIns="0" tIns="0" bIns="0"/>
          <a:p>
            <a:pPr>
              <a:lnSpc>
                <a:spcPct val="100000"/>
              </a:lnSpc>
            </a:pPr>
            <a:r>
              <a:rPr lang="en-US" sz="1600">
                <a:solidFill>
                  <a:srgbClr val="000000"/>
                </a:solidFill>
                <a:latin typeface="Arial"/>
              </a:rPr>
              <a:t> </a:t>
            </a:r>
            <a:endParaRPr/>
          </a:p>
        </p:txBody>
      </p:sp>
      <p:sp>
        <p:nvSpPr>
          <p:cNvPr id="495" name="CustomShape 131"/>
          <p:cNvSpPr/>
          <p:nvPr/>
        </p:nvSpPr>
        <p:spPr>
          <a:xfrm>
            <a:off x="5853240" y="3824280"/>
            <a:ext cx="860040" cy="306000"/>
          </a:xfrm>
          <a:prstGeom prst="rect">
            <a:avLst/>
          </a:prstGeom>
          <a:noFill/>
          <a:ln w="9360">
            <a:noFill/>
          </a:ln>
        </p:spPr>
      </p:sp>
      <p:sp>
        <p:nvSpPr>
          <p:cNvPr id="496" name="CustomShape 132"/>
          <p:cNvSpPr/>
          <p:nvPr/>
        </p:nvSpPr>
        <p:spPr>
          <a:xfrm>
            <a:off x="6116400" y="3913200"/>
            <a:ext cx="396000" cy="243720"/>
          </a:xfrm>
          <a:prstGeom prst="rect">
            <a:avLst/>
          </a:prstGeom>
          <a:noFill/>
          <a:ln w="9360">
            <a:noFill/>
          </a:ln>
        </p:spPr>
        <p:txBody>
          <a:bodyPr wrap="none" lIns="0" rIns="0" tIns="0" bIns="0"/>
          <a:p>
            <a:pPr>
              <a:lnSpc>
                <a:spcPct val="100000"/>
              </a:lnSpc>
            </a:pPr>
            <a:r>
              <a:rPr lang="en-US" sz="1600">
                <a:solidFill>
                  <a:srgbClr val="000000"/>
                </a:solidFill>
                <a:latin typeface="Arial"/>
              </a:rPr>
              <a:t> </a:t>
            </a:r>
            <a:r>
              <a:rPr lang="en-US" sz="1600">
                <a:solidFill>
                  <a:srgbClr val="000000"/>
                </a:solidFill>
                <a:latin typeface="Arial"/>
              </a:rPr>
              <a:t>Vss</a:t>
            </a:r>
            <a:endParaRPr/>
          </a:p>
        </p:txBody>
      </p:sp>
      <p:sp>
        <p:nvSpPr>
          <p:cNvPr id="497" name="CustomShape 133"/>
          <p:cNvSpPr/>
          <p:nvPr/>
        </p:nvSpPr>
        <p:spPr>
          <a:xfrm>
            <a:off x="6485040" y="3913200"/>
            <a:ext cx="56880" cy="243720"/>
          </a:xfrm>
          <a:prstGeom prst="rect">
            <a:avLst/>
          </a:prstGeom>
          <a:noFill/>
          <a:ln w="9360">
            <a:noFill/>
          </a:ln>
        </p:spPr>
        <p:txBody>
          <a:bodyPr wrap="none" lIns="0" rIns="0" tIns="0" bIns="0"/>
          <a:p>
            <a:pPr>
              <a:lnSpc>
                <a:spcPct val="100000"/>
              </a:lnSpc>
            </a:pPr>
            <a:r>
              <a:rPr lang="en-US" sz="1600">
                <a:solidFill>
                  <a:srgbClr val="000000"/>
                </a:solidFill>
                <a:latin typeface="Arial"/>
              </a:rPr>
              <a:t> </a:t>
            </a:r>
            <a:endParaRPr/>
          </a:p>
        </p:txBody>
      </p:sp>
      <p:sp>
        <p:nvSpPr>
          <p:cNvPr id="498" name="CustomShape 134"/>
          <p:cNvSpPr/>
          <p:nvPr/>
        </p:nvSpPr>
        <p:spPr>
          <a:xfrm>
            <a:off x="1241280" y="3824280"/>
            <a:ext cx="858600" cy="306000"/>
          </a:xfrm>
          <a:prstGeom prst="rect">
            <a:avLst/>
          </a:prstGeom>
          <a:noFill/>
          <a:ln w="9360">
            <a:noFill/>
          </a:ln>
        </p:spPr>
      </p:sp>
      <p:sp>
        <p:nvSpPr>
          <p:cNvPr id="499" name="CustomShape 135"/>
          <p:cNvSpPr/>
          <p:nvPr/>
        </p:nvSpPr>
        <p:spPr>
          <a:xfrm>
            <a:off x="1504440" y="3913200"/>
            <a:ext cx="396000" cy="243720"/>
          </a:xfrm>
          <a:prstGeom prst="rect">
            <a:avLst/>
          </a:prstGeom>
          <a:noFill/>
          <a:ln w="9360">
            <a:noFill/>
          </a:ln>
        </p:spPr>
        <p:txBody>
          <a:bodyPr wrap="none" lIns="0" rIns="0" tIns="0" bIns="0"/>
          <a:p>
            <a:pPr>
              <a:lnSpc>
                <a:spcPct val="100000"/>
              </a:lnSpc>
            </a:pPr>
            <a:r>
              <a:rPr lang="en-US" sz="1600">
                <a:solidFill>
                  <a:srgbClr val="000000"/>
                </a:solidFill>
                <a:latin typeface="Arial"/>
              </a:rPr>
              <a:t> </a:t>
            </a:r>
            <a:r>
              <a:rPr lang="en-US" sz="1600">
                <a:solidFill>
                  <a:srgbClr val="000000"/>
                </a:solidFill>
                <a:latin typeface="Arial"/>
              </a:rPr>
              <a:t>Vss</a:t>
            </a:r>
            <a:endParaRPr/>
          </a:p>
        </p:txBody>
      </p:sp>
      <p:sp>
        <p:nvSpPr>
          <p:cNvPr id="500" name="CustomShape 136"/>
          <p:cNvSpPr/>
          <p:nvPr/>
        </p:nvSpPr>
        <p:spPr>
          <a:xfrm>
            <a:off x="1873080" y="3913200"/>
            <a:ext cx="56880" cy="243720"/>
          </a:xfrm>
          <a:prstGeom prst="rect">
            <a:avLst/>
          </a:prstGeom>
          <a:noFill/>
          <a:ln w="9360">
            <a:noFill/>
          </a:ln>
        </p:spPr>
        <p:txBody>
          <a:bodyPr wrap="none" lIns="0" rIns="0" tIns="0" bIns="0"/>
          <a:p>
            <a:pPr>
              <a:lnSpc>
                <a:spcPct val="100000"/>
              </a:lnSpc>
            </a:pPr>
            <a:r>
              <a:rPr lang="en-US" sz="1600">
                <a:solidFill>
                  <a:srgbClr val="000000"/>
                </a:solidFill>
                <a:latin typeface="Arial"/>
              </a:rPr>
              <a:t> </a:t>
            </a:r>
            <a:endParaRPr/>
          </a:p>
        </p:txBody>
      </p:sp>
      <p:sp>
        <p:nvSpPr>
          <p:cNvPr id="501" name="CustomShape 137"/>
          <p:cNvSpPr/>
          <p:nvPr/>
        </p:nvSpPr>
        <p:spPr>
          <a:xfrm>
            <a:off x="4170240" y="5840280"/>
            <a:ext cx="858600" cy="306000"/>
          </a:xfrm>
          <a:prstGeom prst="rect">
            <a:avLst/>
          </a:prstGeom>
          <a:noFill/>
          <a:ln w="9360">
            <a:noFill/>
          </a:ln>
        </p:spPr>
      </p:sp>
      <p:sp>
        <p:nvSpPr>
          <p:cNvPr id="502" name="CustomShape 138"/>
          <p:cNvSpPr/>
          <p:nvPr/>
        </p:nvSpPr>
        <p:spPr>
          <a:xfrm>
            <a:off x="4468680" y="5929200"/>
            <a:ext cx="304560" cy="243720"/>
          </a:xfrm>
          <a:prstGeom prst="rect">
            <a:avLst/>
          </a:prstGeom>
          <a:noFill/>
          <a:ln w="9360">
            <a:noFill/>
          </a:ln>
        </p:spPr>
        <p:txBody>
          <a:bodyPr wrap="none" lIns="0" rIns="0" tIns="0" bIns="0"/>
          <a:p>
            <a:pPr>
              <a:lnSpc>
                <a:spcPct val="100000"/>
              </a:lnSpc>
            </a:pPr>
            <a:r>
              <a:rPr lang="en-US" sz="1600">
                <a:solidFill>
                  <a:srgbClr val="000000"/>
                </a:solidFill>
                <a:latin typeface="Arial"/>
              </a:rPr>
              <a:t> </a:t>
            </a:r>
            <a:r>
              <a:rPr lang="en-US" sz="1600">
                <a:solidFill>
                  <a:srgbClr val="000000"/>
                </a:solidFill>
                <a:latin typeface="Arial"/>
              </a:rPr>
              <a:t>A0</a:t>
            </a:r>
            <a:endParaRPr/>
          </a:p>
        </p:txBody>
      </p:sp>
      <p:sp>
        <p:nvSpPr>
          <p:cNvPr id="503" name="CustomShape 139"/>
          <p:cNvSpPr/>
          <p:nvPr/>
        </p:nvSpPr>
        <p:spPr>
          <a:xfrm>
            <a:off x="4748040" y="5929200"/>
            <a:ext cx="56880" cy="243720"/>
          </a:xfrm>
          <a:prstGeom prst="rect">
            <a:avLst/>
          </a:prstGeom>
          <a:noFill/>
          <a:ln w="9360">
            <a:noFill/>
          </a:ln>
        </p:spPr>
        <p:txBody>
          <a:bodyPr wrap="none" lIns="0" rIns="0" tIns="0" bIns="0"/>
          <a:p>
            <a:pPr>
              <a:lnSpc>
                <a:spcPct val="100000"/>
              </a:lnSpc>
            </a:pPr>
            <a:r>
              <a:rPr lang="en-US" sz="1600">
                <a:solidFill>
                  <a:srgbClr val="000000"/>
                </a:solidFill>
                <a:latin typeface="Arial"/>
              </a:rPr>
              <a:t> </a:t>
            </a:r>
            <a:endParaRPr/>
          </a:p>
        </p:txBody>
      </p:sp>
      <p:sp>
        <p:nvSpPr>
          <p:cNvPr id="504" name="CustomShape 140"/>
          <p:cNvSpPr/>
          <p:nvPr/>
        </p:nvSpPr>
        <p:spPr>
          <a:xfrm>
            <a:off x="4591080" y="5840280"/>
            <a:ext cx="858600" cy="306000"/>
          </a:xfrm>
          <a:prstGeom prst="rect">
            <a:avLst/>
          </a:prstGeom>
          <a:noFill/>
          <a:ln w="9360">
            <a:noFill/>
          </a:ln>
        </p:spPr>
      </p:sp>
      <p:sp>
        <p:nvSpPr>
          <p:cNvPr id="505" name="CustomShape 141"/>
          <p:cNvSpPr/>
          <p:nvPr/>
        </p:nvSpPr>
        <p:spPr>
          <a:xfrm>
            <a:off x="4889520" y="5929200"/>
            <a:ext cx="304560" cy="243720"/>
          </a:xfrm>
          <a:prstGeom prst="rect">
            <a:avLst/>
          </a:prstGeom>
          <a:noFill/>
          <a:ln w="9360">
            <a:noFill/>
          </a:ln>
        </p:spPr>
        <p:txBody>
          <a:bodyPr wrap="none" lIns="0" rIns="0" tIns="0" bIns="0"/>
          <a:p>
            <a:pPr>
              <a:lnSpc>
                <a:spcPct val="100000"/>
              </a:lnSpc>
            </a:pPr>
            <a:r>
              <a:rPr lang="en-US" sz="1600">
                <a:solidFill>
                  <a:srgbClr val="000000"/>
                </a:solidFill>
                <a:latin typeface="Arial"/>
              </a:rPr>
              <a:t> </a:t>
            </a:r>
            <a:r>
              <a:rPr lang="en-US" sz="1600">
                <a:solidFill>
                  <a:srgbClr val="000000"/>
                </a:solidFill>
                <a:latin typeface="Arial"/>
              </a:rPr>
              <a:t>A1</a:t>
            </a:r>
            <a:endParaRPr/>
          </a:p>
        </p:txBody>
      </p:sp>
      <p:sp>
        <p:nvSpPr>
          <p:cNvPr id="506" name="CustomShape 142"/>
          <p:cNvSpPr/>
          <p:nvPr/>
        </p:nvSpPr>
        <p:spPr>
          <a:xfrm>
            <a:off x="5168880" y="5929200"/>
            <a:ext cx="56880" cy="243720"/>
          </a:xfrm>
          <a:prstGeom prst="rect">
            <a:avLst/>
          </a:prstGeom>
          <a:noFill/>
          <a:ln w="9360">
            <a:noFill/>
          </a:ln>
        </p:spPr>
        <p:txBody>
          <a:bodyPr wrap="none" lIns="0" rIns="0" tIns="0" bIns="0"/>
          <a:p>
            <a:pPr>
              <a:lnSpc>
                <a:spcPct val="100000"/>
              </a:lnSpc>
            </a:pPr>
            <a:r>
              <a:rPr lang="en-US" sz="1600">
                <a:solidFill>
                  <a:srgbClr val="000000"/>
                </a:solidFill>
                <a:latin typeface="Arial"/>
              </a:rPr>
              <a:t> </a:t>
            </a:r>
            <a:endParaRPr/>
          </a:p>
        </p:txBody>
      </p:sp>
      <p:sp>
        <p:nvSpPr>
          <p:cNvPr id="507" name="CustomShape 143"/>
          <p:cNvSpPr/>
          <p:nvPr/>
        </p:nvSpPr>
        <p:spPr>
          <a:xfrm>
            <a:off x="5011560" y="5840280"/>
            <a:ext cx="858600" cy="306000"/>
          </a:xfrm>
          <a:prstGeom prst="rect">
            <a:avLst/>
          </a:prstGeom>
          <a:noFill/>
          <a:ln w="9360">
            <a:noFill/>
          </a:ln>
        </p:spPr>
      </p:sp>
      <p:sp>
        <p:nvSpPr>
          <p:cNvPr id="508" name="CustomShape 144"/>
          <p:cNvSpPr/>
          <p:nvPr/>
        </p:nvSpPr>
        <p:spPr>
          <a:xfrm>
            <a:off x="5310360" y="5929200"/>
            <a:ext cx="304560" cy="243720"/>
          </a:xfrm>
          <a:prstGeom prst="rect">
            <a:avLst/>
          </a:prstGeom>
          <a:noFill/>
          <a:ln w="9360">
            <a:noFill/>
          </a:ln>
        </p:spPr>
        <p:txBody>
          <a:bodyPr wrap="none" lIns="0" rIns="0" tIns="0" bIns="0"/>
          <a:p>
            <a:pPr>
              <a:lnSpc>
                <a:spcPct val="100000"/>
              </a:lnSpc>
            </a:pPr>
            <a:r>
              <a:rPr lang="en-US" sz="1600">
                <a:solidFill>
                  <a:srgbClr val="000000"/>
                </a:solidFill>
                <a:latin typeface="Arial"/>
              </a:rPr>
              <a:t> </a:t>
            </a:r>
            <a:r>
              <a:rPr lang="en-US" sz="1600">
                <a:solidFill>
                  <a:srgbClr val="000000"/>
                </a:solidFill>
                <a:latin typeface="Arial"/>
              </a:rPr>
              <a:t>A2</a:t>
            </a:r>
            <a:endParaRPr/>
          </a:p>
        </p:txBody>
      </p:sp>
      <p:sp>
        <p:nvSpPr>
          <p:cNvPr id="509" name="CustomShape 145"/>
          <p:cNvSpPr/>
          <p:nvPr/>
        </p:nvSpPr>
        <p:spPr>
          <a:xfrm>
            <a:off x="5591160" y="5929200"/>
            <a:ext cx="56880" cy="243720"/>
          </a:xfrm>
          <a:prstGeom prst="rect">
            <a:avLst/>
          </a:prstGeom>
          <a:noFill/>
          <a:ln w="9360">
            <a:noFill/>
          </a:ln>
        </p:spPr>
        <p:txBody>
          <a:bodyPr wrap="none" lIns="0" rIns="0" tIns="0" bIns="0"/>
          <a:p>
            <a:pPr>
              <a:lnSpc>
                <a:spcPct val="100000"/>
              </a:lnSpc>
            </a:pPr>
            <a:r>
              <a:rPr lang="en-US" sz="1600">
                <a:solidFill>
                  <a:srgbClr val="000000"/>
                </a:solidFill>
                <a:latin typeface="Arial"/>
              </a:rPr>
              <a:t> </a:t>
            </a:r>
            <a:endParaRPr/>
          </a:p>
        </p:txBody>
      </p:sp>
      <p:sp>
        <p:nvSpPr>
          <p:cNvPr id="510" name="CustomShape 146"/>
          <p:cNvSpPr/>
          <p:nvPr/>
        </p:nvSpPr>
        <p:spPr>
          <a:xfrm>
            <a:off x="5432400" y="5840280"/>
            <a:ext cx="858600" cy="306000"/>
          </a:xfrm>
          <a:prstGeom prst="rect">
            <a:avLst/>
          </a:prstGeom>
          <a:noFill/>
          <a:ln w="9360">
            <a:noFill/>
          </a:ln>
        </p:spPr>
      </p:sp>
      <p:sp>
        <p:nvSpPr>
          <p:cNvPr id="511" name="CustomShape 147"/>
          <p:cNvSpPr/>
          <p:nvPr/>
        </p:nvSpPr>
        <p:spPr>
          <a:xfrm>
            <a:off x="5730840" y="5929200"/>
            <a:ext cx="304560" cy="243720"/>
          </a:xfrm>
          <a:prstGeom prst="rect">
            <a:avLst/>
          </a:prstGeom>
          <a:noFill/>
          <a:ln w="9360">
            <a:noFill/>
          </a:ln>
        </p:spPr>
        <p:txBody>
          <a:bodyPr wrap="none" lIns="0" rIns="0" tIns="0" bIns="0"/>
          <a:p>
            <a:pPr>
              <a:lnSpc>
                <a:spcPct val="100000"/>
              </a:lnSpc>
            </a:pPr>
            <a:r>
              <a:rPr lang="en-US" sz="1600">
                <a:solidFill>
                  <a:srgbClr val="000000"/>
                </a:solidFill>
                <a:latin typeface="Arial"/>
              </a:rPr>
              <a:t> </a:t>
            </a:r>
            <a:r>
              <a:rPr lang="en-US" sz="1600">
                <a:solidFill>
                  <a:srgbClr val="000000"/>
                </a:solidFill>
                <a:latin typeface="Arial"/>
              </a:rPr>
              <a:t>A3</a:t>
            </a:r>
            <a:endParaRPr/>
          </a:p>
        </p:txBody>
      </p:sp>
      <p:sp>
        <p:nvSpPr>
          <p:cNvPr id="512" name="CustomShape 148"/>
          <p:cNvSpPr/>
          <p:nvPr/>
        </p:nvSpPr>
        <p:spPr>
          <a:xfrm>
            <a:off x="6012000" y="5929200"/>
            <a:ext cx="56880" cy="243720"/>
          </a:xfrm>
          <a:prstGeom prst="rect">
            <a:avLst/>
          </a:prstGeom>
          <a:noFill/>
          <a:ln w="9360">
            <a:noFill/>
          </a:ln>
        </p:spPr>
        <p:txBody>
          <a:bodyPr wrap="none" lIns="0" rIns="0" tIns="0" bIns="0"/>
          <a:p>
            <a:pPr>
              <a:lnSpc>
                <a:spcPct val="100000"/>
              </a:lnSpc>
            </a:pPr>
            <a:r>
              <a:rPr lang="en-US" sz="1600">
                <a:solidFill>
                  <a:srgbClr val="000000"/>
                </a:solidFill>
                <a:latin typeface="Arial"/>
              </a:rPr>
              <a:t> </a:t>
            </a:r>
            <a:endParaRPr/>
          </a:p>
        </p:txBody>
      </p:sp>
      <p:sp>
        <p:nvSpPr>
          <p:cNvPr id="513" name="CustomShape 149"/>
          <p:cNvSpPr/>
          <p:nvPr/>
        </p:nvSpPr>
        <p:spPr>
          <a:xfrm>
            <a:off x="3767040" y="5840280"/>
            <a:ext cx="840960" cy="306000"/>
          </a:xfrm>
          <a:prstGeom prst="rect">
            <a:avLst/>
          </a:prstGeom>
          <a:noFill/>
          <a:ln w="9360">
            <a:noFill/>
          </a:ln>
        </p:spPr>
      </p:sp>
      <p:sp>
        <p:nvSpPr>
          <p:cNvPr id="514" name="CustomShape 150"/>
          <p:cNvSpPr/>
          <p:nvPr/>
        </p:nvSpPr>
        <p:spPr>
          <a:xfrm>
            <a:off x="4011480" y="5929200"/>
            <a:ext cx="417240" cy="243720"/>
          </a:xfrm>
          <a:prstGeom prst="rect">
            <a:avLst/>
          </a:prstGeom>
          <a:noFill/>
          <a:ln w="9360">
            <a:noFill/>
          </a:ln>
        </p:spPr>
        <p:txBody>
          <a:bodyPr wrap="none" lIns="0" rIns="0" tIns="0" bIns="0"/>
          <a:p>
            <a:pPr>
              <a:lnSpc>
                <a:spcPct val="100000"/>
              </a:lnSpc>
            </a:pPr>
            <a:r>
              <a:rPr lang="en-US" sz="1600">
                <a:solidFill>
                  <a:srgbClr val="000000"/>
                </a:solidFill>
                <a:latin typeface="Arial"/>
              </a:rPr>
              <a:t> </a:t>
            </a:r>
            <a:r>
              <a:rPr lang="en-US" sz="1600">
                <a:solidFill>
                  <a:srgbClr val="000000"/>
                </a:solidFill>
                <a:latin typeface="Arial"/>
              </a:rPr>
              <a:t>A10</a:t>
            </a:r>
            <a:endParaRPr/>
          </a:p>
        </p:txBody>
      </p:sp>
      <p:sp>
        <p:nvSpPr>
          <p:cNvPr id="515" name="CustomShape 151"/>
          <p:cNvSpPr/>
          <p:nvPr/>
        </p:nvSpPr>
        <p:spPr>
          <a:xfrm>
            <a:off x="4397400" y="5929200"/>
            <a:ext cx="56880" cy="243720"/>
          </a:xfrm>
          <a:prstGeom prst="rect">
            <a:avLst/>
          </a:prstGeom>
          <a:noFill/>
          <a:ln w="9360">
            <a:noFill/>
          </a:ln>
        </p:spPr>
        <p:txBody>
          <a:bodyPr wrap="none" lIns="0" rIns="0" tIns="0" bIns="0"/>
          <a:p>
            <a:pPr>
              <a:lnSpc>
                <a:spcPct val="100000"/>
              </a:lnSpc>
            </a:pPr>
            <a:r>
              <a:rPr lang="en-US" sz="1600">
                <a:solidFill>
                  <a:srgbClr val="000000"/>
                </a:solidFill>
                <a:latin typeface="Arial"/>
              </a:rPr>
              <a:t> </a:t>
            </a:r>
            <a:endParaRPr/>
          </a:p>
        </p:txBody>
      </p:sp>
      <p:sp>
        <p:nvSpPr>
          <p:cNvPr id="516" name="CustomShape 152"/>
          <p:cNvSpPr/>
          <p:nvPr/>
        </p:nvSpPr>
        <p:spPr>
          <a:xfrm>
            <a:off x="1662120" y="5840280"/>
            <a:ext cx="858600" cy="306000"/>
          </a:xfrm>
          <a:prstGeom prst="rect">
            <a:avLst/>
          </a:prstGeom>
          <a:noFill/>
          <a:ln w="9360">
            <a:noFill/>
          </a:ln>
        </p:spPr>
      </p:sp>
      <p:sp>
        <p:nvSpPr>
          <p:cNvPr id="517" name="CustomShape 153"/>
          <p:cNvSpPr/>
          <p:nvPr/>
        </p:nvSpPr>
        <p:spPr>
          <a:xfrm>
            <a:off x="1960560" y="5929200"/>
            <a:ext cx="315720" cy="243720"/>
          </a:xfrm>
          <a:prstGeom prst="rect">
            <a:avLst/>
          </a:prstGeom>
          <a:noFill/>
          <a:ln w="9360">
            <a:noFill/>
          </a:ln>
        </p:spPr>
        <p:txBody>
          <a:bodyPr wrap="none" lIns="0" rIns="0" tIns="0" bIns="0"/>
          <a:p>
            <a:pPr>
              <a:lnSpc>
                <a:spcPct val="100000"/>
              </a:lnSpc>
            </a:pPr>
            <a:r>
              <a:rPr lang="en-US" sz="1600">
                <a:solidFill>
                  <a:srgbClr val="000000"/>
                </a:solidFill>
                <a:latin typeface="Arial"/>
              </a:rPr>
              <a:t> </a:t>
            </a:r>
            <a:r>
              <a:rPr lang="en-US" sz="1600">
                <a:solidFill>
                  <a:srgbClr val="000000"/>
                </a:solidFill>
                <a:latin typeface="Arial"/>
              </a:rPr>
              <a:t>D1</a:t>
            </a:r>
            <a:endParaRPr/>
          </a:p>
        </p:txBody>
      </p:sp>
      <p:sp>
        <p:nvSpPr>
          <p:cNvPr id="518" name="CustomShape 154"/>
          <p:cNvSpPr/>
          <p:nvPr/>
        </p:nvSpPr>
        <p:spPr>
          <a:xfrm>
            <a:off x="2259000" y="5929200"/>
            <a:ext cx="56880" cy="243720"/>
          </a:xfrm>
          <a:prstGeom prst="rect">
            <a:avLst/>
          </a:prstGeom>
          <a:noFill/>
          <a:ln w="9360">
            <a:noFill/>
          </a:ln>
        </p:spPr>
        <p:txBody>
          <a:bodyPr wrap="none" lIns="0" rIns="0" tIns="0" bIns="0"/>
          <a:p>
            <a:pPr>
              <a:lnSpc>
                <a:spcPct val="100000"/>
              </a:lnSpc>
            </a:pPr>
            <a:r>
              <a:rPr lang="en-US" sz="1600">
                <a:solidFill>
                  <a:srgbClr val="000000"/>
                </a:solidFill>
                <a:latin typeface="Arial"/>
              </a:rPr>
              <a:t> </a:t>
            </a:r>
            <a:endParaRPr/>
          </a:p>
        </p:txBody>
      </p:sp>
      <p:sp>
        <p:nvSpPr>
          <p:cNvPr id="519" name="CustomShape 155"/>
          <p:cNvSpPr/>
          <p:nvPr/>
        </p:nvSpPr>
        <p:spPr>
          <a:xfrm>
            <a:off x="2082960" y="5840280"/>
            <a:ext cx="860040" cy="306000"/>
          </a:xfrm>
          <a:prstGeom prst="rect">
            <a:avLst/>
          </a:prstGeom>
          <a:noFill/>
          <a:ln w="9360">
            <a:noFill/>
          </a:ln>
        </p:spPr>
      </p:sp>
      <p:sp>
        <p:nvSpPr>
          <p:cNvPr id="520" name="CustomShape 156"/>
          <p:cNvSpPr/>
          <p:nvPr/>
        </p:nvSpPr>
        <p:spPr>
          <a:xfrm>
            <a:off x="2381400" y="5929200"/>
            <a:ext cx="315720" cy="243720"/>
          </a:xfrm>
          <a:prstGeom prst="rect">
            <a:avLst/>
          </a:prstGeom>
          <a:noFill/>
          <a:ln w="9360">
            <a:noFill/>
          </a:ln>
        </p:spPr>
        <p:txBody>
          <a:bodyPr wrap="none" lIns="0" rIns="0" tIns="0" bIns="0"/>
          <a:p>
            <a:pPr>
              <a:lnSpc>
                <a:spcPct val="100000"/>
              </a:lnSpc>
            </a:pPr>
            <a:r>
              <a:rPr lang="en-US" sz="1600">
                <a:solidFill>
                  <a:srgbClr val="000000"/>
                </a:solidFill>
                <a:latin typeface="Arial"/>
              </a:rPr>
              <a:t> </a:t>
            </a:r>
            <a:r>
              <a:rPr lang="en-US" sz="1600">
                <a:solidFill>
                  <a:srgbClr val="000000"/>
                </a:solidFill>
                <a:latin typeface="Arial"/>
              </a:rPr>
              <a:t>D2</a:t>
            </a:r>
            <a:endParaRPr/>
          </a:p>
        </p:txBody>
      </p:sp>
      <p:sp>
        <p:nvSpPr>
          <p:cNvPr id="521" name="CustomShape 157"/>
          <p:cNvSpPr/>
          <p:nvPr/>
        </p:nvSpPr>
        <p:spPr>
          <a:xfrm>
            <a:off x="2679840" y="5929200"/>
            <a:ext cx="56880" cy="243720"/>
          </a:xfrm>
          <a:prstGeom prst="rect">
            <a:avLst/>
          </a:prstGeom>
          <a:noFill/>
          <a:ln w="9360">
            <a:noFill/>
          </a:ln>
        </p:spPr>
        <p:txBody>
          <a:bodyPr wrap="none" lIns="0" rIns="0" tIns="0" bIns="0"/>
          <a:p>
            <a:pPr>
              <a:lnSpc>
                <a:spcPct val="100000"/>
              </a:lnSpc>
            </a:pPr>
            <a:r>
              <a:rPr lang="en-US" sz="1600">
                <a:solidFill>
                  <a:srgbClr val="000000"/>
                </a:solidFill>
                <a:latin typeface="Arial"/>
              </a:rPr>
              <a:t> </a:t>
            </a:r>
            <a:endParaRPr/>
          </a:p>
        </p:txBody>
      </p:sp>
      <p:sp>
        <p:nvSpPr>
          <p:cNvPr id="522" name="CustomShape 158"/>
          <p:cNvSpPr/>
          <p:nvPr/>
        </p:nvSpPr>
        <p:spPr>
          <a:xfrm>
            <a:off x="2924280" y="5840280"/>
            <a:ext cx="860040" cy="306000"/>
          </a:xfrm>
          <a:prstGeom prst="rect">
            <a:avLst/>
          </a:prstGeom>
          <a:noFill/>
          <a:ln w="9360">
            <a:noFill/>
          </a:ln>
        </p:spPr>
      </p:sp>
      <p:sp>
        <p:nvSpPr>
          <p:cNvPr id="523" name="CustomShape 159"/>
          <p:cNvSpPr/>
          <p:nvPr/>
        </p:nvSpPr>
        <p:spPr>
          <a:xfrm>
            <a:off x="3152520" y="5929200"/>
            <a:ext cx="473760" cy="243720"/>
          </a:xfrm>
          <a:prstGeom prst="rect">
            <a:avLst/>
          </a:prstGeom>
          <a:noFill/>
          <a:ln w="9360">
            <a:noFill/>
          </a:ln>
        </p:spPr>
        <p:txBody>
          <a:bodyPr wrap="none" lIns="0" rIns="0" tIns="0" bIns="0"/>
          <a:p>
            <a:pPr>
              <a:lnSpc>
                <a:spcPct val="100000"/>
              </a:lnSpc>
            </a:pPr>
            <a:r>
              <a:rPr lang="en-US" sz="1600">
                <a:solidFill>
                  <a:srgbClr val="000000"/>
                </a:solidFill>
                <a:latin typeface="Arial"/>
              </a:rPr>
              <a:t> </a:t>
            </a:r>
            <a:r>
              <a:rPr lang="en-US" sz="1600">
                <a:solidFill>
                  <a:srgbClr val="000000"/>
                </a:solidFill>
                <a:latin typeface="Arial"/>
              </a:rPr>
              <a:t>RAS</a:t>
            </a:r>
            <a:endParaRPr/>
          </a:p>
        </p:txBody>
      </p:sp>
      <p:sp>
        <p:nvSpPr>
          <p:cNvPr id="524" name="CustomShape 160"/>
          <p:cNvSpPr/>
          <p:nvPr/>
        </p:nvSpPr>
        <p:spPr>
          <a:xfrm>
            <a:off x="3591000" y="5929200"/>
            <a:ext cx="56880" cy="243720"/>
          </a:xfrm>
          <a:prstGeom prst="rect">
            <a:avLst/>
          </a:prstGeom>
          <a:noFill/>
          <a:ln w="9360">
            <a:noFill/>
          </a:ln>
        </p:spPr>
        <p:txBody>
          <a:bodyPr wrap="none" lIns="0" rIns="0" tIns="0" bIns="0"/>
          <a:p>
            <a:pPr>
              <a:lnSpc>
                <a:spcPct val="100000"/>
              </a:lnSpc>
            </a:pPr>
            <a:r>
              <a:rPr lang="en-US" sz="1600">
                <a:solidFill>
                  <a:srgbClr val="000000"/>
                </a:solidFill>
                <a:latin typeface="Arial"/>
              </a:rPr>
              <a:t> </a:t>
            </a:r>
            <a:endParaRPr/>
          </a:p>
        </p:txBody>
      </p:sp>
      <p:sp>
        <p:nvSpPr>
          <p:cNvPr id="525" name="CustomShape 161"/>
          <p:cNvSpPr/>
          <p:nvPr/>
        </p:nvSpPr>
        <p:spPr>
          <a:xfrm>
            <a:off x="2503440" y="5840280"/>
            <a:ext cx="860040" cy="306000"/>
          </a:xfrm>
          <a:prstGeom prst="rect">
            <a:avLst/>
          </a:prstGeom>
          <a:noFill/>
          <a:ln w="9360">
            <a:noFill/>
          </a:ln>
        </p:spPr>
      </p:sp>
      <p:sp>
        <p:nvSpPr>
          <p:cNvPr id="526" name="CustomShape 162"/>
          <p:cNvSpPr/>
          <p:nvPr/>
        </p:nvSpPr>
        <p:spPr>
          <a:xfrm>
            <a:off x="2766960" y="5929200"/>
            <a:ext cx="383760" cy="243720"/>
          </a:xfrm>
          <a:prstGeom prst="rect">
            <a:avLst/>
          </a:prstGeom>
          <a:noFill/>
          <a:ln w="9360">
            <a:noFill/>
          </a:ln>
        </p:spPr>
        <p:txBody>
          <a:bodyPr wrap="none" lIns="0" rIns="0" tIns="0" bIns="0"/>
          <a:p>
            <a:pPr>
              <a:lnSpc>
                <a:spcPct val="100000"/>
              </a:lnSpc>
            </a:pPr>
            <a:r>
              <a:rPr lang="en-US" sz="1600">
                <a:solidFill>
                  <a:srgbClr val="000000"/>
                </a:solidFill>
                <a:latin typeface="Arial"/>
              </a:rPr>
              <a:t> </a:t>
            </a:r>
            <a:r>
              <a:rPr lang="en-US" sz="1600">
                <a:solidFill>
                  <a:srgbClr val="000000"/>
                </a:solidFill>
                <a:latin typeface="Arial"/>
              </a:rPr>
              <a:t>WE</a:t>
            </a:r>
            <a:endParaRPr/>
          </a:p>
        </p:txBody>
      </p:sp>
      <p:sp>
        <p:nvSpPr>
          <p:cNvPr id="527" name="CustomShape 163"/>
          <p:cNvSpPr/>
          <p:nvPr/>
        </p:nvSpPr>
        <p:spPr>
          <a:xfrm>
            <a:off x="3135240" y="5929200"/>
            <a:ext cx="56880" cy="243720"/>
          </a:xfrm>
          <a:prstGeom prst="rect">
            <a:avLst/>
          </a:prstGeom>
          <a:noFill/>
          <a:ln w="9360">
            <a:noFill/>
          </a:ln>
        </p:spPr>
        <p:txBody>
          <a:bodyPr wrap="none" lIns="0" rIns="0" tIns="0" bIns="0"/>
          <a:p>
            <a:pPr>
              <a:lnSpc>
                <a:spcPct val="100000"/>
              </a:lnSpc>
            </a:pPr>
            <a:r>
              <a:rPr lang="en-US" sz="1600">
                <a:solidFill>
                  <a:srgbClr val="000000"/>
                </a:solidFill>
                <a:latin typeface="Arial"/>
              </a:rPr>
              <a:t> </a:t>
            </a:r>
            <a:endParaRPr/>
          </a:p>
        </p:txBody>
      </p:sp>
      <p:sp>
        <p:nvSpPr>
          <p:cNvPr id="528" name="CustomShape 164"/>
          <p:cNvSpPr/>
          <p:nvPr/>
        </p:nvSpPr>
        <p:spPr>
          <a:xfrm>
            <a:off x="1241280" y="5840280"/>
            <a:ext cx="858600" cy="306000"/>
          </a:xfrm>
          <a:prstGeom prst="rect">
            <a:avLst/>
          </a:prstGeom>
          <a:noFill/>
          <a:ln w="9360">
            <a:noFill/>
          </a:ln>
        </p:spPr>
      </p:sp>
      <p:sp>
        <p:nvSpPr>
          <p:cNvPr id="529" name="CustomShape 165"/>
          <p:cNvSpPr/>
          <p:nvPr/>
        </p:nvSpPr>
        <p:spPr>
          <a:xfrm>
            <a:off x="1504440" y="5929200"/>
            <a:ext cx="396000" cy="243720"/>
          </a:xfrm>
          <a:prstGeom prst="rect">
            <a:avLst/>
          </a:prstGeom>
          <a:noFill/>
          <a:ln w="9360">
            <a:noFill/>
          </a:ln>
        </p:spPr>
        <p:txBody>
          <a:bodyPr wrap="none" lIns="0" rIns="0" tIns="0" bIns="0"/>
          <a:p>
            <a:pPr>
              <a:lnSpc>
                <a:spcPct val="100000"/>
              </a:lnSpc>
            </a:pPr>
            <a:r>
              <a:rPr lang="en-US" sz="1600">
                <a:solidFill>
                  <a:srgbClr val="000000"/>
                </a:solidFill>
                <a:latin typeface="Arial"/>
              </a:rPr>
              <a:t> </a:t>
            </a:r>
            <a:r>
              <a:rPr lang="en-US" sz="1600">
                <a:solidFill>
                  <a:srgbClr val="000000"/>
                </a:solidFill>
                <a:latin typeface="Arial"/>
              </a:rPr>
              <a:t>Vcc</a:t>
            </a:r>
            <a:endParaRPr/>
          </a:p>
        </p:txBody>
      </p:sp>
      <p:sp>
        <p:nvSpPr>
          <p:cNvPr id="530" name="CustomShape 166"/>
          <p:cNvSpPr/>
          <p:nvPr/>
        </p:nvSpPr>
        <p:spPr>
          <a:xfrm>
            <a:off x="1873080" y="5929200"/>
            <a:ext cx="56880" cy="243720"/>
          </a:xfrm>
          <a:prstGeom prst="rect">
            <a:avLst/>
          </a:prstGeom>
          <a:noFill/>
          <a:ln w="9360">
            <a:noFill/>
          </a:ln>
        </p:spPr>
        <p:txBody>
          <a:bodyPr wrap="none" lIns="0" rIns="0" tIns="0" bIns="0"/>
          <a:p>
            <a:pPr>
              <a:lnSpc>
                <a:spcPct val="100000"/>
              </a:lnSpc>
            </a:pPr>
            <a:r>
              <a:rPr lang="en-US" sz="1600">
                <a:solidFill>
                  <a:srgbClr val="000000"/>
                </a:solidFill>
                <a:latin typeface="Arial"/>
              </a:rPr>
              <a:t> </a:t>
            </a:r>
            <a:endParaRPr/>
          </a:p>
        </p:txBody>
      </p:sp>
      <p:sp>
        <p:nvSpPr>
          <p:cNvPr id="531" name="CustomShape 167"/>
          <p:cNvSpPr/>
          <p:nvPr/>
        </p:nvSpPr>
        <p:spPr>
          <a:xfrm>
            <a:off x="5853240" y="5840280"/>
            <a:ext cx="860040" cy="306000"/>
          </a:xfrm>
          <a:prstGeom prst="rect">
            <a:avLst/>
          </a:prstGeom>
          <a:noFill/>
          <a:ln w="9360">
            <a:noFill/>
          </a:ln>
        </p:spPr>
      </p:sp>
      <p:sp>
        <p:nvSpPr>
          <p:cNvPr id="532" name="CustomShape 168"/>
          <p:cNvSpPr/>
          <p:nvPr/>
        </p:nvSpPr>
        <p:spPr>
          <a:xfrm>
            <a:off x="6116400" y="5929200"/>
            <a:ext cx="396000" cy="243720"/>
          </a:xfrm>
          <a:prstGeom prst="rect">
            <a:avLst/>
          </a:prstGeom>
          <a:noFill/>
          <a:ln w="9360">
            <a:noFill/>
          </a:ln>
        </p:spPr>
        <p:txBody>
          <a:bodyPr wrap="none" lIns="0" rIns="0" tIns="0" bIns="0"/>
          <a:p>
            <a:pPr>
              <a:lnSpc>
                <a:spcPct val="100000"/>
              </a:lnSpc>
            </a:pPr>
            <a:r>
              <a:rPr lang="en-US" sz="1600">
                <a:solidFill>
                  <a:srgbClr val="000000"/>
                </a:solidFill>
                <a:latin typeface="Arial"/>
              </a:rPr>
              <a:t> </a:t>
            </a:r>
            <a:r>
              <a:rPr lang="en-US" sz="1600">
                <a:solidFill>
                  <a:srgbClr val="000000"/>
                </a:solidFill>
                <a:latin typeface="Arial"/>
              </a:rPr>
              <a:t>Vcc</a:t>
            </a:r>
            <a:endParaRPr/>
          </a:p>
        </p:txBody>
      </p:sp>
      <p:sp>
        <p:nvSpPr>
          <p:cNvPr id="533" name="CustomShape 169"/>
          <p:cNvSpPr/>
          <p:nvPr/>
        </p:nvSpPr>
        <p:spPr>
          <a:xfrm>
            <a:off x="6485040" y="5929200"/>
            <a:ext cx="56880" cy="243720"/>
          </a:xfrm>
          <a:prstGeom prst="rect">
            <a:avLst/>
          </a:prstGeom>
          <a:noFill/>
          <a:ln w="9360">
            <a:noFill/>
          </a:ln>
        </p:spPr>
        <p:txBody>
          <a:bodyPr wrap="none" lIns="0" rIns="0" tIns="0" bIns="0"/>
          <a:p>
            <a:pPr>
              <a:lnSpc>
                <a:spcPct val="100000"/>
              </a:lnSpc>
            </a:pPr>
            <a:r>
              <a:rPr lang="en-US" sz="1600">
                <a:solidFill>
                  <a:srgbClr val="000000"/>
                </a:solidFill>
                <a:latin typeface="Arial"/>
              </a:rPr>
              <a:t> </a:t>
            </a:r>
            <a:endParaRPr/>
          </a:p>
        </p:txBody>
      </p:sp>
      <p:sp>
        <p:nvSpPr>
          <p:cNvPr id="534" name="CustomShape 170"/>
          <p:cNvSpPr/>
          <p:nvPr/>
        </p:nvSpPr>
        <p:spPr>
          <a:xfrm>
            <a:off x="3346560" y="5840280"/>
            <a:ext cx="840960" cy="306000"/>
          </a:xfrm>
          <a:prstGeom prst="rect">
            <a:avLst/>
          </a:prstGeom>
          <a:noFill/>
          <a:ln w="9360">
            <a:noFill/>
          </a:ln>
        </p:spPr>
      </p:sp>
      <p:sp>
        <p:nvSpPr>
          <p:cNvPr id="535" name="CustomShape 171"/>
          <p:cNvSpPr/>
          <p:nvPr/>
        </p:nvSpPr>
        <p:spPr>
          <a:xfrm>
            <a:off x="3625920" y="5929200"/>
            <a:ext cx="348840" cy="243720"/>
          </a:xfrm>
          <a:prstGeom prst="rect">
            <a:avLst/>
          </a:prstGeom>
          <a:noFill/>
          <a:ln w="9360">
            <a:noFill/>
          </a:ln>
        </p:spPr>
        <p:txBody>
          <a:bodyPr wrap="none" lIns="0" rIns="0" tIns="0" bIns="0"/>
          <a:p>
            <a:pPr>
              <a:lnSpc>
                <a:spcPct val="100000"/>
              </a:lnSpc>
            </a:pPr>
            <a:r>
              <a:rPr lang="en-US" sz="1600">
                <a:solidFill>
                  <a:srgbClr val="000000"/>
                </a:solidFill>
                <a:latin typeface="Arial"/>
              </a:rPr>
              <a:t> </a:t>
            </a:r>
            <a:r>
              <a:rPr lang="en-US" sz="1600">
                <a:solidFill>
                  <a:srgbClr val="000000"/>
                </a:solidFill>
                <a:latin typeface="Arial"/>
              </a:rPr>
              <a:t>NC</a:t>
            </a:r>
            <a:endParaRPr/>
          </a:p>
        </p:txBody>
      </p:sp>
      <p:sp>
        <p:nvSpPr>
          <p:cNvPr id="536" name="CustomShape 172"/>
          <p:cNvSpPr/>
          <p:nvPr/>
        </p:nvSpPr>
        <p:spPr>
          <a:xfrm>
            <a:off x="3941640" y="5929200"/>
            <a:ext cx="56880" cy="243720"/>
          </a:xfrm>
          <a:prstGeom prst="rect">
            <a:avLst/>
          </a:prstGeom>
          <a:noFill/>
          <a:ln w="9360">
            <a:noFill/>
          </a:ln>
        </p:spPr>
        <p:txBody>
          <a:bodyPr wrap="none" lIns="0" rIns="0" tIns="0" bIns="0"/>
          <a:p>
            <a:pPr>
              <a:lnSpc>
                <a:spcPct val="100000"/>
              </a:lnSpc>
            </a:pPr>
            <a:r>
              <a:rPr lang="en-US" sz="1600">
                <a:solidFill>
                  <a:srgbClr val="000000"/>
                </a:solidFill>
                <a:latin typeface="Arial"/>
              </a:rPr>
              <a:t> </a:t>
            </a:r>
            <a:endParaRPr/>
          </a:p>
        </p:txBody>
      </p:sp>
      <p:sp>
        <p:nvSpPr>
          <p:cNvPr id="537" name="CustomShape 173"/>
          <p:cNvSpPr/>
          <p:nvPr/>
        </p:nvSpPr>
        <p:spPr>
          <a:xfrm>
            <a:off x="5698080" y="1727280"/>
            <a:ext cx="759960" cy="274320"/>
          </a:xfrm>
          <a:prstGeom prst="rect">
            <a:avLst/>
          </a:prstGeom>
          <a:noFill/>
          <a:ln w="9360">
            <a:noFill/>
          </a:ln>
        </p:spPr>
        <p:txBody>
          <a:bodyPr wrap="none" lIns="0" rIns="0" tIns="0" bIns="0"/>
          <a:p>
            <a:pPr>
              <a:lnSpc>
                <a:spcPct val="100000"/>
              </a:lnSpc>
            </a:pPr>
            <a:r>
              <a:rPr lang="en-US">
                <a:solidFill>
                  <a:srgbClr val="000000"/>
                </a:solidFill>
                <a:latin typeface="Arial"/>
              </a:rPr>
              <a:t>Legend</a:t>
            </a:r>
            <a:endParaRPr/>
          </a:p>
        </p:txBody>
      </p:sp>
      <p:sp>
        <p:nvSpPr>
          <p:cNvPr id="538" name="CustomShape 174"/>
          <p:cNvSpPr/>
          <p:nvPr/>
        </p:nvSpPr>
        <p:spPr>
          <a:xfrm>
            <a:off x="5697360" y="2158920"/>
            <a:ext cx="298080" cy="243720"/>
          </a:xfrm>
          <a:prstGeom prst="rect">
            <a:avLst/>
          </a:prstGeom>
          <a:noFill/>
          <a:ln w="9360">
            <a:noFill/>
          </a:ln>
        </p:spPr>
        <p:txBody>
          <a:bodyPr lIns="0" rIns="0" tIns="0" bIns="0"/>
          <a:p>
            <a:pPr>
              <a:lnSpc>
                <a:spcPct val="100000"/>
              </a:lnSpc>
            </a:pPr>
            <a:r>
              <a:rPr lang="en-US" sz="1600">
                <a:solidFill>
                  <a:srgbClr val="000000"/>
                </a:solidFill>
                <a:latin typeface="Arial"/>
              </a:rPr>
              <a:t>A</a:t>
            </a:r>
            <a:r>
              <a:rPr i="1" lang="en-US" sz="1600">
                <a:solidFill>
                  <a:srgbClr val="000000"/>
                </a:solidFill>
                <a:latin typeface="Arial"/>
              </a:rPr>
              <a:t>i</a:t>
            </a:r>
            <a:endParaRPr/>
          </a:p>
        </p:txBody>
      </p:sp>
      <p:sp>
        <p:nvSpPr>
          <p:cNvPr id="539" name="CustomShape 175"/>
          <p:cNvSpPr/>
          <p:nvPr/>
        </p:nvSpPr>
        <p:spPr>
          <a:xfrm>
            <a:off x="5696640" y="2374920"/>
            <a:ext cx="417240" cy="243720"/>
          </a:xfrm>
          <a:prstGeom prst="rect">
            <a:avLst/>
          </a:prstGeom>
          <a:noFill/>
          <a:ln w="9360">
            <a:noFill/>
          </a:ln>
        </p:spPr>
        <p:txBody>
          <a:bodyPr wrap="none" lIns="0" rIns="0" tIns="0" bIns="0"/>
          <a:p>
            <a:pPr>
              <a:lnSpc>
                <a:spcPct val="100000"/>
              </a:lnSpc>
            </a:pPr>
            <a:r>
              <a:rPr lang="en-US" sz="1600">
                <a:solidFill>
                  <a:srgbClr val="000000"/>
                </a:solidFill>
                <a:latin typeface="Arial"/>
              </a:rPr>
              <a:t>CAS</a:t>
            </a:r>
            <a:endParaRPr/>
          </a:p>
        </p:txBody>
      </p:sp>
      <p:sp>
        <p:nvSpPr>
          <p:cNvPr id="540" name="CustomShape 176"/>
          <p:cNvSpPr/>
          <p:nvPr/>
        </p:nvSpPr>
        <p:spPr>
          <a:xfrm>
            <a:off x="5696640" y="2590920"/>
            <a:ext cx="191520" cy="243720"/>
          </a:xfrm>
          <a:prstGeom prst="rect">
            <a:avLst/>
          </a:prstGeom>
          <a:noFill/>
          <a:ln w="9360">
            <a:noFill/>
          </a:ln>
        </p:spPr>
        <p:txBody>
          <a:bodyPr wrap="none" lIns="0" rIns="0" tIns="0" bIns="0"/>
          <a:p>
            <a:pPr>
              <a:lnSpc>
                <a:spcPct val="100000"/>
              </a:lnSpc>
            </a:pPr>
            <a:r>
              <a:rPr lang="en-US" sz="1600">
                <a:solidFill>
                  <a:srgbClr val="000000"/>
                </a:solidFill>
                <a:latin typeface="Arial"/>
              </a:rPr>
              <a:t>D</a:t>
            </a:r>
            <a:r>
              <a:rPr i="1" lang="en-US" sz="1600">
                <a:solidFill>
                  <a:srgbClr val="000000"/>
                </a:solidFill>
                <a:latin typeface="Arial"/>
              </a:rPr>
              <a:t>j</a:t>
            </a:r>
            <a:endParaRPr/>
          </a:p>
        </p:txBody>
      </p:sp>
      <p:sp>
        <p:nvSpPr>
          <p:cNvPr id="541" name="CustomShape 177"/>
          <p:cNvSpPr/>
          <p:nvPr/>
        </p:nvSpPr>
        <p:spPr>
          <a:xfrm>
            <a:off x="5697000" y="2806560"/>
            <a:ext cx="292320" cy="243720"/>
          </a:xfrm>
          <a:prstGeom prst="rect">
            <a:avLst/>
          </a:prstGeom>
          <a:noFill/>
          <a:ln w="9360">
            <a:noFill/>
          </a:ln>
        </p:spPr>
        <p:txBody>
          <a:bodyPr wrap="none" lIns="0" rIns="0" tIns="0" bIns="0"/>
          <a:p>
            <a:pPr>
              <a:lnSpc>
                <a:spcPct val="100000"/>
              </a:lnSpc>
            </a:pPr>
            <a:r>
              <a:rPr lang="en-US" sz="1600">
                <a:solidFill>
                  <a:srgbClr val="000000"/>
                </a:solidFill>
                <a:latin typeface="Arial"/>
              </a:rPr>
              <a:t>NC</a:t>
            </a:r>
            <a:endParaRPr/>
          </a:p>
        </p:txBody>
      </p:sp>
      <p:sp>
        <p:nvSpPr>
          <p:cNvPr id="542" name="CustomShape 178"/>
          <p:cNvSpPr/>
          <p:nvPr/>
        </p:nvSpPr>
        <p:spPr>
          <a:xfrm>
            <a:off x="5697360" y="3022560"/>
            <a:ext cx="293400" cy="243720"/>
          </a:xfrm>
          <a:prstGeom prst="rect">
            <a:avLst/>
          </a:prstGeom>
          <a:noFill/>
          <a:ln w="9360">
            <a:noFill/>
          </a:ln>
        </p:spPr>
        <p:txBody>
          <a:bodyPr wrap="none" lIns="0" rIns="0" tIns="0" bIns="0"/>
          <a:p>
            <a:pPr>
              <a:lnSpc>
                <a:spcPct val="100000"/>
              </a:lnSpc>
            </a:pPr>
            <a:r>
              <a:rPr lang="en-US" sz="1600">
                <a:solidFill>
                  <a:srgbClr val="000000"/>
                </a:solidFill>
                <a:latin typeface="Arial"/>
              </a:rPr>
              <a:t>OE</a:t>
            </a:r>
            <a:endParaRPr/>
          </a:p>
        </p:txBody>
      </p:sp>
      <p:sp>
        <p:nvSpPr>
          <p:cNvPr id="543" name="CustomShape 179"/>
          <p:cNvSpPr/>
          <p:nvPr/>
        </p:nvSpPr>
        <p:spPr>
          <a:xfrm>
            <a:off x="5696640" y="3238560"/>
            <a:ext cx="417240" cy="243720"/>
          </a:xfrm>
          <a:prstGeom prst="rect">
            <a:avLst/>
          </a:prstGeom>
          <a:noFill/>
          <a:ln w="9360">
            <a:noFill/>
          </a:ln>
        </p:spPr>
        <p:txBody>
          <a:bodyPr wrap="none" lIns="0" rIns="0" tIns="0" bIns="0"/>
          <a:p>
            <a:pPr>
              <a:lnSpc>
                <a:spcPct val="100000"/>
              </a:lnSpc>
            </a:pPr>
            <a:r>
              <a:rPr lang="en-US" sz="1600">
                <a:solidFill>
                  <a:srgbClr val="000000"/>
                </a:solidFill>
                <a:latin typeface="Arial"/>
              </a:rPr>
              <a:t>RAS</a:t>
            </a:r>
            <a:endParaRPr/>
          </a:p>
        </p:txBody>
      </p:sp>
      <p:sp>
        <p:nvSpPr>
          <p:cNvPr id="544" name="CustomShape 180"/>
          <p:cNvSpPr/>
          <p:nvPr/>
        </p:nvSpPr>
        <p:spPr>
          <a:xfrm>
            <a:off x="5697000" y="3454560"/>
            <a:ext cx="327240" cy="243720"/>
          </a:xfrm>
          <a:prstGeom prst="rect">
            <a:avLst/>
          </a:prstGeom>
          <a:noFill/>
          <a:ln w="9360">
            <a:noFill/>
          </a:ln>
        </p:spPr>
        <p:txBody>
          <a:bodyPr wrap="none" lIns="0" rIns="0" tIns="0" bIns="0"/>
          <a:p>
            <a:pPr>
              <a:lnSpc>
                <a:spcPct val="100000"/>
              </a:lnSpc>
            </a:pPr>
            <a:r>
              <a:rPr lang="en-US" sz="1600">
                <a:solidFill>
                  <a:srgbClr val="000000"/>
                </a:solidFill>
                <a:latin typeface="Arial"/>
              </a:rPr>
              <a:t>WE</a:t>
            </a:r>
            <a:endParaRPr/>
          </a:p>
        </p:txBody>
      </p:sp>
      <p:sp>
        <p:nvSpPr>
          <p:cNvPr id="545" name="CustomShape 181"/>
          <p:cNvSpPr/>
          <p:nvPr/>
        </p:nvSpPr>
        <p:spPr>
          <a:xfrm>
            <a:off x="6399360" y="2158920"/>
            <a:ext cx="1174680" cy="243720"/>
          </a:xfrm>
          <a:prstGeom prst="rect">
            <a:avLst/>
          </a:prstGeom>
          <a:noFill/>
          <a:ln w="9360">
            <a:noFill/>
          </a:ln>
        </p:spPr>
        <p:txBody>
          <a:bodyPr wrap="none" lIns="0" rIns="0" tIns="0" bIns="0"/>
          <a:p>
            <a:pPr>
              <a:lnSpc>
                <a:spcPct val="100000"/>
              </a:lnSpc>
            </a:pPr>
            <a:r>
              <a:rPr lang="en-US" sz="1600">
                <a:solidFill>
                  <a:srgbClr val="000000"/>
                </a:solidFill>
                <a:latin typeface="Arial"/>
              </a:rPr>
              <a:t>Address bit </a:t>
            </a:r>
            <a:r>
              <a:rPr i="1" lang="en-US" sz="1600">
                <a:solidFill>
                  <a:srgbClr val="000000"/>
                </a:solidFill>
                <a:latin typeface="Arial"/>
              </a:rPr>
              <a:t>i</a:t>
            </a:r>
            <a:r>
              <a:rPr lang="en-US" sz="1600">
                <a:solidFill>
                  <a:srgbClr val="000000"/>
                </a:solidFill>
                <a:latin typeface="Arial"/>
              </a:rPr>
              <a:t> </a:t>
            </a:r>
            <a:endParaRPr/>
          </a:p>
        </p:txBody>
      </p:sp>
      <p:sp>
        <p:nvSpPr>
          <p:cNvPr id="546" name="CustomShape 182"/>
          <p:cNvSpPr/>
          <p:nvPr/>
        </p:nvSpPr>
        <p:spPr>
          <a:xfrm>
            <a:off x="6399360" y="2374920"/>
            <a:ext cx="2099520" cy="243720"/>
          </a:xfrm>
          <a:prstGeom prst="rect">
            <a:avLst/>
          </a:prstGeom>
          <a:noFill/>
          <a:ln w="9360">
            <a:noFill/>
          </a:ln>
        </p:spPr>
        <p:txBody>
          <a:bodyPr wrap="none" lIns="0" rIns="0" tIns="0" bIns="0"/>
          <a:p>
            <a:pPr>
              <a:lnSpc>
                <a:spcPct val="100000"/>
              </a:lnSpc>
            </a:pPr>
            <a:r>
              <a:rPr lang="en-US" sz="1600">
                <a:solidFill>
                  <a:srgbClr val="000000"/>
                </a:solidFill>
                <a:latin typeface="Arial"/>
              </a:rPr>
              <a:t>Column address strobe</a:t>
            </a:r>
            <a:endParaRPr/>
          </a:p>
        </p:txBody>
      </p:sp>
      <p:sp>
        <p:nvSpPr>
          <p:cNvPr id="547" name="CustomShape 183"/>
          <p:cNvSpPr/>
          <p:nvPr/>
        </p:nvSpPr>
        <p:spPr>
          <a:xfrm>
            <a:off x="6399360" y="2590920"/>
            <a:ext cx="858600" cy="243720"/>
          </a:xfrm>
          <a:prstGeom prst="rect">
            <a:avLst/>
          </a:prstGeom>
          <a:noFill/>
          <a:ln w="9360">
            <a:noFill/>
          </a:ln>
        </p:spPr>
        <p:txBody>
          <a:bodyPr wrap="none" lIns="0" rIns="0" tIns="0" bIns="0"/>
          <a:p>
            <a:pPr>
              <a:lnSpc>
                <a:spcPct val="100000"/>
              </a:lnSpc>
            </a:pPr>
            <a:r>
              <a:rPr lang="en-US" sz="1600">
                <a:solidFill>
                  <a:srgbClr val="000000"/>
                </a:solidFill>
                <a:latin typeface="Arial"/>
              </a:rPr>
              <a:t>Data bit </a:t>
            </a:r>
            <a:r>
              <a:rPr i="1" lang="en-US" sz="1600">
                <a:solidFill>
                  <a:srgbClr val="000000"/>
                </a:solidFill>
                <a:latin typeface="Arial"/>
              </a:rPr>
              <a:t>j</a:t>
            </a:r>
            <a:r>
              <a:rPr lang="en-US" sz="1600">
                <a:solidFill>
                  <a:srgbClr val="000000"/>
                </a:solidFill>
                <a:latin typeface="Arial"/>
              </a:rPr>
              <a:t> </a:t>
            </a:r>
            <a:endParaRPr/>
          </a:p>
        </p:txBody>
      </p:sp>
      <p:sp>
        <p:nvSpPr>
          <p:cNvPr id="548" name="CustomShape 184"/>
          <p:cNvSpPr/>
          <p:nvPr/>
        </p:nvSpPr>
        <p:spPr>
          <a:xfrm>
            <a:off x="6398640" y="2806560"/>
            <a:ext cx="1298160" cy="243720"/>
          </a:xfrm>
          <a:prstGeom prst="rect">
            <a:avLst/>
          </a:prstGeom>
          <a:noFill/>
          <a:ln w="9360">
            <a:noFill/>
          </a:ln>
        </p:spPr>
        <p:txBody>
          <a:bodyPr wrap="none" lIns="0" rIns="0" tIns="0" bIns="0"/>
          <a:p>
            <a:pPr>
              <a:lnSpc>
                <a:spcPct val="100000"/>
              </a:lnSpc>
            </a:pPr>
            <a:r>
              <a:rPr lang="en-US" sz="1600">
                <a:solidFill>
                  <a:srgbClr val="000000"/>
                </a:solidFill>
                <a:latin typeface="Arial"/>
              </a:rPr>
              <a:t>No connection</a:t>
            </a:r>
            <a:endParaRPr/>
          </a:p>
        </p:txBody>
      </p:sp>
      <p:sp>
        <p:nvSpPr>
          <p:cNvPr id="549" name="CustomShape 185"/>
          <p:cNvSpPr/>
          <p:nvPr/>
        </p:nvSpPr>
        <p:spPr>
          <a:xfrm>
            <a:off x="6399720" y="3022560"/>
            <a:ext cx="1275120" cy="243720"/>
          </a:xfrm>
          <a:prstGeom prst="rect">
            <a:avLst/>
          </a:prstGeom>
          <a:noFill/>
          <a:ln w="9360">
            <a:noFill/>
          </a:ln>
        </p:spPr>
        <p:txBody>
          <a:bodyPr wrap="none" lIns="0" rIns="0" tIns="0" bIns="0"/>
          <a:p>
            <a:pPr>
              <a:lnSpc>
                <a:spcPct val="100000"/>
              </a:lnSpc>
            </a:pPr>
            <a:r>
              <a:rPr lang="en-US" sz="1600">
                <a:solidFill>
                  <a:srgbClr val="000000"/>
                </a:solidFill>
                <a:latin typeface="Arial"/>
              </a:rPr>
              <a:t>Output enable</a:t>
            </a:r>
            <a:endParaRPr/>
          </a:p>
        </p:txBody>
      </p:sp>
      <p:sp>
        <p:nvSpPr>
          <p:cNvPr id="550" name="CustomShape 186"/>
          <p:cNvSpPr/>
          <p:nvPr/>
        </p:nvSpPr>
        <p:spPr>
          <a:xfrm>
            <a:off x="6399720" y="3238560"/>
            <a:ext cx="1805400" cy="243720"/>
          </a:xfrm>
          <a:prstGeom prst="rect">
            <a:avLst/>
          </a:prstGeom>
          <a:noFill/>
          <a:ln w="9360">
            <a:noFill/>
          </a:ln>
        </p:spPr>
        <p:txBody>
          <a:bodyPr wrap="none" lIns="0" rIns="0" tIns="0" bIns="0"/>
          <a:p>
            <a:pPr>
              <a:lnSpc>
                <a:spcPct val="100000"/>
              </a:lnSpc>
            </a:pPr>
            <a:r>
              <a:rPr lang="en-US" sz="1600">
                <a:solidFill>
                  <a:srgbClr val="000000"/>
                </a:solidFill>
                <a:latin typeface="Arial"/>
              </a:rPr>
              <a:t>Row address strobe</a:t>
            </a:r>
            <a:endParaRPr/>
          </a:p>
        </p:txBody>
      </p:sp>
      <p:sp>
        <p:nvSpPr>
          <p:cNvPr id="551" name="CustomShape 187"/>
          <p:cNvSpPr/>
          <p:nvPr/>
        </p:nvSpPr>
        <p:spPr>
          <a:xfrm>
            <a:off x="6400800" y="3454560"/>
            <a:ext cx="1136520" cy="243720"/>
          </a:xfrm>
          <a:prstGeom prst="rect">
            <a:avLst/>
          </a:prstGeom>
          <a:noFill/>
          <a:ln w="9360">
            <a:noFill/>
          </a:ln>
        </p:spPr>
        <p:txBody>
          <a:bodyPr wrap="none" lIns="0" rIns="0" tIns="0" bIns="0"/>
          <a:p>
            <a:pPr>
              <a:lnSpc>
                <a:spcPct val="100000"/>
              </a:lnSpc>
            </a:pPr>
            <a:r>
              <a:rPr lang="en-US" sz="1600">
                <a:solidFill>
                  <a:srgbClr val="000000"/>
                </a:solidFill>
                <a:latin typeface="Arial"/>
              </a:rPr>
              <a:t>Write enable</a:t>
            </a:r>
            <a:endParaRPr/>
          </a:p>
        </p:txBody>
      </p:sp>
    </p:spTree>
  </p:cSld>
  <p:timing>
    <p:tnLst>
      <p:par>
        <p:cTn id="34" dur="indefinite" restart="never" nodeType="tmRoot">
          <p:childTnLst>
            <p:seq>
              <p:cTn id="35"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