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4"/>
  </p:notesMasterIdLst>
  <p:handoutMasterIdLst>
    <p:handoutMasterId r:id="rId15"/>
  </p:handoutMasterIdLst>
  <p:sldIdLst>
    <p:sldId id="256" r:id="rId5"/>
    <p:sldId id="275" r:id="rId6"/>
    <p:sldId id="257" r:id="rId7"/>
    <p:sldId id="270" r:id="rId8"/>
    <p:sldId id="271" r:id="rId9"/>
    <p:sldId id="272" r:id="rId10"/>
    <p:sldId id="273" r:id="rId11"/>
    <p:sldId id="274" r:id="rId12"/>
    <p:sldId id="268" r:id="rId1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12/13/2024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12/13/2024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537728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&lt;Real-Time Chat App&gt;</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spc="-1" dirty="0">
                <a:solidFill>
                  <a:srgbClr val="000000"/>
                </a:solidFill>
                <a:latin typeface="Times New Roman" panose="02020603050405020304" pitchFamily="18" charset="0"/>
                <a:ea typeface="MS PGothic"/>
                <a:cs typeface="Times New Roman" panose="02020603050405020304" pitchFamily="18" charset="0"/>
              </a:rPr>
              <a:t>&lt;</a:t>
            </a:r>
            <a:r>
              <a:rPr lang="en-US" sz="2000" spc="-1" dirty="0" err="1">
                <a:solidFill>
                  <a:srgbClr val="000000"/>
                </a:solidFill>
                <a:latin typeface="Times New Roman" panose="02020603050405020304" pitchFamily="18" charset="0"/>
                <a:ea typeface="MS PGothic"/>
                <a:cs typeface="Times New Roman" panose="02020603050405020304" pitchFamily="18" charset="0"/>
              </a:rPr>
              <a:t>Saikat</a:t>
            </a:r>
            <a:r>
              <a:rPr lang="en-US" sz="2000" spc="-1" dirty="0">
                <a:solidFill>
                  <a:srgbClr val="000000"/>
                </a:solidFill>
                <a:latin typeface="Times New Roman" panose="02020603050405020304" pitchFamily="18" charset="0"/>
                <a:ea typeface="MS PGothic"/>
                <a:cs typeface="Times New Roman" panose="02020603050405020304" pitchFamily="18" charset="0"/>
              </a:rPr>
              <a:t> Hazra&gt;</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&lt;2210992216</a:t>
            </a:r>
            <a:r>
              <a:rPr lang="en-US" sz="2000" spc="-1" dirty="0">
                <a:solidFill>
                  <a:srgbClr val="000000"/>
                </a:solidFill>
                <a:latin typeface="Times New Roman" panose="02020603050405020304" pitchFamily="18" charset="0"/>
                <a:ea typeface="MS PGothic"/>
                <a:cs typeface="Times New Roman" panose="02020603050405020304" pitchFamily="18" charset="0"/>
              </a:rPr>
              <a:t>&gt;</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&lt;Harpreet Kaur/</a:t>
            </a:r>
            <a:r>
              <a:rPr lang="en-US" sz="2000" b="0" strike="noStrike" spc="-1" dirty="0" err="1">
                <a:solidFill>
                  <a:srgbClr val="000000"/>
                </a:solidFill>
                <a:latin typeface="Times New Roman" panose="02020603050405020304" pitchFamily="18" charset="0"/>
                <a:ea typeface="MS PGothic"/>
                <a:cs typeface="Times New Roman" panose="02020603050405020304" pitchFamily="18" charset="0"/>
              </a:rPr>
              <a:t>Saikat</a:t>
            </a: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 Hazra/</a:t>
            </a:r>
            <a:r>
              <a:rPr lang="en-US" sz="2000" b="0" strike="noStrike" spc="-1" dirty="0" err="1">
                <a:solidFill>
                  <a:srgbClr val="000000"/>
                </a:solidFill>
                <a:latin typeface="Times New Roman" panose="02020603050405020304" pitchFamily="18" charset="0"/>
                <a:ea typeface="MS PGothic"/>
                <a:cs typeface="Times New Roman" panose="02020603050405020304" pitchFamily="18" charset="0"/>
              </a:rPr>
              <a:t>Sachidananad</a:t>
            </a: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 Gupta&gt;</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3312C8A-3B11-558E-4803-CA5BEE3BDCE2}"/>
              </a:ext>
            </a:extLst>
          </p:cNvPr>
          <p:cNvSpPr>
            <a:spLocks noGrp="1"/>
          </p:cNvSpPr>
          <p:nvPr>
            <p:ph type="subTitle"/>
          </p:nvPr>
        </p:nvSpPr>
        <p:spPr>
          <a:xfrm>
            <a:off x="0" y="865632"/>
            <a:ext cx="6449568" cy="3372648"/>
          </a:xfrm>
        </p:spPr>
        <p:txBody>
          <a:bodyPr/>
          <a:lstStyle/>
          <a:p>
            <a:pPr marL="0" indent="0">
              <a:buNone/>
            </a:pPr>
            <a:r>
              <a:rPr lang="en-IN" sz="3200" b="1" dirty="0">
                <a:latin typeface="Times New Roman" panose="02020603050405020304" pitchFamily="18" charset="0"/>
                <a:cs typeface="Times New Roman" panose="02020603050405020304" pitchFamily="18" charset="0"/>
              </a:rPr>
              <a:t>Submitted By:</a:t>
            </a:r>
          </a:p>
          <a:p>
            <a:r>
              <a:rPr lang="en-IN" sz="2000" dirty="0" err="1">
                <a:latin typeface="Times New Roman" panose="02020603050405020304" pitchFamily="18" charset="0"/>
                <a:cs typeface="Times New Roman" panose="02020603050405020304" pitchFamily="18" charset="0"/>
              </a:rPr>
              <a:t>Saikat</a:t>
            </a:r>
            <a:r>
              <a:rPr lang="en-IN" sz="2000" dirty="0">
                <a:latin typeface="Times New Roman" panose="02020603050405020304" pitchFamily="18" charset="0"/>
                <a:cs typeface="Times New Roman" panose="02020603050405020304" pitchFamily="18" charset="0"/>
              </a:rPr>
              <a:t> Hazra (2210992216)</a:t>
            </a:r>
          </a:p>
          <a:p>
            <a:r>
              <a:rPr lang="en-IN" sz="2000" dirty="0" err="1">
                <a:latin typeface="Times New Roman" panose="02020603050405020304" pitchFamily="18" charset="0"/>
                <a:cs typeface="Times New Roman" panose="02020603050405020304" pitchFamily="18" charset="0"/>
              </a:rPr>
              <a:t>Sachidananad</a:t>
            </a:r>
            <a:r>
              <a:rPr lang="en-IN" sz="2000" dirty="0">
                <a:latin typeface="Times New Roman" panose="02020603050405020304" pitchFamily="18" charset="0"/>
                <a:cs typeface="Times New Roman" panose="02020603050405020304" pitchFamily="18" charset="0"/>
              </a:rPr>
              <a:t> Gupta (2210992202)</a:t>
            </a:r>
          </a:p>
          <a:p>
            <a:r>
              <a:rPr lang="en-IN" sz="2000" dirty="0">
                <a:latin typeface="Times New Roman" panose="02020603050405020304" pitchFamily="18" charset="0"/>
                <a:cs typeface="Times New Roman" panose="02020603050405020304" pitchFamily="18" charset="0"/>
              </a:rPr>
              <a:t>Sachin Kumar (2210992204)</a:t>
            </a:r>
          </a:p>
          <a:p>
            <a:r>
              <a:rPr lang="en-IN" sz="2000" dirty="0" err="1">
                <a:latin typeface="Times New Roman" panose="02020603050405020304" pitchFamily="18" charset="0"/>
                <a:cs typeface="Times New Roman" panose="02020603050405020304" pitchFamily="18" charset="0"/>
              </a:rPr>
              <a:t>Sarbraj</a:t>
            </a:r>
            <a:r>
              <a:rPr lang="en-IN" sz="2000" dirty="0">
                <a:latin typeface="Times New Roman" panose="02020603050405020304" pitchFamily="18" charset="0"/>
                <a:cs typeface="Times New Roman" panose="02020603050405020304" pitchFamily="18" charset="0"/>
              </a:rPr>
              <a:t> Singh (2210992258)</a:t>
            </a:r>
          </a:p>
          <a:p>
            <a:r>
              <a:rPr lang="en-IN" sz="2000" dirty="0" err="1">
                <a:latin typeface="Times New Roman" panose="02020603050405020304" pitchFamily="18" charset="0"/>
                <a:cs typeface="Times New Roman" panose="02020603050405020304" pitchFamily="18" charset="0"/>
              </a:rPr>
              <a:t>Ishanesh</a:t>
            </a:r>
            <a:r>
              <a:rPr lang="en-IN" sz="2000" dirty="0">
                <a:latin typeface="Times New Roman" panose="02020603050405020304" pitchFamily="18" charset="0"/>
                <a:cs typeface="Times New Roman" panose="02020603050405020304" pitchFamily="18" charset="0"/>
              </a:rPr>
              <a:t> Srivastava (2210991685)</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5</a:t>
            </a:r>
            <a:r>
              <a:rPr lang="en-IN" sz="2000" baseline="30000" dirty="0">
                <a:latin typeface="Times New Roman" panose="02020603050405020304" pitchFamily="18" charset="0"/>
                <a:cs typeface="Times New Roman" panose="02020603050405020304" pitchFamily="18" charset="0"/>
              </a:rPr>
              <a:t>th</a:t>
            </a:r>
            <a:r>
              <a:rPr lang="en-IN" sz="2000" dirty="0">
                <a:latin typeface="Times New Roman" panose="02020603050405020304" pitchFamily="18" charset="0"/>
                <a:cs typeface="Times New Roman" panose="02020603050405020304" pitchFamily="18" charset="0"/>
              </a:rPr>
              <a:t> semester, Session: 2022-2026</a:t>
            </a:r>
          </a:p>
        </p:txBody>
      </p:sp>
    </p:spTree>
    <p:extLst>
      <p:ext uri="{BB962C8B-B14F-4D97-AF65-F5344CB8AC3E}">
        <p14:creationId xmlns:p14="http://schemas.microsoft.com/office/powerpoint/2010/main" val="42269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p:cNvSpPr txBox="1"/>
          <p:nvPr/>
        </p:nvSpPr>
        <p:spPr>
          <a:xfrm>
            <a:off x="164008" y="1109742"/>
            <a:ext cx="8838720" cy="4838571"/>
          </a:xfrm>
          <a:prstGeom prst="rect">
            <a:avLst/>
          </a:prstGeom>
          <a:noFill/>
          <a:ln w="9360">
            <a:noFill/>
          </a:ln>
        </p:spPr>
        <p:txBody>
          <a:bodyPr>
            <a:noAutofit/>
          </a:bodyPr>
          <a:lstStyle/>
          <a:p>
            <a:pPr marR="0" lvl="0" algn="l" defTabSz="457200" rtl="0" eaLnBrk="1" fontAlgn="auto" latinLnBrk="0" hangingPunct="1">
              <a:lnSpc>
                <a:spcPct val="100000"/>
              </a:lnSpc>
              <a:spcBef>
                <a:spcPct val="2000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000" b="1" dirty="0">
                <a:solidFill>
                  <a:prstClr val="black"/>
                </a:solidFill>
                <a:latin typeface="Times New Roman" panose="02020603050405020304" pitchFamily="18" charset="0"/>
                <a:cs typeface="Times New Roman" panose="02020603050405020304" pitchFamily="18" charset="0"/>
              </a:rPr>
              <a:t>Objective</a:t>
            </a:r>
          </a:p>
          <a:p>
            <a:pPr lvl="1" defTabSz="457200">
              <a:spcBef>
                <a:spcPct val="20000"/>
              </a:spcBef>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 develop a scalable and secure real-time messaging platform enabling instant communication with features like text, media sharing, file uploads, notifications, and video/voice calls.</a:t>
            </a:r>
          </a:p>
          <a:p>
            <a:pPr>
              <a:lnSpc>
                <a:spcPct val="150000"/>
              </a:lnSpc>
              <a:spcBef>
                <a:spcPts val="400"/>
              </a:spcBef>
            </a:pPr>
            <a:endParaRPr lang="en-US" sz="1900" b="0" strike="noStrike" spc="-1" dirty="0">
              <a:solidFill>
                <a:srgbClr val="000000"/>
              </a:solidFill>
              <a:latin typeface="Calibri"/>
            </a:endParaRPr>
          </a:p>
          <a:p>
            <a:pPr marL="457200" lvl="0" indent="-317500">
              <a:buClr>
                <a:srgbClr val="000000"/>
              </a:buClr>
              <a:buSzPts val="1400"/>
              <a:buChar char="●"/>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Introduction to MERN Stack</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1">
              <a:spcBef>
                <a:spcPts val="400"/>
              </a:spcBef>
            </a:pPr>
            <a:r>
              <a:rPr lang="en-US" sz="1900" spc="-1" dirty="0">
                <a:solidFill>
                  <a:srgbClr val="000000"/>
                </a:solidFill>
                <a:latin typeface="Calibri"/>
              </a:rPr>
              <a:t>	</a:t>
            </a:r>
            <a:r>
              <a:rPr lang="en-US" sz="2000" spc="-1" dirty="0">
                <a:solidFill>
                  <a:srgbClr val="000000"/>
                </a:solidFill>
                <a:latin typeface="Times New Roman" panose="02020603050405020304" pitchFamily="18" charset="0"/>
                <a:cs typeface="Times New Roman" panose="02020603050405020304" pitchFamily="18" charset="0"/>
              </a:rPr>
              <a:t>In this presentation, we will explore the MERN stack for building a scalable and secure real-time chat application. The MERN stack consists of MongoDB, Express.js, React, and Node.js, allowing for efficient development of modern web applications with instant messaging and media sharing features.</a:t>
            </a:r>
          </a:p>
          <a:p>
            <a:pPr lvl="1">
              <a:lnSpc>
                <a:spcPct val="150000"/>
              </a:lnSpc>
              <a:spcBef>
                <a:spcPts val="400"/>
              </a:spcBef>
            </a:pPr>
            <a:r>
              <a:rPr lang="en-US" sz="2000" b="1" spc="-1" dirty="0">
                <a:solidFill>
                  <a:srgbClr val="000000"/>
                </a:solidFill>
                <a:latin typeface="Times New Roman" panose="02020603050405020304" pitchFamily="18" charset="0"/>
                <a:cs typeface="Times New Roman" panose="02020603050405020304" pitchFamily="18" charset="0"/>
              </a:rPr>
              <a:t>	</a:t>
            </a: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B55E-0A2E-C4BE-C850-D5CA83ABE866}"/>
              </a:ext>
            </a:extLst>
          </p:cNvPr>
          <p:cNvSpPr>
            <a:spLocks noGrp="1"/>
          </p:cNvSpPr>
          <p:nvPr>
            <p:ph type="title"/>
          </p:nvPr>
        </p:nvSpPr>
        <p:spPr>
          <a:xfrm>
            <a:off x="0" y="363794"/>
            <a:ext cx="6027174" cy="550246"/>
          </a:xfrm>
        </p:spPr>
        <p:txBody>
          <a:bodyPr/>
          <a:lstStyle/>
          <a:p>
            <a:r>
              <a:rPr lang="en-US" sz="3200" b="1" strike="noStrike" spc="-1" dirty="0">
                <a:solidFill>
                  <a:srgbClr val="000000"/>
                </a:solidFill>
                <a:latin typeface="Times New Roman" panose="02020603050405020304" pitchFamily="18" charset="0"/>
                <a:cs typeface="Times New Roman" panose="02020603050405020304" pitchFamily="18" charset="0"/>
              </a:rPr>
              <a:t>Key Features of the Application</a:t>
            </a:r>
            <a:br>
              <a:rPr lang="en-US" sz="4400" b="1" strike="noStrike" spc="-1" dirty="0">
                <a:solidFill>
                  <a:srgbClr val="000000"/>
                </a:solidFill>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2114A40-B65F-BCFB-913B-67867FE8106A}"/>
              </a:ext>
            </a:extLst>
          </p:cNvPr>
          <p:cNvSpPr>
            <a:spLocks noGrp="1"/>
          </p:cNvSpPr>
          <p:nvPr>
            <p:ph type="body"/>
          </p:nvPr>
        </p:nvSpPr>
        <p:spPr/>
        <p:txBody>
          <a:bodyPr/>
          <a:lstStyle/>
          <a:p>
            <a:r>
              <a:rPr lang="en-US" sz="2000" spc="-1" dirty="0">
                <a:solidFill>
                  <a:srgbClr val="000000"/>
                </a:solidFill>
                <a:latin typeface="Times New Roman" panose="02020603050405020304" pitchFamily="18" charset="0"/>
                <a:cs typeface="Times New Roman" panose="02020603050405020304" pitchFamily="18" charset="0"/>
              </a:rPr>
              <a:t>Our chat application will focus on essential features such as instant messaging, media sharing, and integrated communications. These features enhance user engagement and ensure a seamless experience. Additionally, we will implement user authentication and data encryption for enhanced security.</a:t>
            </a:r>
            <a:endParaRPr lang="en-US" sz="2000" strike="noStrike" spc="-1" dirty="0">
              <a:solidFill>
                <a:srgbClr val="0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develop the application, we need to set up the MERN environment. This includes installing Node.js, configuring MongoDB, and setting up Express.js for backend services. Proper configuration ensures a smooth development process and allows for effective communication between front-end and back-end components.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61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227F-3CAD-88BF-6D92-694E7DF39517}"/>
              </a:ext>
            </a:extLst>
          </p:cNvPr>
          <p:cNvSpPr>
            <a:spLocks noGrp="1"/>
          </p:cNvSpPr>
          <p:nvPr>
            <p:ph type="title"/>
          </p:nvPr>
        </p:nvSpPr>
        <p:spPr>
          <a:xfrm>
            <a:off x="0" y="0"/>
            <a:ext cx="6253316" cy="914040"/>
          </a:xfrm>
        </p:spPr>
        <p:txBody>
          <a:bodyPr/>
          <a:lstStyle/>
          <a:p>
            <a:r>
              <a:rPr lang="en-IN" sz="3200" dirty="0"/>
              <a:t>Building Real-Time Functionality</a:t>
            </a:r>
          </a:p>
        </p:txBody>
      </p:sp>
      <p:sp>
        <p:nvSpPr>
          <p:cNvPr id="3" name="Text Placeholder 2">
            <a:extLst>
              <a:ext uri="{FF2B5EF4-FFF2-40B4-BE49-F238E27FC236}">
                <a16:creationId xmlns:a16="http://schemas.microsoft.com/office/drawing/2014/main" id="{1A919BBC-EF96-93ED-129A-B0F8A4629CA1}"/>
              </a:ext>
            </a:extLst>
          </p:cNvPr>
          <p:cNvSpPr>
            <a:spLocks noGrp="1"/>
          </p:cNvSpPr>
          <p:nvPr>
            <p:ph type="body"/>
          </p:nvPr>
        </p:nvSpPr>
        <p:spPr/>
        <p:txBody>
          <a:bodyPr>
            <a:normAutofit fontScale="77500" lnSpcReduction="20000"/>
          </a:bodyPr>
          <a:lstStyle/>
          <a:p>
            <a:r>
              <a:rPr lang="en-US" sz="2400" dirty="0">
                <a:latin typeface="Times New Roman" panose="02020603050405020304" pitchFamily="18" charset="0"/>
                <a:cs typeface="Times New Roman" panose="02020603050405020304" pitchFamily="18" charset="0"/>
              </a:rPr>
              <a:t>Implementing real-time functionality is crucial for a chat application. We will use Socket.io to enable real-time communication between users. This allows for instant message delivery and updates, creating an engaging user experience. Proper handling of events and connections is essential for performance.</a:t>
            </a:r>
          </a:p>
          <a:p>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Full MERN Stack Development:</a:t>
            </a:r>
          </a:p>
          <a:p>
            <a:r>
              <a:rPr lang="en-US" sz="2400" dirty="0">
                <a:latin typeface="Times New Roman" panose="02020603050405020304" pitchFamily="18" charset="0"/>
                <a:cs typeface="Times New Roman" panose="02020603050405020304" pitchFamily="18" charset="0"/>
              </a:rPr>
              <a:t>   - Pros: High customization and scalability</a:t>
            </a:r>
          </a:p>
          <a:p>
            <a:r>
              <a:rPr lang="en-US" sz="2400" dirty="0">
                <a:latin typeface="Times New Roman" panose="02020603050405020304" pitchFamily="18" charset="0"/>
                <a:cs typeface="Times New Roman" panose="02020603050405020304" pitchFamily="18" charset="0"/>
              </a:rPr>
              <a:t>   - Cons: Time-intensive and complex</a:t>
            </a:r>
          </a:p>
          <a:p>
            <a:r>
              <a:rPr lang="en-US" sz="2400" dirty="0">
                <a:latin typeface="Times New Roman" panose="02020603050405020304" pitchFamily="18" charset="0"/>
                <a:cs typeface="Times New Roman" panose="02020603050405020304" pitchFamily="18" charset="0"/>
              </a:rPr>
              <a:t>2. Pre-built Frameworks (e.g., Firebase):</a:t>
            </a:r>
          </a:p>
          <a:p>
            <a:r>
              <a:rPr lang="en-US" sz="2400" dirty="0">
                <a:latin typeface="Times New Roman" panose="02020603050405020304" pitchFamily="18" charset="0"/>
                <a:cs typeface="Times New Roman" panose="02020603050405020304" pitchFamily="18" charset="0"/>
              </a:rPr>
              <a:t>   - Pros: Quick setup, cost-effective</a:t>
            </a:r>
          </a:p>
          <a:p>
            <a:r>
              <a:rPr lang="en-US" sz="2400" dirty="0">
                <a:latin typeface="Times New Roman" panose="02020603050405020304" pitchFamily="18" charset="0"/>
                <a:cs typeface="Times New Roman" panose="02020603050405020304" pitchFamily="18" charset="0"/>
              </a:rPr>
              <a:t>   - Cons: Limited customization and scalability</a:t>
            </a:r>
          </a:p>
          <a:p>
            <a:r>
              <a:rPr lang="en-US" sz="2400" dirty="0">
                <a:latin typeface="Times New Roman" panose="02020603050405020304" pitchFamily="18" charset="0"/>
                <a:cs typeface="Times New Roman" panose="02020603050405020304" pitchFamily="18" charset="0"/>
              </a:rPr>
              <a:t>3. Hybrid Approach:</a:t>
            </a:r>
          </a:p>
          <a:p>
            <a:r>
              <a:rPr lang="en-US" sz="2400" dirty="0">
                <a:latin typeface="Times New Roman" panose="02020603050405020304" pitchFamily="18" charset="0"/>
                <a:cs typeface="Times New Roman" panose="02020603050405020304" pitchFamily="18" charset="0"/>
              </a:rPr>
              <a:t>   - Combines custom backend and third-party services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35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4EC3-6DC6-DA6B-843D-9B60D33B6B9C}"/>
              </a:ext>
            </a:extLst>
          </p:cNvPr>
          <p:cNvSpPr>
            <a:spLocks noGrp="1"/>
          </p:cNvSpPr>
          <p:nvPr>
            <p:ph type="title"/>
          </p:nvPr>
        </p:nvSpPr>
        <p:spPr>
          <a:xfrm>
            <a:off x="0" y="0"/>
            <a:ext cx="5888736" cy="914040"/>
          </a:xfrm>
        </p:spPr>
        <p:txBody>
          <a:bodyPr/>
          <a:lstStyle/>
          <a:p>
            <a:r>
              <a:rPr lang="en-IN" sz="3200" dirty="0"/>
              <a:t>Advantages &amp; Disadvantages</a:t>
            </a:r>
          </a:p>
        </p:txBody>
      </p:sp>
      <p:sp>
        <p:nvSpPr>
          <p:cNvPr id="3" name="Text Placeholder 2">
            <a:extLst>
              <a:ext uri="{FF2B5EF4-FFF2-40B4-BE49-F238E27FC236}">
                <a16:creationId xmlns:a16="http://schemas.microsoft.com/office/drawing/2014/main" id="{2BB450F0-580B-B6A5-05D1-E8738B734BB7}"/>
              </a:ext>
            </a:extLst>
          </p:cNvPr>
          <p:cNvSpPr>
            <a:spLocks noGrp="1"/>
          </p:cNvSpPr>
          <p:nvPr>
            <p:ph type="body"/>
          </p:nvPr>
        </p:nvSpPr>
        <p:spPr>
          <a:xfrm>
            <a:off x="268224" y="1133856"/>
            <a:ext cx="8210952" cy="5401056"/>
          </a:xfrm>
        </p:spPr>
        <p:txBody>
          <a:bodyPr>
            <a:normAutofit/>
          </a:bodyPr>
          <a:lstStyle/>
          <a:p>
            <a:r>
              <a:rPr lang="en-US" sz="2000" b="1" dirty="0">
                <a:latin typeface="Times New Roman" panose="02020603050405020304" pitchFamily="18" charset="0"/>
                <a:cs typeface="Times New Roman" panose="02020603050405020304" pitchFamily="18" charset="0"/>
              </a:rPr>
              <a:t>Advantages:</a:t>
            </a:r>
          </a:p>
          <a:p>
            <a:pPr>
              <a:buFont typeface="+mj-lt"/>
              <a:buAutoNum type="arabicPeriod"/>
            </a:pPr>
            <a:r>
              <a:rPr lang="en-US" sz="2000" dirty="0">
                <a:latin typeface="Times New Roman" panose="02020603050405020304" pitchFamily="18" charset="0"/>
                <a:cs typeface="Times New Roman" panose="02020603050405020304" pitchFamily="18" charset="0"/>
              </a:rPr>
              <a:t>Instant Communication: Facilitates real-time messaging, reducing communication delays and enhancing user experience.</a:t>
            </a:r>
          </a:p>
          <a:p>
            <a:pPr>
              <a:buFont typeface="+mj-lt"/>
              <a:buAutoNum type="arabicPeriod"/>
            </a:pPr>
            <a:r>
              <a:rPr lang="en-US" sz="2000" dirty="0">
                <a:latin typeface="Times New Roman" panose="02020603050405020304" pitchFamily="18" charset="0"/>
                <a:cs typeface="Times New Roman" panose="02020603050405020304" pitchFamily="18" charset="0"/>
              </a:rPr>
              <a:t>Scalability: The system can scale to accommodate a growing number of users without significant performance degradation.</a:t>
            </a:r>
          </a:p>
          <a:p>
            <a:pPr>
              <a:buFont typeface="+mj-lt"/>
              <a:buAutoNum type="arabicPeriod"/>
            </a:pPr>
            <a:r>
              <a:rPr lang="en-US" sz="2000" dirty="0">
                <a:latin typeface="Times New Roman" panose="02020603050405020304" pitchFamily="18" charset="0"/>
                <a:cs typeface="Times New Roman" panose="02020603050405020304" pitchFamily="18" charset="0"/>
              </a:rPr>
              <a:t>Cross-Platform Access: Supports multiple platforms (web and mobile), ensuring accessibility for all users.</a:t>
            </a:r>
          </a:p>
          <a:p>
            <a:pPr>
              <a:buFont typeface="+mj-lt"/>
              <a:buAutoNum type="arabicPeriod"/>
            </a:pPr>
            <a:r>
              <a:rPr lang="en-US" sz="2000" dirty="0">
                <a:latin typeface="Times New Roman" panose="02020603050405020304" pitchFamily="18" charset="0"/>
                <a:cs typeface="Times New Roman" panose="02020603050405020304" pitchFamily="18" charset="0"/>
              </a:rPr>
              <a:t>Integration Capabilities: Easily integrates with other tools and platforms (e.g., file storage, video conferencing).</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Disadvantages:</a:t>
            </a:r>
          </a:p>
          <a:p>
            <a:pPr marL="0" indent="0">
              <a:buNone/>
            </a:pPr>
            <a:r>
              <a:rPr lang="en-US" sz="2000" dirty="0">
                <a:latin typeface="Times New Roman" panose="02020603050405020304" pitchFamily="18" charset="0"/>
                <a:cs typeface="Times New Roman" panose="02020603050405020304" pitchFamily="18" charset="0"/>
              </a:rPr>
              <a:t>1.High development complexity: Building a fully functional real-time   application with features like push notifications, media sharing, and video calls can be complex.</a:t>
            </a:r>
          </a:p>
          <a:p>
            <a:pPr marL="0" indent="0">
              <a:buNone/>
            </a:pPr>
            <a:r>
              <a:rPr lang="en-US" sz="2000" dirty="0">
                <a:latin typeface="Times New Roman" panose="02020603050405020304" pitchFamily="18" charset="0"/>
                <a:cs typeface="Times New Roman" panose="02020603050405020304" pitchFamily="18" charset="0"/>
              </a:rPr>
              <a:t>2.Resource-Intensive:Requires significant time, skill, and resources for both backend and frontend development.</a:t>
            </a:r>
          </a:p>
          <a:p>
            <a:endParaRPr lang="en-IN" dirty="0"/>
          </a:p>
        </p:txBody>
      </p:sp>
    </p:spTree>
    <p:extLst>
      <p:ext uri="{BB962C8B-B14F-4D97-AF65-F5344CB8AC3E}">
        <p14:creationId xmlns:p14="http://schemas.microsoft.com/office/powerpoint/2010/main" val="4127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2BDB-C08B-161D-871F-EF4A0476D879}"/>
              </a:ext>
            </a:extLst>
          </p:cNvPr>
          <p:cNvSpPr>
            <a:spLocks noGrp="1"/>
          </p:cNvSpPr>
          <p:nvPr>
            <p:ph type="title"/>
          </p:nvPr>
        </p:nvSpPr>
        <p:spPr/>
        <p:txBody>
          <a:bodyPr/>
          <a:lstStyle/>
          <a:p>
            <a:r>
              <a:rPr lang="en-IN" sz="3200" dirty="0"/>
              <a:t>Project </a:t>
            </a:r>
            <a:r>
              <a:rPr lang="en-IN" sz="3200" dirty="0">
                <a:latin typeface="Times New Roman" panose="02020603050405020304" pitchFamily="18" charset="0"/>
                <a:cs typeface="Times New Roman" panose="02020603050405020304" pitchFamily="18" charset="0"/>
              </a:rPr>
              <a:t>Highlights</a:t>
            </a:r>
          </a:p>
        </p:txBody>
      </p:sp>
      <p:sp>
        <p:nvSpPr>
          <p:cNvPr id="3" name="Subtitle 2">
            <a:extLst>
              <a:ext uri="{FF2B5EF4-FFF2-40B4-BE49-F238E27FC236}">
                <a16:creationId xmlns:a16="http://schemas.microsoft.com/office/drawing/2014/main" id="{E0552564-4D8F-6BB1-1216-3CE736E002BF}"/>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44D4818B-C342-6294-AE6E-8BBA7C58E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6066"/>
            <a:ext cx="9144000" cy="4605867"/>
          </a:xfrm>
          <a:prstGeom prst="rect">
            <a:avLst/>
          </a:prstGeom>
        </p:spPr>
      </p:pic>
    </p:spTree>
    <p:extLst>
      <p:ext uri="{BB962C8B-B14F-4D97-AF65-F5344CB8AC3E}">
        <p14:creationId xmlns:p14="http://schemas.microsoft.com/office/powerpoint/2010/main" val="99051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FE8-7946-E4A3-DA61-677A1CBA69F2}"/>
              </a:ext>
            </a:extLst>
          </p:cNvPr>
          <p:cNvSpPr>
            <a:spLocks noGrp="1"/>
          </p:cNvSpPr>
          <p:nvPr>
            <p:ph type="title"/>
          </p:nvPr>
        </p:nvSpPr>
        <p:spPr/>
        <p:txBody>
          <a:bodyPr/>
          <a:lstStyle/>
          <a:p>
            <a:r>
              <a:rPr lang="en-IN" sz="3200" dirty="0"/>
              <a:t>Conclusion</a:t>
            </a:r>
          </a:p>
        </p:txBody>
      </p:sp>
      <p:sp>
        <p:nvSpPr>
          <p:cNvPr id="3" name="Text Placeholder 2">
            <a:extLst>
              <a:ext uri="{FF2B5EF4-FFF2-40B4-BE49-F238E27FC236}">
                <a16:creationId xmlns:a16="http://schemas.microsoft.com/office/drawing/2014/main" id="{941B64D3-C7DB-8638-F238-DF1F9FD7ABBC}"/>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In conclusion, building a scalable and secure real-time chat application using the MERN stack is achievable with proper planning and implementation. Future work may include adding features such as video calls and group chats, enhancing user experience and engagement further.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35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9</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34729</TotalTime>
  <Words>586</Words>
  <Application>Microsoft Office PowerPoint</Application>
  <PresentationFormat>On-screen Show (4:3)</PresentationFormat>
  <Paragraphs>64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PowerPoint Presentation</vt:lpstr>
      <vt:lpstr>PowerPoint Presentation</vt:lpstr>
      <vt:lpstr>PowerPoint Presentation</vt:lpstr>
      <vt:lpstr>Key Features of the Application </vt:lpstr>
      <vt:lpstr>Building Real-Time Functionality</vt:lpstr>
      <vt:lpstr>Advantages &amp; Disadvantages</vt:lpstr>
      <vt:lpstr>Project Highlights</vt:lpstr>
      <vt:lpstr>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SAIKAT HAZRA</cp:lastModifiedBy>
  <cp:revision>2296</cp:revision>
  <dcterms:created xsi:type="dcterms:W3CDTF">2010-04-09T07:36:15Z</dcterms:created>
  <dcterms:modified xsi:type="dcterms:W3CDTF">2024-12-13T14:39:46Z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