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7454-C139-28C1-6542-463C43403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5B95B-C2A3-4C66-26FF-6BBC862E4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C8610-5D93-13DC-A2AF-97E0706BB912}"/>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CEA235C3-7814-2616-18EB-CEB77E996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C951-46D0-D87F-64D7-E56ADA21FB1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1470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85DC-9506-2D49-B040-F3CDB8ACA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22C48-5D16-6970-4293-38B93FAA3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37BE6-926C-213D-6151-CFC49221475F}"/>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B256729D-D86E-E3CB-0C10-0C810BADB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F02E-2E62-751F-5D90-D49FE906A7B1}"/>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39485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1E265-A830-7862-CB4C-986CB47DB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78023-2EDF-7BA9-5CDA-EBA0A77D68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58CE-AE4D-BC41-2A18-2D31D09002B5}"/>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F9061635-2BF7-0FAE-94B3-858BBA14A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9046A-174E-AE0B-939D-3A36D44D508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5526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5112-C434-2328-21F5-E29C12D18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A20CB-EA0F-6E5F-6A9D-EE0B5D70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27264-BAAB-D2D8-BCFB-E2358E2874A0}"/>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B5E646EA-E313-9A38-3545-B8159DD5A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EFFF6-26F6-F024-E8B4-DA1A3AD9848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45112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2804-18A9-EB25-3D38-0B9BFC943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6AEE9-B20D-8ECA-8BBB-034ED9FD4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C8A8E-702C-4C10-FB49-5E1C4AB51DBF}"/>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E02DBA38-3FFC-E79D-CAA1-CCE4E3FA6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3A007-41D7-8011-AE12-15CFDE527E16}"/>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40735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F795-8AC9-3D73-12ED-A793FF73B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AED0C-54BE-20EC-0729-A37C0AA42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550AD-D30C-B9BB-1B1C-579A64DB1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DBFB7-F410-4FB7-1579-8D27008BCE07}"/>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6" name="Footer Placeholder 5">
            <a:extLst>
              <a:ext uri="{FF2B5EF4-FFF2-40B4-BE49-F238E27FC236}">
                <a16:creationId xmlns:a16="http://schemas.microsoft.com/office/drawing/2014/main" id="{473E274A-520C-05B5-C6AC-67F90AFFF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B8B83-BC56-562E-E15E-AC0B2E2605EC}"/>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129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EF4-764F-2859-23FB-AD0379496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54C18D-9B14-B587-64B5-D16C0F910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40D86-8A5D-409A-D8DA-57C72F5B3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F0BE38-91C9-CA9E-5CF9-47C8A8C03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CCA04-3777-7766-A90E-4E75D738A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12ED1-431F-8961-01C0-ED8F7A57AC74}"/>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8" name="Footer Placeholder 7">
            <a:extLst>
              <a:ext uri="{FF2B5EF4-FFF2-40B4-BE49-F238E27FC236}">
                <a16:creationId xmlns:a16="http://schemas.microsoft.com/office/drawing/2014/main" id="{DD4FAC39-38C9-197F-F75C-056A74EA0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4C35B-343C-E096-07BC-9E4CBC94DA9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34265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E4C8-964F-25D0-4BE4-70003DF26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8632F-2084-1EC8-49DD-B111EC0A003C}"/>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4" name="Footer Placeholder 3">
            <a:extLst>
              <a:ext uri="{FF2B5EF4-FFF2-40B4-BE49-F238E27FC236}">
                <a16:creationId xmlns:a16="http://schemas.microsoft.com/office/drawing/2014/main" id="{38FFEA15-064E-2E92-134B-1E55E0DED0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897D96-62C1-3864-A3B8-1C7517B594B3}"/>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88264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5D77F-C748-C085-D3D9-89E635148ED9}"/>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3" name="Footer Placeholder 2">
            <a:extLst>
              <a:ext uri="{FF2B5EF4-FFF2-40B4-BE49-F238E27FC236}">
                <a16:creationId xmlns:a16="http://schemas.microsoft.com/office/drawing/2014/main" id="{92CC8EBA-2084-08DD-F1E3-134FBE108F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4E6D4-97E1-F894-BC28-2F83CFDBF37E}"/>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60633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F21-A11E-FEE1-AC55-EAD822DDD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BF1AAA-1651-17C8-D692-6FA63C475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80552-F136-70EC-C937-6EC1EB09E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42371-2B35-B7A7-6A2C-D613A3F021FA}"/>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6" name="Footer Placeholder 5">
            <a:extLst>
              <a:ext uri="{FF2B5EF4-FFF2-40B4-BE49-F238E27FC236}">
                <a16:creationId xmlns:a16="http://schemas.microsoft.com/office/drawing/2014/main" id="{58C58DD9-4162-48A4-8F3E-DD7DA48E0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23FC9-D8FF-5702-D57F-CB3B082AE638}"/>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84183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A384-7818-2D20-3674-F76673B4F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2A6B9-B578-6AB8-90D8-F5B067B3D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77B47D-285B-771A-2782-4A1303624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F4FF2-AE7C-D639-4BB7-B0DB905AD765}"/>
              </a:ext>
            </a:extLst>
          </p:cNvPr>
          <p:cNvSpPr>
            <a:spLocks noGrp="1"/>
          </p:cNvSpPr>
          <p:nvPr>
            <p:ph type="dt" sz="half" idx="10"/>
          </p:nvPr>
        </p:nvSpPr>
        <p:spPr/>
        <p:txBody>
          <a:bodyPr/>
          <a:lstStyle/>
          <a:p>
            <a:fld id="{947BE284-7111-4443-A115-C93B938E0734}" type="datetimeFigureOut">
              <a:rPr lang="en-US" smtClean="0"/>
              <a:t>3/26/2023</a:t>
            </a:fld>
            <a:endParaRPr lang="en-US"/>
          </a:p>
        </p:txBody>
      </p:sp>
      <p:sp>
        <p:nvSpPr>
          <p:cNvPr id="6" name="Footer Placeholder 5">
            <a:extLst>
              <a:ext uri="{FF2B5EF4-FFF2-40B4-BE49-F238E27FC236}">
                <a16:creationId xmlns:a16="http://schemas.microsoft.com/office/drawing/2014/main" id="{72034CEC-7EC5-E3AB-E5B3-4EE7ED403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24C06-BC08-B571-7729-E5A0EC0AD909}"/>
              </a:ext>
            </a:extLst>
          </p:cNvPr>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640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36614-F8FC-BB52-F5E6-1FC73D825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3C5C9-3D3F-50A6-42F3-6A1BB59AA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E9976-DBD6-FB01-F9BF-297FF099D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BE284-7111-4443-A115-C93B938E0734}" type="datetimeFigureOut">
              <a:rPr lang="en-US" smtClean="0"/>
              <a:t>3/26/2023</a:t>
            </a:fld>
            <a:endParaRPr lang="en-US"/>
          </a:p>
        </p:txBody>
      </p:sp>
      <p:sp>
        <p:nvSpPr>
          <p:cNvPr id="5" name="Footer Placeholder 4">
            <a:extLst>
              <a:ext uri="{FF2B5EF4-FFF2-40B4-BE49-F238E27FC236}">
                <a16:creationId xmlns:a16="http://schemas.microsoft.com/office/drawing/2014/main" id="{BCF701AF-216D-A862-1464-5186F0727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9F701-0F0F-3A1A-1583-0C4E91709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169A5-417E-4151-BBCB-2C39180A58AB}" type="slidenum">
              <a:rPr lang="en-US" smtClean="0"/>
              <a:t>‹#›</a:t>
            </a:fld>
            <a:endParaRPr lang="en-US"/>
          </a:p>
        </p:txBody>
      </p:sp>
    </p:spTree>
    <p:extLst>
      <p:ext uri="{BB962C8B-B14F-4D97-AF65-F5344CB8AC3E}">
        <p14:creationId xmlns:p14="http://schemas.microsoft.com/office/powerpoint/2010/main" val="82625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F3B7-053F-0AB9-DC25-2DAE7373DD88}"/>
              </a:ext>
            </a:extLst>
          </p:cNvPr>
          <p:cNvSpPr>
            <a:spLocks noGrp="1"/>
          </p:cNvSpPr>
          <p:nvPr>
            <p:ph type="ctrTitle"/>
          </p:nvPr>
        </p:nvSpPr>
        <p:spPr>
          <a:xfrm>
            <a:off x="0" y="0"/>
            <a:ext cx="12192000" cy="6858000"/>
          </a:xfrm>
        </p:spPr>
        <p:txBody>
          <a:bodyPr>
            <a:noAutofit/>
          </a:bodyPr>
          <a:lstStyle/>
          <a:p>
            <a:pPr algn="l"/>
            <a:r>
              <a:rPr lang="en-US" sz="1800" b="0" i="0" dirty="0">
                <a:solidFill>
                  <a:srgbClr val="000000"/>
                </a:solidFill>
                <a:effectLst/>
                <a:latin typeface="+mn-lt"/>
              </a:rPr>
              <a:t>Within the context of human resources (HR), </a:t>
            </a:r>
            <a:r>
              <a:rPr lang="en-US" sz="1800" b="0" i="0" dirty="0">
                <a:solidFill>
                  <a:srgbClr val="FF0000"/>
                </a:solidFill>
                <a:effectLst/>
                <a:latin typeface="+mn-lt"/>
              </a:rPr>
              <a:t>attrition is a reduction </a:t>
            </a:r>
            <a:r>
              <a:rPr lang="en-US" sz="1800" b="0" i="0" dirty="0">
                <a:solidFill>
                  <a:srgbClr val="000000"/>
                </a:solidFill>
                <a:effectLst/>
                <a:latin typeface="+mn-lt"/>
              </a:rPr>
              <a:t>in the workforce caused by </a:t>
            </a:r>
            <a:r>
              <a:rPr lang="en-US" sz="1800" b="0" i="0" dirty="0">
                <a:solidFill>
                  <a:srgbClr val="FF0000"/>
                </a:solidFill>
                <a:effectLst/>
                <a:latin typeface="+mn-lt"/>
              </a:rPr>
              <a:t>retirement or resignation</a:t>
            </a:r>
            <a:r>
              <a:rPr lang="en-US" sz="1800" b="0" i="0" dirty="0">
                <a:solidFill>
                  <a:srgbClr val="000000"/>
                </a:solidFill>
                <a:effectLst/>
                <a:latin typeface="+mn-lt"/>
              </a:rPr>
              <a:t>. This is a serious problem faced by </a:t>
            </a:r>
            <a:r>
              <a:rPr lang="en-US" sz="1800" b="0" i="0" dirty="0">
                <a:solidFill>
                  <a:srgbClr val="FF0000"/>
                </a:solidFill>
                <a:effectLst/>
                <a:latin typeface="+mn-lt"/>
              </a:rPr>
              <a:t>several organizations </a:t>
            </a:r>
            <a:r>
              <a:rPr lang="en-US" sz="1800" b="0" i="0" dirty="0">
                <a:solidFill>
                  <a:srgbClr val="000000"/>
                </a:solidFill>
                <a:effectLst/>
                <a:latin typeface="+mn-lt"/>
              </a:rPr>
              <a:t>around the world as attrition is </a:t>
            </a:r>
            <a:r>
              <a:rPr lang="en-US" sz="1800" b="0" i="0" dirty="0">
                <a:solidFill>
                  <a:srgbClr val="FF0000"/>
                </a:solidFill>
                <a:effectLst/>
                <a:latin typeface="+mn-lt"/>
              </a:rPr>
              <a:t>economically damaging </a:t>
            </a:r>
            <a:r>
              <a:rPr lang="en-US" sz="1800" b="0" i="0" dirty="0">
                <a:solidFill>
                  <a:srgbClr val="000000"/>
                </a:solidFill>
                <a:effectLst/>
                <a:latin typeface="+mn-lt"/>
              </a:rPr>
              <a:t>to the organizations as the replacement employees have to be hired at a cost and trained again at a cost. High Rates of Attrition also damages the brand value of the company.</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The goal here is to predict whether an employee will leave the company based upon the various variables given in the dataset.</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1" i="0" dirty="0">
                <a:solidFill>
                  <a:srgbClr val="000000"/>
                </a:solidFill>
                <a:effectLst/>
                <a:latin typeface="+mn-lt"/>
              </a:rPr>
              <a:t>Working with Data</a:t>
            </a:r>
            <a:br>
              <a:rPr lang="en-US" sz="1800" b="0" i="0" dirty="0">
                <a:solidFill>
                  <a:srgbClr val="000000"/>
                </a:solidFill>
                <a:effectLst/>
                <a:latin typeface="+mn-lt"/>
              </a:rPr>
            </a:br>
            <a:r>
              <a:rPr lang="en-US" sz="1800" b="0" i="0" dirty="0">
                <a:solidFill>
                  <a:srgbClr val="000000"/>
                </a:solidFill>
                <a:effectLst/>
                <a:latin typeface="+mn-lt"/>
              </a:rPr>
              <a:t>Data has been split into two groups and provided in the module:</a:t>
            </a:r>
            <a:br>
              <a:rPr lang="en-US" sz="1800" b="0" i="0" dirty="0">
                <a:solidFill>
                  <a:srgbClr val="000000"/>
                </a:solidFill>
                <a:effectLst/>
                <a:latin typeface="+mn-lt"/>
              </a:rPr>
            </a:br>
            <a:r>
              <a:rPr lang="en-US" sz="1800" b="0" i="0" dirty="0">
                <a:solidFill>
                  <a:srgbClr val="000000"/>
                </a:solidFill>
                <a:effectLst/>
                <a:latin typeface="+mn-lt"/>
              </a:rPr>
              <a:t>training set </a:t>
            </a:r>
            <a:br>
              <a:rPr lang="en-US" sz="1800" b="0" i="0" dirty="0">
                <a:solidFill>
                  <a:srgbClr val="000000"/>
                </a:solidFill>
                <a:effectLst/>
                <a:latin typeface="+mn-lt"/>
              </a:rPr>
            </a:br>
            <a:r>
              <a:rPr lang="en-US" sz="1800" b="0" i="0" dirty="0">
                <a:solidFill>
                  <a:srgbClr val="000000"/>
                </a:solidFill>
                <a:effectLst/>
                <a:latin typeface="+mn-lt"/>
              </a:rPr>
              <a:t>test set </a:t>
            </a:r>
            <a:br>
              <a:rPr lang="en-US" sz="1800" b="0" i="0" dirty="0">
                <a:solidFill>
                  <a:srgbClr val="000000"/>
                </a:solidFill>
                <a:effectLst/>
                <a:latin typeface="+mn-lt"/>
              </a:rPr>
            </a:br>
            <a:r>
              <a:rPr lang="en-US" sz="1800" b="0" i="0" dirty="0">
                <a:solidFill>
                  <a:srgbClr val="000000"/>
                </a:solidFill>
                <a:effectLst/>
                <a:latin typeface="+mn-lt"/>
              </a:rPr>
              <a:t>The training set is used to build your machine learning model. For the training set, we provide the attrition details of an employee.</a:t>
            </a:r>
            <a:br>
              <a:rPr lang="en-US" sz="1800" b="0" i="0" dirty="0">
                <a:solidFill>
                  <a:srgbClr val="000000"/>
                </a:solidFill>
                <a:effectLst/>
                <a:latin typeface="+mn-lt"/>
              </a:rPr>
            </a:br>
            <a:r>
              <a:rPr lang="en-US" sz="1800" b="0" i="0" dirty="0">
                <a:solidFill>
                  <a:srgbClr val="000000"/>
                </a:solidFill>
                <a:effectLst/>
                <a:latin typeface="+mn-lt"/>
              </a:rPr>
              <a:t>The test set should be used to see how well your model performs on unseen data. For the test set, it is your job to predict the attrition value of an employee.</a:t>
            </a:r>
            <a:br>
              <a:rPr lang="en-US" sz="1800" b="0" i="0" dirty="0">
                <a:solidFill>
                  <a:srgbClr val="000000"/>
                </a:solidFill>
                <a:effectLst/>
                <a:latin typeface="+mn-lt"/>
              </a:rPr>
            </a:br>
            <a:br>
              <a:rPr lang="en-US" sz="1800" b="0" i="0" dirty="0">
                <a:solidFill>
                  <a:srgbClr val="000000"/>
                </a:solidFill>
                <a:effectLst/>
                <a:latin typeface="+mn-lt"/>
              </a:rPr>
            </a:br>
            <a:r>
              <a:rPr lang="en-US" sz="1800" b="1" i="0" dirty="0">
                <a:solidFill>
                  <a:srgbClr val="000000"/>
                </a:solidFill>
                <a:effectLst/>
                <a:latin typeface="+mn-lt"/>
              </a:rPr>
              <a:t>Metric to measure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is the metric to measure the performance.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(TP+TN)/(TP+TN+FP+FN)</a:t>
            </a:r>
            <a:br>
              <a:rPr lang="en-US" sz="1600" b="0" i="0" dirty="0">
                <a:solidFill>
                  <a:srgbClr val="000000"/>
                </a:solidFill>
                <a:effectLst/>
                <a:latin typeface="+mn-lt"/>
              </a:rPr>
            </a:br>
            <a:endParaRPr lang="en-US" sz="1600" dirty="0">
              <a:latin typeface="+mn-lt"/>
            </a:endParaRPr>
          </a:p>
        </p:txBody>
      </p:sp>
    </p:spTree>
    <p:extLst>
      <p:ext uri="{BB962C8B-B14F-4D97-AF65-F5344CB8AC3E}">
        <p14:creationId xmlns:p14="http://schemas.microsoft.com/office/powerpoint/2010/main" val="325246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98BA9-A74C-1164-7121-753EE7CD63F1}"/>
              </a:ext>
            </a:extLst>
          </p:cNvPr>
          <p:cNvSpPr>
            <a:spLocks noGrp="1"/>
          </p:cNvSpPr>
          <p:nvPr>
            <p:ph idx="1"/>
          </p:nvPr>
        </p:nvSpPr>
        <p:spPr>
          <a:xfrm>
            <a:off x="156883" y="570567"/>
            <a:ext cx="10515600" cy="4351338"/>
          </a:xfrm>
        </p:spPr>
        <p:txBody>
          <a:bodyPr>
            <a:normAutofit/>
          </a:bodyPr>
          <a:lstStyle/>
          <a:p>
            <a:pPr algn="l"/>
            <a:r>
              <a:rPr lang="en-US" sz="2000" b="0" i="0" dirty="0">
                <a:solidFill>
                  <a:srgbClr val="000000"/>
                </a:solidFill>
                <a:effectLst/>
                <a:latin typeface="lato" panose="020F0502020204030203" pitchFamily="34" charset="0"/>
              </a:rPr>
              <a:t>The file should have exactly two columns</a:t>
            </a:r>
            <a:br>
              <a:rPr lang="en-US" sz="2000" b="0" i="0" dirty="0">
                <a:solidFill>
                  <a:srgbClr val="000000"/>
                </a:solidFill>
                <a:effectLst/>
                <a:latin typeface="lato" panose="020F0502020204030203" pitchFamily="34" charset="0"/>
              </a:rPr>
            </a:br>
            <a:br>
              <a:rPr lang="en-US" sz="2000" b="0" i="0" dirty="0">
                <a:solidFill>
                  <a:srgbClr val="000000"/>
                </a:solidFill>
                <a:effectLst/>
                <a:latin typeface="lato" panose="020F0502020204030203" pitchFamily="34" charset="0"/>
              </a:rPr>
            </a:br>
            <a:endParaRPr lang="en-US" sz="2000" b="0" i="0" dirty="0">
              <a:solidFill>
                <a:srgbClr val="000000"/>
              </a:solidFill>
              <a:effectLst/>
              <a:latin typeface="lato" panose="020F0502020204030203" pitchFamily="34" charset="0"/>
            </a:endParaRPr>
          </a:p>
          <a:p>
            <a:pPr algn="l"/>
            <a:r>
              <a:rPr lang="en-US" sz="2000" b="0" i="0" dirty="0">
                <a:solidFill>
                  <a:srgbClr val="000000"/>
                </a:solidFill>
                <a:effectLst/>
                <a:latin typeface="lato" panose="020F0502020204030203" pitchFamily="34" charset="0"/>
              </a:rPr>
              <a:t>1.      EmployeeID (sorted in any order)</a:t>
            </a:r>
          </a:p>
          <a:p>
            <a:pPr algn="l"/>
            <a:r>
              <a:rPr lang="en-US" sz="2000" b="0" i="0" dirty="0">
                <a:solidFill>
                  <a:srgbClr val="000000"/>
                </a:solidFill>
                <a:effectLst/>
                <a:latin typeface="lato" panose="020F0502020204030203" pitchFamily="34" charset="0"/>
              </a:rPr>
              <a:t>2.      Attrition</a:t>
            </a:r>
          </a:p>
          <a:p>
            <a:pPr algn="l"/>
            <a:endParaRPr lang="en-US" sz="2000" b="0" i="0" dirty="0">
              <a:solidFill>
                <a:srgbClr val="000000"/>
              </a:solidFill>
              <a:effectLst/>
              <a:latin typeface="lato" panose="020F0502020204030203" pitchFamily="34" charset="0"/>
            </a:endParaRPr>
          </a:p>
          <a:p>
            <a:endParaRPr lang="en-US" sz="2000" dirty="0"/>
          </a:p>
        </p:txBody>
      </p:sp>
    </p:spTree>
    <p:extLst>
      <p:ext uri="{BB962C8B-B14F-4D97-AF65-F5344CB8AC3E}">
        <p14:creationId xmlns:p14="http://schemas.microsoft.com/office/powerpoint/2010/main" val="66085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93C5-66DD-9E5C-787A-56B9DC7F2E81}"/>
              </a:ext>
            </a:extLst>
          </p:cNvPr>
          <p:cNvSpPr>
            <a:spLocks noGrp="1"/>
          </p:cNvSpPr>
          <p:nvPr>
            <p:ph idx="1"/>
          </p:nvPr>
        </p:nvSpPr>
        <p:spPr>
          <a:xfrm>
            <a:off x="838200" y="349624"/>
            <a:ext cx="10515600" cy="6275294"/>
          </a:xfrm>
        </p:spPr>
        <p:txBody>
          <a:bodyPr numCol="2">
            <a:noAutofit/>
          </a:bodyPr>
          <a:lstStyle/>
          <a:p>
            <a:pPr marL="0" indent="0">
              <a:buNone/>
            </a:pPr>
            <a:r>
              <a:rPr lang="en-US" sz="2000" dirty="0">
                <a:solidFill>
                  <a:srgbClr val="000000"/>
                </a:solidFill>
                <a:latin typeface="lato" panose="020F0502020204030203" pitchFamily="34" charset="0"/>
              </a:rPr>
              <a:t>Education </a:t>
            </a:r>
          </a:p>
          <a:p>
            <a:pPr marL="0" indent="0">
              <a:buNone/>
            </a:pPr>
            <a:r>
              <a:rPr lang="en-US" sz="2000" dirty="0">
                <a:solidFill>
                  <a:srgbClr val="000000"/>
                </a:solidFill>
                <a:latin typeface="lato" panose="020F0502020204030203" pitchFamily="34" charset="0"/>
              </a:rPr>
              <a:t>1. Below College; 2. College; 3. Bachelor; 4. Master; 5. Doctor</a:t>
            </a:r>
          </a:p>
          <a:p>
            <a:pPr marL="0" indent="0">
              <a:buNone/>
            </a:pPr>
            <a:r>
              <a:rPr lang="en-US" sz="2000" dirty="0" err="1">
                <a:solidFill>
                  <a:srgbClr val="000000"/>
                </a:solidFill>
                <a:latin typeface="lato" panose="020F0502020204030203" pitchFamily="34" charset="0"/>
              </a:rPr>
              <a:t>EnvironmentSatisfaction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r>
              <a:rPr lang="en-US" sz="2000" dirty="0" err="1">
                <a:solidFill>
                  <a:srgbClr val="000000"/>
                </a:solidFill>
                <a:latin typeface="lato" panose="020F0502020204030203" pitchFamily="34" charset="0"/>
              </a:rPr>
              <a:t>JobInvolvement</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JobSatisfaction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PerformanceRating</a:t>
            </a:r>
            <a:endParaRPr lang="en-US" sz="2000" dirty="0">
              <a:solidFill>
                <a:srgbClr val="000000"/>
              </a:solidFill>
              <a:latin typeface="lato" panose="020F0502020204030203" pitchFamily="34" charset="0"/>
            </a:endParaRPr>
          </a:p>
          <a:p>
            <a:pPr marL="342900" indent="-342900">
              <a:buAutoNum type="arabicPeriod"/>
            </a:pPr>
            <a:r>
              <a:rPr lang="en-US" sz="2000" dirty="0">
                <a:solidFill>
                  <a:srgbClr val="000000"/>
                </a:solidFill>
                <a:latin typeface="lato" panose="020F0502020204030203" pitchFamily="34" charset="0"/>
              </a:rPr>
              <a:t>Low; 2. Good; 3. Excellent; 4. Outstanding</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RelationshipSatisfaction</a:t>
            </a:r>
            <a:endParaRPr lang="en-US" sz="2000" dirty="0">
              <a:solidFill>
                <a:srgbClr val="000000"/>
              </a:solidFill>
              <a:latin typeface="lato" panose="020F0502020204030203" pitchFamily="34" charset="0"/>
            </a:endParaRP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WorkLifeBalance</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Bad; 2. Good; 3. Better; 4. Best</a:t>
            </a:r>
          </a:p>
        </p:txBody>
      </p:sp>
    </p:spTree>
    <p:extLst>
      <p:ext uri="{BB962C8B-B14F-4D97-AF65-F5344CB8AC3E}">
        <p14:creationId xmlns:p14="http://schemas.microsoft.com/office/powerpoint/2010/main" val="416412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96B99-76C5-51F9-A10D-F55CB65522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09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CFD3F8-7E57-B318-E807-BD546319A9F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529608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423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lato</vt:lpstr>
      <vt:lpstr>Office Theme</vt:lpstr>
      <vt:lpstr>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Accuracy= (TP+TN)/(TP+TN+FP+FN)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in this Hackathon.  Accuracy= (TP+TN)/(TP+TN+FP+FN) </dc:title>
  <dc:creator>Kumar Sundram</dc:creator>
  <cp:lastModifiedBy>Kumar Sundram</cp:lastModifiedBy>
  <cp:revision>6</cp:revision>
  <dcterms:created xsi:type="dcterms:W3CDTF">2023-03-15T18:42:48Z</dcterms:created>
  <dcterms:modified xsi:type="dcterms:W3CDTF">2023-03-26T15:20:10Z</dcterms:modified>
</cp:coreProperties>
</file>