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facebook.github.io/react/docs/thinking-in-react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medium.freecodecamp.com/angular-2-versus-react-there-will-be-blood-66595faafd51#.y1al5rkkx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3462300"/>
            <a:ext cx="10464800" cy="137204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React JS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pPr/>
            <a:r>
              <a:t>an introduction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419300" y="9225467"/>
            <a:ext cx="2464639" cy="3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Saikat Bhattacharya (382029)</a:t>
            </a:r>
          </a:p>
        </p:txBody>
      </p:sp>
      <p:sp>
        <p:nvSpPr>
          <p:cNvPr id="122" name="Shape 122"/>
          <p:cNvSpPr/>
          <p:nvPr/>
        </p:nvSpPr>
        <p:spPr>
          <a:xfrm>
            <a:off x="555167" y="4931773"/>
            <a:ext cx="11894465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NPM script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466" y="1151579"/>
            <a:ext cx="2524868" cy="99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6-07-26 at 9.45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3149600"/>
            <a:ext cx="7518400" cy="345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5432986" y="6851649"/>
            <a:ext cx="21388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package.json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Webpack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5023" y="3163453"/>
            <a:ext cx="6707759" cy="126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a module bundler generates </a:t>
            </a:r>
          </a:p>
          <a:p>
            <a:pPr algn="l">
              <a:defRPr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static assets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472" y="4394492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3954251" y="5626099"/>
            <a:ext cx="8501733" cy="186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It can build and bundle CSS, </a:t>
            </a:r>
          </a:p>
          <a:p>
            <a:pPr algn="l">
              <a:defRPr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preprocessed CSS, compile-to-JS </a:t>
            </a:r>
          </a:p>
          <a:p>
            <a:pPr algn="l">
              <a:defRPr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languages (like CoffeeScript), images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Babel</a:t>
            </a:r>
          </a:p>
        </p:txBody>
      </p:sp>
      <p:sp>
        <p:nvSpPr>
          <p:cNvPr id="199" name="Shape 199"/>
          <p:cNvSpPr/>
          <p:nvPr/>
        </p:nvSpPr>
        <p:spPr>
          <a:xfrm>
            <a:off x="4003923" y="5141212"/>
            <a:ext cx="7975328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Browsers does not understand ES6!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546" y="4900579"/>
            <a:ext cx="2524868" cy="1146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ESLint</a:t>
            </a:r>
          </a:p>
        </p:txBody>
      </p:sp>
      <p:sp>
        <p:nvSpPr>
          <p:cNvPr id="204" name="Shape 204"/>
          <p:cNvSpPr/>
          <p:nvPr/>
        </p:nvSpPr>
        <p:spPr>
          <a:xfrm>
            <a:off x="3902323" y="5026912"/>
            <a:ext cx="8364662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Pluggable linting utility for JavaScript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4661192"/>
            <a:ext cx="1625600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09" name="Shape 209"/>
          <p:cNvSpPr/>
          <p:nvPr/>
        </p:nvSpPr>
        <p:spPr>
          <a:xfrm>
            <a:off x="613023" y="5141212"/>
            <a:ext cx="264430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Session - 1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3250285" y="3105790"/>
            <a:ext cx="8079489" cy="473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ReactJS - a whole new world!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One directional data flow - Flux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Redux - single source of truth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Webpack - module bundler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Babel - ES6 to ES5 transpiler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ESLint - Error free coding</a:t>
            </a:r>
          </a:p>
          <a:p>
            <a:pPr lvl="1" marL="889000" indent="-444500" algn="l">
              <a:lnSpc>
                <a:spcPct val="120000"/>
              </a:lnSpc>
              <a:buSzPct val="75000"/>
              <a:buChar char="•"/>
              <a:defRPr sz="35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npm 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223" y="2400111"/>
            <a:ext cx="12122354" cy="31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“React is, in my opinion, the premier way to build big, fast Web apps with JavaScript.”</a:t>
            </a:r>
          </a:p>
        </p:txBody>
      </p:sp>
      <p:sp>
        <p:nvSpPr>
          <p:cNvPr id="125" name="Shape 125"/>
          <p:cNvSpPr/>
          <p:nvPr/>
        </p:nvSpPr>
        <p:spPr>
          <a:xfrm>
            <a:off x="9820936" y="5384800"/>
            <a:ext cx="240487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- Pete Hunt</a:t>
            </a:r>
          </a:p>
        </p:txBody>
      </p:sp>
      <p:sp>
        <p:nvSpPr>
          <p:cNvPr id="126" name="Shape 126"/>
          <p:cNvSpPr/>
          <p:nvPr/>
        </p:nvSpPr>
        <p:spPr>
          <a:xfrm>
            <a:off x="3369915" y="9288486"/>
            <a:ext cx="62649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u="sng">
                <a:latin typeface="Apple Braille Outline 6 Dot"/>
                <a:ea typeface="Apple Braille Outline 6 Dot"/>
                <a:cs typeface="Apple Braille Outline 6 Dot"/>
                <a:sym typeface="Apple Braille Outline 6 Dot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https://facebook.github.io/react/docs/thinking-in-react.html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A World of components</a:t>
            </a:r>
          </a:p>
        </p:txBody>
      </p:sp>
      <p:pic>
        <p:nvPicPr>
          <p:cNvPr id="1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414" y="1990234"/>
            <a:ext cx="3106387" cy="245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3938" y="2463800"/>
            <a:ext cx="1503462" cy="1503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0192" y="4147467"/>
            <a:ext cx="1744416" cy="1744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5669" y="6134100"/>
            <a:ext cx="2540001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09607" y="6264728"/>
            <a:ext cx="2540001" cy="88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2400" y="7435850"/>
            <a:ext cx="2540000" cy="109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74300" y="39243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0550" y="4125069"/>
            <a:ext cx="2772164" cy="1503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  <p:bldP build="whole" bldLvl="1" animBg="1" rev="0" advAuto="0" spid="136" grpId="5"/>
      <p:bldP build="whole" bldLvl="1" animBg="1" rev="0" advAuto="0" spid="130" grpId="2"/>
      <p:bldP build="whole" bldLvl="1" animBg="1" rev="0" advAuto="0" spid="132" grpId="6"/>
      <p:bldP build="whole" bldLvl="1" animBg="1" rev="0" advAuto="0" spid="133" grpId="7"/>
      <p:bldP build="whole" bldLvl="1" animBg="1" rev="0" advAuto="0" spid="129" grpId="3"/>
      <p:bldP build="whole" bldLvl="1" animBg="1" rev="0" advAuto="0" spid="135" grpId="4"/>
      <p:bldP build="whole" bldLvl="1" animBg="1" rev="0" advAuto="0" spid="134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A World of components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414" y="1990234"/>
            <a:ext cx="3106387" cy="245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3938" y="2463800"/>
            <a:ext cx="1503462" cy="150346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7041846" y="4303282"/>
            <a:ext cx="4475523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ReactJS is just a library </a:t>
            </a:r>
          </a:p>
        </p:txBody>
      </p:sp>
      <p:sp>
        <p:nvSpPr>
          <p:cNvPr id="142" name="Shape 142"/>
          <p:cNvSpPr/>
          <p:nvPr/>
        </p:nvSpPr>
        <p:spPr>
          <a:xfrm>
            <a:off x="805704" y="4065126"/>
            <a:ext cx="5521785" cy="103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Angular is a comprehensive </a:t>
            </a:r>
          </a:p>
          <a:p>
            <a: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framework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6456414" y="2369616"/>
            <a:ext cx="1" cy="544231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2336495" y="5600969"/>
            <a:ext cx="2460204" cy="56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js into HTML</a:t>
            </a:r>
          </a:p>
        </p:txBody>
      </p:sp>
      <p:sp>
        <p:nvSpPr>
          <p:cNvPr id="145" name="Shape 145"/>
          <p:cNvSpPr/>
          <p:nvPr/>
        </p:nvSpPr>
        <p:spPr>
          <a:xfrm>
            <a:off x="8315428" y="5600969"/>
            <a:ext cx="2460205" cy="56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HTML into js</a:t>
            </a:r>
          </a:p>
        </p:txBody>
      </p:sp>
      <p:sp>
        <p:nvSpPr>
          <p:cNvPr id="146" name="Shape 146"/>
          <p:cNvSpPr/>
          <p:nvPr/>
        </p:nvSpPr>
        <p:spPr>
          <a:xfrm>
            <a:off x="1735415" y="6660499"/>
            <a:ext cx="3662364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2 way data binding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7129040" y="6660499"/>
            <a:ext cx="5376120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Uni-directional data binding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1326361" y="8153399"/>
            <a:ext cx="10260107" cy="3556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u="sng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https://medium.freecodecamp.com/angular-2-versus-react-there-will-be-blood-66595faafd51#.y1al5rkkx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9"/>
      <p:bldP build="whole" bldLvl="1" animBg="1" rev="0" advAuto="0" spid="143" grpId="5"/>
      <p:bldP build="whole" bldLvl="1" animBg="1" rev="0" advAuto="0" spid="147" grpId="8"/>
      <p:bldP build="whole" bldLvl="1" animBg="1" rev="0" advAuto="0" spid="148" grpId="10"/>
      <p:bldP build="whole" bldLvl="1" animBg="1" rev="0" advAuto="0" spid="139" grpId="2"/>
      <p:bldP build="whole" bldLvl="1" animBg="1" rev="0" advAuto="0" spid="142" grpId="4"/>
      <p:bldP build="whole" bldLvl="1" animBg="1" rev="0" advAuto="0" spid="141" grpId="3"/>
      <p:bldP build="whole" bldLvl="1" animBg="1" rev="0" advAuto="0" spid="145" grpId="7"/>
      <p:bldP build="whole" bldLvl="1" animBg="1" rev="0" advAuto="0" spid="144" grpId="6"/>
      <p:bldP build="whole" bldLvl="1" animBg="1" rev="0" advAuto="0" spid="1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4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React JS: the new </a:t>
            </a:r>
            <a:r>
              <a:rPr sz="4900"/>
              <a:t>features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007" y="4527803"/>
            <a:ext cx="3106387" cy="245059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3742707" y="3097708"/>
            <a:ext cx="6178303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JSX</a:t>
            </a:r>
            <a:r>
              <a:t>: Writing markup in Javascript</a:t>
            </a:r>
          </a:p>
        </p:txBody>
      </p:sp>
      <p:sp>
        <p:nvSpPr>
          <p:cNvPr id="154" name="Shape 154"/>
          <p:cNvSpPr/>
          <p:nvPr/>
        </p:nvSpPr>
        <p:spPr>
          <a:xfrm>
            <a:off x="3742707" y="4427007"/>
            <a:ext cx="6871097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Virtual DOM</a:t>
            </a:r>
            <a:r>
              <a:t>: Enhanced performance</a:t>
            </a:r>
          </a:p>
        </p:txBody>
      </p:sp>
      <p:sp>
        <p:nvSpPr>
          <p:cNvPr id="155" name="Shape 155"/>
          <p:cNvSpPr/>
          <p:nvPr/>
        </p:nvSpPr>
        <p:spPr>
          <a:xfrm>
            <a:off x="3742707" y="5756306"/>
            <a:ext cx="7155173" cy="56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Isomorphic Rendering</a:t>
            </a:r>
            <a:r>
              <a:t>: Renders for all</a:t>
            </a:r>
          </a:p>
        </p:txBody>
      </p:sp>
      <p:sp>
        <p:nvSpPr>
          <p:cNvPr id="156" name="Shape 156"/>
          <p:cNvSpPr/>
          <p:nvPr/>
        </p:nvSpPr>
        <p:spPr>
          <a:xfrm>
            <a:off x="3742707" y="7085604"/>
            <a:ext cx="7526686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Unidirectional flow</a:t>
            </a:r>
            <a:r>
              <a:t>: No two way binding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3"/>
      <p:bldP build="p" bldLvl="1" animBg="1" rev="0" advAuto="0" spid="156" grpId="4"/>
      <p:bldP build="p" bldLvl="1" animBg="1" rev="0" advAuto="0" spid="153" grpId="1"/>
      <p:bldP build="p" bldLvl="1" animBg="1" rev="0" advAuto="0" spid="15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Flux: unidirectional data flow</a:t>
            </a:r>
          </a:p>
        </p:txBody>
      </p:sp>
      <p:sp>
        <p:nvSpPr>
          <p:cNvPr id="159" name="Shape 159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3742707" y="4528851"/>
            <a:ext cx="4363158" cy="5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A pattern</a:t>
            </a:r>
            <a:r>
              <a:t>: not a library</a:t>
            </a:r>
          </a:p>
        </p:txBody>
      </p:sp>
      <p:sp>
        <p:nvSpPr>
          <p:cNvPr id="161" name="Shape 161"/>
          <p:cNvSpPr/>
          <p:nvPr/>
        </p:nvSpPr>
        <p:spPr>
          <a:xfrm>
            <a:off x="3742707" y="5858150"/>
            <a:ext cx="5285148" cy="56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2"/>
                </a:solidFill>
              </a:rPr>
              <a:t>Unidirectional</a:t>
            </a:r>
            <a:r>
              <a:t>: no crossings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267" y="4316779"/>
            <a:ext cx="2314427" cy="231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0" grpId="1"/>
      <p:bldP build="p" bldLvl="1" animBg="1" rev="0" advAuto="0" spid="16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Flux: unidirectional data flow</a:t>
            </a:r>
          </a:p>
        </p:txBody>
      </p:sp>
      <p:sp>
        <p:nvSpPr>
          <p:cNvPr id="165" name="Shape 165"/>
          <p:cNvSpPr/>
          <p:nvPr/>
        </p:nvSpPr>
        <p:spPr>
          <a:xfrm flipV="1">
            <a:off x="3505200" y="2660342"/>
            <a:ext cx="1" cy="562730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267" y="4316779"/>
            <a:ext cx="2314427" cy="2314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7946" y="3886432"/>
            <a:ext cx="7692742" cy="317512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395163" y="7302291"/>
            <a:ext cx="3358308" cy="507207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single source of truth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Environmental dependencies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9391" y="2787600"/>
            <a:ext cx="1786018" cy="1094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346" y="4661023"/>
            <a:ext cx="2524868" cy="1146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4735" y="4341428"/>
            <a:ext cx="1786018" cy="178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39966" y="6650679"/>
            <a:ext cx="2524868" cy="99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41918" y="3873955"/>
            <a:ext cx="2720964" cy="272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3"/>
      <p:bldP build="whole" bldLvl="1" animBg="1" rev="0" advAuto="0" spid="172" grpId="4"/>
      <p:bldP build="whole" bldLvl="1" animBg="1" rev="0" advAuto="0" spid="175" grpId="1"/>
      <p:bldP build="whole" bldLvl="1" animBg="1" rev="0" advAuto="0" spid="174" grpId="5"/>
      <p:bldP build="whole" bldLvl="1" animBg="1" rev="0" advAuto="0" spid="17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Editor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918" y="4275230"/>
            <a:ext cx="1304740" cy="130474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22076" y="6076950"/>
            <a:ext cx="130842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Atom</a:t>
            </a:r>
          </a:p>
        </p:txBody>
      </p:sp>
      <p:pic>
        <p:nvPicPr>
          <p:cNvPr id="1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2700" y="4146760"/>
            <a:ext cx="1561679" cy="156168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022984" y="6080683"/>
            <a:ext cx="3161110" cy="124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Visual Studio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Code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6578" y="3988643"/>
            <a:ext cx="1877915" cy="1877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6972392" y="5966383"/>
            <a:ext cx="2371057" cy="124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Jetbrains 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t>webstorm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60000" y="3988643"/>
            <a:ext cx="1877914" cy="1877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10300543" y="6076950"/>
            <a:ext cx="187791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Sublime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