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7" r:id="rId1"/>
  </p:sldMasterIdLst>
  <p:sldIdLst>
    <p:sldId id="256" r:id="rId2"/>
    <p:sldId id="258" r:id="rId3"/>
    <p:sldId id="296" r:id="rId4"/>
    <p:sldId id="299" r:id="rId5"/>
    <p:sldId id="257" r:id="rId6"/>
    <p:sldId id="297" r:id="rId7"/>
    <p:sldId id="298" r:id="rId8"/>
    <p:sldId id="300" r:id="rId9"/>
    <p:sldId id="301" r:id="rId10"/>
    <p:sldId id="302" r:id="rId11"/>
    <p:sldId id="304" r:id="rId12"/>
    <p:sldId id="305" r:id="rId13"/>
    <p:sldId id="306" r:id="rId14"/>
    <p:sldId id="307" r:id="rId15"/>
    <p:sldId id="308" r:id="rId16"/>
    <p:sldId id="309" r:id="rId17"/>
    <p:sldId id="310" r:id="rId18"/>
    <p:sldId id="311" r:id="rId19"/>
    <p:sldId id="312" r:id="rId20"/>
    <p:sldId id="313" r:id="rId21"/>
    <p:sldId id="315" r:id="rId22"/>
    <p:sldId id="314" r:id="rId23"/>
    <p:sldId id="316" r:id="rId24"/>
    <p:sldId id="31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snapToGrid="0">
      <p:cViewPr>
        <p:scale>
          <a:sx n="81" d="100"/>
          <a:sy n="81" d="100"/>
        </p:scale>
        <p:origin x="-312"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3856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4273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1"/>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5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4792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58855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69953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t>12/21/2020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68055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6"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6"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A87A34-81AB-432B-8DAE-1953F412C126}" type="datetimeFigureOut">
              <a:rPr lang="en-US" smtClean="0"/>
              <a:t>12/21/2020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5126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t>12/21/2020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690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74322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0730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24080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12/21/2020</a:t>
            </a:fld>
            <a:endParaRPr lang="en-US" dirty="0"/>
          </a:p>
        </p:txBody>
      </p:sp>
      <p:sp>
        <p:nvSpPr>
          <p:cNvPr id="5" name="Footer Placeholder 4"/>
          <p:cNvSpPr>
            <a:spLocks noGrp="1"/>
          </p:cNvSpPr>
          <p:nvPr>
            <p:ph type="ftr" sz="quarter" idx="3"/>
          </p:nvPr>
        </p:nvSpPr>
        <p:spPr>
          <a:xfrm>
            <a:off x="4165600" y="635636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6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02892234"/>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D50B0B-4CA5-438D-B038-610E5C3D1A55}"/>
              </a:ext>
            </a:extLst>
          </p:cNvPr>
          <p:cNvSpPr>
            <a:spLocks noGrp="1"/>
          </p:cNvSpPr>
          <p:nvPr>
            <p:ph type="ctrTitle"/>
          </p:nvPr>
        </p:nvSpPr>
        <p:spPr/>
        <p:txBody>
          <a:bodyPr/>
          <a:lstStyle/>
          <a:p>
            <a:r>
              <a:rPr lang="en-US" dirty="0"/>
              <a:t>CREDIT EDA CASE STUDY</a:t>
            </a:r>
          </a:p>
        </p:txBody>
      </p:sp>
      <p:sp>
        <p:nvSpPr>
          <p:cNvPr id="3" name="Subtitle 2">
            <a:extLst>
              <a:ext uri="{FF2B5EF4-FFF2-40B4-BE49-F238E27FC236}">
                <a16:creationId xmlns:a16="http://schemas.microsoft.com/office/drawing/2014/main" xmlns="" id="{A8F37A42-D90D-42E9-9DC7-BEFEC045D156}"/>
              </a:ext>
            </a:extLst>
          </p:cNvPr>
          <p:cNvSpPr>
            <a:spLocks noGrp="1"/>
          </p:cNvSpPr>
          <p:nvPr>
            <p:ph type="subTitle" idx="1"/>
          </p:nvPr>
        </p:nvSpPr>
        <p:spPr>
          <a:xfrm>
            <a:off x="7447723" y="4810538"/>
            <a:ext cx="3220277" cy="628970"/>
          </a:xfrm>
        </p:spPr>
        <p:txBody>
          <a:bodyPr>
            <a:normAutofit fontScale="32500" lnSpcReduction="20000"/>
          </a:bodyPr>
          <a:lstStyle/>
          <a:p>
            <a:r>
              <a:rPr lang="en-US" dirty="0" smtClean="0"/>
              <a:t>By</a:t>
            </a:r>
          </a:p>
          <a:p>
            <a:r>
              <a:rPr lang="en-US" dirty="0" smtClean="0"/>
              <a:t>SAIKAT CHOWDHURY</a:t>
            </a:r>
          </a:p>
          <a:p>
            <a:r>
              <a:rPr lang="en-US" dirty="0" smtClean="0"/>
              <a:t>ABHISHEK PAUL</a:t>
            </a:r>
            <a:endParaRPr lang="en-US" dirty="0"/>
          </a:p>
        </p:txBody>
      </p:sp>
    </p:spTree>
    <p:extLst>
      <p:ext uri="{BB962C8B-B14F-4D97-AF65-F5344CB8AC3E}">
        <p14:creationId xmlns:p14="http://schemas.microsoft.com/office/powerpoint/2010/main" val="2482318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6697F791-5FFA-4164-899F-EB52EA72B0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xmlns="" id="{4E28A1A9-FB81-4816-AAEA-C3B43094695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1"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xmlns="" id="{B773AB25-A422-41AA-9737-5E04C1966D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xmlns="" id="{AF0552B8-DE8C-40DF-B29F-1728E6A1061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1" y="23283"/>
            <a:ext cx="407815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7F06E912-64EB-4248-B610-1D4520C2958A}"/>
              </a:ext>
            </a:extLst>
          </p:cNvPr>
          <p:cNvSpPr>
            <a:spLocks noGrp="1"/>
          </p:cNvSpPr>
          <p:nvPr>
            <p:ph type="title"/>
          </p:nvPr>
        </p:nvSpPr>
        <p:spPr>
          <a:xfrm>
            <a:off x="855268" y="618518"/>
            <a:ext cx="2851417" cy="1478570"/>
          </a:xfrm>
        </p:spPr>
        <p:txBody>
          <a:bodyPr>
            <a:normAutofit/>
          </a:bodyPr>
          <a:lstStyle/>
          <a:p>
            <a:r>
              <a:rPr lang="en-US" sz="2400" dirty="0" smtClean="0">
                <a:solidFill>
                  <a:srgbClr val="FFFFFF"/>
                </a:solidFill>
                <a:latin typeface="Times New Roman" panose="02020603050405020304" pitchFamily="18" charset="0"/>
                <a:cs typeface="Times New Roman" panose="02020603050405020304" pitchFamily="18" charset="0"/>
              </a:rPr>
              <a:t>USING BOXPLOT FOR OUTLIERS ANALYSIS</a:t>
            </a:r>
            <a:endParaRPr lang="en-US" sz="2400" dirty="0">
              <a:solidFill>
                <a:srgbClr val="FFFFFF"/>
              </a:solidFill>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xmlns="" id="{457C1F24-6852-4D8A-83A0-3AF242BDCC2E}"/>
              </a:ext>
            </a:extLst>
          </p:cNvPr>
          <p:cNvSpPr>
            <a:spLocks noGrp="1"/>
          </p:cNvSpPr>
          <p:nvPr>
            <p:ph idx="1"/>
          </p:nvPr>
        </p:nvSpPr>
        <p:spPr>
          <a:xfrm>
            <a:off x="844621" y="2249487"/>
            <a:ext cx="2862444" cy="1540671"/>
          </a:xfrm>
        </p:spPr>
        <p:txBody>
          <a:bodyPr>
            <a:normAutofit/>
          </a:bodyPr>
          <a:lstStyle/>
          <a:p>
            <a:r>
              <a:rPr lang="en-US" sz="1100" dirty="0" smtClean="0">
                <a:latin typeface="Times New Roman" panose="02020603050405020304" pitchFamily="18" charset="0"/>
                <a:cs typeface="Times New Roman" panose="02020603050405020304" pitchFamily="18" charset="0"/>
              </a:rPr>
              <a:t>REGION_POPULATION_RELATIVE have outlier values which lies beyond 0.07</a:t>
            </a:r>
            <a:endParaRPr lang="en-US" sz="1100" dirty="0">
              <a:latin typeface="Times New Roman" panose="02020603050405020304" pitchFamily="18" charset="0"/>
              <a:cs typeface="Times New Roman" panose="02020603050405020304" pitchFamily="18" charset="0"/>
            </a:endParaRPr>
          </a:p>
        </p:txBody>
      </p:sp>
      <p:grpSp>
        <p:nvGrpSpPr>
          <p:cNvPr id="21" name="Group 20">
            <a:extLst>
              <a:ext uri="{FF2B5EF4-FFF2-40B4-BE49-F238E27FC236}">
                <a16:creationId xmlns:a16="http://schemas.microsoft.com/office/drawing/2014/main" xmlns="" id="{6AD0D387-1584-4477-B5F8-52B50D4F220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 y="2"/>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xmlns="" id="{22C90122-8CF0-4164-B596-168DE41D39A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xmlns="" id="{E74D534E-37A6-4D27-9C47-0B2F052783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xmlns="" id="{1C1C156E-D2E0-468A-9B19-79521D69BF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xmlns="" id="{14C97F11-4F6C-4DFF-89BC-3AEA5B7FF7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xmlns="" id="{773C2106-77CE-42E1-839F-925EAEBB2F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xmlns="" id="{E2807D33-BD1F-4B09-8D93-63C06DB3C0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xmlns="" id="{84BDF3E8-157B-47D1-AF8E-FE1EFF0612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xmlns="" id="{68B482B5-E0FD-406A-99B2-297DF333546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xmlns="" id="{B8750F30-12E8-410B-8709-78F1EF3BBE7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xmlns="" id="{DB2D030A-4700-4CC4-A971-F119F8372C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xmlns="" id="{B4E516DB-F66E-4E88-8CAA-67153F56189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xmlns="" id="{DF749FDD-DD56-4DC9-A379-77E1106981D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xmlns="" id="{6AD95087-E0AF-45D3-B824-EFFCBBECDE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xmlns="" id="{2D21010F-3DE2-4881-B9D5-3415C4E05D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xmlns="" id="{2AFDF4BC-8E99-4A2C-9EF2-4B98A05C2E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xmlns="" id="{BB8EAEE8-22EA-4103-A02E-5043474C4BE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xmlns="" id="{7148ABD2-E447-429F-B97E-86494051C10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xmlns="" id="{99900F4A-F8CA-456E-9FA0-34572621C0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xmlns="" id="{DF5CD0A9-E49B-4968-886B-41C1A66D232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xmlns="" id="{7E462582-7383-4272-A323-85C9D137C4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xmlns="" id="{CB472F67-7C37-4D80-B346-DE30D44B55A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xmlns="" id="{19A8AE83-358F-4D4E-91C7-F09E35097A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xmlns="" id="{C4B79436-9285-45DE-A9FB-B3DD750738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xmlns="" id="{B0BF8BF3-C90A-483A-B61E-13D2C41FBAC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xmlns="" id="{31011274-F329-444B-9B06-69DD2EC4490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xmlns="" id="{DB8B1D39-5B9A-4B4E-849B-A5821A2460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xmlns="" id="{336ECD63-75C2-4A32-A31B-30BB3097240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5476" y="2476500"/>
            <a:ext cx="7080739"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413440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6697F791-5FFA-4164-899F-EB52EA72B0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xmlns="" id="{4E28A1A9-FB81-4816-AAEA-C3B43094695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1"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xmlns="" id="{B773AB25-A422-41AA-9737-5E04C1966D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xmlns="" id="{AF0552B8-DE8C-40DF-B29F-1728E6A1061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1" y="23283"/>
            <a:ext cx="407815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7F06E912-64EB-4248-B610-1D4520C2958A}"/>
              </a:ext>
            </a:extLst>
          </p:cNvPr>
          <p:cNvSpPr>
            <a:spLocks noGrp="1"/>
          </p:cNvSpPr>
          <p:nvPr>
            <p:ph type="title"/>
          </p:nvPr>
        </p:nvSpPr>
        <p:spPr>
          <a:xfrm>
            <a:off x="855268" y="618518"/>
            <a:ext cx="2851417" cy="1478570"/>
          </a:xfrm>
        </p:spPr>
        <p:txBody>
          <a:bodyPr>
            <a:noAutofit/>
          </a:bodyPr>
          <a:lstStyle/>
          <a:p>
            <a:r>
              <a:rPr lang="en-US" sz="2400" dirty="0" smtClean="0">
                <a:solidFill>
                  <a:srgbClr val="FFFFFF"/>
                </a:solidFill>
                <a:latin typeface="Times New Roman" panose="02020603050405020304" pitchFamily="18" charset="0"/>
                <a:cs typeface="Times New Roman" panose="02020603050405020304" pitchFamily="18" charset="0"/>
              </a:rPr>
              <a:t>USING </a:t>
            </a:r>
            <a:br>
              <a:rPr lang="en-US" sz="2400" dirty="0" smtClean="0">
                <a:solidFill>
                  <a:srgbClr val="FFFFFF"/>
                </a:solidFill>
                <a:latin typeface="Times New Roman" panose="02020603050405020304" pitchFamily="18" charset="0"/>
                <a:cs typeface="Times New Roman" panose="02020603050405020304" pitchFamily="18" charset="0"/>
              </a:rPr>
            </a:br>
            <a:r>
              <a:rPr lang="en-US" sz="2400" dirty="0" smtClean="0">
                <a:solidFill>
                  <a:srgbClr val="FFFFFF"/>
                </a:solidFill>
                <a:latin typeface="Times New Roman" panose="02020603050405020304" pitchFamily="18" charset="0"/>
                <a:cs typeface="Times New Roman" panose="02020603050405020304" pitchFamily="18" charset="0"/>
              </a:rPr>
              <a:t>PIE-CHART</a:t>
            </a:r>
            <a:br>
              <a:rPr lang="en-US" sz="2400" dirty="0" smtClean="0">
                <a:solidFill>
                  <a:srgbClr val="FFFFFF"/>
                </a:solidFill>
                <a:latin typeface="Times New Roman" panose="02020603050405020304" pitchFamily="18" charset="0"/>
                <a:cs typeface="Times New Roman" panose="02020603050405020304" pitchFamily="18" charset="0"/>
              </a:rPr>
            </a:br>
            <a:r>
              <a:rPr lang="en-US" sz="2400" dirty="0" smtClean="0">
                <a:solidFill>
                  <a:srgbClr val="FFFFFF"/>
                </a:solidFill>
                <a:latin typeface="Times New Roman" panose="02020603050405020304" pitchFamily="18" charset="0"/>
                <a:cs typeface="Times New Roman" panose="02020603050405020304" pitchFamily="18" charset="0"/>
              </a:rPr>
              <a:t>FOR DATA IMBALANCE</a:t>
            </a:r>
            <a:endParaRPr lang="en-US" sz="2400" dirty="0">
              <a:solidFill>
                <a:srgbClr val="FFFFFF"/>
              </a:solidFill>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xmlns="" id="{457C1F24-6852-4D8A-83A0-3AF242BDCC2E}"/>
              </a:ext>
            </a:extLst>
          </p:cNvPr>
          <p:cNvSpPr>
            <a:spLocks noGrp="1"/>
          </p:cNvSpPr>
          <p:nvPr>
            <p:ph idx="1"/>
          </p:nvPr>
        </p:nvSpPr>
        <p:spPr>
          <a:xfrm>
            <a:off x="844621" y="2249487"/>
            <a:ext cx="2862444" cy="1540671"/>
          </a:xfrm>
        </p:spPr>
        <p:txBody>
          <a:bodyPr>
            <a:noAutofit/>
          </a:bodyPr>
          <a:lstStyle/>
          <a:p>
            <a:r>
              <a:rPr lang="en-US" sz="1600" dirty="0">
                <a:latin typeface="Times New Roman" panose="02020603050405020304" pitchFamily="18" charset="0"/>
                <a:cs typeface="Times New Roman" panose="02020603050405020304" pitchFamily="18" charset="0"/>
              </a:rPr>
              <a:t>We can see that the Application data has high imbalance with Defaulted population at </a:t>
            </a:r>
            <a:r>
              <a:rPr lang="en-US" sz="1600" dirty="0" smtClean="0">
                <a:latin typeface="Times New Roman" panose="02020603050405020304" pitchFamily="18" charset="0"/>
                <a:cs typeface="Times New Roman" panose="02020603050405020304" pitchFamily="18" charset="0"/>
              </a:rPr>
              <a:t>8.1% as compared </a:t>
            </a:r>
            <a:r>
              <a:rPr lang="en-US" sz="1600" dirty="0">
                <a:latin typeface="Times New Roman" panose="02020603050405020304" pitchFamily="18" charset="0"/>
                <a:cs typeface="Times New Roman" panose="02020603050405020304" pitchFamily="18" charset="0"/>
              </a:rPr>
              <a:t>to </a:t>
            </a:r>
            <a:r>
              <a:rPr lang="en-US" sz="1600" dirty="0" smtClean="0">
                <a:latin typeface="Times New Roman" panose="02020603050405020304" pitchFamily="18" charset="0"/>
                <a:cs typeface="Times New Roman" panose="02020603050405020304" pitchFamily="18" charset="0"/>
              </a:rPr>
              <a:t>Non-defaulted  </a:t>
            </a:r>
            <a:r>
              <a:rPr lang="en-US" sz="1600" dirty="0">
                <a:latin typeface="Times New Roman" panose="02020603050405020304" pitchFamily="18" charset="0"/>
                <a:cs typeface="Times New Roman" panose="02020603050405020304" pitchFamily="18" charset="0"/>
              </a:rPr>
              <a:t>population at </a:t>
            </a:r>
            <a:r>
              <a:rPr lang="en-US" sz="1600" dirty="0" smtClean="0">
                <a:latin typeface="Times New Roman" panose="02020603050405020304" pitchFamily="18" charset="0"/>
                <a:cs typeface="Times New Roman" panose="02020603050405020304" pitchFamily="18" charset="0"/>
              </a:rPr>
              <a:t>91.9% Imbalance </a:t>
            </a:r>
            <a:r>
              <a:rPr lang="en-US" sz="1600" dirty="0">
                <a:latin typeface="Times New Roman" panose="02020603050405020304" pitchFamily="18" charset="0"/>
                <a:cs typeface="Times New Roman" panose="02020603050405020304" pitchFamily="18" charset="0"/>
              </a:rPr>
              <a:t>ratio is </a:t>
            </a:r>
            <a:r>
              <a:rPr lang="en-US" sz="1600" dirty="0" smtClean="0">
                <a:latin typeface="Times New Roman" panose="02020603050405020304" pitchFamily="18" charset="0"/>
                <a:cs typeface="Times New Roman" panose="02020603050405020304" pitchFamily="18" charset="0"/>
              </a:rPr>
              <a:t>11.3.</a:t>
            </a:r>
            <a:endParaRPr lang="en-US" sz="1600" dirty="0">
              <a:latin typeface="Times New Roman" panose="02020603050405020304" pitchFamily="18" charset="0"/>
              <a:cs typeface="Times New Roman" panose="02020603050405020304" pitchFamily="18" charset="0"/>
            </a:endParaRPr>
          </a:p>
        </p:txBody>
      </p:sp>
      <p:grpSp>
        <p:nvGrpSpPr>
          <p:cNvPr id="21" name="Group 20">
            <a:extLst>
              <a:ext uri="{FF2B5EF4-FFF2-40B4-BE49-F238E27FC236}">
                <a16:creationId xmlns:a16="http://schemas.microsoft.com/office/drawing/2014/main" xmlns="" id="{6AD0D387-1584-4477-B5F8-52B50D4F220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 y="2"/>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xmlns="" id="{22C90122-8CF0-4164-B596-168DE41D39A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xmlns="" id="{E74D534E-37A6-4D27-9C47-0B2F052783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xmlns="" id="{1C1C156E-D2E0-468A-9B19-79521D69BF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xmlns="" id="{14C97F11-4F6C-4DFF-89BC-3AEA5B7FF7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xmlns="" id="{773C2106-77CE-42E1-839F-925EAEBB2F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xmlns="" id="{E2807D33-BD1F-4B09-8D93-63C06DB3C0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xmlns="" id="{84BDF3E8-157B-47D1-AF8E-FE1EFF0612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xmlns="" id="{68B482B5-E0FD-406A-99B2-297DF333546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xmlns="" id="{B8750F30-12E8-410B-8709-78F1EF3BBE7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xmlns="" id="{DB2D030A-4700-4CC4-A971-F119F8372C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xmlns="" id="{B4E516DB-F66E-4E88-8CAA-67153F56189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xmlns="" id="{DF749FDD-DD56-4DC9-A379-77E1106981D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xmlns="" id="{6AD95087-E0AF-45D3-B824-EFFCBBECDE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xmlns="" id="{2D21010F-3DE2-4881-B9D5-3415C4E05D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xmlns="" id="{2AFDF4BC-8E99-4A2C-9EF2-4B98A05C2E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xmlns="" id="{BB8EAEE8-22EA-4103-A02E-5043474C4BE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xmlns="" id="{7148ABD2-E447-429F-B97E-86494051C10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xmlns="" id="{99900F4A-F8CA-456E-9FA0-34572621C0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xmlns="" id="{DF5CD0A9-E49B-4968-886B-41C1A66D232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xmlns="" id="{7E462582-7383-4272-A323-85C9D137C4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xmlns="" id="{CB472F67-7C37-4D80-B346-DE30D44B55A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xmlns="" id="{19A8AE83-358F-4D4E-91C7-F09E35097A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xmlns="" id="{C4B79436-9285-45DE-A9FB-B3DD750738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xmlns="" id="{B0BF8BF3-C90A-483A-B61E-13D2C41FBAC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xmlns="" id="{31011274-F329-444B-9B06-69DD2EC4490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xmlns="" id="{DB8B1D39-5B9A-4B4E-849B-A5821A2460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xmlns="" id="{336ECD63-75C2-4A32-A31B-30BB3097240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1542" y="2513808"/>
            <a:ext cx="5229225"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091831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6697F791-5FFA-4164-899F-EB52EA72B0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xmlns="" id="{4E28A1A9-FB81-4816-AAEA-C3B43094695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1"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xmlns="" id="{B773AB25-A422-41AA-9737-5E04C1966D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xmlns="" id="{AF0552B8-DE8C-40DF-B29F-1728E6A1061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1" y="23283"/>
            <a:ext cx="407815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7F06E912-64EB-4248-B610-1D4520C2958A}"/>
              </a:ext>
            </a:extLst>
          </p:cNvPr>
          <p:cNvSpPr>
            <a:spLocks noGrp="1"/>
          </p:cNvSpPr>
          <p:nvPr>
            <p:ph type="title"/>
          </p:nvPr>
        </p:nvSpPr>
        <p:spPr>
          <a:xfrm>
            <a:off x="855268" y="618518"/>
            <a:ext cx="2851417" cy="1478570"/>
          </a:xfrm>
        </p:spPr>
        <p:txBody>
          <a:bodyPr>
            <a:normAutofit/>
          </a:bodyPr>
          <a:lstStyle/>
          <a:p>
            <a:r>
              <a:rPr lang="en-US" sz="2400" b="1" dirty="0" smtClean="0">
                <a:solidFill>
                  <a:schemeClr val="bg1"/>
                </a:solidFill>
                <a:latin typeface="Times New Roman" panose="02020603050405020304" pitchFamily="18" charset="0"/>
                <a:cs typeface="Times New Roman" panose="02020603050405020304" pitchFamily="18" charset="0"/>
              </a:rPr>
              <a:t>Segmented </a:t>
            </a:r>
            <a:r>
              <a:rPr lang="en-US" sz="2400" b="1" dirty="0">
                <a:solidFill>
                  <a:schemeClr val="bg1"/>
                </a:solidFill>
                <a:latin typeface="Times New Roman" panose="02020603050405020304" pitchFamily="18" charset="0"/>
                <a:cs typeface="Times New Roman" panose="02020603050405020304" pitchFamily="18" charset="0"/>
              </a:rPr>
              <a:t>Analysis Male </a:t>
            </a:r>
            <a:r>
              <a:rPr lang="en-US" sz="2400" b="1" dirty="0" err="1">
                <a:solidFill>
                  <a:schemeClr val="bg1"/>
                </a:solidFill>
                <a:latin typeface="Times New Roman" panose="02020603050405020304" pitchFamily="18" charset="0"/>
                <a:cs typeface="Times New Roman" panose="02020603050405020304" pitchFamily="18" charset="0"/>
              </a:rPr>
              <a:t>vs</a:t>
            </a:r>
            <a:r>
              <a:rPr lang="en-US" sz="2400" b="1" dirty="0">
                <a:solidFill>
                  <a:schemeClr val="bg1"/>
                </a:solidFill>
                <a:latin typeface="Times New Roman" panose="02020603050405020304" pitchFamily="18" charset="0"/>
                <a:cs typeface="Times New Roman" panose="02020603050405020304" pitchFamily="18" charset="0"/>
              </a:rPr>
              <a:t> Female</a:t>
            </a:r>
            <a:r>
              <a:rPr lang="en-US" sz="2000" b="1" dirty="0"/>
              <a:t/>
            </a:r>
            <a:br>
              <a:rPr lang="en-US" sz="2000" b="1" dirty="0"/>
            </a:br>
            <a:endParaRPr lang="en-US" sz="2000" dirty="0">
              <a:solidFill>
                <a:srgbClr val="FFFFFF"/>
              </a:solidFill>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xmlns="" id="{457C1F24-6852-4D8A-83A0-3AF242BDCC2E}"/>
              </a:ext>
            </a:extLst>
          </p:cNvPr>
          <p:cNvSpPr>
            <a:spLocks noGrp="1"/>
          </p:cNvSpPr>
          <p:nvPr>
            <p:ph idx="1"/>
          </p:nvPr>
        </p:nvSpPr>
        <p:spPr>
          <a:xfrm>
            <a:off x="844621" y="2249487"/>
            <a:ext cx="2862444" cy="2076328"/>
          </a:xfrm>
        </p:spPr>
        <p:txBody>
          <a:bodyPr>
            <a:normAutofit/>
          </a:bodyPr>
          <a:lstStyle/>
          <a:p>
            <a:r>
              <a:rPr lang="en-US" sz="1600" dirty="0">
                <a:latin typeface="Times New Roman" panose="02020603050405020304" pitchFamily="18" charset="0"/>
                <a:cs typeface="Times New Roman" panose="02020603050405020304" pitchFamily="18" charset="0"/>
              </a:rPr>
              <a:t>We cannot decide much on basis of gender as defaulters and non defaulters both follow same pattern</a:t>
            </a:r>
          </a:p>
        </p:txBody>
      </p:sp>
      <p:grpSp>
        <p:nvGrpSpPr>
          <p:cNvPr id="21" name="Group 20">
            <a:extLst>
              <a:ext uri="{FF2B5EF4-FFF2-40B4-BE49-F238E27FC236}">
                <a16:creationId xmlns:a16="http://schemas.microsoft.com/office/drawing/2014/main" xmlns="" id="{6AD0D387-1584-4477-B5F8-52B50D4F220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 y="2"/>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xmlns="" id="{22C90122-8CF0-4164-B596-168DE41D39A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xmlns="" id="{E74D534E-37A6-4D27-9C47-0B2F052783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xmlns="" id="{1C1C156E-D2E0-468A-9B19-79521D69BF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xmlns="" id="{14C97F11-4F6C-4DFF-89BC-3AEA5B7FF7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xmlns="" id="{773C2106-77CE-42E1-839F-925EAEBB2F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xmlns="" id="{E2807D33-BD1F-4B09-8D93-63C06DB3C0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xmlns="" id="{84BDF3E8-157B-47D1-AF8E-FE1EFF0612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xmlns="" id="{68B482B5-E0FD-406A-99B2-297DF333546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xmlns="" id="{B8750F30-12E8-410B-8709-78F1EF3BBE7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xmlns="" id="{DB2D030A-4700-4CC4-A971-F119F8372C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xmlns="" id="{B4E516DB-F66E-4E88-8CAA-67153F56189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xmlns="" id="{DF749FDD-DD56-4DC9-A379-77E1106981D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xmlns="" id="{6AD95087-E0AF-45D3-B824-EFFCBBECDE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xmlns="" id="{2D21010F-3DE2-4881-B9D5-3415C4E05D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xmlns="" id="{2AFDF4BC-8E99-4A2C-9EF2-4B98A05C2E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xmlns="" id="{BB8EAEE8-22EA-4103-A02E-5043474C4BE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xmlns="" id="{7148ABD2-E447-429F-B97E-86494051C10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xmlns="" id="{99900F4A-F8CA-456E-9FA0-34572621C0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xmlns="" id="{DF5CD0A9-E49B-4968-886B-41C1A66D232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xmlns="" id="{7E462582-7383-4272-A323-85C9D137C4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xmlns="" id="{CB472F67-7C37-4D80-B346-DE30D44B55A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xmlns="" id="{19A8AE83-358F-4D4E-91C7-F09E35097A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xmlns="" id="{C4B79436-9285-45DE-A9FB-B3DD750738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xmlns="" id="{B0BF8BF3-C90A-483A-B61E-13D2C41FBAC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xmlns="" id="{31011274-F329-444B-9B06-69DD2EC4490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xmlns="" id="{DB8B1D39-5B9A-4B4E-849B-A5821A2460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xmlns="" id="{336ECD63-75C2-4A32-A31B-30BB3097240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5621" y="1435103"/>
            <a:ext cx="8129283" cy="4118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139483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6697F791-5FFA-4164-899F-EB52EA72B0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xmlns="" id="{4E28A1A9-FB81-4816-AAEA-C3B43094695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1"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xmlns="" id="{B773AB25-A422-41AA-9737-5E04C1966D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xmlns="" id="{AF0552B8-DE8C-40DF-B29F-1728E6A1061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1" y="23283"/>
            <a:ext cx="407815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7F06E912-64EB-4248-B610-1D4520C2958A}"/>
              </a:ext>
            </a:extLst>
          </p:cNvPr>
          <p:cNvSpPr>
            <a:spLocks noGrp="1"/>
          </p:cNvSpPr>
          <p:nvPr>
            <p:ph type="title"/>
          </p:nvPr>
        </p:nvSpPr>
        <p:spPr>
          <a:xfrm>
            <a:off x="855268" y="618518"/>
            <a:ext cx="2851417" cy="1478570"/>
          </a:xfrm>
        </p:spPr>
        <p:txBody>
          <a:bodyPr>
            <a:normAutofit fontScale="90000"/>
          </a:bodyPr>
          <a:lstStyle/>
          <a:p>
            <a:r>
              <a:rPr lang="en-US" sz="2700" b="1" dirty="0">
                <a:latin typeface="Times New Roman" panose="02020603050405020304" pitchFamily="18" charset="0"/>
                <a:cs typeface="Times New Roman" panose="02020603050405020304" pitchFamily="18" charset="0"/>
              </a:rPr>
              <a:t>P</a:t>
            </a:r>
            <a:r>
              <a:rPr lang="en-US" sz="2700" b="1" dirty="0" smtClean="0">
                <a:latin typeface="Times New Roman" panose="02020603050405020304" pitchFamily="18" charset="0"/>
                <a:cs typeface="Times New Roman" panose="02020603050405020304" pitchFamily="18" charset="0"/>
              </a:rPr>
              <a:t>lots </a:t>
            </a:r>
            <a:r>
              <a:rPr lang="en-US" sz="2700" b="1" dirty="0">
                <a:latin typeface="Times New Roman" panose="02020603050405020304" pitchFamily="18" charset="0"/>
                <a:cs typeface="Times New Roman" panose="02020603050405020304" pitchFamily="18" charset="0"/>
              </a:rPr>
              <a:t>of ORGANIZATION_TYPE logarithmic scale by BAR PLOT for </a:t>
            </a:r>
            <a:r>
              <a:rPr lang="en-US" sz="2700" b="1" dirty="0" smtClean="0">
                <a:latin typeface="Times New Roman" panose="02020603050405020304" pitchFamily="18" charset="0"/>
                <a:cs typeface="Times New Roman" panose="02020603050405020304" pitchFamily="18" charset="0"/>
              </a:rPr>
              <a:t>TARGET-0</a:t>
            </a:r>
            <a:r>
              <a:rPr lang="en-US" sz="2000" b="1" dirty="0"/>
              <a:t/>
            </a:r>
            <a:br>
              <a:rPr lang="en-US" sz="2000" b="1" dirty="0"/>
            </a:br>
            <a:endParaRPr lang="en-US" sz="2000" dirty="0">
              <a:solidFill>
                <a:srgbClr val="FFFFFF"/>
              </a:solidFill>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xmlns="" id="{457C1F24-6852-4D8A-83A0-3AF242BDCC2E}"/>
              </a:ext>
            </a:extLst>
          </p:cNvPr>
          <p:cNvSpPr>
            <a:spLocks noGrp="1"/>
          </p:cNvSpPr>
          <p:nvPr>
            <p:ph idx="1"/>
          </p:nvPr>
        </p:nvSpPr>
        <p:spPr>
          <a:xfrm>
            <a:off x="844621" y="2249487"/>
            <a:ext cx="2862444" cy="3092453"/>
          </a:xfrm>
        </p:spPr>
        <p:txBody>
          <a:bodyPr>
            <a:noAutofit/>
          </a:bodyPr>
          <a:lstStyle/>
          <a:p>
            <a:r>
              <a:rPr lang="en-US" sz="1600" dirty="0">
                <a:latin typeface="Times New Roman" panose="02020603050405020304" pitchFamily="18" charset="0"/>
                <a:cs typeface="Times New Roman" panose="02020603050405020304" pitchFamily="18" charset="0"/>
              </a:rPr>
              <a:t>Points to be concluded from the above graph.</a:t>
            </a:r>
          </a:p>
          <a:p>
            <a:r>
              <a:rPr lang="en-US" sz="1600" dirty="0" smtClean="0">
                <a:latin typeface="Times New Roman" panose="02020603050405020304" pitchFamily="18" charset="0"/>
                <a:cs typeface="Times New Roman" panose="02020603050405020304" pitchFamily="18" charset="0"/>
              </a:rPr>
              <a:t>Clients </a:t>
            </a:r>
            <a:r>
              <a:rPr lang="en-US" sz="1600" dirty="0">
                <a:latin typeface="Times New Roman" panose="02020603050405020304" pitchFamily="18" charset="0"/>
                <a:cs typeface="Times New Roman" panose="02020603050405020304" pitchFamily="18" charset="0"/>
              </a:rPr>
              <a:t>which have applied for credits are from most of the organization type ‘Business entity Type 3’ , ‘Self employed’,‘Other’, ‘Medicine’ and ‘Government’. 2.Less clients are from Industry type 8,type 6, type 10, religion and trade type 5, type 4.</a:t>
            </a:r>
          </a:p>
        </p:txBody>
      </p:sp>
      <p:grpSp>
        <p:nvGrpSpPr>
          <p:cNvPr id="21" name="Group 20">
            <a:extLst>
              <a:ext uri="{FF2B5EF4-FFF2-40B4-BE49-F238E27FC236}">
                <a16:creationId xmlns:a16="http://schemas.microsoft.com/office/drawing/2014/main" xmlns="" id="{6AD0D387-1584-4477-B5F8-52B50D4F220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 y="2"/>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xmlns="" id="{22C90122-8CF0-4164-B596-168DE41D39A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xmlns="" id="{E74D534E-37A6-4D27-9C47-0B2F052783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xmlns="" id="{1C1C156E-D2E0-468A-9B19-79521D69BF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xmlns="" id="{14C97F11-4F6C-4DFF-89BC-3AEA5B7FF7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xmlns="" id="{773C2106-77CE-42E1-839F-925EAEBB2F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xmlns="" id="{E2807D33-BD1F-4B09-8D93-63C06DB3C0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xmlns="" id="{84BDF3E8-157B-47D1-AF8E-FE1EFF0612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xmlns="" id="{68B482B5-E0FD-406A-99B2-297DF333546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xmlns="" id="{B8750F30-12E8-410B-8709-78F1EF3BBE7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xmlns="" id="{DB2D030A-4700-4CC4-A971-F119F8372C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xmlns="" id="{B4E516DB-F66E-4E88-8CAA-67153F56189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xmlns="" id="{DF749FDD-DD56-4DC9-A379-77E1106981D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xmlns="" id="{6AD95087-E0AF-45D3-B824-EFFCBBECDE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xmlns="" id="{2D21010F-3DE2-4881-B9D5-3415C4E05D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xmlns="" id="{2AFDF4BC-8E99-4A2C-9EF2-4B98A05C2E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xmlns="" id="{BB8EAEE8-22EA-4103-A02E-5043474C4BE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xmlns="" id="{7148ABD2-E447-429F-B97E-86494051C10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xmlns="" id="{99900F4A-F8CA-456E-9FA0-34572621C0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xmlns="" id="{DF5CD0A9-E49B-4968-886B-41C1A66D232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xmlns="" id="{7E462582-7383-4272-A323-85C9D137C4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xmlns="" id="{CB472F67-7C37-4D80-B346-DE30D44B55A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xmlns="" id="{19A8AE83-358F-4D4E-91C7-F09E35097A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xmlns="" id="{C4B79436-9285-45DE-A9FB-B3DD750738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xmlns="" id="{B0BF8BF3-C90A-483A-B61E-13D2C41FBAC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xmlns="" id="{31011274-F329-444B-9B06-69DD2EC4490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xmlns="" id="{DB8B1D39-5B9A-4B4E-849B-A5821A2460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xmlns="" id="{336ECD63-75C2-4A32-A31B-30BB3097240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3415" y="-11505"/>
            <a:ext cx="8792308" cy="6892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409904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6697F791-5FFA-4164-899F-EB52EA72B0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xmlns="" id="{4E28A1A9-FB81-4816-AAEA-C3B43094695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1"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xmlns="" id="{B773AB25-A422-41AA-9737-5E04C1966D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xmlns="" id="{AF0552B8-DE8C-40DF-B29F-1728E6A1061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1" y="23283"/>
            <a:ext cx="407815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7F06E912-64EB-4248-B610-1D4520C2958A}"/>
              </a:ext>
            </a:extLst>
          </p:cNvPr>
          <p:cNvSpPr>
            <a:spLocks noGrp="1"/>
          </p:cNvSpPr>
          <p:nvPr>
            <p:ph type="title"/>
          </p:nvPr>
        </p:nvSpPr>
        <p:spPr>
          <a:xfrm>
            <a:off x="855268" y="618518"/>
            <a:ext cx="2851417" cy="1478570"/>
          </a:xfrm>
        </p:spPr>
        <p:txBody>
          <a:bodyPr>
            <a:normAutofit fontScale="90000"/>
          </a:bodyPr>
          <a:lstStyle/>
          <a:p>
            <a:r>
              <a:rPr lang="en-US" sz="2700" b="1" dirty="0">
                <a:latin typeface="Times New Roman" panose="02020603050405020304" pitchFamily="18" charset="0"/>
                <a:cs typeface="Times New Roman" panose="02020603050405020304" pitchFamily="18" charset="0"/>
              </a:rPr>
              <a:t>P</a:t>
            </a:r>
            <a:r>
              <a:rPr lang="en-US" sz="2700" b="1" dirty="0" smtClean="0">
                <a:latin typeface="Times New Roman" panose="02020603050405020304" pitchFamily="18" charset="0"/>
                <a:cs typeface="Times New Roman" panose="02020603050405020304" pitchFamily="18" charset="0"/>
              </a:rPr>
              <a:t>lots </a:t>
            </a:r>
            <a:r>
              <a:rPr lang="en-US" sz="2700" b="1" dirty="0">
                <a:latin typeface="Times New Roman" panose="02020603050405020304" pitchFamily="18" charset="0"/>
                <a:cs typeface="Times New Roman" panose="02020603050405020304" pitchFamily="18" charset="0"/>
              </a:rPr>
              <a:t>of ORGANIZATION_TYPE logarithmic scale by BAR PLOT for TARGET-1</a:t>
            </a:r>
            <a:r>
              <a:rPr lang="en-US" sz="2000" b="1" dirty="0"/>
              <a:t/>
            </a:r>
            <a:br>
              <a:rPr lang="en-US" sz="2000" b="1" dirty="0"/>
            </a:br>
            <a:endParaRPr lang="en-US" sz="2000" dirty="0">
              <a:solidFill>
                <a:srgbClr val="FFFFFF"/>
              </a:solidFill>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xmlns="" id="{457C1F24-6852-4D8A-83A0-3AF242BDCC2E}"/>
              </a:ext>
            </a:extLst>
          </p:cNvPr>
          <p:cNvSpPr>
            <a:spLocks noGrp="1"/>
          </p:cNvSpPr>
          <p:nvPr>
            <p:ph idx="1"/>
          </p:nvPr>
        </p:nvSpPr>
        <p:spPr>
          <a:xfrm>
            <a:off x="844621" y="2249487"/>
            <a:ext cx="2862444" cy="3609978"/>
          </a:xfrm>
        </p:spPr>
        <p:txBody>
          <a:bodyPr>
            <a:normAutofit fontScale="62500" lnSpcReduction="20000"/>
          </a:bodyPr>
          <a:lstStyle/>
          <a:p>
            <a:r>
              <a:rPr lang="en-US" sz="2600" dirty="0">
                <a:latin typeface="Times New Roman" panose="02020603050405020304" pitchFamily="18" charset="0"/>
                <a:cs typeface="Times New Roman" panose="02020603050405020304" pitchFamily="18" charset="0"/>
              </a:rPr>
              <a:t>Points to be concluded from the above graph.</a:t>
            </a:r>
          </a:p>
          <a:p>
            <a:r>
              <a:rPr lang="en-US" sz="2600" dirty="0">
                <a:latin typeface="Times New Roman" panose="02020603050405020304" pitchFamily="18" charset="0"/>
                <a:cs typeface="Times New Roman" panose="02020603050405020304" pitchFamily="18" charset="0"/>
              </a:rPr>
              <a:t>1.Clients which have applied for credits are from most of the organization type ‘Business entity Type 3’ , ‘Self employed’ , </a:t>
            </a:r>
            <a:r>
              <a:rPr lang="en-US" sz="2600" dirty="0" smtClean="0">
                <a:latin typeface="Times New Roman" panose="02020603050405020304" pitchFamily="18" charset="0"/>
                <a:cs typeface="Times New Roman" panose="02020603050405020304" pitchFamily="18" charset="0"/>
              </a:rPr>
              <a:t>‘Other', 'Medicine’ </a:t>
            </a:r>
            <a:r>
              <a:rPr lang="en-US" sz="2600" dirty="0">
                <a:latin typeface="Times New Roman" panose="02020603050405020304" pitchFamily="18" charset="0"/>
                <a:cs typeface="Times New Roman" panose="02020603050405020304" pitchFamily="18" charset="0"/>
              </a:rPr>
              <a:t>and ‘Government’. 2.Less clients are from Industry type 8,type 6, type 10, religion and trade type 5, type 4.</a:t>
            </a:r>
          </a:p>
          <a:p>
            <a:r>
              <a:rPr lang="en-US" sz="2600" dirty="0">
                <a:latin typeface="Times New Roman" panose="02020603050405020304" pitchFamily="18" charset="0"/>
                <a:cs typeface="Times New Roman" panose="02020603050405020304" pitchFamily="18" charset="0"/>
              </a:rPr>
              <a:t>3.Same as type 0 in distribution of organization type.</a:t>
            </a:r>
          </a:p>
          <a:p>
            <a:endParaRPr lang="en-US" sz="1400" dirty="0"/>
          </a:p>
        </p:txBody>
      </p:sp>
      <p:grpSp>
        <p:nvGrpSpPr>
          <p:cNvPr id="21" name="Group 20">
            <a:extLst>
              <a:ext uri="{FF2B5EF4-FFF2-40B4-BE49-F238E27FC236}">
                <a16:creationId xmlns:a16="http://schemas.microsoft.com/office/drawing/2014/main" xmlns="" id="{6AD0D387-1584-4477-B5F8-52B50D4F220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 y="2"/>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xmlns="" id="{22C90122-8CF0-4164-B596-168DE41D39A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xmlns="" id="{E74D534E-37A6-4D27-9C47-0B2F052783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xmlns="" id="{1C1C156E-D2E0-468A-9B19-79521D69BF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xmlns="" id="{14C97F11-4F6C-4DFF-89BC-3AEA5B7FF7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xmlns="" id="{773C2106-77CE-42E1-839F-925EAEBB2F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xmlns="" id="{E2807D33-BD1F-4B09-8D93-63C06DB3C0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xmlns="" id="{84BDF3E8-157B-47D1-AF8E-FE1EFF0612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xmlns="" id="{68B482B5-E0FD-406A-99B2-297DF333546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xmlns="" id="{B8750F30-12E8-410B-8709-78F1EF3BBE7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xmlns="" id="{DB2D030A-4700-4CC4-A971-F119F8372C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xmlns="" id="{B4E516DB-F66E-4E88-8CAA-67153F56189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xmlns="" id="{DF749FDD-DD56-4DC9-A379-77E1106981D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xmlns="" id="{6AD95087-E0AF-45D3-B824-EFFCBBECDE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xmlns="" id="{2D21010F-3DE2-4881-B9D5-3415C4E05D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xmlns="" id="{2AFDF4BC-8E99-4A2C-9EF2-4B98A05C2E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xmlns="" id="{BB8EAEE8-22EA-4103-A02E-5043474C4BE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xmlns="" id="{7148ABD2-E447-429F-B97E-86494051C10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xmlns="" id="{99900F4A-F8CA-456E-9FA0-34572621C0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xmlns="" id="{DF5CD0A9-E49B-4968-886B-41C1A66D232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xmlns="" id="{7E462582-7383-4272-A323-85C9D137C4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xmlns="" id="{CB472F67-7C37-4D80-B346-DE30D44B55A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xmlns="" id="{19A8AE83-358F-4D4E-91C7-F09E35097A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xmlns="" id="{C4B79436-9285-45DE-A9FB-B3DD750738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xmlns="" id="{B0BF8BF3-C90A-483A-B61E-13D2C41FBAC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xmlns="" id="{31011274-F329-444B-9B06-69DD2EC4490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xmlns="" id="{DB8B1D39-5B9A-4B4E-849B-A5821A2460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xmlns="" id="{336ECD63-75C2-4A32-A31B-30BB3097240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2716" y="-1"/>
            <a:ext cx="8129283" cy="688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6227541"/>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6697F791-5FFA-4164-899F-EB52EA72B0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xmlns="" id="{4E28A1A9-FB81-4816-AAEA-C3B43094695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1"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xmlns="" id="{B773AB25-A422-41AA-9737-5E04C1966D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xmlns="" id="{AF0552B8-DE8C-40DF-B29F-1728E6A1061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1" y="23283"/>
            <a:ext cx="407815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7F06E912-64EB-4248-B610-1D4520C2958A}"/>
              </a:ext>
            </a:extLst>
          </p:cNvPr>
          <p:cNvSpPr>
            <a:spLocks noGrp="1"/>
          </p:cNvSpPr>
          <p:nvPr>
            <p:ph type="title"/>
          </p:nvPr>
        </p:nvSpPr>
        <p:spPr>
          <a:xfrm>
            <a:off x="855268" y="618518"/>
            <a:ext cx="2851417" cy="1478570"/>
          </a:xfrm>
        </p:spPr>
        <p:txBody>
          <a:bodyPr>
            <a:normAutofit/>
          </a:bodyPr>
          <a:lstStyle/>
          <a:p>
            <a:r>
              <a:rPr lang="en-US" sz="2000" b="1" dirty="0"/>
              <a:t/>
            </a:r>
            <a:br>
              <a:rPr lang="en-US" sz="2000" b="1" dirty="0"/>
            </a:br>
            <a:endParaRPr lang="en-US" sz="2000" dirty="0">
              <a:solidFill>
                <a:srgbClr val="FFFFFF"/>
              </a:solidFill>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xmlns="" id="{457C1F24-6852-4D8A-83A0-3AF242BDCC2E}"/>
              </a:ext>
            </a:extLst>
          </p:cNvPr>
          <p:cNvSpPr>
            <a:spLocks noGrp="1"/>
          </p:cNvSpPr>
          <p:nvPr>
            <p:ph idx="1"/>
          </p:nvPr>
        </p:nvSpPr>
        <p:spPr>
          <a:xfrm>
            <a:off x="844621" y="488952"/>
            <a:ext cx="2862444" cy="5370513"/>
          </a:xfrm>
        </p:spPr>
        <p:txBody>
          <a:bodyPr>
            <a:normAutofit lnSpcReduction="10000"/>
          </a:bodyPr>
          <a:lstStyle/>
          <a:p>
            <a:r>
              <a:rPr lang="en-US" sz="1600" dirty="0">
                <a:latin typeface="Times New Roman" panose="02020603050405020304" pitchFamily="18" charset="0"/>
                <a:cs typeface="Times New Roman" panose="02020603050405020304" pitchFamily="18" charset="0"/>
              </a:rPr>
              <a:t>1.In this plot, NAME_INCOME_TYPE,Most of the defaults are from Working population.</a:t>
            </a:r>
          </a:p>
          <a:p>
            <a:r>
              <a:rPr lang="en-US" sz="1600" dirty="0">
                <a:latin typeface="Times New Roman" panose="02020603050405020304" pitchFamily="18" charset="0"/>
                <a:cs typeface="Times New Roman" panose="02020603050405020304" pitchFamily="18" charset="0"/>
              </a:rPr>
              <a:t>2.For NAME_HOUSING_PLOT,Population living in Rented apartments and those living with parents have higher default rate as they have higher proportion in the Defaulted population as compared to non defaulted population. Living in rental apartment means a cash outflow towards rent and thus less cash left for repayment of loan. Living with parents may suggest that the income is not too high and thus difficulty in repayment of loan</a:t>
            </a:r>
          </a:p>
          <a:p>
            <a:endParaRPr lang="en-US" sz="1400" dirty="0"/>
          </a:p>
        </p:txBody>
      </p:sp>
      <p:grpSp>
        <p:nvGrpSpPr>
          <p:cNvPr id="21" name="Group 20">
            <a:extLst>
              <a:ext uri="{FF2B5EF4-FFF2-40B4-BE49-F238E27FC236}">
                <a16:creationId xmlns:a16="http://schemas.microsoft.com/office/drawing/2014/main" xmlns="" id="{6AD0D387-1584-4477-B5F8-52B50D4F220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 y="2"/>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xmlns="" id="{22C90122-8CF0-4164-B596-168DE41D39A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xmlns="" id="{E74D534E-37A6-4D27-9C47-0B2F052783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xmlns="" id="{1C1C156E-D2E0-468A-9B19-79521D69BF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xmlns="" id="{14C97F11-4F6C-4DFF-89BC-3AEA5B7FF7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xmlns="" id="{773C2106-77CE-42E1-839F-925EAEBB2F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xmlns="" id="{E2807D33-BD1F-4B09-8D93-63C06DB3C0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xmlns="" id="{84BDF3E8-157B-47D1-AF8E-FE1EFF0612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xmlns="" id="{68B482B5-E0FD-406A-99B2-297DF333546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xmlns="" id="{B8750F30-12E8-410B-8709-78F1EF3BBE7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xmlns="" id="{DB2D030A-4700-4CC4-A971-F119F8372C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xmlns="" id="{B4E516DB-F66E-4E88-8CAA-67153F56189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xmlns="" id="{DF749FDD-DD56-4DC9-A379-77E1106981D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xmlns="" id="{6AD95087-E0AF-45D3-B824-EFFCBBECDE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xmlns="" id="{2D21010F-3DE2-4881-B9D5-3415C4E05D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xmlns="" id="{2AFDF4BC-8E99-4A2C-9EF2-4B98A05C2E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xmlns="" id="{BB8EAEE8-22EA-4103-A02E-5043474C4BE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xmlns="" id="{7148ABD2-E447-429F-B97E-86494051C10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xmlns="" id="{99900F4A-F8CA-456E-9FA0-34572621C0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xmlns="" id="{DF5CD0A9-E49B-4968-886B-41C1A66D232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xmlns="" id="{7E462582-7383-4272-A323-85C9D137C4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xmlns="" id="{CB472F67-7C37-4D80-B346-DE30D44B55A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xmlns="" id="{19A8AE83-358F-4D4E-91C7-F09E35097A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xmlns="" id="{C4B79436-9285-45DE-A9FB-B3DD750738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xmlns="" id="{B0BF8BF3-C90A-483A-B61E-13D2C41FBAC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xmlns="" id="{31011274-F329-444B-9B06-69DD2EC4490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xmlns="" id="{DB8B1D39-5B9A-4B4E-849B-A5821A2460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xmlns="" id="{336ECD63-75C2-4A32-A31B-30BB3097240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9969" y="253150"/>
            <a:ext cx="8034936" cy="2835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9969" y="3452282"/>
            <a:ext cx="8034935" cy="3429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822925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6697F791-5FFA-4164-899F-EB52EA72B0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xmlns="" id="{4E28A1A9-FB81-4816-AAEA-C3B43094695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1"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xmlns="" id="{B773AB25-A422-41AA-9737-5E04C1966D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xmlns="" id="{AF0552B8-DE8C-40DF-B29F-1728E6A1061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1" y="23283"/>
            <a:ext cx="407815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7F06E912-64EB-4248-B610-1D4520C2958A}"/>
              </a:ext>
            </a:extLst>
          </p:cNvPr>
          <p:cNvSpPr>
            <a:spLocks noGrp="1"/>
          </p:cNvSpPr>
          <p:nvPr>
            <p:ph type="title"/>
          </p:nvPr>
        </p:nvSpPr>
        <p:spPr>
          <a:xfrm>
            <a:off x="855268" y="618518"/>
            <a:ext cx="2851417" cy="1478570"/>
          </a:xfrm>
        </p:spPr>
        <p:txBody>
          <a:bodyPr>
            <a:normAutofit fontScale="90000"/>
          </a:bodyPr>
          <a:lstStyle/>
          <a:p>
            <a:r>
              <a:rPr lang="en-US" sz="2200" b="1" dirty="0">
                <a:latin typeface="Times New Roman" panose="02020603050405020304" pitchFamily="18" charset="0"/>
                <a:cs typeface="Times New Roman" panose="02020603050405020304" pitchFamily="18" charset="0"/>
              </a:rPr>
              <a:t>B</a:t>
            </a:r>
            <a:r>
              <a:rPr lang="en-US" sz="2200" b="1" dirty="0" smtClean="0">
                <a:latin typeface="Times New Roman" panose="02020603050405020304" pitchFamily="18" charset="0"/>
                <a:cs typeface="Times New Roman" panose="02020603050405020304" pitchFamily="18" charset="0"/>
              </a:rPr>
              <a:t>ivariate </a:t>
            </a:r>
            <a:r>
              <a:rPr lang="en-US" sz="2200" b="1" dirty="0">
                <a:latin typeface="Times New Roman" panose="02020603050405020304" pitchFamily="18" charset="0"/>
                <a:cs typeface="Times New Roman" panose="02020603050405020304" pitchFamily="18" charset="0"/>
              </a:rPr>
              <a:t>analysis by boxplot between NAME_EDUCATION_TYPE and AMT_CREDIT</a:t>
            </a:r>
            <a:r>
              <a:rPr lang="en-US" sz="2000" b="1" dirty="0"/>
              <a:t/>
            </a:r>
            <a:br>
              <a:rPr lang="en-US" sz="2000" b="1" dirty="0"/>
            </a:br>
            <a:endParaRPr lang="en-US" sz="2000" dirty="0">
              <a:solidFill>
                <a:srgbClr val="FFFFFF"/>
              </a:solidFill>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xmlns="" id="{457C1F24-6852-4D8A-83A0-3AF242BDCC2E}"/>
              </a:ext>
            </a:extLst>
          </p:cNvPr>
          <p:cNvSpPr>
            <a:spLocks noGrp="1"/>
          </p:cNvSpPr>
          <p:nvPr>
            <p:ph idx="1"/>
          </p:nvPr>
        </p:nvSpPr>
        <p:spPr>
          <a:xfrm>
            <a:off x="844621" y="2249487"/>
            <a:ext cx="2862444" cy="3378203"/>
          </a:xfrm>
        </p:spPr>
        <p:txBody>
          <a:bodyPr>
            <a:normAutofit lnSpcReduction="10000"/>
          </a:bodyPr>
          <a:lstStyle/>
          <a:p>
            <a:r>
              <a:rPr lang="en-US" sz="1600" dirty="0">
                <a:latin typeface="Times New Roman" panose="02020603050405020304" pitchFamily="18" charset="0"/>
                <a:cs typeface="Times New Roman" panose="02020603050405020304" pitchFamily="18" charset="0"/>
              </a:rPr>
              <a:t>From the above box plot we can conclude that Family status of 'civil marriage', 'marriage' and 'separated' of Academic degree education are having higher number of credits than others. Also, higher education of family status of 'marriage', 'single' and 'civil marriage' are having more outliers. Civil marriage for Academic degree is having most of the credits in the third quartile</a:t>
            </a:r>
            <a:r>
              <a:rPr lang="en-US" sz="1100" dirty="0"/>
              <a:t>.</a:t>
            </a:r>
            <a:endParaRPr lang="en-US" sz="1400" dirty="0"/>
          </a:p>
        </p:txBody>
      </p:sp>
      <p:grpSp>
        <p:nvGrpSpPr>
          <p:cNvPr id="21" name="Group 20">
            <a:extLst>
              <a:ext uri="{FF2B5EF4-FFF2-40B4-BE49-F238E27FC236}">
                <a16:creationId xmlns:a16="http://schemas.microsoft.com/office/drawing/2014/main" xmlns="" id="{6AD0D387-1584-4477-B5F8-52B50D4F220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 y="2"/>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xmlns="" id="{22C90122-8CF0-4164-B596-168DE41D39A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xmlns="" id="{E74D534E-37A6-4D27-9C47-0B2F052783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xmlns="" id="{1C1C156E-D2E0-468A-9B19-79521D69BF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xmlns="" id="{14C97F11-4F6C-4DFF-89BC-3AEA5B7FF7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xmlns="" id="{773C2106-77CE-42E1-839F-925EAEBB2F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xmlns="" id="{E2807D33-BD1F-4B09-8D93-63C06DB3C0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xmlns="" id="{84BDF3E8-157B-47D1-AF8E-FE1EFF0612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xmlns="" id="{68B482B5-E0FD-406A-99B2-297DF333546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xmlns="" id="{B8750F30-12E8-410B-8709-78F1EF3BBE7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xmlns="" id="{DB2D030A-4700-4CC4-A971-F119F8372C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xmlns="" id="{B4E516DB-F66E-4E88-8CAA-67153F56189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xmlns="" id="{DF749FDD-DD56-4DC9-A379-77E1106981D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xmlns="" id="{6AD95087-E0AF-45D3-B824-EFFCBBECDE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xmlns="" id="{2D21010F-3DE2-4881-B9D5-3415C4E05D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xmlns="" id="{2AFDF4BC-8E99-4A2C-9EF2-4B98A05C2E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xmlns="" id="{BB8EAEE8-22EA-4103-A02E-5043474C4BE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xmlns="" id="{7148ABD2-E447-429F-B97E-86494051C10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xmlns="" id="{99900F4A-F8CA-456E-9FA0-34572621C0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xmlns="" id="{DF5CD0A9-E49B-4968-886B-41C1A66D232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xmlns="" id="{7E462582-7383-4272-A323-85C9D137C4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xmlns="" id="{CB472F67-7C37-4D80-B346-DE30D44B55A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xmlns="" id="{19A8AE83-358F-4D4E-91C7-F09E35097A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xmlns="" id="{C4B79436-9285-45DE-A9FB-B3DD750738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xmlns="" id="{B0BF8BF3-C90A-483A-B61E-13D2C41FBAC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xmlns="" id="{31011274-F329-444B-9B06-69DD2EC4490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xmlns="" id="{DB8B1D39-5B9A-4B4E-849B-A5821A2460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xmlns="" id="{336ECD63-75C2-4A32-A31B-30BB3097240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2716" y="23283"/>
            <a:ext cx="8129284" cy="6566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0893828"/>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6697F791-5FFA-4164-899F-EB52EA72B0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xmlns="" id="{4E28A1A9-FB81-4816-AAEA-C3B43094695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1"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xmlns="" id="{B773AB25-A422-41AA-9737-5E04C1966D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xmlns="" id="{AF0552B8-DE8C-40DF-B29F-1728E6A1061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1" y="23283"/>
            <a:ext cx="407815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7F06E912-64EB-4248-B610-1D4520C2958A}"/>
              </a:ext>
            </a:extLst>
          </p:cNvPr>
          <p:cNvSpPr>
            <a:spLocks noGrp="1"/>
          </p:cNvSpPr>
          <p:nvPr>
            <p:ph type="title"/>
          </p:nvPr>
        </p:nvSpPr>
        <p:spPr>
          <a:xfrm>
            <a:off x="855268" y="618518"/>
            <a:ext cx="2851417" cy="1478570"/>
          </a:xfrm>
        </p:spPr>
        <p:txBody>
          <a:bodyPr>
            <a:normAutofit/>
          </a:bodyPr>
          <a:lstStyle/>
          <a:p>
            <a:r>
              <a:rPr lang="en-US" sz="2000" b="1" dirty="0">
                <a:latin typeface="Times New Roman" panose="02020603050405020304" pitchFamily="18" charset="0"/>
                <a:cs typeface="Times New Roman" panose="02020603050405020304" pitchFamily="18" charset="0"/>
              </a:rPr>
              <a:t>Income </a:t>
            </a:r>
            <a:r>
              <a:rPr lang="en-US" sz="2000" b="1" dirty="0" smtClean="0">
                <a:latin typeface="Times New Roman" panose="02020603050405020304" pitchFamily="18" charset="0"/>
                <a:cs typeface="Times New Roman" panose="02020603050405020304" pitchFamily="18" charset="0"/>
              </a:rPr>
              <a:t>amount</a:t>
            </a:r>
            <a:br>
              <a:rPr lang="en-US" sz="2000" b="1"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 VS </a:t>
            </a:r>
            <a:br>
              <a:rPr lang="en-US" sz="2000" b="1"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Education </a:t>
            </a:r>
            <a:r>
              <a:rPr lang="en-US" sz="2000" b="1" dirty="0">
                <a:latin typeface="Times New Roman" panose="02020603050405020304" pitchFamily="18" charset="0"/>
                <a:cs typeface="Times New Roman" panose="02020603050405020304" pitchFamily="18" charset="0"/>
              </a:rPr>
              <a:t>Status</a:t>
            </a:r>
            <a:br>
              <a:rPr lang="en-US" sz="2000" b="1" dirty="0">
                <a:latin typeface="Times New Roman" panose="02020603050405020304" pitchFamily="18" charset="0"/>
                <a:cs typeface="Times New Roman" panose="02020603050405020304" pitchFamily="18" charset="0"/>
              </a:rPr>
            </a:br>
            <a:endParaRPr lang="en-US" sz="2000" dirty="0">
              <a:solidFill>
                <a:srgbClr val="FFFFFF"/>
              </a:solidFill>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xmlns="" id="{457C1F24-6852-4D8A-83A0-3AF242BDCC2E}"/>
              </a:ext>
            </a:extLst>
          </p:cNvPr>
          <p:cNvSpPr>
            <a:spLocks noGrp="1"/>
          </p:cNvSpPr>
          <p:nvPr>
            <p:ph idx="1"/>
          </p:nvPr>
        </p:nvSpPr>
        <p:spPr>
          <a:xfrm>
            <a:off x="844621" y="2249487"/>
            <a:ext cx="2862444" cy="3378203"/>
          </a:xfrm>
        </p:spPr>
        <p:txBody>
          <a:bodyPr>
            <a:normAutofit fontScale="77500" lnSpcReduction="20000"/>
          </a:bodyPr>
          <a:lstStyle/>
          <a:p>
            <a:r>
              <a:rPr lang="en-US" sz="2100" dirty="0">
                <a:latin typeface="Times New Roman" panose="02020603050405020304" pitchFamily="18" charset="0"/>
                <a:cs typeface="Times New Roman" panose="02020603050405020304" pitchFamily="18" charset="0"/>
              </a:rPr>
              <a:t>From above boxplot for Education type 'Higher education' the income amount is mostly equal with family status. It does contain many outliers. Less outlier are having for Academic degree but there income amount is little higher that Higher education. Lower secondary of civil marriage family status are have less income amount than others</a:t>
            </a:r>
            <a:r>
              <a:rPr lang="en-US" sz="1400" dirty="0"/>
              <a:t>.</a:t>
            </a:r>
          </a:p>
        </p:txBody>
      </p:sp>
      <p:grpSp>
        <p:nvGrpSpPr>
          <p:cNvPr id="21" name="Group 20">
            <a:extLst>
              <a:ext uri="{FF2B5EF4-FFF2-40B4-BE49-F238E27FC236}">
                <a16:creationId xmlns:a16="http://schemas.microsoft.com/office/drawing/2014/main" xmlns="" id="{6AD0D387-1584-4477-B5F8-52B50D4F220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 y="2"/>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xmlns="" id="{22C90122-8CF0-4164-B596-168DE41D39A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xmlns="" id="{E74D534E-37A6-4D27-9C47-0B2F052783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xmlns="" id="{1C1C156E-D2E0-468A-9B19-79521D69BF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xmlns="" id="{14C97F11-4F6C-4DFF-89BC-3AEA5B7FF7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xmlns="" id="{773C2106-77CE-42E1-839F-925EAEBB2F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xmlns="" id="{E2807D33-BD1F-4B09-8D93-63C06DB3C0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xmlns="" id="{84BDF3E8-157B-47D1-AF8E-FE1EFF0612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xmlns="" id="{68B482B5-E0FD-406A-99B2-297DF333546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xmlns="" id="{B8750F30-12E8-410B-8709-78F1EF3BBE7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xmlns="" id="{DB2D030A-4700-4CC4-A971-F119F8372C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xmlns="" id="{B4E516DB-F66E-4E88-8CAA-67153F56189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xmlns="" id="{DF749FDD-DD56-4DC9-A379-77E1106981D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xmlns="" id="{6AD95087-E0AF-45D3-B824-EFFCBBECDE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xmlns="" id="{2D21010F-3DE2-4881-B9D5-3415C4E05D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xmlns="" id="{2AFDF4BC-8E99-4A2C-9EF2-4B98A05C2E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xmlns="" id="{BB8EAEE8-22EA-4103-A02E-5043474C4BE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xmlns="" id="{7148ABD2-E447-429F-B97E-86494051C10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xmlns="" id="{99900F4A-F8CA-456E-9FA0-34572621C0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xmlns="" id="{DF5CD0A9-E49B-4968-886B-41C1A66D232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xmlns="" id="{7E462582-7383-4272-A323-85C9D137C4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xmlns="" id="{CB472F67-7C37-4D80-B346-DE30D44B55A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xmlns="" id="{19A8AE83-358F-4D4E-91C7-F09E35097A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xmlns="" id="{C4B79436-9285-45DE-A9FB-B3DD750738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xmlns="" id="{B0BF8BF3-C90A-483A-B61E-13D2C41FBAC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xmlns="" id="{31011274-F329-444B-9B06-69DD2EC4490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xmlns="" id="{DB8B1D39-5B9A-4B4E-849B-A5821A2460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xmlns="" id="{336ECD63-75C2-4A32-A31B-30BB3097240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2716" y="1"/>
            <a:ext cx="8129283" cy="6729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5823380"/>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6697F791-5FFA-4164-899F-EB52EA72B0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xmlns="" id="{4E28A1A9-FB81-4816-AAEA-C3B43094695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1"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xmlns="" id="{B773AB25-A422-41AA-9737-5E04C1966D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xmlns="" id="{AF0552B8-DE8C-40DF-B29F-1728E6A1061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1" y="23283"/>
            <a:ext cx="407815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7F06E912-64EB-4248-B610-1D4520C2958A}"/>
              </a:ext>
            </a:extLst>
          </p:cNvPr>
          <p:cNvSpPr>
            <a:spLocks noGrp="1"/>
          </p:cNvSpPr>
          <p:nvPr>
            <p:ph type="title"/>
          </p:nvPr>
        </p:nvSpPr>
        <p:spPr>
          <a:xfrm>
            <a:off x="855268" y="618518"/>
            <a:ext cx="2851417" cy="1478570"/>
          </a:xfrm>
        </p:spPr>
        <p:txBody>
          <a:bodyPr>
            <a:normAutofit/>
          </a:bodyPr>
          <a:lstStyle/>
          <a:p>
            <a:r>
              <a:rPr lang="en-US" sz="2000" b="1" dirty="0">
                <a:latin typeface="Times New Roman" panose="02020603050405020304" pitchFamily="18" charset="0"/>
                <a:cs typeface="Times New Roman" panose="02020603050405020304" pitchFamily="18" charset="0"/>
              </a:rPr>
              <a:t>Credit Amount </a:t>
            </a:r>
            <a:r>
              <a:rPr lang="en-US" sz="2000" b="1" dirty="0" smtClean="0">
                <a:latin typeface="Times New Roman" panose="02020603050405020304" pitchFamily="18" charset="0"/>
                <a:cs typeface="Times New Roman" panose="02020603050405020304" pitchFamily="18" charset="0"/>
              </a:rPr>
              <a:t/>
            </a:r>
            <a:br>
              <a:rPr lang="en-US" sz="2000" b="1"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vs </a:t>
            </a:r>
            <a:br>
              <a:rPr lang="en-US" sz="2000" b="1"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Education </a:t>
            </a:r>
            <a:r>
              <a:rPr lang="en-US" sz="2000" b="1" dirty="0">
                <a:latin typeface="Times New Roman" panose="02020603050405020304" pitchFamily="18" charset="0"/>
                <a:cs typeface="Times New Roman" panose="02020603050405020304" pitchFamily="18" charset="0"/>
              </a:rPr>
              <a:t>Status</a:t>
            </a:r>
            <a:br>
              <a:rPr lang="en-US" sz="2000" b="1" dirty="0">
                <a:latin typeface="Times New Roman" panose="02020603050405020304" pitchFamily="18" charset="0"/>
                <a:cs typeface="Times New Roman" panose="02020603050405020304" pitchFamily="18" charset="0"/>
              </a:rPr>
            </a:br>
            <a:endParaRPr lang="en-US" sz="2000" dirty="0">
              <a:solidFill>
                <a:srgbClr val="FFFFFF"/>
              </a:solidFill>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xmlns="" id="{457C1F24-6852-4D8A-83A0-3AF242BDCC2E}"/>
              </a:ext>
            </a:extLst>
          </p:cNvPr>
          <p:cNvSpPr>
            <a:spLocks noGrp="1"/>
          </p:cNvSpPr>
          <p:nvPr>
            <p:ph idx="1"/>
          </p:nvPr>
        </p:nvSpPr>
        <p:spPr>
          <a:xfrm>
            <a:off x="844621" y="2249487"/>
            <a:ext cx="2862444" cy="3187703"/>
          </a:xfrm>
        </p:spPr>
        <p:txBody>
          <a:bodyPr>
            <a:noAutofit/>
          </a:bodyPr>
          <a:lstStyle/>
          <a:p>
            <a:r>
              <a:rPr lang="en-US" sz="1600" dirty="0">
                <a:latin typeface="Times New Roman" panose="02020603050405020304" pitchFamily="18" charset="0"/>
                <a:cs typeface="Times New Roman" panose="02020603050405020304" pitchFamily="18" charset="0"/>
              </a:rPr>
              <a:t>From the above box plot we can say that Family status of 'civil marriage', 'marriage' and 'separated' of Academic degree education are having higher number of credits than others. Most of the outliers are from Education type 'Higher education' and 'Secondary'. Civil marriage for Academic degree is having most of the credits in the third quartile.</a:t>
            </a:r>
          </a:p>
        </p:txBody>
      </p:sp>
      <p:grpSp>
        <p:nvGrpSpPr>
          <p:cNvPr id="21" name="Group 20">
            <a:extLst>
              <a:ext uri="{FF2B5EF4-FFF2-40B4-BE49-F238E27FC236}">
                <a16:creationId xmlns:a16="http://schemas.microsoft.com/office/drawing/2014/main" xmlns="" id="{6AD0D387-1584-4477-B5F8-52B50D4F220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 y="2"/>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xmlns="" id="{22C90122-8CF0-4164-B596-168DE41D39A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xmlns="" id="{E74D534E-37A6-4D27-9C47-0B2F052783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xmlns="" id="{1C1C156E-D2E0-468A-9B19-79521D69BF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xmlns="" id="{14C97F11-4F6C-4DFF-89BC-3AEA5B7FF7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xmlns="" id="{773C2106-77CE-42E1-839F-925EAEBB2F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xmlns="" id="{E2807D33-BD1F-4B09-8D93-63C06DB3C0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xmlns="" id="{84BDF3E8-157B-47D1-AF8E-FE1EFF0612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xmlns="" id="{68B482B5-E0FD-406A-99B2-297DF333546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xmlns="" id="{B8750F30-12E8-410B-8709-78F1EF3BBE7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xmlns="" id="{DB2D030A-4700-4CC4-A971-F119F8372C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xmlns="" id="{B4E516DB-F66E-4E88-8CAA-67153F56189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xmlns="" id="{DF749FDD-DD56-4DC9-A379-77E1106981D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xmlns="" id="{6AD95087-E0AF-45D3-B824-EFFCBBECDE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xmlns="" id="{2D21010F-3DE2-4881-B9D5-3415C4E05D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xmlns="" id="{2AFDF4BC-8E99-4A2C-9EF2-4B98A05C2E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xmlns="" id="{BB8EAEE8-22EA-4103-A02E-5043474C4BE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xmlns="" id="{7148ABD2-E447-429F-B97E-86494051C10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xmlns="" id="{99900F4A-F8CA-456E-9FA0-34572621C0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xmlns="" id="{DF5CD0A9-E49B-4968-886B-41C1A66D232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xmlns="" id="{7E462582-7383-4272-A323-85C9D137C4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xmlns="" id="{CB472F67-7C37-4D80-B346-DE30D44B55A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xmlns="" id="{19A8AE83-358F-4D4E-91C7-F09E35097A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xmlns="" id="{C4B79436-9285-45DE-A9FB-B3DD750738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xmlns="" id="{B0BF8BF3-C90A-483A-B61E-13D2C41FBAC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xmlns="" id="{31011274-F329-444B-9B06-69DD2EC4490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xmlns="" id="{DB8B1D39-5B9A-4B4E-849B-A5821A2460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xmlns="" id="{336ECD63-75C2-4A32-A31B-30BB3097240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0308" y="0"/>
            <a:ext cx="7713784" cy="6752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8086864"/>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6697F791-5FFA-4164-899F-EB52EA72B0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xmlns="" id="{4E28A1A9-FB81-4816-AAEA-C3B43094695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1"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xmlns="" id="{B773AB25-A422-41AA-9737-5E04C1966D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xmlns="" id="{AF0552B8-DE8C-40DF-B29F-1728E6A1061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1" y="23283"/>
            <a:ext cx="407815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7F06E912-64EB-4248-B610-1D4520C2958A}"/>
              </a:ext>
            </a:extLst>
          </p:cNvPr>
          <p:cNvSpPr>
            <a:spLocks noGrp="1"/>
          </p:cNvSpPr>
          <p:nvPr>
            <p:ph type="title"/>
          </p:nvPr>
        </p:nvSpPr>
        <p:spPr>
          <a:xfrm>
            <a:off x="855268" y="618518"/>
            <a:ext cx="2851417" cy="1478570"/>
          </a:xfrm>
        </p:spPr>
        <p:txBody>
          <a:bodyPr>
            <a:normAutofit/>
          </a:bodyPr>
          <a:lstStyle/>
          <a:p>
            <a:r>
              <a:rPr lang="en-US" sz="2000" b="1" dirty="0">
                <a:latin typeface="Times New Roman" panose="02020603050405020304" pitchFamily="18" charset="0"/>
                <a:cs typeface="Times New Roman" panose="02020603050405020304" pitchFamily="18" charset="0"/>
              </a:rPr>
              <a:t>Correlation for </a:t>
            </a:r>
            <a:r>
              <a:rPr lang="en-US" sz="2000" b="1" dirty="0" smtClean="0">
                <a:latin typeface="Times New Roman" panose="02020603050405020304" pitchFamily="18" charset="0"/>
                <a:cs typeface="Times New Roman" panose="02020603050405020304" pitchFamily="18" charset="0"/>
              </a:rPr>
              <a:t>T</a:t>
            </a:r>
            <a:r>
              <a:rPr lang="en-US" sz="2000" b="1" dirty="0" smtClean="0">
                <a:latin typeface="Times New Roman" panose="02020603050405020304" pitchFamily="18" charset="0"/>
                <a:cs typeface="Times New Roman" panose="02020603050405020304" pitchFamily="18" charset="0"/>
              </a:rPr>
              <a:t>arget-0</a:t>
            </a:r>
            <a:r>
              <a:rPr lang="en-US" sz="2000" b="1" dirty="0"/>
              <a:t/>
            </a:r>
            <a:br>
              <a:rPr lang="en-US" sz="2000" b="1" dirty="0"/>
            </a:br>
            <a:endParaRPr lang="en-US" sz="2000" dirty="0">
              <a:solidFill>
                <a:srgbClr val="FFFFFF"/>
              </a:solidFill>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xmlns="" id="{457C1F24-6852-4D8A-83A0-3AF242BDCC2E}"/>
              </a:ext>
            </a:extLst>
          </p:cNvPr>
          <p:cNvSpPr>
            <a:spLocks noGrp="1"/>
          </p:cNvSpPr>
          <p:nvPr>
            <p:ph idx="1"/>
          </p:nvPr>
        </p:nvSpPr>
        <p:spPr>
          <a:xfrm>
            <a:off x="817564" y="1569920"/>
            <a:ext cx="2862444" cy="4565769"/>
          </a:xfrm>
        </p:spPr>
        <p:txBody>
          <a:bodyPr>
            <a:normAutofit fontScale="40000" lnSpcReduction="20000"/>
          </a:bodyPr>
          <a:lstStyle/>
          <a:p>
            <a:r>
              <a:rPr lang="en-US" sz="2800" dirty="0">
                <a:latin typeface="Times New Roman" panose="02020603050405020304" pitchFamily="18" charset="0"/>
                <a:cs typeface="Times New Roman" panose="02020603050405020304" pitchFamily="18" charset="0"/>
              </a:rPr>
              <a:t>As we can see from above correlation </a:t>
            </a:r>
            <a:r>
              <a:rPr lang="en-US" sz="2800" dirty="0" smtClean="0">
                <a:latin typeface="Times New Roman" panose="02020603050405020304" pitchFamily="18" charset="0"/>
                <a:cs typeface="Times New Roman" panose="02020603050405020304" pitchFamily="18" charset="0"/>
              </a:rPr>
              <a:t>heat map </a:t>
            </a:r>
            <a:r>
              <a:rPr lang="en-US" sz="2800" dirty="0">
                <a:latin typeface="Times New Roman" panose="02020603050405020304" pitchFamily="18" charset="0"/>
                <a:cs typeface="Times New Roman" panose="02020603050405020304" pitchFamily="18" charset="0"/>
              </a:rPr>
              <a:t>for TARGET-0, There are number of observation we can point </a:t>
            </a:r>
            <a:r>
              <a:rPr lang="en-US" sz="2800" dirty="0" smtClean="0">
                <a:latin typeface="Times New Roman" panose="02020603050405020304" pitchFamily="18" charset="0"/>
                <a:cs typeface="Times New Roman" panose="02020603050405020304" pitchFamily="18" charset="0"/>
              </a:rPr>
              <a:t>out</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1.Credit amount is inversely proportional to the date of birth, which means Credit amount is higher for low age and vice-versa</a:t>
            </a:r>
            <a:r>
              <a:rPr lang="en-US" sz="2800" dirty="0" smtClean="0">
                <a:latin typeface="Times New Roman" panose="02020603050405020304" pitchFamily="18" charset="0"/>
                <a:cs typeface="Times New Roman" panose="02020603050405020304" pitchFamily="18" charset="0"/>
              </a:rPr>
              <a:t>.</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2.Credit amount is inversely proportional to the number of children client have, means Credit amount is higher for </a:t>
            </a:r>
            <a:r>
              <a:rPr lang="en-US" sz="2800" dirty="0" smtClean="0">
                <a:latin typeface="Times New Roman" panose="02020603050405020304" pitchFamily="18" charset="0"/>
                <a:cs typeface="Times New Roman" panose="02020603050405020304" pitchFamily="18" charset="0"/>
              </a:rPr>
              <a:t>less 3.children </a:t>
            </a:r>
            <a:r>
              <a:rPr lang="en-US" sz="2800" dirty="0">
                <a:latin typeface="Times New Roman" panose="02020603050405020304" pitchFamily="18" charset="0"/>
                <a:cs typeface="Times New Roman" panose="02020603050405020304" pitchFamily="18" charset="0"/>
              </a:rPr>
              <a:t>count client have and vice-versa</a:t>
            </a:r>
            <a:r>
              <a:rPr lang="en-US" sz="2800" dirty="0" smtClean="0">
                <a:latin typeface="Times New Roman" panose="02020603050405020304" pitchFamily="18" charset="0"/>
                <a:cs typeface="Times New Roman" panose="02020603050405020304" pitchFamily="18" charset="0"/>
              </a:rPr>
              <a:t>.</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4.Income amount is inversely proportional to the number of children client have, means more income for less children client have and vice-versa</a:t>
            </a:r>
            <a:r>
              <a:rPr lang="en-US" sz="2800" dirty="0" smtClean="0">
                <a:latin typeface="Times New Roman" panose="02020603050405020304" pitchFamily="18" charset="0"/>
                <a:cs typeface="Times New Roman" panose="02020603050405020304" pitchFamily="18" charset="0"/>
              </a:rPr>
              <a:t>.</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5.less children client have in densely populated area</a:t>
            </a:r>
            <a:r>
              <a:rPr lang="en-US" sz="2800" dirty="0" smtClean="0">
                <a:latin typeface="Times New Roman" panose="02020603050405020304" pitchFamily="18" charset="0"/>
                <a:cs typeface="Times New Roman" panose="02020603050405020304" pitchFamily="18" charset="0"/>
              </a:rPr>
              <a:t>.</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6.Credit amount is higher to densely populated area</a:t>
            </a:r>
            <a:r>
              <a:rPr lang="en-US" sz="2800" dirty="0" smtClean="0">
                <a:latin typeface="Times New Roman" panose="02020603050405020304" pitchFamily="18" charset="0"/>
                <a:cs typeface="Times New Roman" panose="02020603050405020304" pitchFamily="18" charset="0"/>
              </a:rPr>
              <a:t>.</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7.The income is also higher in densely populated area.</a:t>
            </a:r>
          </a:p>
          <a:p>
            <a:endParaRPr lang="en-US" sz="1400" dirty="0"/>
          </a:p>
        </p:txBody>
      </p:sp>
      <p:grpSp>
        <p:nvGrpSpPr>
          <p:cNvPr id="21" name="Group 20">
            <a:extLst>
              <a:ext uri="{FF2B5EF4-FFF2-40B4-BE49-F238E27FC236}">
                <a16:creationId xmlns:a16="http://schemas.microsoft.com/office/drawing/2014/main" xmlns="" id="{6AD0D387-1584-4477-B5F8-52B50D4F220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 y="2"/>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xmlns="" id="{22C90122-8CF0-4164-B596-168DE41D39A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xmlns="" id="{E74D534E-37A6-4D27-9C47-0B2F052783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xmlns="" id="{1C1C156E-D2E0-468A-9B19-79521D69BF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xmlns="" id="{14C97F11-4F6C-4DFF-89BC-3AEA5B7FF7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xmlns="" id="{773C2106-77CE-42E1-839F-925EAEBB2F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xmlns="" id="{E2807D33-BD1F-4B09-8D93-63C06DB3C0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xmlns="" id="{84BDF3E8-157B-47D1-AF8E-FE1EFF0612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xmlns="" id="{68B482B5-E0FD-406A-99B2-297DF333546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xmlns="" id="{B8750F30-12E8-410B-8709-78F1EF3BBE7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xmlns="" id="{DB2D030A-4700-4CC4-A971-F119F8372C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xmlns="" id="{B4E516DB-F66E-4E88-8CAA-67153F56189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xmlns="" id="{DF749FDD-DD56-4DC9-A379-77E1106981D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xmlns="" id="{6AD95087-E0AF-45D3-B824-EFFCBBECDE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xmlns="" id="{2D21010F-3DE2-4881-B9D5-3415C4E05D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xmlns="" id="{2AFDF4BC-8E99-4A2C-9EF2-4B98A05C2E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xmlns="" id="{BB8EAEE8-22EA-4103-A02E-5043474C4BE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xmlns="" id="{7148ABD2-E447-429F-B97E-86494051C10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xmlns="" id="{99900F4A-F8CA-456E-9FA0-34572621C0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xmlns="" id="{DF5CD0A9-E49B-4968-886B-41C1A66D232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xmlns="" id="{7E462582-7383-4272-A323-85C9D137C4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xmlns="" id="{CB472F67-7C37-4D80-B346-DE30D44B55A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xmlns="" id="{19A8AE83-358F-4D4E-91C7-F09E35097A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xmlns="" id="{C4B79436-9285-45DE-A9FB-B3DD750738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xmlns="" id="{B0BF8BF3-C90A-483A-B61E-13D2C41FBAC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xmlns="" id="{31011274-F329-444B-9B06-69DD2EC4490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xmlns="" id="{DB8B1D39-5B9A-4B4E-849B-A5821A2460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xmlns="" id="{336ECD63-75C2-4A32-A31B-30BB3097240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0308" y="263527"/>
            <a:ext cx="7971692" cy="6453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559353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602E3D-2B62-4094-BD69-B280B3EBFC14}"/>
              </a:ext>
            </a:extLst>
          </p:cNvPr>
          <p:cNvSpPr>
            <a:spLocks noGrp="1"/>
          </p:cNvSpPr>
          <p:nvPr>
            <p:ph type="title"/>
          </p:nvPr>
        </p:nvSpPr>
        <p:spPr>
          <a:xfrm>
            <a:off x="1143002" y="691663"/>
            <a:ext cx="9905999" cy="4571999"/>
          </a:xfrm>
        </p:spPr>
        <p:txBody>
          <a:bodyPr>
            <a:normAutofit/>
          </a:bodyPr>
          <a:lstStyle/>
          <a:p>
            <a:r>
              <a:rPr lang="en-US" sz="3600" u="sng" dirty="0" smtClean="0">
                <a:solidFill>
                  <a:srgbClr val="FFFFFF"/>
                </a:solidFill>
              </a:rPr>
              <a:t>Categ</a:t>
            </a:r>
            <a:r>
              <a:rPr lang="en-US" sz="3600" b="1" u="sng" dirty="0" smtClean="0">
                <a:latin typeface="Times New Roman" panose="02020603050405020304" pitchFamily="18" charset="0"/>
                <a:cs typeface="Times New Roman" panose="02020603050405020304" pitchFamily="18" charset="0"/>
              </a:rPr>
              <a:t>Introduction</a:t>
            </a: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dirty="0"/>
              <a:t/>
            </a:r>
            <a:br>
              <a:rPr lang="en-US" sz="3200" dirty="0"/>
            </a:br>
            <a:r>
              <a:rPr lang="en-US" sz="2400" dirty="0">
                <a:latin typeface="Times New Roman" panose="02020603050405020304" pitchFamily="18" charset="0"/>
                <a:cs typeface="Times New Roman" panose="02020603050405020304" pitchFamily="18" charset="0"/>
              </a:rPr>
              <a:t>This case study aims to give you an idea of applying EDA in a real business scenario. In this case study, apart from applying the techniques that you have learnt in the EDA module, you will also develop a basic understanding of risk analytics in banking and financial services and understand how data is used to </a:t>
            </a:r>
            <a:r>
              <a:rPr lang="en-US" sz="2400" dirty="0" smtClean="0">
                <a:latin typeface="Times New Roman" panose="02020603050405020304" pitchFamily="18" charset="0"/>
                <a:cs typeface="Times New Roman" panose="02020603050405020304" pitchFamily="18" charset="0"/>
              </a:rPr>
              <a:t>minimize </a:t>
            </a:r>
            <a:r>
              <a:rPr lang="en-US" sz="2400" dirty="0">
                <a:latin typeface="Times New Roman" panose="02020603050405020304" pitchFamily="18" charset="0"/>
                <a:cs typeface="Times New Roman" panose="02020603050405020304" pitchFamily="18" charset="0"/>
              </a:rPr>
              <a:t>the risk of losing money while lending to customers.</a:t>
            </a:r>
            <a:br>
              <a:rPr lang="en-US" sz="2400" dirty="0">
                <a:latin typeface="Times New Roman" panose="02020603050405020304" pitchFamily="18" charset="0"/>
                <a:cs typeface="Times New Roman" panose="02020603050405020304" pitchFamily="18" charset="0"/>
              </a:rPr>
            </a:br>
            <a:r>
              <a:rPr lang="en-US" sz="3200" dirty="0" smtClean="0">
                <a:solidFill>
                  <a:srgbClr val="FFFFFF"/>
                </a:solidFill>
              </a:rPr>
              <a:t>ricalnivariatanalysis </a:t>
            </a:r>
            <a:r>
              <a:rPr lang="en-US" sz="3200" dirty="0">
                <a:solidFill>
                  <a:srgbClr val="FFFFFF"/>
                </a:solidFill>
              </a:rPr>
              <a:t>for target 0</a:t>
            </a:r>
            <a:endParaRPr lang="en-US" sz="3200" dirty="0"/>
          </a:p>
        </p:txBody>
      </p:sp>
    </p:spTree>
    <p:extLst>
      <p:ext uri="{BB962C8B-B14F-4D97-AF65-F5344CB8AC3E}">
        <p14:creationId xmlns:p14="http://schemas.microsoft.com/office/powerpoint/2010/main" val="111203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6697F791-5FFA-4164-899F-EB52EA72B0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xmlns="" id="{4E28A1A9-FB81-4816-AAEA-C3B43094695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1"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xmlns="" id="{B773AB25-A422-41AA-9737-5E04C1966D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xmlns="" id="{AF0552B8-DE8C-40DF-B29F-1728E6A1061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1" y="23283"/>
            <a:ext cx="407815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7F06E912-64EB-4248-B610-1D4520C2958A}"/>
              </a:ext>
            </a:extLst>
          </p:cNvPr>
          <p:cNvSpPr>
            <a:spLocks noGrp="1"/>
          </p:cNvSpPr>
          <p:nvPr>
            <p:ph type="title"/>
          </p:nvPr>
        </p:nvSpPr>
        <p:spPr>
          <a:xfrm>
            <a:off x="855268" y="618518"/>
            <a:ext cx="2851417" cy="1478570"/>
          </a:xfrm>
        </p:spPr>
        <p:txBody>
          <a:bodyPr>
            <a:normAutofit/>
          </a:bodyPr>
          <a:lstStyle/>
          <a:p>
            <a:r>
              <a:rPr lang="en-US" sz="2000" b="1" dirty="0">
                <a:latin typeface="Times New Roman" panose="02020603050405020304" pitchFamily="18" charset="0"/>
                <a:cs typeface="Times New Roman" panose="02020603050405020304" pitchFamily="18" charset="0"/>
              </a:rPr>
              <a:t>Correlation for </a:t>
            </a:r>
            <a:r>
              <a:rPr lang="en-US" sz="2000" b="1" dirty="0" smtClean="0">
                <a:latin typeface="Times New Roman" panose="02020603050405020304" pitchFamily="18" charset="0"/>
                <a:cs typeface="Times New Roman" panose="02020603050405020304" pitchFamily="18" charset="0"/>
              </a:rPr>
              <a:t>Target </a:t>
            </a:r>
            <a:r>
              <a:rPr lang="en-US" sz="2000" b="1" dirty="0" smtClean="0">
                <a:latin typeface="Times New Roman" panose="02020603050405020304" pitchFamily="18" charset="0"/>
                <a:cs typeface="Times New Roman" panose="02020603050405020304" pitchFamily="18" charset="0"/>
              </a:rPr>
              <a:t>1</a:t>
            </a:r>
            <a:r>
              <a:rPr lang="en-US" sz="2000" b="1" dirty="0"/>
              <a:t/>
            </a:r>
            <a:br>
              <a:rPr lang="en-US" sz="2000" b="1" dirty="0"/>
            </a:br>
            <a:endParaRPr lang="en-US" sz="2000" dirty="0">
              <a:solidFill>
                <a:srgbClr val="FFFFFF"/>
              </a:solidFill>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xmlns="" id="{457C1F24-6852-4D8A-83A0-3AF242BDCC2E}"/>
              </a:ext>
            </a:extLst>
          </p:cNvPr>
          <p:cNvSpPr>
            <a:spLocks noGrp="1"/>
          </p:cNvSpPr>
          <p:nvPr>
            <p:ph idx="1"/>
          </p:nvPr>
        </p:nvSpPr>
        <p:spPr>
          <a:xfrm>
            <a:off x="423070" y="1620840"/>
            <a:ext cx="2862444" cy="4600575"/>
          </a:xfrm>
        </p:spPr>
        <p:txBody>
          <a:bodyPr>
            <a:normAutofit/>
          </a:bodyPr>
          <a:lstStyle/>
          <a:p>
            <a:r>
              <a:rPr lang="en-US" sz="1600" dirty="0">
                <a:latin typeface="Times New Roman" panose="02020603050405020304" pitchFamily="18" charset="0"/>
                <a:cs typeface="Times New Roman" panose="02020603050405020304" pitchFamily="18" charset="0"/>
              </a:rPr>
              <a:t>This heat map for Target 1 is also having quite a same observation just like Target 0. But for few points are different. They are listed below</a:t>
            </a:r>
            <a:r>
              <a:rPr lang="en-US" sz="1600" dirty="0" smtClean="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1.The client's permanent address does not match contact address are having less children</a:t>
            </a:r>
            <a:r>
              <a:rPr lang="en-US" sz="1600" dirty="0" smtClean="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2.The client's permanent address does not match work address are having less children.</a:t>
            </a:r>
          </a:p>
          <a:p>
            <a:endParaRPr lang="en-US" sz="1400" dirty="0"/>
          </a:p>
        </p:txBody>
      </p:sp>
      <p:grpSp>
        <p:nvGrpSpPr>
          <p:cNvPr id="21" name="Group 20">
            <a:extLst>
              <a:ext uri="{FF2B5EF4-FFF2-40B4-BE49-F238E27FC236}">
                <a16:creationId xmlns:a16="http://schemas.microsoft.com/office/drawing/2014/main" xmlns="" id="{6AD0D387-1584-4477-B5F8-52B50D4F220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 y="2"/>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xmlns="" id="{22C90122-8CF0-4164-B596-168DE41D39A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xmlns="" id="{E74D534E-37A6-4D27-9C47-0B2F052783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xmlns="" id="{1C1C156E-D2E0-468A-9B19-79521D69BF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xmlns="" id="{14C97F11-4F6C-4DFF-89BC-3AEA5B7FF7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xmlns="" id="{773C2106-77CE-42E1-839F-925EAEBB2F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xmlns="" id="{E2807D33-BD1F-4B09-8D93-63C06DB3C0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xmlns="" id="{84BDF3E8-157B-47D1-AF8E-FE1EFF0612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xmlns="" id="{68B482B5-E0FD-406A-99B2-297DF333546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xmlns="" id="{B8750F30-12E8-410B-8709-78F1EF3BBE7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xmlns="" id="{DB2D030A-4700-4CC4-A971-F119F8372C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xmlns="" id="{B4E516DB-F66E-4E88-8CAA-67153F56189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xmlns="" id="{DF749FDD-DD56-4DC9-A379-77E1106981D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xmlns="" id="{6AD95087-E0AF-45D3-B824-EFFCBBECDE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xmlns="" id="{2D21010F-3DE2-4881-B9D5-3415C4E05D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xmlns="" id="{2AFDF4BC-8E99-4A2C-9EF2-4B98A05C2E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xmlns="" id="{BB8EAEE8-22EA-4103-A02E-5043474C4BE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xmlns="" id="{7148ABD2-E447-429F-B97E-86494051C10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xmlns="" id="{99900F4A-F8CA-456E-9FA0-34572621C0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xmlns="" id="{DF5CD0A9-E49B-4968-886B-41C1A66D232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xmlns="" id="{7E462582-7383-4272-A323-85C9D137C4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xmlns="" id="{CB472F67-7C37-4D80-B346-DE30D44B55A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xmlns="" id="{19A8AE83-358F-4D4E-91C7-F09E35097A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xmlns="" id="{C4B79436-9285-45DE-A9FB-B3DD750738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xmlns="" id="{B0BF8BF3-C90A-483A-B61E-13D2C41FBAC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xmlns="" id="{31011274-F329-444B-9B06-69DD2EC4490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xmlns="" id="{DB8B1D39-5B9A-4B4E-849B-A5821A2460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xmlns="" id="{336ECD63-75C2-4A32-A31B-30BB3097240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4830" y="0"/>
            <a:ext cx="8417169"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4625696"/>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Correlations </a:t>
            </a:r>
            <a:r>
              <a:rPr lang="en-US" sz="4000" dirty="0" smtClean="0">
                <a:latin typeface="Times New Roman" panose="02020603050405020304" pitchFamily="18" charset="0"/>
                <a:cs typeface="Times New Roman" panose="02020603050405020304" pitchFamily="18" charset="0"/>
              </a:rPr>
              <a:t>Remarks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40000" lnSpcReduction="20000"/>
          </a:bodyPr>
          <a:lstStyle/>
          <a:p>
            <a:r>
              <a:rPr lang="en-US" dirty="0">
                <a:latin typeface="Times New Roman" panose="02020603050405020304" pitchFamily="18" charset="0"/>
                <a:cs typeface="Times New Roman" panose="02020603050405020304" pitchFamily="18" charset="0"/>
              </a:rPr>
              <a:t>Top 10 correlations in both the Default and non default population are same: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OBS_30_CNT_SOCIAL_CIRCLE- OBS_60_CNT_SOCIAL_CIRCLE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AMT_GOODS_PRICE- AMT_CREDIT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REGION_RATING_CLIENT_W_CITY- REGION_RATING_CLIENT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CNT_FAM_MEMBERS- CNT_CHILDREN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DEF_60_CNT_SOCIAL_CIRCLE- DEF_30_CNT_SOCIAL_CIRCLE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AMT_CREDIT- AMT_ANNUITY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AMT_ANNUITY- AMT_GOODS_PRICE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EXT_SOURCE_1- AGE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REGION_POPULATION_RELATIVE- REGION_RATING_CLIENT_W_CITY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REGION_RATING_CLIENT- REGION_POPULATION_RELATIVE</a:t>
            </a:r>
          </a:p>
        </p:txBody>
      </p:sp>
    </p:spTree>
    <p:extLst>
      <p:ext uri="{BB962C8B-B14F-4D97-AF65-F5344CB8AC3E}">
        <p14:creationId xmlns:p14="http://schemas.microsoft.com/office/powerpoint/2010/main" val="785778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6697F791-5FFA-4164-899F-EB52EA72B0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xmlns="" id="{4E28A1A9-FB81-4816-AAEA-C3B43094695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1"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xmlns="" id="{B773AB25-A422-41AA-9737-5E04C1966D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xmlns="" id="{AF0552B8-DE8C-40DF-B29F-1728E6A1061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1" y="23283"/>
            <a:ext cx="407815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7F06E912-64EB-4248-B610-1D4520C2958A}"/>
              </a:ext>
            </a:extLst>
          </p:cNvPr>
          <p:cNvSpPr>
            <a:spLocks noGrp="1"/>
          </p:cNvSpPr>
          <p:nvPr>
            <p:ph type="title"/>
          </p:nvPr>
        </p:nvSpPr>
        <p:spPr>
          <a:xfrm>
            <a:off x="855268" y="618517"/>
            <a:ext cx="2851417" cy="4903051"/>
          </a:xfrm>
        </p:spPr>
        <p:txBody>
          <a:bodyPr>
            <a:normAutofit/>
          </a:bodyPr>
          <a:lstStyle/>
          <a:p>
            <a:r>
              <a:rPr lang="en-US" sz="2000" b="1" dirty="0" smtClean="0"/>
              <a:t/>
            </a:r>
            <a:br>
              <a:rPr lang="en-US" sz="2000" b="1" dirty="0" smtClean="0"/>
            </a:br>
            <a:r>
              <a:rPr lang="en-US" sz="2000" b="1" dirty="0" smtClean="0">
                <a:latin typeface="Times New Roman" panose="02020603050405020304" pitchFamily="18" charset="0"/>
                <a:cs typeface="Times New Roman" panose="02020603050405020304" pitchFamily="18" charset="0"/>
              </a:rPr>
              <a:t>Distribution </a:t>
            </a:r>
            <a:r>
              <a:rPr lang="en-US" sz="2000" b="1" dirty="0">
                <a:latin typeface="Times New Roman" panose="02020603050405020304" pitchFamily="18" charset="0"/>
                <a:cs typeface="Times New Roman" panose="02020603050405020304" pitchFamily="18" charset="0"/>
              </a:rPr>
              <a:t>of purposes with </a:t>
            </a:r>
            <a:r>
              <a:rPr lang="en-US" sz="2000" b="1" dirty="0" smtClean="0">
                <a:latin typeface="Times New Roman" panose="02020603050405020304" pitchFamily="18" charset="0"/>
                <a:cs typeface="Times New Roman" panose="02020603050405020304" pitchFamily="18" charset="0"/>
              </a:rPr>
              <a:t>Target</a:t>
            </a:r>
            <a:endParaRPr lang="en-US" sz="2000" dirty="0">
              <a:solidFill>
                <a:srgbClr val="FFFFFF"/>
              </a:solidFill>
              <a:latin typeface="Times New Roman" panose="02020603050405020304" pitchFamily="18" charset="0"/>
              <a:cs typeface="Times New Roman" panose="02020603050405020304" pitchFamily="18" charset="0"/>
            </a:endParaRPr>
          </a:p>
        </p:txBody>
      </p:sp>
      <p:grpSp>
        <p:nvGrpSpPr>
          <p:cNvPr id="21" name="Group 20">
            <a:extLst>
              <a:ext uri="{FF2B5EF4-FFF2-40B4-BE49-F238E27FC236}">
                <a16:creationId xmlns:a16="http://schemas.microsoft.com/office/drawing/2014/main" xmlns="" id="{6AD0D387-1584-4477-B5F8-52B50D4F220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 y="2"/>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xmlns="" id="{22C90122-8CF0-4164-B596-168DE41D39A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xmlns="" id="{E74D534E-37A6-4D27-9C47-0B2F052783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xmlns="" id="{1C1C156E-D2E0-468A-9B19-79521D69BF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xmlns="" id="{14C97F11-4F6C-4DFF-89BC-3AEA5B7FF7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xmlns="" id="{773C2106-77CE-42E1-839F-925EAEBB2F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xmlns="" id="{E2807D33-BD1F-4B09-8D93-63C06DB3C0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xmlns="" id="{84BDF3E8-157B-47D1-AF8E-FE1EFF0612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xmlns="" id="{68B482B5-E0FD-406A-99B2-297DF333546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xmlns="" id="{B8750F30-12E8-410B-8709-78F1EF3BBE7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xmlns="" id="{DB2D030A-4700-4CC4-A971-F119F8372C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xmlns="" id="{B4E516DB-F66E-4E88-8CAA-67153F56189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xmlns="" id="{DF749FDD-DD56-4DC9-A379-77E1106981D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xmlns="" id="{6AD95087-E0AF-45D3-B824-EFFCBBECDE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xmlns="" id="{2D21010F-3DE2-4881-B9D5-3415C4E05D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xmlns="" id="{2AFDF4BC-8E99-4A2C-9EF2-4B98A05C2E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xmlns="" id="{BB8EAEE8-22EA-4103-A02E-5043474C4BE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xmlns="" id="{7148ABD2-E447-429F-B97E-86494051C10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xmlns="" id="{99900F4A-F8CA-456E-9FA0-34572621C0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xmlns="" id="{DF5CD0A9-E49B-4968-886B-41C1A66D232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xmlns="" id="{7E462582-7383-4272-A323-85C9D137C4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xmlns="" id="{CB472F67-7C37-4D80-B346-DE30D44B55A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xmlns="" id="{19A8AE83-358F-4D4E-91C7-F09E35097A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xmlns="" id="{C4B79436-9285-45DE-A9FB-B3DD750738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xmlns="" id="{B0BF8BF3-C90A-483A-B61E-13D2C41FBAC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xmlns="" id="{31011274-F329-444B-9B06-69DD2EC4490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xmlns="" id="{DB8B1D39-5B9A-4B4E-849B-A5821A2460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xmlns="" id="{336ECD63-75C2-4A32-A31B-30BB3097240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3414" y="263526"/>
            <a:ext cx="8018586" cy="6580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1577473"/>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6697F791-5FFA-4164-899F-EB52EA72B0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xmlns="" id="{4E28A1A9-FB81-4816-AAEA-C3B43094695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1"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xmlns="" id="{B773AB25-A422-41AA-9737-5E04C1966D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xmlns="" id="{AF0552B8-DE8C-40DF-B29F-1728E6A1061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1" y="23283"/>
            <a:ext cx="407815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7F06E912-64EB-4248-B610-1D4520C2958A}"/>
              </a:ext>
            </a:extLst>
          </p:cNvPr>
          <p:cNvSpPr>
            <a:spLocks noGrp="1"/>
          </p:cNvSpPr>
          <p:nvPr>
            <p:ph type="title"/>
          </p:nvPr>
        </p:nvSpPr>
        <p:spPr>
          <a:xfrm>
            <a:off x="855268" y="618518"/>
            <a:ext cx="2851417" cy="1478570"/>
          </a:xfrm>
        </p:spPr>
        <p:txBody>
          <a:bodyPr>
            <a:normAutofit/>
          </a:bodyPr>
          <a:lstStyle/>
          <a:p>
            <a:r>
              <a:rPr lang="en-US" sz="2000" b="1" dirty="0">
                <a:latin typeface="Times New Roman" panose="02020603050405020304" pitchFamily="18" charset="0"/>
                <a:cs typeface="Times New Roman" panose="02020603050405020304" pitchFamily="18" charset="0"/>
              </a:rPr>
              <a:t>AMT_CREDIT </a:t>
            </a:r>
            <a:r>
              <a:rPr lang="en-US" sz="2000" b="1" dirty="0" smtClean="0">
                <a:latin typeface="Times New Roman" panose="02020603050405020304" pitchFamily="18" charset="0"/>
                <a:cs typeface="Times New Roman" panose="02020603050405020304" pitchFamily="18" charset="0"/>
              </a:rPr>
              <a:t/>
            </a:r>
            <a:br>
              <a:rPr lang="en-US" sz="2000" b="1"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vs </a:t>
            </a:r>
            <a:r>
              <a:rPr lang="en-US" sz="2000" b="1" dirty="0">
                <a:latin typeface="Times New Roman" panose="02020603050405020304" pitchFamily="18" charset="0"/>
                <a:cs typeface="Times New Roman" panose="02020603050405020304" pitchFamily="18" charset="0"/>
              </a:rPr>
              <a:t>NAME_HOUSING_TYPE</a:t>
            </a:r>
            <a:endParaRPr lang="en-US" sz="2000" dirty="0">
              <a:solidFill>
                <a:srgbClr val="FFFFFF"/>
              </a:solidFill>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xmlns="" id="{457C1F24-6852-4D8A-83A0-3AF242BDCC2E}"/>
              </a:ext>
            </a:extLst>
          </p:cNvPr>
          <p:cNvSpPr>
            <a:spLocks noGrp="1"/>
          </p:cNvSpPr>
          <p:nvPr>
            <p:ph idx="1"/>
          </p:nvPr>
        </p:nvSpPr>
        <p:spPr>
          <a:xfrm>
            <a:off x="844621" y="2249487"/>
            <a:ext cx="2862444" cy="3886202"/>
          </a:xfrm>
        </p:spPr>
        <p:txBody>
          <a:bodyPr>
            <a:noAutofit/>
          </a:bodyPr>
          <a:lstStyle/>
          <a:p>
            <a:r>
              <a:rPr lang="en-US" sz="1600" dirty="0">
                <a:latin typeface="Times New Roman" panose="02020603050405020304" pitchFamily="18" charset="0"/>
                <a:cs typeface="Times New Roman" panose="02020603050405020304" pitchFamily="18" charset="0"/>
              </a:rPr>
              <a:t>Here for Housing type, office </a:t>
            </a:r>
            <a:r>
              <a:rPr lang="en-US" sz="1600" dirty="0" smtClean="0">
                <a:latin typeface="Times New Roman" panose="02020603050405020304" pitchFamily="18" charset="0"/>
                <a:cs typeface="Times New Roman" panose="02020603050405020304" pitchFamily="18" charset="0"/>
              </a:rPr>
              <a:t>apartment </a:t>
            </a:r>
            <a:r>
              <a:rPr lang="en-US" sz="1600" dirty="0">
                <a:latin typeface="Times New Roman" panose="02020603050405020304" pitchFamily="18" charset="0"/>
                <a:cs typeface="Times New Roman" panose="02020603050405020304" pitchFamily="18" charset="0"/>
              </a:rPr>
              <a:t>is having higher credit of target 0 and co-op apartment is having higher credit of target 1. So, we can conclude that bank should avoid giving loans to the housing type of co-op apartment as they are having difficulties in payment. Bank can focus mostly on housing type with parents or </a:t>
            </a:r>
            <a:r>
              <a:rPr lang="en-US" sz="1600" dirty="0" smtClean="0">
                <a:latin typeface="Times New Roman" panose="02020603050405020304" pitchFamily="18" charset="0"/>
                <a:cs typeface="Times New Roman" panose="02020603050405020304" pitchFamily="18" charset="0"/>
              </a:rPr>
              <a:t>House </a:t>
            </a:r>
            <a:r>
              <a:rPr lang="en-US" sz="1600" dirty="0">
                <a:latin typeface="Times New Roman" panose="02020603050405020304" pitchFamily="18" charset="0"/>
                <a:cs typeface="Times New Roman" panose="02020603050405020304" pitchFamily="18" charset="0"/>
              </a:rPr>
              <a:t>or </a:t>
            </a:r>
            <a:r>
              <a:rPr lang="en-US" sz="1600" smtClean="0">
                <a:latin typeface="Times New Roman" panose="02020603050405020304" pitchFamily="18" charset="0"/>
                <a:cs typeface="Times New Roman" panose="02020603050405020304" pitchFamily="18" charset="0"/>
              </a:rPr>
              <a:t>municipal apartment </a:t>
            </a:r>
            <a:r>
              <a:rPr lang="en-US" sz="1600" dirty="0">
                <a:latin typeface="Times New Roman" panose="02020603050405020304" pitchFamily="18" charset="0"/>
                <a:cs typeface="Times New Roman" panose="02020603050405020304" pitchFamily="18" charset="0"/>
              </a:rPr>
              <a:t>for successful payments.</a:t>
            </a:r>
          </a:p>
        </p:txBody>
      </p:sp>
      <p:grpSp>
        <p:nvGrpSpPr>
          <p:cNvPr id="21" name="Group 20">
            <a:extLst>
              <a:ext uri="{FF2B5EF4-FFF2-40B4-BE49-F238E27FC236}">
                <a16:creationId xmlns:a16="http://schemas.microsoft.com/office/drawing/2014/main" xmlns="" id="{6AD0D387-1584-4477-B5F8-52B50D4F220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 y="2"/>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xmlns="" id="{22C90122-8CF0-4164-B596-168DE41D39A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xmlns="" id="{E74D534E-37A6-4D27-9C47-0B2F052783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xmlns="" id="{1C1C156E-D2E0-468A-9B19-79521D69BF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xmlns="" id="{14C97F11-4F6C-4DFF-89BC-3AEA5B7FF7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xmlns="" id="{773C2106-77CE-42E1-839F-925EAEBB2F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xmlns="" id="{E2807D33-BD1F-4B09-8D93-63C06DB3C0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xmlns="" id="{84BDF3E8-157B-47D1-AF8E-FE1EFF0612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xmlns="" id="{68B482B5-E0FD-406A-99B2-297DF333546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xmlns="" id="{B8750F30-12E8-410B-8709-78F1EF3BBE7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xmlns="" id="{DB2D030A-4700-4CC4-A971-F119F8372C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xmlns="" id="{B4E516DB-F66E-4E88-8CAA-67153F56189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xmlns="" id="{DF749FDD-DD56-4DC9-A379-77E1106981D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xmlns="" id="{6AD95087-E0AF-45D3-B824-EFFCBBECDE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xmlns="" id="{2D21010F-3DE2-4881-B9D5-3415C4E05D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xmlns="" id="{2AFDF4BC-8E99-4A2C-9EF2-4B98A05C2E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xmlns="" id="{BB8EAEE8-22EA-4103-A02E-5043474C4BE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xmlns="" id="{7148ABD2-E447-429F-B97E-86494051C10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xmlns="" id="{99900F4A-F8CA-456E-9FA0-34572621C0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xmlns="" id="{DF5CD0A9-E49B-4968-886B-41C1A66D232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xmlns="" id="{7E462582-7383-4272-A323-85C9D137C4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xmlns="" id="{CB472F67-7C37-4D80-B346-DE30D44B55A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xmlns="" id="{19A8AE83-358F-4D4E-91C7-F09E35097A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xmlns="" id="{C4B79436-9285-45DE-A9FB-B3DD750738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xmlns="" id="{B0BF8BF3-C90A-483A-B61E-13D2C41FBAC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xmlns="" id="{31011274-F329-444B-9B06-69DD2EC4490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xmlns="" id="{DB8B1D39-5B9A-4B4E-849B-A5821A2460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xmlns="" id="{336ECD63-75C2-4A32-A31B-30BB3097240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2716" y="-46098"/>
            <a:ext cx="8129283" cy="688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7681814"/>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After all these analysis we </a:t>
            </a:r>
            <a:r>
              <a:rPr lang="en-US" dirty="0" err="1"/>
              <a:t>conculded</a:t>
            </a:r>
            <a:r>
              <a:rPr lang="en-US" dirty="0"/>
              <a:t> that</a:t>
            </a:r>
          </a:p>
          <a:p>
            <a:r>
              <a:rPr lang="en-US" dirty="0"/>
              <a:t>Banks should focus more on contract type Student ,pensioner and Businessman with housing type other than Co-op </a:t>
            </a:r>
            <a:r>
              <a:rPr lang="en-US" dirty="0" err="1"/>
              <a:t>apartment,Office</a:t>
            </a:r>
            <a:r>
              <a:rPr lang="en-US" dirty="0"/>
              <a:t> apartment for successful payments.</a:t>
            </a:r>
          </a:p>
          <a:p>
            <a:r>
              <a:rPr lang="en-US" dirty="0"/>
              <a:t>Banks should focus less on income type Working as they are having most number of unsuccessful payments.</a:t>
            </a:r>
          </a:p>
          <a:p>
            <a:r>
              <a:rPr lang="en-US" dirty="0"/>
              <a:t>Also with loan purpose Repair is having higher number of unsuccessful payments on time.</a:t>
            </a:r>
          </a:p>
          <a:p>
            <a:r>
              <a:rPr lang="en-US"/>
              <a:t>Get as much as clients from housing type With parents as they are having least number of unsuccessful payments.</a:t>
            </a:r>
          </a:p>
          <a:p>
            <a:endParaRPr lang="en-US" dirty="0"/>
          </a:p>
        </p:txBody>
      </p:sp>
    </p:spTree>
    <p:extLst>
      <p:ext uri="{BB962C8B-B14F-4D97-AF65-F5344CB8AC3E}">
        <p14:creationId xmlns:p14="http://schemas.microsoft.com/office/powerpoint/2010/main" val="2609074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Business </a:t>
            </a:r>
            <a:r>
              <a:rPr lang="en-US" sz="3600" b="1" dirty="0" smtClean="0">
                <a:latin typeface="Times New Roman" panose="02020603050405020304" pitchFamily="18" charset="0"/>
                <a:cs typeface="Times New Roman" panose="02020603050405020304" pitchFamily="18" charset="0"/>
              </a:rPr>
              <a:t>Understanding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loan providing companies find it hard to give loans to the people due to their insufficient or non-existent credit history. Because of that, some consumers use it as their advantage by becoming a defaulter. Suppose you work for a consumer finance company which </a:t>
            </a:r>
            <a:r>
              <a:rPr lang="en-US" sz="2000" dirty="0" smtClean="0">
                <a:latin typeface="Times New Roman" panose="02020603050405020304" pitchFamily="18" charset="0"/>
                <a:cs typeface="Times New Roman" panose="02020603050405020304" pitchFamily="18" charset="0"/>
              </a:rPr>
              <a:t>specializes </a:t>
            </a:r>
            <a:r>
              <a:rPr lang="en-US" sz="2000" dirty="0">
                <a:latin typeface="Times New Roman" panose="02020603050405020304" pitchFamily="18" charset="0"/>
                <a:cs typeface="Times New Roman" panose="02020603050405020304" pitchFamily="18" charset="0"/>
              </a:rPr>
              <a:t>in lending various types of loans to urban customers. You have to use EDA to </a:t>
            </a:r>
            <a:r>
              <a:rPr lang="en-US" sz="2000" dirty="0" smtClean="0">
                <a:latin typeface="Times New Roman" panose="02020603050405020304" pitchFamily="18" charset="0"/>
                <a:cs typeface="Times New Roman" panose="02020603050405020304" pitchFamily="18" charset="0"/>
              </a:rPr>
              <a:t>analyze </a:t>
            </a:r>
            <a:r>
              <a:rPr lang="en-US" sz="2000" dirty="0">
                <a:latin typeface="Times New Roman" panose="02020603050405020304" pitchFamily="18" charset="0"/>
                <a:cs typeface="Times New Roman" panose="02020603050405020304" pitchFamily="18" charset="0"/>
              </a:rPr>
              <a:t>the patterns present in the data. This will ensure that the applicants capable of repaying the loan are not rejected</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When </a:t>
            </a:r>
            <a:r>
              <a:rPr lang="en-US" sz="2000" dirty="0">
                <a:latin typeface="Times New Roman" panose="02020603050405020304" pitchFamily="18" charset="0"/>
                <a:cs typeface="Times New Roman" panose="02020603050405020304" pitchFamily="18" charset="0"/>
              </a:rPr>
              <a:t>the company receives a loan application, the company has to decide for loan approval based on the applicant’s profile. Two types of risks are associated with the bank’s decision:</a:t>
            </a:r>
          </a:p>
          <a:p>
            <a:r>
              <a:rPr lang="en-US" sz="2000" dirty="0">
                <a:latin typeface="Times New Roman" panose="02020603050405020304" pitchFamily="18" charset="0"/>
                <a:cs typeface="Times New Roman" panose="02020603050405020304" pitchFamily="18" charset="0"/>
              </a:rPr>
              <a:t>If the applicant is likely to repay the loan, then not approving the loan results in a loss of business to the company</a:t>
            </a:r>
          </a:p>
          <a:p>
            <a:r>
              <a:rPr lang="en-US" sz="2000" dirty="0">
                <a:latin typeface="Times New Roman" panose="02020603050405020304" pitchFamily="18" charset="0"/>
                <a:cs typeface="Times New Roman" panose="02020603050405020304" pitchFamily="18" charset="0"/>
              </a:rPr>
              <a:t>If the applicant is not likely to repay the loan, i.e. he/she is likely to default, then approving the loan may lead to a financial loss for the company</a:t>
            </a:r>
            <a:r>
              <a:rPr lang="en-US" sz="2000" dirty="0"/>
              <a: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3419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Times New Roman" panose="02020603050405020304" pitchFamily="18" charset="0"/>
                <a:cs typeface="Times New Roman" panose="02020603050405020304" pitchFamily="18" charset="0"/>
              </a:rPr>
              <a:t>Business Objectives</a:t>
            </a: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r>
              <a:rPr lang="en-US" sz="3400" dirty="0">
                <a:latin typeface="Times New Roman" panose="02020603050405020304" pitchFamily="18" charset="0"/>
                <a:cs typeface="Times New Roman" panose="02020603050405020304" pitchFamily="18" charset="0"/>
              </a:rPr>
              <a:t>This case study aims to identify patterns which indicate if a client has difficulty paying their installments which may be used for taking actions such as denying the loan, reducing the amount of loan, lending (to risky applicants) at a higher interest rate, etc. This will ensure that the consumers capable of repaying the loan are not rejected. Identification of such applicants using EDA is the aim of this case study.</a:t>
            </a:r>
          </a:p>
          <a:p>
            <a:pPr marL="0" indent="0">
              <a:buNone/>
            </a:pPr>
            <a:r>
              <a:rPr lang="en-US" sz="3400" dirty="0">
                <a:latin typeface="Times New Roman" panose="02020603050405020304" pitchFamily="18" charset="0"/>
                <a:cs typeface="Times New Roman" panose="02020603050405020304" pitchFamily="18" charset="0"/>
              </a:rPr>
              <a:t> </a:t>
            </a:r>
          </a:p>
          <a:p>
            <a:r>
              <a:rPr lang="en-US" sz="3400" dirty="0">
                <a:latin typeface="Times New Roman" panose="02020603050405020304" pitchFamily="18" charset="0"/>
                <a:cs typeface="Times New Roman" panose="02020603050405020304" pitchFamily="18" charset="0"/>
              </a:rPr>
              <a:t>In other words, the company wants to understand the driving factors (or driver variables) behind loan default, i.e. the variables which are strong indicators of default.  The company can </a:t>
            </a:r>
            <a:r>
              <a:rPr lang="en-US" sz="3400" dirty="0" smtClean="0">
                <a:latin typeface="Times New Roman" panose="02020603050405020304" pitchFamily="18" charset="0"/>
                <a:cs typeface="Times New Roman" panose="02020603050405020304" pitchFamily="18" charset="0"/>
              </a:rPr>
              <a:t>utilize </a:t>
            </a:r>
            <a:r>
              <a:rPr lang="en-US" sz="3400" dirty="0">
                <a:latin typeface="Times New Roman" panose="02020603050405020304" pitchFamily="18" charset="0"/>
                <a:cs typeface="Times New Roman" panose="02020603050405020304" pitchFamily="18" charset="0"/>
              </a:rPr>
              <a:t>this knowledge for its portfolio and risk assessment.</a:t>
            </a:r>
          </a:p>
          <a:p>
            <a:r>
              <a:rPr lang="en-US" sz="3400" dirty="0">
                <a:latin typeface="Times New Roman" panose="02020603050405020304" pitchFamily="18" charset="0"/>
                <a:cs typeface="Times New Roman" panose="02020603050405020304" pitchFamily="18" charset="0"/>
              </a:rPr>
              <a:t>To develop your understanding of the domain, you are advised to independently research a little about risk analytics - understanding the types of variables and their significance should be enough).</a:t>
            </a:r>
          </a:p>
          <a:p>
            <a:pPr marL="0" indent="0">
              <a:buNone/>
            </a:pPr>
            <a:r>
              <a:rPr lang="en-US" dirty="0"/>
              <a:t> </a:t>
            </a:r>
          </a:p>
          <a:p>
            <a:endParaRPr lang="en-US" dirty="0"/>
          </a:p>
        </p:txBody>
      </p:sp>
    </p:spTree>
    <p:extLst>
      <p:ext uri="{BB962C8B-B14F-4D97-AF65-F5344CB8AC3E}">
        <p14:creationId xmlns:p14="http://schemas.microsoft.com/office/powerpoint/2010/main" val="614772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6697F791-5FFA-4164-899F-EB52EA72B0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xmlns="" id="{4E28A1A9-FB81-4816-AAEA-C3B43094695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1"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xmlns="" id="{B773AB25-A422-41AA-9737-5E04C1966D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xmlns="" id="{AF0552B8-DE8C-40DF-B29F-1728E6A1061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1" y="23283"/>
            <a:ext cx="407815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7F06E912-64EB-4248-B610-1D4520C2958A}"/>
              </a:ext>
            </a:extLst>
          </p:cNvPr>
          <p:cNvSpPr>
            <a:spLocks noGrp="1"/>
          </p:cNvSpPr>
          <p:nvPr>
            <p:ph type="title"/>
          </p:nvPr>
        </p:nvSpPr>
        <p:spPr>
          <a:xfrm>
            <a:off x="855268" y="618518"/>
            <a:ext cx="2851417" cy="1478570"/>
          </a:xfrm>
        </p:spPr>
        <p:txBody>
          <a:bodyPr>
            <a:noAutofit/>
          </a:bodyPr>
          <a:lstStyle/>
          <a:p>
            <a:r>
              <a:rPr lang="en-US" sz="2400" dirty="0" smtClean="0">
                <a:solidFill>
                  <a:srgbClr val="FFFFFF"/>
                </a:solidFill>
                <a:latin typeface="Times New Roman" panose="02020603050405020304" pitchFamily="18" charset="0"/>
                <a:cs typeface="Times New Roman" panose="02020603050405020304" pitchFamily="18" charset="0"/>
              </a:rPr>
              <a:t>USING SCATTERPLOT FOR OUTLIERS ANALYSIS</a:t>
            </a:r>
            <a:endParaRPr lang="en-US" sz="2400" dirty="0">
              <a:solidFill>
                <a:srgbClr val="FFFFFF"/>
              </a:solidFill>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xmlns="" id="{457C1F24-6852-4D8A-83A0-3AF242BDCC2E}"/>
              </a:ext>
            </a:extLst>
          </p:cNvPr>
          <p:cNvSpPr>
            <a:spLocks noGrp="1"/>
          </p:cNvSpPr>
          <p:nvPr>
            <p:ph idx="1"/>
          </p:nvPr>
        </p:nvSpPr>
        <p:spPr>
          <a:xfrm>
            <a:off x="844621" y="2249487"/>
            <a:ext cx="2862444" cy="1540671"/>
          </a:xfrm>
        </p:spPr>
        <p:txBody>
          <a:bodyPr>
            <a:normAutofit/>
          </a:bodyPr>
          <a:lstStyle/>
          <a:p>
            <a:r>
              <a:rPr lang="en-US" sz="1200" dirty="0" smtClean="0">
                <a:latin typeface="Times New Roman" panose="02020603050405020304" pitchFamily="18" charset="0"/>
                <a:cs typeface="Times New Roman" panose="02020603050405020304" pitchFamily="18" charset="0"/>
              </a:rPr>
              <a:t>CNT_CHILDREN column have outlier values having children more than 10</a:t>
            </a:r>
            <a:endParaRPr lang="en-US" sz="1200" dirty="0">
              <a:latin typeface="Times New Roman" panose="02020603050405020304" pitchFamily="18" charset="0"/>
              <a:cs typeface="Times New Roman" panose="02020603050405020304" pitchFamily="18" charset="0"/>
            </a:endParaRPr>
          </a:p>
        </p:txBody>
      </p:sp>
      <p:grpSp>
        <p:nvGrpSpPr>
          <p:cNvPr id="21" name="Group 20">
            <a:extLst>
              <a:ext uri="{FF2B5EF4-FFF2-40B4-BE49-F238E27FC236}">
                <a16:creationId xmlns:a16="http://schemas.microsoft.com/office/drawing/2014/main" xmlns="" id="{6AD0D387-1584-4477-B5F8-52B50D4F220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 y="2"/>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xmlns="" id="{22C90122-8CF0-4164-B596-168DE41D39A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xmlns="" id="{E74D534E-37A6-4D27-9C47-0B2F052783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xmlns="" id="{1C1C156E-D2E0-468A-9B19-79521D69BF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xmlns="" id="{14C97F11-4F6C-4DFF-89BC-3AEA5B7FF7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xmlns="" id="{773C2106-77CE-42E1-839F-925EAEBB2F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xmlns="" id="{E2807D33-BD1F-4B09-8D93-63C06DB3C0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xmlns="" id="{84BDF3E8-157B-47D1-AF8E-FE1EFF0612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xmlns="" id="{68B482B5-E0FD-406A-99B2-297DF333546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xmlns="" id="{B8750F30-12E8-410B-8709-78F1EF3BBE7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xmlns="" id="{DB2D030A-4700-4CC4-A971-F119F8372C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xmlns="" id="{B4E516DB-F66E-4E88-8CAA-67153F56189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xmlns="" id="{DF749FDD-DD56-4DC9-A379-77E1106981D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xmlns="" id="{6AD95087-E0AF-45D3-B824-EFFCBBECDE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xmlns="" id="{2D21010F-3DE2-4881-B9D5-3415C4E05D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xmlns="" id="{2AFDF4BC-8E99-4A2C-9EF2-4B98A05C2E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xmlns="" id="{BB8EAEE8-22EA-4103-A02E-5043474C4BE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xmlns="" id="{7148ABD2-E447-429F-B97E-86494051C10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xmlns="" id="{99900F4A-F8CA-456E-9FA0-34572621C0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xmlns="" id="{DF5CD0A9-E49B-4968-886B-41C1A66D232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xmlns="" id="{7E462582-7383-4272-A323-85C9D137C4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xmlns="" id="{CB472F67-7C37-4D80-B346-DE30D44B55A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xmlns="" id="{19A8AE83-358F-4D4E-91C7-F09E35097A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xmlns="" id="{C4B79436-9285-45DE-A9FB-B3DD750738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xmlns="" id="{B0BF8BF3-C90A-483A-B61E-13D2C41FBAC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xmlns="" id="{31011274-F329-444B-9B06-69DD2EC4490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xmlns="" id="{DB8B1D39-5B9A-4B4E-849B-A5821A2460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xmlns="" id="{336ECD63-75C2-4A32-A31B-30BB3097240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9344" y="912815"/>
            <a:ext cx="5688256" cy="4129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630899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6697F791-5FFA-4164-899F-EB52EA72B0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xmlns="" id="{4E28A1A9-FB81-4816-AAEA-C3B43094695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1"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xmlns="" id="{B773AB25-A422-41AA-9737-5E04C1966D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xmlns="" id="{AF0552B8-DE8C-40DF-B29F-1728E6A1061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1" y="23283"/>
            <a:ext cx="407815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7F06E912-64EB-4248-B610-1D4520C2958A}"/>
              </a:ext>
            </a:extLst>
          </p:cNvPr>
          <p:cNvSpPr>
            <a:spLocks noGrp="1"/>
          </p:cNvSpPr>
          <p:nvPr>
            <p:ph type="title"/>
          </p:nvPr>
        </p:nvSpPr>
        <p:spPr>
          <a:xfrm>
            <a:off x="855268" y="618518"/>
            <a:ext cx="2851417" cy="1478570"/>
          </a:xfrm>
        </p:spPr>
        <p:txBody>
          <a:bodyPr>
            <a:noAutofit/>
          </a:bodyPr>
          <a:lstStyle/>
          <a:p>
            <a:r>
              <a:rPr lang="en-US" sz="2400" dirty="0" smtClean="0">
                <a:solidFill>
                  <a:srgbClr val="FFFFFF"/>
                </a:solidFill>
                <a:latin typeface="Times New Roman" panose="02020603050405020304" pitchFamily="18" charset="0"/>
                <a:cs typeface="Times New Roman" panose="02020603050405020304" pitchFamily="18" charset="0"/>
              </a:rPr>
              <a:t>USING SCATTERPLOT FOR OUTLIERS ANALYSIS</a:t>
            </a:r>
            <a:endParaRPr lang="en-US" sz="2400" dirty="0">
              <a:solidFill>
                <a:srgbClr val="FFFFFF"/>
              </a:solidFill>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xmlns="" id="{457C1F24-6852-4D8A-83A0-3AF242BDCC2E}"/>
              </a:ext>
            </a:extLst>
          </p:cNvPr>
          <p:cNvSpPr>
            <a:spLocks noGrp="1"/>
          </p:cNvSpPr>
          <p:nvPr>
            <p:ph idx="1"/>
          </p:nvPr>
        </p:nvSpPr>
        <p:spPr>
          <a:xfrm>
            <a:off x="844621" y="2249487"/>
            <a:ext cx="2862444" cy="1540671"/>
          </a:xfrm>
        </p:spPr>
        <p:txBody>
          <a:bodyPr>
            <a:normAutofit/>
          </a:bodyPr>
          <a:lstStyle/>
          <a:p>
            <a:r>
              <a:rPr lang="en-US" sz="1200" dirty="0" smtClean="0">
                <a:latin typeface="Times New Roman" panose="02020603050405020304" pitchFamily="18" charset="0"/>
                <a:cs typeface="Times New Roman" panose="02020603050405020304" pitchFamily="18" charset="0"/>
              </a:rPr>
              <a:t>AMT_INCOME_TOTAL column have outlier values </a:t>
            </a:r>
            <a:endParaRPr lang="en-US" sz="1200" dirty="0">
              <a:latin typeface="Times New Roman" panose="02020603050405020304" pitchFamily="18" charset="0"/>
              <a:cs typeface="Times New Roman" panose="02020603050405020304" pitchFamily="18" charset="0"/>
            </a:endParaRPr>
          </a:p>
        </p:txBody>
      </p:sp>
      <p:grpSp>
        <p:nvGrpSpPr>
          <p:cNvPr id="21" name="Group 20">
            <a:extLst>
              <a:ext uri="{FF2B5EF4-FFF2-40B4-BE49-F238E27FC236}">
                <a16:creationId xmlns:a16="http://schemas.microsoft.com/office/drawing/2014/main" xmlns="" id="{6AD0D387-1584-4477-B5F8-52B50D4F220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 y="2"/>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xmlns="" id="{22C90122-8CF0-4164-B596-168DE41D39A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xmlns="" id="{E74D534E-37A6-4D27-9C47-0B2F052783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xmlns="" id="{1C1C156E-D2E0-468A-9B19-79521D69BF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xmlns="" id="{14C97F11-4F6C-4DFF-89BC-3AEA5B7FF7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xmlns="" id="{773C2106-77CE-42E1-839F-925EAEBB2F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xmlns="" id="{E2807D33-BD1F-4B09-8D93-63C06DB3C0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xmlns="" id="{84BDF3E8-157B-47D1-AF8E-FE1EFF0612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xmlns="" id="{68B482B5-E0FD-406A-99B2-297DF333546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xmlns="" id="{B8750F30-12E8-410B-8709-78F1EF3BBE7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xmlns="" id="{DB2D030A-4700-4CC4-A971-F119F8372C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xmlns="" id="{B4E516DB-F66E-4E88-8CAA-67153F56189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xmlns="" id="{DF749FDD-DD56-4DC9-A379-77E1106981D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xmlns="" id="{6AD95087-E0AF-45D3-B824-EFFCBBECDE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xmlns="" id="{2D21010F-3DE2-4881-B9D5-3415C4E05D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xmlns="" id="{2AFDF4BC-8E99-4A2C-9EF2-4B98A05C2E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xmlns="" id="{BB8EAEE8-22EA-4103-A02E-5043474C4BE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xmlns="" id="{7148ABD2-E447-429F-B97E-86494051C10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xmlns="" id="{99900F4A-F8CA-456E-9FA0-34572621C0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xmlns="" id="{DF5CD0A9-E49B-4968-886B-41C1A66D232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xmlns="" id="{7E462582-7383-4272-A323-85C9D137C4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xmlns="" id="{CB472F67-7C37-4D80-B346-DE30D44B55A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xmlns="" id="{19A8AE83-358F-4D4E-91C7-F09E35097A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xmlns="" id="{C4B79436-9285-45DE-A9FB-B3DD750738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xmlns="" id="{B0BF8BF3-C90A-483A-B61E-13D2C41FBAC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xmlns="" id="{31011274-F329-444B-9B06-69DD2EC4490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xmlns="" id="{DB8B1D39-5B9A-4B4E-849B-A5821A2460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xmlns="" id="{336ECD63-75C2-4A32-A31B-30BB3097240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599" y="1516065"/>
            <a:ext cx="5369169" cy="354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678522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6697F791-5FFA-4164-899F-EB52EA72B0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xmlns="" id="{4E28A1A9-FB81-4816-AAEA-C3B43094695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1"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xmlns="" id="{B773AB25-A422-41AA-9737-5E04C1966D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xmlns="" id="{AF0552B8-DE8C-40DF-B29F-1728E6A1061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1" y="23283"/>
            <a:ext cx="407815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7F06E912-64EB-4248-B610-1D4520C2958A}"/>
              </a:ext>
            </a:extLst>
          </p:cNvPr>
          <p:cNvSpPr>
            <a:spLocks noGrp="1"/>
          </p:cNvSpPr>
          <p:nvPr>
            <p:ph type="title"/>
          </p:nvPr>
        </p:nvSpPr>
        <p:spPr>
          <a:xfrm>
            <a:off x="855268" y="618518"/>
            <a:ext cx="2851417" cy="1478570"/>
          </a:xfrm>
        </p:spPr>
        <p:txBody>
          <a:bodyPr>
            <a:noAutofit/>
          </a:bodyPr>
          <a:lstStyle/>
          <a:p>
            <a:r>
              <a:rPr lang="en-US" sz="2400" dirty="0" smtClean="0">
                <a:solidFill>
                  <a:srgbClr val="FFFFFF"/>
                </a:solidFill>
                <a:latin typeface="Times New Roman" panose="02020603050405020304" pitchFamily="18" charset="0"/>
                <a:cs typeface="Times New Roman" panose="02020603050405020304" pitchFamily="18" charset="0"/>
              </a:rPr>
              <a:t>USING SCATTERPLOT FOR OUTLIERS ANALYSIS</a:t>
            </a:r>
            <a:endParaRPr lang="en-US" sz="2400" dirty="0">
              <a:solidFill>
                <a:srgbClr val="FFFFFF"/>
              </a:solidFill>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xmlns="" id="{457C1F24-6852-4D8A-83A0-3AF242BDCC2E}"/>
              </a:ext>
            </a:extLst>
          </p:cNvPr>
          <p:cNvSpPr>
            <a:spLocks noGrp="1"/>
          </p:cNvSpPr>
          <p:nvPr>
            <p:ph idx="1"/>
          </p:nvPr>
        </p:nvSpPr>
        <p:spPr>
          <a:xfrm>
            <a:off x="844621" y="2249487"/>
            <a:ext cx="2862444" cy="1540671"/>
          </a:xfrm>
        </p:spPr>
        <p:txBody>
          <a:bodyPr>
            <a:normAutofit/>
          </a:bodyPr>
          <a:lstStyle/>
          <a:p>
            <a:r>
              <a:rPr lang="en-US" sz="1200" dirty="0" smtClean="0">
                <a:latin typeface="Times New Roman" panose="02020603050405020304" pitchFamily="18" charset="0"/>
                <a:cs typeface="Times New Roman" panose="02020603050405020304" pitchFamily="18" charset="0"/>
              </a:rPr>
              <a:t>AMT_CREDIT column have outlier values</a:t>
            </a:r>
            <a:endParaRPr lang="en-US" sz="1200" dirty="0">
              <a:latin typeface="Times New Roman" panose="02020603050405020304" pitchFamily="18" charset="0"/>
              <a:cs typeface="Times New Roman" panose="02020603050405020304" pitchFamily="18" charset="0"/>
            </a:endParaRPr>
          </a:p>
        </p:txBody>
      </p:sp>
      <p:grpSp>
        <p:nvGrpSpPr>
          <p:cNvPr id="21" name="Group 20">
            <a:extLst>
              <a:ext uri="{FF2B5EF4-FFF2-40B4-BE49-F238E27FC236}">
                <a16:creationId xmlns:a16="http://schemas.microsoft.com/office/drawing/2014/main" xmlns="" id="{6AD0D387-1584-4477-B5F8-52B50D4F220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 y="2"/>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xmlns="" id="{22C90122-8CF0-4164-B596-168DE41D39A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xmlns="" id="{E74D534E-37A6-4D27-9C47-0B2F052783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xmlns="" id="{1C1C156E-D2E0-468A-9B19-79521D69BF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xmlns="" id="{14C97F11-4F6C-4DFF-89BC-3AEA5B7FF7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xmlns="" id="{773C2106-77CE-42E1-839F-925EAEBB2F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xmlns="" id="{E2807D33-BD1F-4B09-8D93-63C06DB3C0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xmlns="" id="{84BDF3E8-157B-47D1-AF8E-FE1EFF0612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xmlns="" id="{68B482B5-E0FD-406A-99B2-297DF333546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xmlns="" id="{B8750F30-12E8-410B-8709-78F1EF3BBE7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xmlns="" id="{DB2D030A-4700-4CC4-A971-F119F8372C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xmlns="" id="{B4E516DB-F66E-4E88-8CAA-67153F56189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xmlns="" id="{DF749FDD-DD56-4DC9-A379-77E1106981D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xmlns="" id="{6AD95087-E0AF-45D3-B824-EFFCBBECDE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xmlns="" id="{2D21010F-3DE2-4881-B9D5-3415C4E05D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xmlns="" id="{2AFDF4BC-8E99-4A2C-9EF2-4B98A05C2E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xmlns="" id="{BB8EAEE8-22EA-4103-A02E-5043474C4BE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xmlns="" id="{7148ABD2-E447-429F-B97E-86494051C10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xmlns="" id="{99900F4A-F8CA-456E-9FA0-34572621C0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xmlns="" id="{DF5CD0A9-E49B-4968-886B-41C1A66D232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xmlns="" id="{7E462582-7383-4272-A323-85C9D137C4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xmlns="" id="{CB472F67-7C37-4D80-B346-DE30D44B55A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xmlns="" id="{19A8AE83-358F-4D4E-91C7-F09E35097A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xmlns="" id="{C4B79436-9285-45DE-A9FB-B3DD750738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xmlns="" id="{B0BF8BF3-C90A-483A-B61E-13D2C41FBAC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xmlns="" id="{31011274-F329-444B-9B06-69DD2EC4490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xmlns="" id="{DB8B1D39-5B9A-4B4E-849B-A5821A2460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xmlns="" id="{336ECD63-75C2-4A32-A31B-30BB3097240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384" y="1406769"/>
            <a:ext cx="4995862" cy="36494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223307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6697F791-5FFA-4164-899F-EB52EA72B0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xmlns="" id="{4E28A1A9-FB81-4816-AAEA-C3B43094695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1"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xmlns="" id="{B773AB25-A422-41AA-9737-5E04C1966D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xmlns="" id="{AF0552B8-DE8C-40DF-B29F-1728E6A1061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1" y="23283"/>
            <a:ext cx="407815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7F06E912-64EB-4248-B610-1D4520C2958A}"/>
              </a:ext>
            </a:extLst>
          </p:cNvPr>
          <p:cNvSpPr>
            <a:spLocks noGrp="1"/>
          </p:cNvSpPr>
          <p:nvPr>
            <p:ph type="title"/>
          </p:nvPr>
        </p:nvSpPr>
        <p:spPr>
          <a:xfrm>
            <a:off x="855268" y="618518"/>
            <a:ext cx="2851417" cy="1478570"/>
          </a:xfrm>
        </p:spPr>
        <p:txBody>
          <a:bodyPr>
            <a:normAutofit/>
          </a:bodyPr>
          <a:lstStyle/>
          <a:p>
            <a:r>
              <a:rPr lang="en-US" sz="2400" dirty="0" smtClean="0">
                <a:solidFill>
                  <a:srgbClr val="FFFFFF"/>
                </a:solidFill>
                <a:latin typeface="Times New Roman" panose="02020603050405020304" pitchFamily="18" charset="0"/>
                <a:cs typeface="Times New Roman" panose="02020603050405020304" pitchFamily="18" charset="0"/>
              </a:rPr>
              <a:t>USING BOXPLOT FOR OUTLIERS ANALYSIS</a:t>
            </a:r>
            <a:endParaRPr lang="en-US" sz="2400" dirty="0">
              <a:solidFill>
                <a:srgbClr val="FFFFFF"/>
              </a:solidFill>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xmlns="" id="{457C1F24-6852-4D8A-83A0-3AF242BDCC2E}"/>
              </a:ext>
            </a:extLst>
          </p:cNvPr>
          <p:cNvSpPr>
            <a:spLocks noGrp="1"/>
          </p:cNvSpPr>
          <p:nvPr>
            <p:ph idx="1"/>
          </p:nvPr>
        </p:nvSpPr>
        <p:spPr>
          <a:xfrm>
            <a:off x="844621" y="2249487"/>
            <a:ext cx="2862444" cy="1540671"/>
          </a:xfrm>
        </p:spPr>
        <p:txBody>
          <a:bodyPr>
            <a:normAutofit/>
          </a:bodyPr>
          <a:lstStyle/>
          <a:p>
            <a:r>
              <a:rPr lang="en-US" sz="1200" dirty="0" smtClean="0">
                <a:latin typeface="Times New Roman" panose="02020603050405020304" pitchFamily="18" charset="0"/>
                <a:cs typeface="Times New Roman" panose="02020603050405020304" pitchFamily="18" charset="0"/>
              </a:rPr>
              <a:t>AMT_INCOME_TOTAL column have outlier values</a:t>
            </a:r>
            <a:endParaRPr lang="en-US" sz="1200" dirty="0">
              <a:latin typeface="Times New Roman" panose="02020603050405020304" pitchFamily="18" charset="0"/>
              <a:cs typeface="Times New Roman" panose="02020603050405020304" pitchFamily="18" charset="0"/>
            </a:endParaRPr>
          </a:p>
        </p:txBody>
      </p:sp>
      <p:grpSp>
        <p:nvGrpSpPr>
          <p:cNvPr id="21" name="Group 20">
            <a:extLst>
              <a:ext uri="{FF2B5EF4-FFF2-40B4-BE49-F238E27FC236}">
                <a16:creationId xmlns:a16="http://schemas.microsoft.com/office/drawing/2014/main" xmlns="" id="{6AD0D387-1584-4477-B5F8-52B50D4F220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 y="2"/>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xmlns="" id="{22C90122-8CF0-4164-B596-168DE41D39A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xmlns="" id="{E74D534E-37A6-4D27-9C47-0B2F052783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xmlns="" id="{1C1C156E-D2E0-468A-9B19-79521D69BF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xmlns="" id="{14C97F11-4F6C-4DFF-89BC-3AEA5B7FF7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xmlns="" id="{773C2106-77CE-42E1-839F-925EAEBB2F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xmlns="" id="{E2807D33-BD1F-4B09-8D93-63C06DB3C0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xmlns="" id="{84BDF3E8-157B-47D1-AF8E-FE1EFF0612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xmlns="" id="{68B482B5-E0FD-406A-99B2-297DF333546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xmlns="" id="{B8750F30-12E8-410B-8709-78F1EF3BBE7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xmlns="" id="{DB2D030A-4700-4CC4-A971-F119F8372C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xmlns="" id="{B4E516DB-F66E-4E88-8CAA-67153F56189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xmlns="" id="{DF749FDD-DD56-4DC9-A379-77E1106981D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xmlns="" id="{6AD95087-E0AF-45D3-B824-EFFCBBECDE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xmlns="" id="{2D21010F-3DE2-4881-B9D5-3415C4E05D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xmlns="" id="{2AFDF4BC-8E99-4A2C-9EF2-4B98A05C2E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xmlns="" id="{BB8EAEE8-22EA-4103-A02E-5043474C4BE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xmlns="" id="{7148ABD2-E447-429F-B97E-86494051C10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xmlns="" id="{99900F4A-F8CA-456E-9FA0-34572621C0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xmlns="" id="{DF5CD0A9-E49B-4968-886B-41C1A66D232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xmlns="" id="{7E462582-7383-4272-A323-85C9D137C4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xmlns="" id="{CB472F67-7C37-4D80-B346-DE30D44B55A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xmlns="" id="{19A8AE83-358F-4D4E-91C7-F09E35097A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xmlns="" id="{C4B79436-9285-45DE-A9FB-B3DD750738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xmlns="" id="{B0BF8BF3-C90A-483A-B61E-13D2C41FBAC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xmlns="" id="{31011274-F329-444B-9B06-69DD2EC4490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xmlns="" id="{DB8B1D39-5B9A-4B4E-849B-A5821A2460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xmlns="" id="{336ECD63-75C2-4A32-A31B-30BB3097240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5137" y="2518833"/>
            <a:ext cx="7690339" cy="186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499660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6697F791-5FFA-4164-899F-EB52EA72B0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xmlns="" id="{4E28A1A9-FB81-4816-AAEA-C3B43094695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1"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xmlns="" id="{B773AB25-A422-41AA-9737-5E04C1966D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xmlns="" id="{AF0552B8-DE8C-40DF-B29F-1728E6A1061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1" y="23283"/>
            <a:ext cx="407815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7F06E912-64EB-4248-B610-1D4520C2958A}"/>
              </a:ext>
            </a:extLst>
          </p:cNvPr>
          <p:cNvSpPr>
            <a:spLocks noGrp="1"/>
          </p:cNvSpPr>
          <p:nvPr>
            <p:ph type="title"/>
          </p:nvPr>
        </p:nvSpPr>
        <p:spPr>
          <a:xfrm>
            <a:off x="855268" y="618518"/>
            <a:ext cx="2851417" cy="1478570"/>
          </a:xfrm>
        </p:spPr>
        <p:txBody>
          <a:bodyPr>
            <a:normAutofit/>
          </a:bodyPr>
          <a:lstStyle/>
          <a:p>
            <a:r>
              <a:rPr lang="en-US" sz="2400" dirty="0" smtClean="0">
                <a:solidFill>
                  <a:srgbClr val="FFFFFF"/>
                </a:solidFill>
                <a:latin typeface="Times New Roman" panose="02020603050405020304" pitchFamily="18" charset="0"/>
                <a:cs typeface="Times New Roman" panose="02020603050405020304" pitchFamily="18" charset="0"/>
              </a:rPr>
              <a:t>USING BOXPLOT FOR OUTLIERS ANALYSIS</a:t>
            </a:r>
            <a:endParaRPr lang="en-US" sz="2400" dirty="0">
              <a:solidFill>
                <a:srgbClr val="FFFFFF"/>
              </a:solidFill>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xmlns="" id="{457C1F24-6852-4D8A-83A0-3AF242BDCC2E}"/>
              </a:ext>
            </a:extLst>
          </p:cNvPr>
          <p:cNvSpPr>
            <a:spLocks noGrp="1"/>
          </p:cNvSpPr>
          <p:nvPr>
            <p:ph idx="1"/>
          </p:nvPr>
        </p:nvSpPr>
        <p:spPr>
          <a:xfrm>
            <a:off x="844621" y="2249487"/>
            <a:ext cx="2862444" cy="1540671"/>
          </a:xfrm>
        </p:spPr>
        <p:txBody>
          <a:bodyPr>
            <a:normAutofit/>
          </a:bodyPr>
          <a:lstStyle/>
          <a:p>
            <a:r>
              <a:rPr lang="en-US" sz="1400" dirty="0" smtClean="0">
                <a:latin typeface="Times New Roman" panose="02020603050405020304" pitchFamily="18" charset="0"/>
                <a:cs typeface="Times New Roman" panose="02020603050405020304" pitchFamily="18" charset="0"/>
              </a:rPr>
              <a:t>The first quartile is bigger than third quartile for AMT_CREDIT which means most of the credits of clients are present in the first quartile</a:t>
            </a:r>
            <a:r>
              <a:rPr lang="en-US" sz="1200" dirty="0" smtClean="0"/>
              <a:t>.</a:t>
            </a:r>
            <a:endParaRPr lang="en-US" sz="1200" dirty="0">
              <a:latin typeface="Times New Roman" panose="02020603050405020304" pitchFamily="18" charset="0"/>
              <a:cs typeface="Times New Roman" panose="02020603050405020304" pitchFamily="18" charset="0"/>
            </a:endParaRPr>
          </a:p>
        </p:txBody>
      </p:sp>
      <p:grpSp>
        <p:nvGrpSpPr>
          <p:cNvPr id="21" name="Group 20">
            <a:extLst>
              <a:ext uri="{FF2B5EF4-FFF2-40B4-BE49-F238E27FC236}">
                <a16:creationId xmlns:a16="http://schemas.microsoft.com/office/drawing/2014/main" xmlns="" id="{6AD0D387-1584-4477-B5F8-52B50D4F220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 y="2"/>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xmlns="" id="{22C90122-8CF0-4164-B596-168DE41D39A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xmlns="" id="{E74D534E-37A6-4D27-9C47-0B2F052783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xmlns="" id="{1C1C156E-D2E0-468A-9B19-79521D69BF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xmlns="" id="{14C97F11-4F6C-4DFF-89BC-3AEA5B7FF7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xmlns="" id="{773C2106-77CE-42E1-839F-925EAEBB2F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xmlns="" id="{E2807D33-BD1F-4B09-8D93-63C06DB3C0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xmlns="" id="{84BDF3E8-157B-47D1-AF8E-FE1EFF0612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xmlns="" id="{68B482B5-E0FD-406A-99B2-297DF333546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xmlns="" id="{B8750F30-12E8-410B-8709-78F1EF3BBE7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xmlns="" id="{DB2D030A-4700-4CC4-A971-F119F8372C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xmlns="" id="{B4E516DB-F66E-4E88-8CAA-67153F56189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xmlns="" id="{DF749FDD-DD56-4DC9-A379-77E1106981D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xmlns="" id="{6AD95087-E0AF-45D3-B824-EFFCBBECDE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xmlns="" id="{2D21010F-3DE2-4881-B9D5-3415C4E05D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xmlns="" id="{2AFDF4BC-8E99-4A2C-9EF2-4B98A05C2E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xmlns="" id="{BB8EAEE8-22EA-4103-A02E-5043474C4BE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xmlns="" id="{7148ABD2-E447-429F-B97E-86494051C10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xmlns="" id="{99900F4A-F8CA-456E-9FA0-34572621C0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xmlns="" id="{DF5CD0A9-E49B-4968-886B-41C1A66D232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xmlns="" id="{7E462582-7383-4272-A323-85C9D137C4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xmlns="" id="{CB472F67-7C37-4D80-B346-DE30D44B55A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xmlns="" id="{19A8AE83-358F-4D4E-91C7-F09E35097A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xmlns="" id="{C4B79436-9285-45DE-A9FB-B3DD750738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xmlns="" id="{B0BF8BF3-C90A-483A-B61E-13D2C41FBAC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xmlns="" id="{31011274-F329-444B-9B06-69DD2EC4490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xmlns="" id="{DB8B1D39-5B9A-4B4E-849B-A5821A2460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xmlns="" id="{336ECD63-75C2-4A32-A31B-30BB3097240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3046" y="2500313"/>
            <a:ext cx="6951785" cy="185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8529647"/>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846</TotalTime>
  <Words>1133</Words>
  <Application>Microsoft Office PowerPoint</Application>
  <PresentationFormat>Custom</PresentationFormat>
  <Paragraphs>100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CREDIT EDA CASE STUDY</vt:lpstr>
      <vt:lpstr>CategIntroduction  This case study aims to give you an idea of applying EDA in a real business scenario. In this case study, apart from applying the techniques that you have learnt in the EDA module, you will also develop a basic understanding of risk analytics in banking and financial services and understand how data is used to minimize the risk of losing money while lending to customers. ricalnivariatanalysis for target 0</vt:lpstr>
      <vt:lpstr>Business Understanding</vt:lpstr>
      <vt:lpstr>Business Objectives </vt:lpstr>
      <vt:lpstr>USING SCATTERPLOT FOR OUTLIERS ANALYSIS</vt:lpstr>
      <vt:lpstr>USING SCATTERPLOT FOR OUTLIERS ANALYSIS</vt:lpstr>
      <vt:lpstr>USING SCATTERPLOT FOR OUTLIERS ANALYSIS</vt:lpstr>
      <vt:lpstr>USING BOXPLOT FOR OUTLIERS ANALYSIS</vt:lpstr>
      <vt:lpstr>USING BOXPLOT FOR OUTLIERS ANALYSIS</vt:lpstr>
      <vt:lpstr>USING BOXPLOT FOR OUTLIERS ANALYSIS</vt:lpstr>
      <vt:lpstr>USING  PIE-CHART FOR DATA IMBALANCE</vt:lpstr>
      <vt:lpstr>Segmented Analysis Male vs Female </vt:lpstr>
      <vt:lpstr>Plots of ORGANIZATION_TYPE logarithmic scale by BAR PLOT for TARGET-0 </vt:lpstr>
      <vt:lpstr>Plots of ORGANIZATION_TYPE logarithmic scale by BAR PLOT for TARGET-1 </vt:lpstr>
      <vt:lpstr> </vt:lpstr>
      <vt:lpstr>Bivariate analysis by boxplot between NAME_EDUCATION_TYPE and AMT_CREDIT </vt:lpstr>
      <vt:lpstr>Income amount  VS  Education Status </vt:lpstr>
      <vt:lpstr>Credit Amount  vs  Education Status </vt:lpstr>
      <vt:lpstr>Correlation for Target-0 </vt:lpstr>
      <vt:lpstr>Correlation for Target 1 </vt:lpstr>
      <vt:lpstr>Correlations Remarks</vt:lpstr>
      <vt:lpstr> Distribution of purposes with Target</vt:lpstr>
      <vt:lpstr>AMT_CREDIT  vs NAME_HOUSING_TYPE</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CASE STUDY</dc:title>
  <dc:creator>Samrat Sinha</dc:creator>
  <cp:lastModifiedBy>Saikat Chowdhury</cp:lastModifiedBy>
  <cp:revision>26</cp:revision>
  <dcterms:created xsi:type="dcterms:W3CDTF">2019-06-16T18:29:35Z</dcterms:created>
  <dcterms:modified xsi:type="dcterms:W3CDTF">2020-12-21T02:38:29Z</dcterms:modified>
</cp:coreProperties>
</file>