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2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405"/>
  </p:normalViewPr>
  <p:slideViewPr>
    <p:cSldViewPr snapToGrid="0">
      <p:cViewPr varScale="1">
        <p:scale>
          <a:sx n="116" d="100"/>
          <a:sy n="116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1700D-5DB3-F54A-8D6D-FE6C52CBF05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1973-FFF5-D049-BD0C-C2ADEFE6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0B63-4BF1-BB4A-9EE9-7E0AD6FA0F39}" type="datetime3">
              <a:rPr lang="en-US" smtClean="0"/>
              <a:t>11 March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0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5C50-02AC-3642-A0A1-AD736BB6A577}" type="datetime3">
              <a:rPr lang="en-US" smtClean="0"/>
              <a:t>11 March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4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3655-E431-3042-8245-6FC3C7F76496}" type="datetime3">
              <a:rPr lang="en-US" smtClean="0"/>
              <a:t>11 March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447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7CB0-F4F7-374F-A792-3D02E10C8E3C}" type="datetime3">
              <a:rPr lang="en-US" smtClean="0"/>
              <a:t>11 March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97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DA1-2FFC-FD4D-85F3-49A727B2D83D}" type="datetime3">
              <a:rPr lang="en-US" smtClean="0"/>
              <a:t>11 March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399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D62-6A2C-3B48-9911-45DB2CD8B5BD}" type="datetime3">
              <a:rPr lang="en-US" smtClean="0"/>
              <a:t>11 March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20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5876-8828-8F46-B7C7-B07DDB7EB7F7}" type="datetime3">
              <a:rPr lang="en-US" smtClean="0"/>
              <a:t>11 March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15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49A4-2309-8A48-A12A-67E0A6D8E6B5}" type="datetime3">
              <a:rPr lang="en-US" smtClean="0"/>
              <a:t>11 March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2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FD91-4419-1A42-AF95-824EF43CEE61}" type="datetime3">
              <a:rPr lang="en-US" smtClean="0"/>
              <a:t>11 March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9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68C-7851-0545-BC39-342E4DFF4D0C}" type="datetime3">
              <a:rPr lang="en-US" smtClean="0"/>
              <a:t>11 March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1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4CB5-4DFA-2545-94F5-71A42BB77D84}" type="datetime3">
              <a:rPr lang="en-US" smtClean="0"/>
              <a:t>11 March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3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5166-E003-8F43-8BD1-3DF1F81D1043}" type="datetime3">
              <a:rPr lang="en-US" smtClean="0"/>
              <a:t>11 March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3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4322-66D6-C342-B5D3-C7CA65E367FC}" type="datetime3">
              <a:rPr lang="en-US" smtClean="0"/>
              <a:t>11 March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6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A1C4-4D29-0B49-9DB5-1A4FE2D6E025}" type="datetime3">
              <a:rPr lang="en-US" smtClean="0"/>
              <a:t>11 March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8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7098-0968-F545-8A5F-6A5E1A2C9384}" type="datetime3">
              <a:rPr lang="en-US" smtClean="0"/>
              <a:t>11 March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2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43EF-2183-B645-A1FA-2F960303CDE1}" type="datetime3">
              <a:rPr lang="en-US" smtClean="0"/>
              <a:t>11 March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0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059E-12FD-9B4E-B8AB-561414010ECD}" type="datetime3">
              <a:rPr lang="en-US" smtClean="0"/>
              <a:t>11 March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6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651E-FE81-0014-FB66-71742ECFD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10" y="943902"/>
            <a:ext cx="11456773" cy="1096899"/>
          </a:xfrm>
        </p:spPr>
        <p:txBody>
          <a:bodyPr/>
          <a:lstStyle/>
          <a:p>
            <a:pPr algn="ctr"/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77"/>
              </a:rPr>
              <a:t>SentimentSphere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77"/>
              </a:rPr>
              <a:t>: Sentiment Classification of E-commerce Reviews Using Textual Data Analysis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77"/>
              </a:rPr>
            </a:br>
            <a:endParaRPr lang="en-US" sz="24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4920C-98AE-7F5A-C755-0398E4B6C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2506" y="3793220"/>
            <a:ext cx="4363848" cy="198181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badi MT Condensed Light" panose="020B0306030101010103" pitchFamily="34" charset="77"/>
                <a:cs typeface="AL BAYAN PLAIN" pitchFamily="2" charset="-78"/>
              </a:rPr>
              <a:t>Presented By: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badi MT Condensed Light" panose="020B0306030101010103" pitchFamily="34" charset="77"/>
                <a:cs typeface="Al Bayan Plain" pitchFamily="2" charset="-78"/>
              </a:rPr>
              <a:t>	Name:	</a:t>
            </a:r>
            <a:r>
              <a:rPr lang="en-US" b="1" dirty="0" err="1">
                <a:solidFill>
                  <a:schemeClr val="tx1"/>
                </a:solidFill>
                <a:latin typeface="Abadi MT Condensed Light" panose="020B0306030101010103" pitchFamily="34" charset="77"/>
                <a:cs typeface="AL BAYAN PLAIN" pitchFamily="2" charset="-78"/>
              </a:rPr>
              <a:t>Saikat</a:t>
            </a:r>
            <a:r>
              <a:rPr lang="en-US" b="1" dirty="0">
                <a:solidFill>
                  <a:schemeClr val="tx1"/>
                </a:solidFill>
                <a:latin typeface="Abadi MT Condensed Light" panose="020B0306030101010103" pitchFamily="34" charset="77"/>
                <a:cs typeface="AL BAYAN PLAIN" pitchFamily="2" charset="-78"/>
              </a:rPr>
              <a:t> Das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badi MT Condensed Light" panose="020B0306030101010103" pitchFamily="34" charset="77"/>
                <a:cs typeface="Al Bayan Plain" pitchFamily="2" charset="-78"/>
              </a:rPr>
              <a:t>	ID:		</a:t>
            </a:r>
            <a:r>
              <a:rPr lang="en-US" b="1" dirty="0">
                <a:solidFill>
                  <a:schemeClr val="tx1"/>
                </a:solidFill>
                <a:latin typeface="Abadi MT Condensed Light" panose="020B0306030101010103" pitchFamily="34" charset="77"/>
                <a:cs typeface="AL BAYAN PLAIN" pitchFamily="2" charset="-78"/>
              </a:rPr>
              <a:t>2021010158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badi MT Condensed Light" panose="020B0306030101010103" pitchFamily="34" charset="77"/>
                <a:cs typeface="Al Bayan Plain" pitchFamily="2" charset="-78"/>
              </a:rPr>
              <a:t>	Section: 	</a:t>
            </a:r>
            <a:r>
              <a:rPr lang="en-US" b="1" dirty="0">
                <a:solidFill>
                  <a:schemeClr val="tx1"/>
                </a:solidFill>
                <a:latin typeface="Abadi MT Condensed Light" panose="020B0306030101010103" pitchFamily="34" charset="77"/>
                <a:cs typeface="AL BAYAN PLAIN" pitchFamily="2" charset="-78"/>
              </a:rPr>
              <a:t>C2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badi MT Condensed Light" panose="020B0306030101010103" pitchFamily="34" charset="77"/>
                <a:cs typeface="Al Bayan Plain" pitchFamily="2" charset="-78"/>
              </a:rPr>
              <a:t>	Group:	</a:t>
            </a:r>
            <a:r>
              <a:rPr lang="en-US" b="1" dirty="0">
                <a:solidFill>
                  <a:schemeClr val="tx1"/>
                </a:solidFill>
                <a:latin typeface="Abadi MT Condensed Light" panose="020B0306030101010103" pitchFamily="34" charset="77"/>
                <a:cs typeface="AL BAYAN PLAIN" pitchFamily="2" charset="-78"/>
              </a:rPr>
              <a:t>08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8FC59-9F2C-A233-C6FA-E52FAF51EBAE}"/>
              </a:ext>
            </a:extLst>
          </p:cNvPr>
          <p:cNvSpPr txBox="1"/>
          <p:nvPr/>
        </p:nvSpPr>
        <p:spPr>
          <a:xfrm>
            <a:off x="3058499" y="1853437"/>
            <a:ext cx="5707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77"/>
              </a:rPr>
              <a:t>Ahsanullah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77"/>
              </a:rPr>
              <a:t> University of Science and Technology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3B7AB-F68D-FEFE-0F86-59F7B9746452}"/>
              </a:ext>
            </a:extLst>
          </p:cNvPr>
          <p:cNvSpPr txBox="1"/>
          <p:nvPr/>
        </p:nvSpPr>
        <p:spPr>
          <a:xfrm>
            <a:off x="3732190" y="2239106"/>
            <a:ext cx="4214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Department of Computer Science And Engineering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D21FE0-8967-6154-445B-0727F83C6EC6}"/>
              </a:ext>
            </a:extLst>
          </p:cNvPr>
          <p:cNvSpPr txBox="1">
            <a:spLocks/>
          </p:cNvSpPr>
          <p:nvPr/>
        </p:nvSpPr>
        <p:spPr>
          <a:xfrm>
            <a:off x="1568710" y="3793220"/>
            <a:ext cx="4270786" cy="2014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  <a:latin typeface="Abadi MT Condensed Light" panose="020B0306030101010103" pitchFamily="34" charset="77"/>
                <a:cs typeface="AL BAYAN PLAIN" pitchFamily="2" charset="-78"/>
              </a:rPr>
              <a:t>Presented To: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badi MT Condensed Light" panose="020B0306030101010103" pitchFamily="34" charset="77"/>
                <a:cs typeface="Al Bayan Plain" pitchFamily="2" charset="-78"/>
              </a:rPr>
              <a:t>		Mr.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badi MT Condensed Light" panose="020B0306030101010103" pitchFamily="34" charset="77"/>
                <a:cs typeface="Al Bayan Plain" pitchFamily="2" charset="-78"/>
              </a:rPr>
              <a:t>Ashek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badi MT Condensed Light" panose="020B0306030101010103" pitchFamily="34" charset="77"/>
                <a:cs typeface="Al Bayan Plain" pitchFamily="2" charset="-78"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badi MT Condensed Light" panose="020B0306030101010103" pitchFamily="34" charset="77"/>
                <a:cs typeface="Al Bayan Plain" pitchFamily="2" charset="-78"/>
              </a:rPr>
              <a:t>Seum</a:t>
            </a:r>
            <a:endParaRPr lang="en-US" b="0" i="0" u="none" strike="noStrike" dirty="0">
              <a:solidFill>
                <a:schemeClr val="tx1"/>
              </a:solidFill>
              <a:effectLst/>
              <a:latin typeface="Abadi MT Condensed Light" panose="020B0306030101010103" pitchFamily="34" charset="77"/>
              <a:cs typeface="Al Bayan Plain" pitchFamily="2" charset="-78"/>
            </a:endParaRP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badi MT Condensed Light" panose="020B0306030101010103" pitchFamily="34" charset="77"/>
                <a:cs typeface="Al Bayan Plain" pitchFamily="2" charset="-78"/>
              </a:rPr>
              <a:t>		Lecturer</a:t>
            </a:r>
            <a:r>
              <a:rPr lang="en-US" dirty="0">
                <a:solidFill>
                  <a:schemeClr val="tx1"/>
                </a:solidFill>
                <a:latin typeface="Abadi MT Condensed Light" panose="020B0306030101010103" pitchFamily="34" charset="77"/>
                <a:cs typeface="Al Bayan Plain" pitchFamily="2" charset="-78"/>
              </a:rPr>
              <a:t>, Dept. of CSE, AUST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badi MT Condensed Light" panose="020B0306030101010103" pitchFamily="34" charset="77"/>
                <a:cs typeface="Al Bayan Plain" pitchFamily="2" charset="-78"/>
              </a:rPr>
              <a:t>		Mr.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badi MT Condensed Light" panose="020B0306030101010103" pitchFamily="34" charset="77"/>
                <a:cs typeface="Al Bayan Plain" pitchFamily="2" charset="-78"/>
              </a:rPr>
              <a:t>Sajib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badi MT Condensed Light" panose="020B0306030101010103" pitchFamily="34" charset="77"/>
                <a:cs typeface="Al Bayan Plain" pitchFamily="2" charset="-78"/>
              </a:rPr>
              <a:t> Kumar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badi MT Condensed Light" panose="020B0306030101010103" pitchFamily="34" charset="77"/>
                <a:cs typeface="Al Bayan Plain" pitchFamily="2" charset="-78"/>
              </a:rPr>
              <a:t>Saha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badi MT Condensed Light" panose="020B0306030101010103" pitchFamily="34" charset="77"/>
                <a:cs typeface="Al Bayan Plain" pitchFamily="2" charset="-78"/>
              </a:rPr>
              <a:t> Joy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badi MT Condensed Light" panose="020B0306030101010103" pitchFamily="34" charset="77"/>
                <a:cs typeface="Al Bayan Plain" pitchFamily="2" charset="-78"/>
              </a:rPr>
              <a:t>		Lecturer, Dept. of CSE, AUST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6BACE4-8A6A-2C54-9141-ABB755778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07" y="230373"/>
            <a:ext cx="884909" cy="8849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793C5-E1F5-8472-F926-7FB5AB234B80}"/>
              </a:ext>
            </a:extLst>
          </p:cNvPr>
          <p:cNvSpPr txBox="1"/>
          <p:nvPr/>
        </p:nvSpPr>
        <p:spPr>
          <a:xfrm>
            <a:off x="3355035" y="2515822"/>
            <a:ext cx="4968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Google Sans"/>
              </a:rPr>
              <a:t>CSE4114 | Pattern Recognition and Machine Learning Lab</a:t>
            </a:r>
          </a:p>
        </p:txBody>
      </p:sp>
    </p:spTree>
    <p:extLst>
      <p:ext uri="{BB962C8B-B14F-4D97-AF65-F5344CB8AC3E}">
        <p14:creationId xmlns:p14="http://schemas.microsoft.com/office/powerpoint/2010/main" val="91422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A3E5-4385-007E-2020-CAF4FB8B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778136"/>
          </a:xfrm>
        </p:spPr>
        <p:txBody>
          <a:bodyPr>
            <a:normAutofit/>
          </a:bodyPr>
          <a:lstStyle/>
          <a:p>
            <a:r>
              <a:rPr lang="en-US" sz="3200" b="1" dirty="0"/>
              <a:t>Future Work &amp; Conclusion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97E8B-2DB7-1D40-4E27-BF898FDF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©️ 2025 </a:t>
            </a:r>
            <a:r>
              <a:rPr lang="en-US" dirty="0" err="1"/>
              <a:t>Saikat</a:t>
            </a:r>
            <a:r>
              <a:rPr lang="en-US" dirty="0"/>
              <a:t> Das.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726C3-4056-27C9-B56C-93B7B029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FB7BBD-EFD9-BD6F-35B6-8C50A8AF68AC}"/>
              </a:ext>
            </a:extLst>
          </p:cNvPr>
          <p:cNvSpPr txBox="1">
            <a:spLocks/>
          </p:cNvSpPr>
          <p:nvPr/>
        </p:nvSpPr>
        <p:spPr>
          <a:xfrm>
            <a:off x="3324113" y="1275107"/>
            <a:ext cx="6260951" cy="1729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b="1" dirty="0"/>
              <a:t>Future Improvements</a:t>
            </a:r>
            <a:r>
              <a:rPr lang="en-US" sz="2200" dirty="0"/>
              <a:t>:</a:t>
            </a:r>
          </a:p>
          <a:p>
            <a:endParaRPr lang="en-US" sz="1800" dirty="0"/>
          </a:p>
          <a:p>
            <a:r>
              <a:rPr lang="en-US" sz="1700" dirty="0"/>
              <a:t>• Hyperparameter tuning for better results.</a:t>
            </a:r>
          </a:p>
          <a:p>
            <a:r>
              <a:rPr lang="en-US" sz="1700" dirty="0"/>
              <a:t>• Use deep learning models (e.g., LSTM, CNN) for better performance.</a:t>
            </a:r>
          </a:p>
          <a:p>
            <a:r>
              <a:rPr lang="en-US" sz="1700" dirty="0"/>
              <a:t>• Real-time deployment in customer feedback systems.</a:t>
            </a:r>
          </a:p>
          <a:p>
            <a:r>
              <a:rPr lang="en-US" sz="1700" dirty="0"/>
              <a:t>• Multiclass classification for neutral sentiment.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9FB2D8-B09E-9539-4F20-EA17FA383ACC}"/>
              </a:ext>
            </a:extLst>
          </p:cNvPr>
          <p:cNvSpPr txBox="1">
            <a:spLocks/>
          </p:cNvSpPr>
          <p:nvPr/>
        </p:nvSpPr>
        <p:spPr>
          <a:xfrm>
            <a:off x="677334" y="3732904"/>
            <a:ext cx="5970447" cy="1849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/>
              <a:t>Conclusion</a:t>
            </a:r>
          </a:p>
          <a:p>
            <a:endParaRPr lang="en-US" sz="2000" b="1" dirty="0"/>
          </a:p>
          <a:p>
            <a:r>
              <a:rPr lang="en-US" sz="1400" dirty="0"/>
              <a:t>• Successfully implemented the sentiment analysis model.</a:t>
            </a:r>
          </a:p>
          <a:p>
            <a:r>
              <a:rPr lang="en-US" sz="1400" dirty="0"/>
              <a:t>• Achieved 89% accuracy and balanced performance in precision and recall.</a:t>
            </a:r>
          </a:p>
          <a:p>
            <a:r>
              <a:rPr lang="en-US" sz="1400" dirty="0"/>
              <a:t>• Future efforts will focus on enhancing robustness and deploying the model.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52057-F7B0-9F94-6CB1-F68FD24E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917" y="3556055"/>
            <a:ext cx="2877761" cy="1849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D3475D-08FE-1C37-4F62-85AF5CF70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5107"/>
            <a:ext cx="2436944" cy="161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0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211B-0E58-AB71-730A-D0F6DA32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901" y="2897692"/>
            <a:ext cx="8596668" cy="1320800"/>
          </a:xfrm>
        </p:spPr>
        <p:txBody>
          <a:bodyPr/>
          <a:lstStyle/>
          <a:p>
            <a:r>
              <a:rPr lang="en-US" b="1" dirty="0">
                <a:cs typeface="AL BAYAN PLAIN" pitchFamily="2" charset="-78"/>
              </a:rPr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7A68D-3841-D36D-BCFD-48E0F7B4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38427-BECF-37F0-673B-894FF594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4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62E-B141-F93C-D630-3CA05C8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52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Sentiment Analysis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93D01E-7FE0-FEB4-3FF4-26D5F1873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072" y="2583144"/>
            <a:ext cx="3504666" cy="19713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DE91-9D31-1EC2-D2D6-EFB1F022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2AF6-9EBD-34BF-0208-5BB62B9A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DF2E60-24E8-B12B-8A8D-70C8DCFB52BB}"/>
              </a:ext>
            </a:extLst>
          </p:cNvPr>
          <p:cNvSpPr txBox="1">
            <a:spLocks/>
          </p:cNvSpPr>
          <p:nvPr/>
        </p:nvSpPr>
        <p:spPr>
          <a:xfrm>
            <a:off x="677334" y="1331426"/>
            <a:ext cx="9456370" cy="7355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/>
              <a:t>Sentiment analysis </a:t>
            </a:r>
            <a:r>
              <a:rPr lang="en-US" sz="2000" dirty="0"/>
              <a:t>is the process of determining the sentiment (positive or negative) expressed in a piece of text.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40C233-943A-2F8B-82B8-4635E99811BA}"/>
              </a:ext>
            </a:extLst>
          </p:cNvPr>
          <p:cNvSpPr txBox="1">
            <a:spLocks/>
          </p:cNvSpPr>
          <p:nvPr/>
        </p:nvSpPr>
        <p:spPr>
          <a:xfrm>
            <a:off x="677334" y="2033523"/>
            <a:ext cx="9456370" cy="7355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Classify text into </a:t>
            </a:r>
            <a:r>
              <a:rPr lang="en-US" sz="2000" b="1" dirty="0"/>
              <a:t>positive or negative sentiments</a:t>
            </a:r>
            <a:r>
              <a:rPr lang="en-US" sz="2000" dirty="0"/>
              <a:t>, such as customer reviews or social media comments.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8167E2-6A35-AE30-8773-2FABA6AEA846}"/>
              </a:ext>
            </a:extLst>
          </p:cNvPr>
          <p:cNvSpPr txBox="1">
            <a:spLocks/>
          </p:cNvSpPr>
          <p:nvPr/>
        </p:nvSpPr>
        <p:spPr>
          <a:xfrm>
            <a:off x="677333" y="4423247"/>
            <a:ext cx="4412609" cy="1618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Used in </a:t>
            </a:r>
            <a:r>
              <a:rPr lang="en-US" sz="1800" b="1" dirty="0"/>
              <a:t>customer feedback</a:t>
            </a:r>
            <a:r>
              <a:rPr lang="en-US" sz="1800" dirty="0"/>
              <a:t>, </a:t>
            </a:r>
            <a:r>
              <a:rPr lang="en-US" sz="1800" b="1" dirty="0"/>
              <a:t>social media monitoring</a:t>
            </a:r>
            <a:r>
              <a:rPr lang="en-US" sz="1800" dirty="0"/>
              <a:t>, and </a:t>
            </a:r>
            <a:r>
              <a:rPr lang="en-US" sz="1800" b="1" dirty="0"/>
              <a:t>e-commerce reviews</a:t>
            </a:r>
            <a:r>
              <a:rPr lang="en-US" sz="1800" dirty="0"/>
              <a:t> to understand opinions and improve services/products.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487FDF-BFD3-9886-2193-81DEB3582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76" y="4348958"/>
            <a:ext cx="2577600" cy="14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3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7775-B418-3392-DDD3-DD61A7BF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64" y="483973"/>
            <a:ext cx="8596668" cy="649045"/>
          </a:xfrm>
        </p:spPr>
        <p:txBody>
          <a:bodyPr>
            <a:normAutofit/>
          </a:bodyPr>
          <a:lstStyle/>
          <a:p>
            <a:r>
              <a:rPr lang="en-US" sz="3100" b="1" dirty="0" err="1"/>
              <a:t>SentimentSphere</a:t>
            </a:r>
            <a:r>
              <a:rPr lang="en-US" sz="3100" b="1" dirty="0"/>
              <a:t>: Project Summary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F0AB16-722D-5C1F-9FA9-0E1454206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509" y="1827100"/>
            <a:ext cx="2470669" cy="158376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D04C-1F58-995D-0365-F0CA0981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A1231-8CA7-D80E-1EBF-D2E51CC1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7ED6B0-2DEC-1DF3-4636-37CF69AFD1D5}"/>
              </a:ext>
            </a:extLst>
          </p:cNvPr>
          <p:cNvSpPr txBox="1">
            <a:spLocks/>
          </p:cNvSpPr>
          <p:nvPr/>
        </p:nvSpPr>
        <p:spPr>
          <a:xfrm>
            <a:off x="684509" y="1133018"/>
            <a:ext cx="8596668" cy="64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/>
              <a:t>Implement a sentiment </a:t>
            </a:r>
            <a:r>
              <a:rPr lang="en-US" sz="1600" dirty="0"/>
              <a:t>analysis model using </a:t>
            </a:r>
            <a:r>
              <a:rPr lang="en-US" sz="1600" b="1" dirty="0"/>
              <a:t>Logistic Regression</a:t>
            </a:r>
            <a:r>
              <a:rPr lang="en-US" sz="1600" dirty="0"/>
              <a:t> to classify comments as </a:t>
            </a:r>
            <a:r>
              <a:rPr lang="en-US" sz="1600" b="1" dirty="0"/>
              <a:t>positive</a:t>
            </a:r>
            <a:r>
              <a:rPr lang="en-US" sz="1600" dirty="0"/>
              <a:t> or </a:t>
            </a:r>
            <a:r>
              <a:rPr lang="en-US" sz="1600" b="1" dirty="0"/>
              <a:t>negative</a:t>
            </a:r>
            <a:r>
              <a:rPr lang="en-US" sz="1600" dirty="0"/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76D199-F4DD-2E33-833A-CDA004286FCC}"/>
              </a:ext>
            </a:extLst>
          </p:cNvPr>
          <p:cNvSpPr txBox="1">
            <a:spLocks/>
          </p:cNvSpPr>
          <p:nvPr/>
        </p:nvSpPr>
        <p:spPr>
          <a:xfrm>
            <a:off x="3155178" y="1957892"/>
            <a:ext cx="6386855" cy="13009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/>
              <a:t>Dataset:</a:t>
            </a:r>
            <a:endParaRPr lang="en-US" sz="1600" dirty="0"/>
          </a:p>
          <a:p>
            <a:r>
              <a:rPr lang="en-US" sz="1600" b="1" dirty="0"/>
              <a:t>3.6 million labeled Amazon customer reviews</a:t>
            </a:r>
            <a:r>
              <a:rPr lang="en-US" sz="1600" dirty="0"/>
              <a:t>, each with a sentiment label (1 = negative, 2 = positive).</a:t>
            </a:r>
          </a:p>
          <a:p>
            <a:endParaRPr lang="en-US" sz="1600" dirty="0"/>
          </a:p>
          <a:p>
            <a:r>
              <a:rPr lang="en-US" sz="1600" dirty="0"/>
              <a:t>And </a:t>
            </a:r>
            <a:r>
              <a:rPr lang="en-US" sz="1600" b="1" dirty="0"/>
              <a:t>0.4 million</a:t>
            </a:r>
            <a:r>
              <a:rPr lang="en-US" sz="1600" dirty="0"/>
              <a:t> labeled test dataset.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676644-E53E-6857-8900-E48B82864E2F}"/>
              </a:ext>
            </a:extLst>
          </p:cNvPr>
          <p:cNvSpPr txBox="1">
            <a:spLocks/>
          </p:cNvSpPr>
          <p:nvPr/>
        </p:nvSpPr>
        <p:spPr>
          <a:xfrm>
            <a:off x="677334" y="3599177"/>
            <a:ext cx="5142155" cy="23084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/>
              <a:t>Expected Accuracy:</a:t>
            </a:r>
            <a:endParaRPr lang="en-US" sz="1800" dirty="0"/>
          </a:p>
          <a:p>
            <a:r>
              <a:rPr lang="en-US" sz="1800" dirty="0"/>
              <a:t>Aim for </a:t>
            </a:r>
            <a:r>
              <a:rPr lang="en-US" sz="1800" b="1" dirty="0"/>
              <a:t>88% - 90%</a:t>
            </a:r>
            <a:r>
              <a:rPr lang="en-US" sz="1800" dirty="0"/>
              <a:t> accuracy in sentiment classification.</a:t>
            </a:r>
          </a:p>
          <a:p>
            <a:endParaRPr lang="en-US" sz="1800" dirty="0"/>
          </a:p>
          <a:p>
            <a:r>
              <a:rPr lang="en-US" sz="1800" b="1" dirty="0"/>
              <a:t>Evaluation Metrics:</a:t>
            </a:r>
            <a:endParaRPr lang="en-US" sz="1800" dirty="0"/>
          </a:p>
          <a:p>
            <a:r>
              <a:rPr lang="en-US" sz="1800" dirty="0"/>
              <a:t>	• </a:t>
            </a:r>
            <a:r>
              <a:rPr lang="en-US" sz="1800" b="1" dirty="0"/>
              <a:t>Precision</a:t>
            </a:r>
            <a:endParaRPr lang="en-US" sz="1800" dirty="0"/>
          </a:p>
          <a:p>
            <a:r>
              <a:rPr lang="en-US" sz="1800" dirty="0"/>
              <a:t>	• </a:t>
            </a:r>
            <a:r>
              <a:rPr lang="en-US" sz="1800" b="1" dirty="0"/>
              <a:t>Recall</a:t>
            </a:r>
            <a:endParaRPr lang="en-US" sz="1800" dirty="0"/>
          </a:p>
          <a:p>
            <a:r>
              <a:rPr lang="en-US" sz="1800" dirty="0"/>
              <a:t>	• </a:t>
            </a:r>
            <a:r>
              <a:rPr lang="en-US" sz="1800" b="1" dirty="0"/>
              <a:t>F1-Score</a:t>
            </a:r>
            <a:endParaRPr lang="en-US" sz="1800" dirty="0"/>
          </a:p>
          <a:p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1DC750-804A-AA26-B48D-645ED5C3B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76" y="3536220"/>
            <a:ext cx="3448937" cy="213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8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093C-1A5A-88BD-20EB-B53EF3E9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7874"/>
            <a:ext cx="9036821" cy="763793"/>
          </a:xfrm>
        </p:spPr>
        <p:txBody>
          <a:bodyPr>
            <a:noAutofit/>
          </a:bodyPr>
          <a:lstStyle/>
          <a:p>
            <a:r>
              <a:rPr lang="en-US" sz="3200" b="1" dirty="0"/>
              <a:t>Dataset Overview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0AA71F-7CCC-DB78-C854-FD4AB67F0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4293732"/>
            <a:ext cx="8417645" cy="1725171"/>
          </a:xfrm>
          <a:solidFill>
            <a:schemeClr val="bg2"/>
          </a:solidFill>
          <a:ln>
            <a:solidFill>
              <a:schemeClr val="accent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C52F6-AE2F-B4E2-DD64-19C69890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A81DC-B5A1-FFA3-6F7D-8731934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2B0FB6-831C-16BF-4D16-7F3DE169D671}"/>
              </a:ext>
            </a:extLst>
          </p:cNvPr>
          <p:cNvSpPr txBox="1">
            <a:spLocks/>
          </p:cNvSpPr>
          <p:nvPr/>
        </p:nvSpPr>
        <p:spPr>
          <a:xfrm>
            <a:off x="677334" y="1101667"/>
            <a:ext cx="8596668" cy="4554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/>
              <a:t>Dataset Size:</a:t>
            </a:r>
            <a:endParaRPr lang="en-US" sz="1400" dirty="0"/>
          </a:p>
          <a:p>
            <a:r>
              <a:rPr lang="en-US" sz="1400" dirty="0"/>
              <a:t>	• Total of </a:t>
            </a:r>
            <a:r>
              <a:rPr lang="en-US" sz="1400" b="1" dirty="0"/>
              <a:t>4 million reviews</a:t>
            </a:r>
            <a:endParaRPr lang="en-US" sz="1400" dirty="0"/>
          </a:p>
          <a:p>
            <a:r>
              <a:rPr lang="en-US" sz="1400" dirty="0"/>
              <a:t>	• </a:t>
            </a:r>
            <a:r>
              <a:rPr lang="en-US" sz="1400" b="1" dirty="0"/>
              <a:t>3.6 million</a:t>
            </a:r>
            <a:r>
              <a:rPr lang="en-US" sz="1400" dirty="0"/>
              <a:t> reviews for </a:t>
            </a:r>
            <a:r>
              <a:rPr lang="en-US" sz="1400" b="1" dirty="0"/>
              <a:t>training</a:t>
            </a:r>
            <a:endParaRPr lang="en-US" sz="1400" dirty="0"/>
          </a:p>
          <a:p>
            <a:r>
              <a:rPr lang="en-US" sz="1400" dirty="0"/>
              <a:t>	• </a:t>
            </a:r>
            <a:r>
              <a:rPr lang="en-US" sz="1400" b="1" dirty="0"/>
              <a:t>0.4 million</a:t>
            </a:r>
            <a:r>
              <a:rPr lang="en-US" sz="1400" dirty="0"/>
              <a:t> reviews for </a:t>
            </a:r>
            <a:r>
              <a:rPr lang="en-US" sz="1400" b="1" dirty="0"/>
              <a:t>testing</a:t>
            </a:r>
          </a:p>
          <a:p>
            <a:endParaRPr lang="en-US" sz="1400" dirty="0"/>
          </a:p>
          <a:p>
            <a:r>
              <a:rPr lang="en-US" sz="1400" b="1" dirty="0"/>
              <a:t>Format:</a:t>
            </a:r>
            <a:endParaRPr lang="en-US" sz="1400" dirty="0"/>
          </a:p>
          <a:p>
            <a:r>
              <a:rPr lang="en-US" sz="1400" dirty="0"/>
              <a:t>	• CSV files: </a:t>
            </a:r>
            <a:r>
              <a:rPr lang="en-US" sz="1400" b="1" dirty="0" err="1"/>
              <a:t>train.csv</a:t>
            </a:r>
            <a:r>
              <a:rPr lang="en-US" sz="1400" dirty="0"/>
              <a:t> and </a:t>
            </a:r>
            <a:r>
              <a:rPr lang="en-US" sz="1400" b="1" dirty="0" err="1"/>
              <a:t>test.csv</a:t>
            </a:r>
            <a:endParaRPr lang="en-US" sz="1400" b="1" dirty="0"/>
          </a:p>
          <a:p>
            <a:endParaRPr lang="en-US" sz="1400" dirty="0"/>
          </a:p>
          <a:p>
            <a:r>
              <a:rPr lang="en-US" sz="1400" b="1" dirty="0"/>
              <a:t>Sentiment Labels:</a:t>
            </a:r>
            <a:endParaRPr lang="en-US" sz="1400" dirty="0"/>
          </a:p>
          <a:p>
            <a:r>
              <a:rPr lang="en-US" sz="1400" dirty="0"/>
              <a:t>	• </a:t>
            </a:r>
            <a:r>
              <a:rPr lang="en-US" sz="1400" b="1" dirty="0"/>
              <a:t>1</a:t>
            </a:r>
            <a:r>
              <a:rPr lang="en-US" sz="1400" dirty="0"/>
              <a:t>: Negative sentiment</a:t>
            </a:r>
          </a:p>
          <a:p>
            <a:r>
              <a:rPr lang="en-US" sz="1400" dirty="0"/>
              <a:t>	• </a:t>
            </a:r>
            <a:r>
              <a:rPr lang="en-US" sz="1400" b="1" dirty="0"/>
              <a:t>2</a:t>
            </a:r>
            <a:r>
              <a:rPr lang="en-US" sz="1400" dirty="0"/>
              <a:t>: Positive sentiment</a:t>
            </a:r>
          </a:p>
          <a:p>
            <a:endParaRPr lang="en-US" sz="1400" dirty="0"/>
          </a:p>
          <a:p>
            <a:r>
              <a:rPr lang="en-US" sz="1400" b="1" dirty="0"/>
              <a:t>Source:</a:t>
            </a:r>
            <a:endParaRPr lang="en-US" sz="1400" dirty="0"/>
          </a:p>
          <a:p>
            <a:r>
              <a:rPr lang="en-US" sz="1400" dirty="0"/>
              <a:t>	• Dataset sourced from </a:t>
            </a:r>
            <a:r>
              <a:rPr lang="en-US" sz="1400" b="1" dirty="0"/>
              <a:t>Kaggle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7D4AA6-E046-8517-3F05-151DC172C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04" y="1441525"/>
            <a:ext cx="3782328" cy="251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DB9-640A-114B-33E5-D0B8E782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13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Data 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AA015-2ECD-3445-3A28-1E84AB94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85FBE-702E-44CC-C9F0-09F88461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C59E07-7904-FB3B-6E36-4F2F68940837}"/>
              </a:ext>
            </a:extLst>
          </p:cNvPr>
          <p:cNvSpPr txBox="1">
            <a:spLocks/>
          </p:cNvSpPr>
          <p:nvPr/>
        </p:nvSpPr>
        <p:spPr>
          <a:xfrm>
            <a:off x="3510785" y="1578794"/>
            <a:ext cx="6106551" cy="21520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29FC4-DC60-27A2-4C14-7B42B39F7DCD}"/>
              </a:ext>
            </a:extLst>
          </p:cNvPr>
          <p:cNvSpPr txBox="1"/>
          <p:nvPr/>
        </p:nvSpPr>
        <p:spPr>
          <a:xfrm>
            <a:off x="3596758" y="1988973"/>
            <a:ext cx="49984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Fill missing values with empty string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df_train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fillna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inplace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df_test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fillna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inplace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115F2-0F23-DB14-B5E0-ABDE78A8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83" y="1387736"/>
            <a:ext cx="2343156" cy="234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3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2B0E-EA28-EF9E-8A0B-D592DE4A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4787551" cy="4909073"/>
          </a:xfrm>
        </p:spPr>
        <p:txBody>
          <a:bodyPr>
            <a:normAutofit/>
          </a:bodyPr>
          <a:lstStyle/>
          <a:p>
            <a:r>
              <a:rPr lang="en-US" b="1" dirty="0"/>
              <a:t>Feature Engineering</a:t>
            </a:r>
            <a:br>
              <a:rPr lang="en-US" b="1" dirty="0"/>
            </a:br>
            <a:br>
              <a:rPr lang="en-US" dirty="0"/>
            </a:br>
            <a:r>
              <a:rPr lang="en-US" sz="2000" b="1" dirty="0"/>
              <a:t>TF-IDF Vectorization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• Explains Term Frequency-Inverse Document Frequency method.</a:t>
            </a:r>
            <a:br>
              <a:rPr lang="en-US" sz="2000" dirty="0"/>
            </a:br>
            <a:r>
              <a:rPr lang="en-US" sz="2000" dirty="0"/>
              <a:t>• Importance of weighing words based on frequency and document occurrences.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Purpose</a:t>
            </a:r>
            <a:r>
              <a:rPr lang="en-US" sz="2000" dirty="0"/>
              <a:t>: Converts text into numerical data suitable for Logistic Regression.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CA2DA-2ED9-2A21-FCC7-7F057610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E1251-6E5F-C730-1509-A879C1C1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7E7BE-FBAE-1745-FD2D-8A2340FC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995" y="2216000"/>
            <a:ext cx="4195552" cy="24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2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F2CD-83E0-26C9-EB3A-D4883073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6200"/>
            <a:ext cx="8596668" cy="788894"/>
          </a:xfrm>
        </p:spPr>
        <p:txBody>
          <a:bodyPr>
            <a:normAutofit/>
          </a:bodyPr>
          <a:lstStyle/>
          <a:p>
            <a:r>
              <a:rPr lang="en-US" sz="3200" b="1" dirty="0"/>
              <a:t>Model Selections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15FC-C1E3-72D4-A23E-A54AAEDB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273A4-27CA-DC59-BD3A-8A3A0B59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CBED76-81CA-6417-0C71-6B664E283384}"/>
              </a:ext>
            </a:extLst>
          </p:cNvPr>
          <p:cNvSpPr txBox="1">
            <a:spLocks/>
          </p:cNvSpPr>
          <p:nvPr/>
        </p:nvSpPr>
        <p:spPr>
          <a:xfrm>
            <a:off x="4049563" y="1385094"/>
            <a:ext cx="5850765" cy="447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/>
              <a:t>Log Loss</a:t>
            </a:r>
            <a:r>
              <a:rPr lang="en-US" sz="1400" dirty="0"/>
              <a:t>: A measure of how well the predicted probabilities match the actual labels.</a:t>
            </a:r>
          </a:p>
          <a:p>
            <a:r>
              <a:rPr lang="en-US" sz="1400" dirty="0"/>
              <a:t>• Lower Log Loss indicates better model performance.</a:t>
            </a:r>
          </a:p>
          <a:p>
            <a:endParaRPr lang="en-US" sz="1400" dirty="0"/>
          </a:p>
          <a:p>
            <a:r>
              <a:rPr lang="en-US" sz="1400" b="1" dirty="0"/>
              <a:t>Models Evaluated</a:t>
            </a:r>
            <a:r>
              <a:rPr lang="en-US" sz="1400" dirty="0"/>
              <a:t>:</a:t>
            </a:r>
          </a:p>
          <a:p>
            <a:r>
              <a:rPr lang="en-US" sz="1400" dirty="0"/>
              <a:t>• </a:t>
            </a:r>
            <a:r>
              <a:rPr lang="en-US" sz="1400" b="1" dirty="0"/>
              <a:t>Logistic Regression</a:t>
            </a:r>
            <a:r>
              <a:rPr lang="en-US" sz="1400" dirty="0"/>
              <a:t>: Measures the probability of each class and calculates the log loss.</a:t>
            </a:r>
          </a:p>
          <a:p>
            <a:r>
              <a:rPr lang="en-US" sz="1400" dirty="0"/>
              <a:t>• </a:t>
            </a:r>
            <a:r>
              <a:rPr lang="en-US" sz="1400" b="1" dirty="0"/>
              <a:t>SGD (Stochastic Gradient Descent)</a:t>
            </a:r>
            <a:r>
              <a:rPr lang="en-US" sz="1400" dirty="0"/>
              <a:t>: Also predicts probabilities for each class.</a:t>
            </a:r>
          </a:p>
          <a:p>
            <a:r>
              <a:rPr lang="en-US" sz="1400" dirty="0"/>
              <a:t>• </a:t>
            </a:r>
            <a:r>
              <a:rPr lang="en-US" sz="1400" b="1" dirty="0"/>
              <a:t>Naive Bayes</a:t>
            </a:r>
            <a:r>
              <a:rPr lang="en-US" sz="1400" dirty="0"/>
              <a:t>: Provides probabilities for class predictions.</a:t>
            </a:r>
          </a:p>
          <a:p>
            <a:endParaRPr lang="en-US" sz="1400" b="1" dirty="0"/>
          </a:p>
          <a:p>
            <a:r>
              <a:rPr lang="en-US" sz="1400" b="1" dirty="0"/>
              <a:t>Log Loss Results</a:t>
            </a:r>
            <a:r>
              <a:rPr lang="en-US" sz="1400" dirty="0"/>
              <a:t>:</a:t>
            </a:r>
          </a:p>
          <a:p>
            <a:r>
              <a:rPr lang="en-US" sz="1400" dirty="0"/>
              <a:t>• </a:t>
            </a:r>
            <a:r>
              <a:rPr lang="en-US" sz="1400" b="1" dirty="0"/>
              <a:t>Logistic Regression</a:t>
            </a:r>
            <a:r>
              <a:rPr lang="en-US" sz="1400" dirty="0"/>
              <a:t>: 0.345</a:t>
            </a:r>
          </a:p>
          <a:p>
            <a:r>
              <a:rPr lang="en-US" sz="1400" dirty="0"/>
              <a:t>• </a:t>
            </a:r>
            <a:r>
              <a:rPr lang="en-US" sz="1400" b="1" dirty="0"/>
              <a:t>SGD</a:t>
            </a:r>
            <a:r>
              <a:rPr lang="en-US" sz="1400" dirty="0"/>
              <a:t>: 0.402</a:t>
            </a:r>
          </a:p>
          <a:p>
            <a:r>
              <a:rPr lang="en-US" sz="1400" dirty="0"/>
              <a:t>• </a:t>
            </a:r>
            <a:r>
              <a:rPr lang="en-US" sz="1400" b="1" dirty="0"/>
              <a:t>Naive Bayes</a:t>
            </a:r>
            <a:r>
              <a:rPr lang="en-US" sz="1400" dirty="0"/>
              <a:t>: 0.467</a:t>
            </a:r>
          </a:p>
          <a:p>
            <a:endParaRPr lang="en-US" sz="1400" dirty="0"/>
          </a:p>
          <a:p>
            <a:r>
              <a:rPr lang="en-US" sz="1400" b="1" dirty="0"/>
              <a:t>Conclusion</a:t>
            </a:r>
            <a:r>
              <a:rPr lang="en-US" sz="1400" dirty="0"/>
              <a:t>: Logistic Regression performed the best with the lowest Log Loss.</a:t>
            </a:r>
          </a:p>
          <a:p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CB0D01-77AD-C730-794F-FF66B8CF5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19" y="1385094"/>
            <a:ext cx="3150220" cy="189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3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19B3-9F3F-11EB-184D-369FB139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94"/>
          </a:xfrm>
        </p:spPr>
        <p:txBody>
          <a:bodyPr>
            <a:normAutofit/>
          </a:bodyPr>
          <a:lstStyle/>
          <a:p>
            <a:r>
              <a:rPr lang="en-US" sz="3200" b="1" dirty="0"/>
              <a:t> Evaluation Metrics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F6BD1-DE59-9E88-DE27-288E6337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2025 Saikat Das.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37102-9A8D-0F14-B6CC-403F4B37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CA325B-154B-392A-E96B-C6904DB927FE}"/>
              </a:ext>
            </a:extLst>
          </p:cNvPr>
          <p:cNvSpPr txBox="1">
            <a:spLocks/>
          </p:cNvSpPr>
          <p:nvPr/>
        </p:nvSpPr>
        <p:spPr>
          <a:xfrm>
            <a:off x="765188" y="1599302"/>
            <a:ext cx="11003678" cy="44420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• </a:t>
            </a:r>
            <a:r>
              <a:rPr lang="en-US" sz="1600" b="1" dirty="0"/>
              <a:t>Accuracy</a:t>
            </a:r>
            <a:r>
              <a:rPr lang="en-US" sz="1600" dirty="0"/>
              <a:t>:</a:t>
            </a:r>
          </a:p>
          <a:p>
            <a:r>
              <a:rPr lang="en-US" sz="1600" dirty="0"/>
              <a:t>	Percentage of correct predictions (Overall performance of the model).</a:t>
            </a:r>
          </a:p>
          <a:p>
            <a:r>
              <a:rPr lang="en-US" sz="1600" dirty="0"/>
              <a:t>• </a:t>
            </a:r>
            <a:r>
              <a:rPr lang="en-US" sz="1600" b="1" dirty="0"/>
              <a:t>Precision</a:t>
            </a:r>
            <a:r>
              <a:rPr lang="en-US" sz="1600" dirty="0"/>
              <a:t>:</a:t>
            </a:r>
          </a:p>
          <a:p>
            <a:r>
              <a:rPr lang="en-US" sz="1600" dirty="0"/>
              <a:t>	Ratio of correct positive predictions out of all predicted positives.</a:t>
            </a:r>
          </a:p>
          <a:p>
            <a:r>
              <a:rPr lang="en-US" sz="1600" dirty="0"/>
              <a:t>• </a:t>
            </a:r>
            <a:r>
              <a:rPr lang="en-US" sz="1600" b="1" dirty="0"/>
              <a:t>Recall</a:t>
            </a:r>
            <a:r>
              <a:rPr lang="en-US" sz="1600" dirty="0"/>
              <a:t>:</a:t>
            </a:r>
          </a:p>
          <a:p>
            <a:r>
              <a:rPr lang="en-US" sz="1600" dirty="0"/>
              <a:t>	Ratio of actual positive cases correctly predicted by the model.</a:t>
            </a:r>
          </a:p>
          <a:p>
            <a:r>
              <a:rPr lang="en-US" sz="1600" dirty="0"/>
              <a:t>• </a:t>
            </a:r>
            <a:r>
              <a:rPr lang="en-US" sz="1600" b="1" dirty="0"/>
              <a:t>F1-Score</a:t>
            </a:r>
            <a:r>
              <a:rPr lang="en-US" sz="1600" dirty="0"/>
              <a:t>:</a:t>
            </a:r>
          </a:p>
          <a:p>
            <a:r>
              <a:rPr lang="en-US" sz="1600" dirty="0"/>
              <a:t>	The harmonic mean of Precision and Recall, providing a balanced measure.</a:t>
            </a:r>
          </a:p>
          <a:p>
            <a:endParaRPr lang="en-US" sz="2000" dirty="0"/>
          </a:p>
          <a:p>
            <a:r>
              <a:rPr lang="en-US" sz="2000" b="1" dirty="0"/>
              <a:t>Results</a:t>
            </a:r>
            <a:r>
              <a:rPr lang="en-US" sz="2000" dirty="0"/>
              <a:t>:</a:t>
            </a:r>
          </a:p>
          <a:p>
            <a:r>
              <a:rPr lang="en-US" sz="1600" dirty="0"/>
              <a:t>• </a:t>
            </a:r>
            <a:r>
              <a:rPr lang="en-US" sz="1600" b="1" dirty="0"/>
              <a:t>Accuracy</a:t>
            </a:r>
            <a:r>
              <a:rPr lang="en-US" sz="1600" dirty="0"/>
              <a:t>: 89%</a:t>
            </a:r>
          </a:p>
          <a:p>
            <a:r>
              <a:rPr lang="en-US" sz="1600" dirty="0"/>
              <a:t>• </a:t>
            </a:r>
            <a:r>
              <a:rPr lang="en-US" sz="1600" b="1" dirty="0"/>
              <a:t>Precision (positive class)</a:t>
            </a:r>
            <a:r>
              <a:rPr lang="en-US" sz="1600" dirty="0"/>
              <a:t>: 0.90</a:t>
            </a:r>
          </a:p>
          <a:p>
            <a:r>
              <a:rPr lang="en-US" sz="1600" dirty="0"/>
              <a:t>• </a:t>
            </a:r>
            <a:r>
              <a:rPr lang="en-US" sz="1600" b="1" dirty="0"/>
              <a:t>Recall (positive class)</a:t>
            </a:r>
            <a:r>
              <a:rPr lang="en-US" sz="1600" dirty="0"/>
              <a:t>: 0.88</a:t>
            </a:r>
          </a:p>
          <a:p>
            <a:r>
              <a:rPr lang="en-US" sz="1600" dirty="0"/>
              <a:t>• </a:t>
            </a:r>
            <a:r>
              <a:rPr lang="en-US" sz="1600" b="1" dirty="0"/>
              <a:t>F1-Score (positive class)</a:t>
            </a:r>
            <a:r>
              <a:rPr lang="en-US" sz="1600" dirty="0"/>
              <a:t>: 0.89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8E9D85-779D-4945-0803-7064CD40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455" y="3616654"/>
            <a:ext cx="3841390" cy="24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94C3-05E4-1051-DCAF-D4134EA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2491"/>
            <a:ext cx="8596668" cy="110176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Challenges &amp; Limitations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D0EEA-930F-BF5E-FA6D-6CB7290B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©️ 2025 </a:t>
            </a:r>
            <a:r>
              <a:rPr lang="en-US" dirty="0" err="1"/>
              <a:t>Saikat</a:t>
            </a:r>
            <a:r>
              <a:rPr lang="en-US" dirty="0"/>
              <a:t> Das.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311E1-B7A9-CFDF-4BC7-B74BC5D4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A9C6F-2B94-E9BC-1711-607E8345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44" y="2043951"/>
            <a:ext cx="3439930" cy="24312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F1BF5B7-102D-2397-332E-EF4991FA3C67}"/>
              </a:ext>
            </a:extLst>
          </p:cNvPr>
          <p:cNvSpPr txBox="1">
            <a:spLocks/>
          </p:cNvSpPr>
          <p:nvPr/>
        </p:nvSpPr>
        <p:spPr>
          <a:xfrm>
            <a:off x="4507454" y="2043951"/>
            <a:ext cx="5736529" cy="2431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1600" dirty="0"/>
            </a:br>
            <a:r>
              <a:rPr lang="en-US" sz="3200" dirty="0"/>
              <a:t>• </a:t>
            </a:r>
            <a:r>
              <a:rPr lang="en-US" sz="3200" b="1" dirty="0"/>
              <a:t>Imbalanced Dataset</a:t>
            </a:r>
            <a:r>
              <a:rPr lang="en-US" sz="3200" dirty="0"/>
              <a:t>: Unequal distribution of positive and negative comments.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• </a:t>
            </a:r>
            <a:r>
              <a:rPr lang="en-US" sz="3200" b="1" dirty="0"/>
              <a:t>Noisy Data</a:t>
            </a:r>
            <a:r>
              <a:rPr lang="en-US" sz="3200" dirty="0"/>
              <a:t>: Informal language, slang, spelling errors, typos.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• </a:t>
            </a:r>
            <a:r>
              <a:rPr lang="en-US" sz="3200" b="1" dirty="0"/>
              <a:t>Computational Complexity</a:t>
            </a:r>
            <a:r>
              <a:rPr lang="en-US" sz="3200" dirty="0"/>
              <a:t>: Large dataset requiring significant resources.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• </a:t>
            </a:r>
            <a:r>
              <a:rPr lang="en-US" sz="3200" b="1" dirty="0"/>
              <a:t>Possible Solutions</a:t>
            </a:r>
            <a:r>
              <a:rPr lang="en-US" sz="3200" dirty="0"/>
              <a:t>: Techniques like oversampling, </a:t>
            </a:r>
            <a:r>
              <a:rPr lang="en-US" sz="3200" dirty="0" err="1"/>
              <a:t>undersampling</a:t>
            </a:r>
            <a:r>
              <a:rPr lang="en-US" sz="3200" dirty="0"/>
              <a:t>, or mini-batch gradient descent.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8123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{D2FE51C6-AFB2-3F4A-9FD1-CC19A102EF60}tf10001060</Template>
  <TotalTime>179</TotalTime>
  <Words>815</Words>
  <Application>Microsoft Macintosh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Abadi MT Condensed Light</vt:lpstr>
      <vt:lpstr>Arial</vt:lpstr>
      <vt:lpstr>Arial Rounded MT Bold</vt:lpstr>
      <vt:lpstr>Calibri</vt:lpstr>
      <vt:lpstr>Google Sans</vt:lpstr>
      <vt:lpstr>Menlo</vt:lpstr>
      <vt:lpstr>Trebuchet MS</vt:lpstr>
      <vt:lpstr>Wingdings 3</vt:lpstr>
      <vt:lpstr>Facet</vt:lpstr>
      <vt:lpstr>SentimentSphere: Sentiment Classification of E-commerce Reviews Using Textual Data Analysis </vt:lpstr>
      <vt:lpstr>Introduction to Sentiment Analysis </vt:lpstr>
      <vt:lpstr>SentimentSphere: Project Summary</vt:lpstr>
      <vt:lpstr>Dataset Overview </vt:lpstr>
      <vt:lpstr>Data Preprocessing </vt:lpstr>
      <vt:lpstr>Feature Engineering  TF-IDF Vectorization:  • Explains Term Frequency-Inverse Document Frequency method. • Importance of weighing words based on frequency and document occurrences.  Purpose: Converts text into numerical data suitable for Logistic Regression. </vt:lpstr>
      <vt:lpstr>Model Selections</vt:lpstr>
      <vt:lpstr> Evaluation Metrics</vt:lpstr>
      <vt:lpstr>Challenges &amp; Limitations </vt:lpstr>
      <vt:lpstr>Future Work &amp; 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SentimentSphere: Sentiment Classification of E-commerce Reviews Using Textual Data Analysis </dc:title>
  <dc:creator>Microsoft Office User</dc:creator>
  <cp:lastModifiedBy>Microsoft Office User</cp:lastModifiedBy>
  <cp:revision>2</cp:revision>
  <dcterms:created xsi:type="dcterms:W3CDTF">2025-03-10T15:02:39Z</dcterms:created>
  <dcterms:modified xsi:type="dcterms:W3CDTF">2025-03-11T03:53:21Z</dcterms:modified>
</cp:coreProperties>
</file>