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3" r:id="rId7"/>
    <p:sldId id="264" r:id="rId8"/>
    <p:sldId id="265"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17d9e8a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17d9e8a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17d9e8a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17d9e8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17d9e8a9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17d9e8a9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97b29429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97b29429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d17d9e8a9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d17d9e8a9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d17d9e8a9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d17d9e8a9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60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d17d9e8a9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d17d9e8a9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30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205034b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205034b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thesis.helsinki.fi/repository/handle/123456789/4035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6500"/>
            <a:ext cx="8520600" cy="1350900"/>
          </a:xfrm>
          <a:prstGeom prst="rect">
            <a:avLst/>
          </a:prstGeom>
        </p:spPr>
        <p:txBody>
          <a:bodyPr spcFirstLastPara="1" wrap="square" lIns="91425" tIns="91425" rIns="91425" bIns="91425" anchor="b" anchorCtr="0">
            <a:noAutofit/>
          </a:bodyPr>
          <a:lstStyle/>
          <a:p>
            <a:pPr lvl="0">
              <a:lnSpc>
                <a:spcPct val="115000"/>
              </a:lnSpc>
              <a:spcBef>
                <a:spcPts val="1200"/>
              </a:spcBef>
            </a:pPr>
            <a:r>
              <a:rPr lang="en-US" sz="1800" b="1" dirty="0"/>
              <a:t>The effect of artificial light spectrum on mate attraction in </a:t>
            </a:r>
            <a:br>
              <a:rPr lang="en-US" sz="1800" b="1" dirty="0"/>
            </a:br>
            <a:r>
              <a:rPr lang="en-US" sz="1800" b="1" dirty="0"/>
              <a:t>the common glow-worm, </a:t>
            </a:r>
            <a:r>
              <a:rPr lang="en-US" sz="1800" b="1" dirty="0" err="1"/>
              <a:t>Lampyris</a:t>
            </a:r>
            <a:r>
              <a:rPr lang="en-US" sz="1800" b="1" dirty="0"/>
              <a:t> </a:t>
            </a:r>
            <a:r>
              <a:rPr lang="en-US" sz="1800" b="1" dirty="0" err="1"/>
              <a:t>noctiluca</a:t>
            </a:r>
            <a:r>
              <a:rPr lang="en" sz="1800" dirty="0" smtClean="0"/>
              <a:t>               </a:t>
            </a:r>
            <a:br>
              <a:rPr lang="en" sz="1800" dirty="0" smtClean="0"/>
            </a:br>
            <a:r>
              <a:rPr lang="en" sz="1400" dirty="0" smtClean="0"/>
              <a:t>by </a:t>
            </a:r>
            <a:r>
              <a:rPr lang="en-US" sz="1400" dirty="0"/>
              <a:t>Linnea </a:t>
            </a:r>
            <a:r>
              <a:rPr lang="en-US" sz="1400" dirty="0" err="1"/>
              <a:t>Kivelä</a:t>
            </a:r>
            <a:endParaRPr sz="1400" dirty="0"/>
          </a:p>
        </p:txBody>
      </p:sp>
      <p:sp>
        <p:nvSpPr>
          <p:cNvPr id="55" name="Google Shape;55;p13"/>
          <p:cNvSpPr txBox="1">
            <a:spLocks noGrp="1"/>
          </p:cNvSpPr>
          <p:nvPr>
            <p:ph type="subTitle" idx="1"/>
          </p:nvPr>
        </p:nvSpPr>
        <p:spPr>
          <a:xfrm>
            <a:off x="311700" y="1497400"/>
            <a:ext cx="8520600" cy="372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b="1" dirty="0">
                <a:solidFill>
                  <a:schemeClr val="dk1"/>
                </a:solidFill>
              </a:rPr>
              <a:t>CSE713: Individual Presentation</a:t>
            </a:r>
            <a:endParaRPr sz="2200" b="1" dirty="0">
              <a:solidFill>
                <a:schemeClr val="dk1"/>
              </a:solidFill>
            </a:endParaRPr>
          </a:p>
          <a:p>
            <a:pPr marL="0" lvl="0" indent="0" algn="ctr" rtl="0">
              <a:spcBef>
                <a:spcPts val="0"/>
              </a:spcBef>
              <a:spcAft>
                <a:spcPts val="0"/>
              </a:spcAft>
              <a:buNone/>
            </a:pPr>
            <a:r>
              <a:rPr lang="en" sz="3383" b="1" dirty="0">
                <a:solidFill>
                  <a:schemeClr val="dk1"/>
                </a:solidFill>
              </a:rPr>
              <a:t>Group No-12</a:t>
            </a:r>
            <a:endParaRPr sz="3383" b="1" dirty="0">
              <a:solidFill>
                <a:schemeClr val="dk1"/>
              </a:solidFill>
            </a:endParaRPr>
          </a:p>
          <a:p>
            <a:pPr marL="914400" lvl="0" indent="0" algn="l" rtl="0">
              <a:lnSpc>
                <a:spcPct val="115000"/>
              </a:lnSpc>
              <a:spcBef>
                <a:spcPts val="0"/>
              </a:spcBef>
              <a:spcAft>
                <a:spcPts val="0"/>
              </a:spcAft>
              <a:buNone/>
            </a:pPr>
            <a:endParaRPr sz="12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lang="en" sz="1400" dirty="0" smtClean="0"/>
          </a:p>
          <a:p>
            <a:pPr marL="0" lvl="0" indent="0" algn="l" rtl="0">
              <a:lnSpc>
                <a:spcPct val="100000"/>
              </a:lnSpc>
              <a:spcBef>
                <a:spcPts val="1200"/>
              </a:spcBef>
              <a:spcAft>
                <a:spcPts val="0"/>
              </a:spcAft>
              <a:buNone/>
            </a:pPr>
            <a:r>
              <a:rPr lang="en" sz="1400" dirty="0" smtClean="0"/>
              <a:t>ST</a:t>
            </a:r>
            <a:r>
              <a:rPr lang="en" sz="1400" dirty="0"/>
              <a:t>: </a:t>
            </a:r>
            <a:r>
              <a:rPr lang="en" sz="1400" dirty="0">
                <a:solidFill>
                  <a:srgbClr val="434343"/>
                </a:solidFill>
              </a:rPr>
              <a:t>Ehsanur Rahman Rhythm</a:t>
            </a:r>
            <a:endParaRPr sz="1400" dirty="0">
              <a:solidFill>
                <a:srgbClr val="434343"/>
              </a:solidFill>
            </a:endParaRPr>
          </a:p>
          <a:p>
            <a:pPr marL="0" lvl="0" indent="0" algn="l" rtl="0">
              <a:lnSpc>
                <a:spcPct val="100000"/>
              </a:lnSpc>
              <a:spcBef>
                <a:spcPts val="1200"/>
              </a:spcBef>
              <a:spcAft>
                <a:spcPts val="1200"/>
              </a:spcAft>
              <a:buNone/>
            </a:pPr>
            <a:r>
              <a:rPr lang="en" sz="1400" dirty="0"/>
              <a:t>RA: </a:t>
            </a:r>
            <a:r>
              <a:rPr lang="en" sz="1400" dirty="0">
                <a:solidFill>
                  <a:srgbClr val="666666"/>
                </a:solidFill>
              </a:rPr>
              <a:t>Md Sabbir Hossain</a:t>
            </a:r>
            <a:endParaRPr sz="1400" dirty="0">
              <a:solidFill>
                <a:srgbClr val="666666"/>
              </a:solidFill>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1</a:t>
            </a:fld>
            <a:endParaRPr sz="1300" b="1"/>
          </a:p>
        </p:txBody>
      </p:sp>
      <p:sp>
        <p:nvSpPr>
          <p:cNvPr id="57" name="Google Shape;57;p13"/>
          <p:cNvSpPr txBox="1"/>
          <p:nvPr/>
        </p:nvSpPr>
        <p:spPr>
          <a:xfrm>
            <a:off x="311700" y="2520050"/>
            <a:ext cx="3442200" cy="969466"/>
          </a:xfrm>
          <a:prstGeom prst="rect">
            <a:avLst/>
          </a:prstGeom>
          <a:solidFill>
            <a:schemeClr val="accent4"/>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1"/>
                </a:solidFill>
              </a:rPr>
              <a:t>Individual Presenter :</a:t>
            </a:r>
            <a:endParaRPr sz="1700" b="1" dirty="0">
              <a:solidFill>
                <a:schemeClr val="dk1"/>
              </a:solidFill>
            </a:endParaRPr>
          </a:p>
          <a:p>
            <a:pPr marL="457200" lvl="0" indent="-336550" algn="l" rtl="0">
              <a:spcBef>
                <a:spcPts val="0"/>
              </a:spcBef>
              <a:spcAft>
                <a:spcPts val="0"/>
              </a:spcAft>
              <a:buClr>
                <a:schemeClr val="dk1"/>
              </a:buClr>
              <a:buSzPts val="1700"/>
              <a:buChar char="●"/>
            </a:pPr>
            <a:r>
              <a:rPr lang="en" sz="1700" dirty="0" smtClean="0">
                <a:solidFill>
                  <a:schemeClr val="dk1"/>
                </a:solidFill>
              </a:rPr>
              <a:t>Saikat Halder Tuhin   22266021</a:t>
            </a:r>
            <a:endParaRPr sz="1700" dirty="0">
              <a:solidFill>
                <a:schemeClr val="dk1"/>
              </a:solidFill>
            </a:endParaRPr>
          </a:p>
        </p:txBody>
      </p:sp>
      <p:sp>
        <p:nvSpPr>
          <p:cNvPr id="58" name="Google Shape;58;p13"/>
          <p:cNvSpPr txBox="1"/>
          <p:nvPr/>
        </p:nvSpPr>
        <p:spPr>
          <a:xfrm>
            <a:off x="5141029" y="3064134"/>
            <a:ext cx="37857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rgbClr val="434343"/>
                </a:solidFill>
              </a:rPr>
              <a:t>Submitted To:</a:t>
            </a:r>
            <a:endParaRPr b="1" dirty="0">
              <a:solidFill>
                <a:srgbClr val="434343"/>
              </a:solidFill>
            </a:endParaRPr>
          </a:p>
          <a:p>
            <a:pPr marL="0" lvl="0" indent="0" algn="l" rtl="0">
              <a:spcBef>
                <a:spcPts val="0"/>
              </a:spcBef>
              <a:spcAft>
                <a:spcPts val="0"/>
              </a:spcAft>
              <a:buClr>
                <a:schemeClr val="dk1"/>
              </a:buClr>
              <a:buSzPts val="1100"/>
              <a:buFont typeface="Arial"/>
              <a:buNone/>
            </a:pPr>
            <a:endParaRPr dirty="0">
              <a:solidFill>
                <a:srgbClr val="434343"/>
              </a:solidFill>
            </a:endParaRPr>
          </a:p>
          <a:p>
            <a:pPr marL="0" lvl="0" indent="0" algn="l" rtl="0">
              <a:spcBef>
                <a:spcPts val="0"/>
              </a:spcBef>
              <a:spcAft>
                <a:spcPts val="0"/>
              </a:spcAft>
              <a:buClr>
                <a:schemeClr val="dk1"/>
              </a:buClr>
              <a:buSzPts val="1100"/>
              <a:buFont typeface="Arial"/>
              <a:buNone/>
            </a:pPr>
            <a:r>
              <a:rPr lang="en" dirty="0">
                <a:solidFill>
                  <a:srgbClr val="434343"/>
                </a:solidFill>
              </a:rPr>
              <a:t>Annajiat Alim Rasel</a:t>
            </a:r>
            <a:endParaRPr dirty="0">
              <a:solidFill>
                <a:srgbClr val="434343"/>
              </a:solidFill>
            </a:endParaRPr>
          </a:p>
          <a:p>
            <a:pPr marL="0" lvl="0" indent="0" algn="l" rtl="0">
              <a:spcBef>
                <a:spcPts val="0"/>
              </a:spcBef>
              <a:spcAft>
                <a:spcPts val="0"/>
              </a:spcAft>
              <a:buClr>
                <a:schemeClr val="dk1"/>
              </a:buClr>
              <a:buSzPts val="1100"/>
              <a:buFont typeface="Arial"/>
              <a:buNone/>
            </a:pPr>
            <a:r>
              <a:rPr lang="en" sz="1300" dirty="0">
                <a:solidFill>
                  <a:srgbClr val="434343"/>
                </a:solidFill>
              </a:rPr>
              <a:t>Senior Lecturer, Department of Computer Science and Engineering,</a:t>
            </a:r>
            <a:endParaRPr sz="1300" dirty="0">
              <a:solidFill>
                <a:srgbClr val="434343"/>
              </a:solidFill>
            </a:endParaRPr>
          </a:p>
          <a:p>
            <a:pPr marL="0" lvl="0" indent="0" algn="l" rtl="0">
              <a:spcBef>
                <a:spcPts val="0"/>
              </a:spcBef>
              <a:spcAft>
                <a:spcPts val="0"/>
              </a:spcAft>
              <a:buClr>
                <a:schemeClr val="dk1"/>
              </a:buClr>
              <a:buSzPts val="1100"/>
              <a:buFont typeface="Arial"/>
              <a:buNone/>
            </a:pPr>
            <a:r>
              <a:rPr lang="en" sz="1300" dirty="0">
                <a:solidFill>
                  <a:srgbClr val="434343"/>
                </a:solidFill>
              </a:rPr>
              <a:t>Brac University.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25688" y="332169"/>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Introduction</a:t>
            </a:r>
            <a:endParaRPr sz="3000" dirty="0"/>
          </a:p>
        </p:txBody>
      </p:sp>
      <p:sp>
        <p:nvSpPr>
          <p:cNvPr id="64" name="Google Shape;64;p14"/>
          <p:cNvSpPr txBox="1">
            <a:spLocks noGrp="1"/>
          </p:cNvSpPr>
          <p:nvPr>
            <p:ph type="subTitle" idx="1"/>
          </p:nvPr>
        </p:nvSpPr>
        <p:spPr>
          <a:xfrm>
            <a:off x="332853" y="1385642"/>
            <a:ext cx="8514000" cy="3183600"/>
          </a:xfrm>
          <a:prstGeom prst="rect">
            <a:avLst/>
          </a:prstGeom>
          <a:solidFill>
            <a:schemeClr val="lt2"/>
          </a:solidFill>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1"/>
              </a:buClr>
              <a:buSzPts val="1400"/>
              <a:buChar char="●"/>
            </a:pPr>
            <a:r>
              <a:rPr lang="en" sz="1400" dirty="0" smtClean="0">
                <a:solidFill>
                  <a:schemeClr val="dk1"/>
                </a:solidFill>
              </a:rPr>
              <a:t>Artificial light at night (ALAN) is a globally occurring threat to wildlife, which has emerged relatively recently with the expansion of human industrialisation and is currently still increasing worldwide by 6% every year</a:t>
            </a:r>
            <a:endParaRPr sz="1400" dirty="0" smtClean="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smtClean="0">
                <a:solidFill>
                  <a:schemeClr val="dk1"/>
                </a:solidFill>
              </a:rPr>
              <a:t>A particular group of nocturnal animals that are especially vulnerable to artificial light are the bioluminescent glow-worms and fireflies (Lampyridae), due to their light based signals for mating</a:t>
            </a:r>
            <a:endParaRPr sz="1400" dirty="0" smtClean="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smtClean="0">
                <a:solidFill>
                  <a:schemeClr val="dk1"/>
                </a:solidFill>
              </a:rPr>
              <a:t>Studies have  found that artificial lights has caused reduced circadian glowing activity in female glow-worm and as they have short mating period and many of them die without mating, which eventually decreases the population of glow-worms. </a:t>
            </a:r>
            <a:endParaRPr lang="en" sz="1400" dirty="0"/>
          </a:p>
          <a:p>
            <a:pPr lvl="0" indent="-317500" algn="l">
              <a:lnSpc>
                <a:spcPct val="115000"/>
              </a:lnSpc>
              <a:buClr>
                <a:schemeClr val="dk1"/>
              </a:buClr>
              <a:buSzPts val="1400"/>
              <a:buChar char="●"/>
            </a:pPr>
            <a:r>
              <a:rPr lang="en" sz="1400" dirty="0" smtClean="0">
                <a:solidFill>
                  <a:schemeClr val="dk1"/>
                </a:solidFill>
              </a:rPr>
              <a:t>This study aims </a:t>
            </a:r>
            <a:r>
              <a:rPr lang="en-US" sz="1400" dirty="0">
                <a:solidFill>
                  <a:schemeClr val="dk1"/>
                </a:solidFill>
              </a:rPr>
              <a:t>whether certain colors of artificial light interfere with the ability of male glow-worms to </a:t>
            </a:r>
            <a:r>
              <a:rPr lang="en-US" sz="1400" dirty="0" smtClean="0">
                <a:solidFill>
                  <a:schemeClr val="dk1"/>
                </a:solidFill>
              </a:rPr>
              <a:t>locate </a:t>
            </a:r>
            <a:r>
              <a:rPr lang="en-US" sz="1400" dirty="0">
                <a:solidFill>
                  <a:schemeClr val="dk1"/>
                </a:solidFill>
              </a:rPr>
              <a:t>glowing females, or of glowing females to attract males, to a different degree than </a:t>
            </a:r>
            <a:r>
              <a:rPr lang="en-US" sz="1400" dirty="0" smtClean="0">
                <a:solidFill>
                  <a:schemeClr val="dk1"/>
                </a:solidFill>
              </a:rPr>
              <a:t>others</a:t>
            </a:r>
            <a:r>
              <a:rPr lang="en-US" sz="1400" dirty="0">
                <a:solidFill>
                  <a:schemeClr val="dk1"/>
                </a:solidFill>
              </a:rPr>
              <a:t>.</a:t>
            </a:r>
            <a:endParaRPr sz="1400" dirty="0" smtClean="0">
              <a:solidFill>
                <a:schemeClr val="dk1"/>
              </a:solidFill>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300" b="1"/>
              <a:t>2</a:t>
            </a:fld>
            <a:endParaRPr sz="13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07025" y="0"/>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Methods and Materials</a:t>
            </a:r>
            <a:endParaRPr sz="3000" dirty="0"/>
          </a:p>
        </p:txBody>
      </p:sp>
      <p:sp>
        <p:nvSpPr>
          <p:cNvPr id="71" name="Google Shape;71;p15"/>
          <p:cNvSpPr txBox="1">
            <a:spLocks noGrp="1"/>
          </p:cNvSpPr>
          <p:nvPr>
            <p:ph type="subTitle" idx="1"/>
          </p:nvPr>
        </p:nvSpPr>
        <p:spPr>
          <a:xfrm>
            <a:off x="507025" y="939400"/>
            <a:ext cx="8124300" cy="39900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1200"/>
              </a:spcBef>
              <a:spcAft>
                <a:spcPts val="0"/>
              </a:spcAft>
              <a:buFont typeface="Arial" panose="020B0604020202020204" pitchFamily="34" charset="0"/>
              <a:buChar char="•"/>
            </a:pPr>
            <a:r>
              <a:rPr lang="en-US" sz="2000" dirty="0" smtClean="0">
                <a:solidFill>
                  <a:schemeClr val="tx1"/>
                </a:solidFill>
              </a:rPr>
              <a:t>2 experiments were conducted:</a:t>
            </a:r>
          </a:p>
          <a:p>
            <a:pPr marL="342900" lvl="0" algn="l">
              <a:lnSpc>
                <a:spcPct val="115000"/>
              </a:lnSpc>
              <a:spcBef>
                <a:spcPts val="1200"/>
              </a:spcBef>
              <a:buFont typeface="+mj-lt"/>
              <a:buAutoNum type="arabicPeriod"/>
            </a:pPr>
            <a:r>
              <a:rPr lang="en-US" sz="2000" dirty="0">
                <a:solidFill>
                  <a:schemeClr val="tx1"/>
                </a:solidFill>
              </a:rPr>
              <a:t>by monitoring male glow-worms attracted to dummy females under </a:t>
            </a:r>
            <a:r>
              <a:rPr lang="en-US" sz="2000" dirty="0" smtClean="0">
                <a:solidFill>
                  <a:schemeClr val="tx1"/>
                </a:solidFill>
              </a:rPr>
              <a:t>different </a:t>
            </a:r>
            <a:r>
              <a:rPr lang="en-US" sz="2000" dirty="0">
                <a:solidFill>
                  <a:schemeClr val="tx1"/>
                </a:solidFill>
              </a:rPr>
              <a:t>colored artificial lights in the field</a:t>
            </a:r>
            <a:r>
              <a:rPr lang="en-US" sz="2000" dirty="0" smtClean="0">
                <a:solidFill>
                  <a:schemeClr val="tx1"/>
                </a:solidFill>
              </a:rPr>
              <a:t>.</a:t>
            </a:r>
          </a:p>
          <a:p>
            <a:pPr marL="342900" lvl="0" algn="l">
              <a:lnSpc>
                <a:spcPct val="115000"/>
              </a:lnSpc>
              <a:spcBef>
                <a:spcPts val="1200"/>
              </a:spcBef>
              <a:buFont typeface="+mj-lt"/>
              <a:buAutoNum type="arabicPeriod"/>
            </a:pPr>
            <a:r>
              <a:rPr lang="en-US" sz="2000" dirty="0">
                <a:solidFill>
                  <a:schemeClr val="tx1"/>
                </a:solidFill>
              </a:rPr>
              <a:t>second experiment was decided upon </a:t>
            </a:r>
            <a:r>
              <a:rPr lang="en-US" sz="2000" dirty="0" smtClean="0">
                <a:solidFill>
                  <a:schemeClr val="tx1"/>
                </a:solidFill>
              </a:rPr>
              <a:t>midway </a:t>
            </a:r>
            <a:r>
              <a:rPr lang="en-US" sz="2000" dirty="0">
                <a:solidFill>
                  <a:schemeClr val="tx1"/>
                </a:solidFill>
              </a:rPr>
              <a:t>through the conducting of the primary </a:t>
            </a:r>
            <a:r>
              <a:rPr lang="en-US" sz="2000" dirty="0" smtClean="0">
                <a:solidFill>
                  <a:schemeClr val="tx1"/>
                </a:solidFill>
              </a:rPr>
              <a:t>experiment.</a:t>
            </a:r>
          </a:p>
          <a:p>
            <a:pPr marL="342900" lvl="0" algn="l">
              <a:lnSpc>
                <a:spcPct val="115000"/>
              </a:lnSpc>
              <a:spcBef>
                <a:spcPts val="1200"/>
              </a:spcBef>
              <a:buFont typeface="Arial" panose="020B0604020202020204" pitchFamily="34" charset="0"/>
              <a:buChar char="•"/>
            </a:pPr>
            <a:r>
              <a:rPr lang="en-US" sz="2000" dirty="0">
                <a:solidFill>
                  <a:schemeClr val="tx1"/>
                </a:solidFill>
              </a:rPr>
              <a:t>All work was </a:t>
            </a:r>
            <a:r>
              <a:rPr lang="en-US" sz="2000" dirty="0" smtClean="0">
                <a:solidFill>
                  <a:schemeClr val="tx1"/>
                </a:solidFill>
              </a:rPr>
              <a:t>conducted </a:t>
            </a:r>
            <a:r>
              <a:rPr lang="en-US" sz="2000" dirty="0">
                <a:solidFill>
                  <a:schemeClr val="tx1"/>
                </a:solidFill>
              </a:rPr>
              <a:t>at or nearby </a:t>
            </a:r>
            <a:r>
              <a:rPr lang="en-US" sz="2000" dirty="0" err="1">
                <a:solidFill>
                  <a:schemeClr val="tx1"/>
                </a:solidFill>
              </a:rPr>
              <a:t>Tvärminne</a:t>
            </a:r>
            <a:r>
              <a:rPr lang="en-US" sz="2000" dirty="0">
                <a:solidFill>
                  <a:schemeClr val="tx1"/>
                </a:solidFill>
              </a:rPr>
              <a:t> Zoological Station (N 59°51’, E 23°14’) in Southern </a:t>
            </a:r>
            <a:r>
              <a:rPr lang="en-US" sz="2000" dirty="0" smtClean="0">
                <a:solidFill>
                  <a:schemeClr val="tx1"/>
                </a:solidFill>
              </a:rPr>
              <a:t>Finland</a:t>
            </a:r>
            <a:r>
              <a:rPr lang="en-US" sz="2000" dirty="0">
                <a:solidFill>
                  <a:schemeClr val="tx1"/>
                </a:solidFill>
              </a:rPr>
              <a:t>, in June-July 2020 during the glow-worm mating season</a:t>
            </a:r>
            <a:r>
              <a:rPr lang="en-US" sz="2000" dirty="0" smtClean="0">
                <a:solidFill>
                  <a:schemeClr val="tx1"/>
                </a:solidFill>
              </a:rPr>
              <a:t>.</a:t>
            </a:r>
            <a:endParaRPr lang="en-US" sz="2000" dirty="0" smtClean="0">
              <a:solidFill>
                <a:schemeClr val="dk1"/>
              </a:solidFill>
            </a:endParaRPr>
          </a:p>
          <a:p>
            <a:pPr marL="342900" lvl="0" algn="l">
              <a:lnSpc>
                <a:spcPct val="115000"/>
              </a:lnSpc>
              <a:spcBef>
                <a:spcPts val="1200"/>
              </a:spcBef>
              <a:buFont typeface="+mj-lt"/>
              <a:buAutoNum type="arabicPeriod"/>
            </a:pPr>
            <a:endParaRPr sz="2400" dirty="0">
              <a:solidFill>
                <a:schemeClr val="dk1"/>
              </a:solidFill>
            </a:endParaRPr>
          </a:p>
          <a:p>
            <a:pPr marL="457200" lvl="0" indent="0" algn="l" rtl="0">
              <a:lnSpc>
                <a:spcPct val="115000"/>
              </a:lnSpc>
              <a:spcBef>
                <a:spcPts val="1200"/>
              </a:spcBef>
              <a:spcAft>
                <a:spcPts val="0"/>
              </a:spcAft>
              <a:buNone/>
            </a:pPr>
            <a:endParaRPr sz="5200" b="1" dirty="0">
              <a:solidFill>
                <a:schemeClr val="dk1"/>
              </a:solidFill>
            </a:endParaRPr>
          </a:p>
          <a:p>
            <a:pPr marL="457200" lvl="0" indent="0" algn="l" rtl="0">
              <a:lnSpc>
                <a:spcPct val="115000"/>
              </a:lnSpc>
              <a:spcBef>
                <a:spcPts val="1200"/>
              </a:spcBef>
              <a:spcAft>
                <a:spcPts val="0"/>
              </a:spcAft>
              <a:buNone/>
            </a:pPr>
            <a:r>
              <a:rPr lang="en" sz="5200" b="1" dirty="0">
                <a:solidFill>
                  <a:schemeClr val="dk1"/>
                </a:solidFill>
              </a:rPr>
              <a:t>                </a:t>
            </a:r>
            <a:endParaRPr sz="5200" b="1" dirty="0">
              <a:solidFill>
                <a:schemeClr val="dk1"/>
              </a:solidFill>
            </a:endParaRPr>
          </a:p>
          <a:p>
            <a:pPr marL="0" lvl="0" indent="0" algn="l" rtl="0">
              <a:lnSpc>
                <a:spcPct val="115000"/>
              </a:lnSpc>
              <a:spcBef>
                <a:spcPts val="1200"/>
              </a:spcBef>
              <a:spcAft>
                <a:spcPts val="0"/>
              </a:spcAft>
              <a:buNone/>
            </a:pPr>
            <a:endParaRPr sz="5200" dirty="0">
              <a:solidFill>
                <a:schemeClr val="dk1"/>
              </a:solidFill>
            </a:endParaRPr>
          </a:p>
          <a:p>
            <a:pPr marL="914400" lvl="0" indent="0" algn="l" rtl="0">
              <a:lnSpc>
                <a:spcPct val="115000"/>
              </a:lnSpc>
              <a:spcBef>
                <a:spcPts val="1200"/>
              </a:spcBef>
              <a:spcAft>
                <a:spcPts val="0"/>
              </a:spcAft>
              <a:buNone/>
            </a:pPr>
            <a:endParaRPr sz="1400" dirty="0">
              <a:solidFill>
                <a:schemeClr val="dk1"/>
              </a:solidFill>
            </a:endParaRPr>
          </a:p>
          <a:p>
            <a:pPr marL="457200" lvl="0" indent="0" algn="ctr" rtl="0">
              <a:lnSpc>
                <a:spcPct val="115000"/>
              </a:lnSpc>
              <a:spcBef>
                <a:spcPts val="1200"/>
              </a:spcBef>
              <a:spcAft>
                <a:spcPts val="0"/>
              </a:spcAft>
              <a:buNone/>
            </a:pPr>
            <a:endParaRPr sz="3300" dirty="0">
              <a:solidFill>
                <a:schemeClr val="dk1"/>
              </a:solidFill>
            </a:endParaRPr>
          </a:p>
          <a:p>
            <a:pPr marL="0" lvl="0" indent="0" algn="l" rtl="0">
              <a:lnSpc>
                <a:spcPct val="115000"/>
              </a:lnSpc>
              <a:spcBef>
                <a:spcPts val="1200"/>
              </a:spcBef>
              <a:spcAft>
                <a:spcPts val="0"/>
              </a:spcAft>
              <a:buNone/>
            </a:pPr>
            <a:endParaRPr sz="1300" dirty="0">
              <a:solidFill>
                <a:schemeClr val="dk1"/>
              </a:solidFill>
            </a:endParaRPr>
          </a:p>
          <a:p>
            <a:pPr marL="0" lvl="0" indent="0" algn="l" rtl="0">
              <a:lnSpc>
                <a:spcPct val="115000"/>
              </a:lnSpc>
              <a:spcBef>
                <a:spcPts val="1200"/>
              </a:spcBef>
              <a:spcAft>
                <a:spcPts val="0"/>
              </a:spcAft>
              <a:buNone/>
            </a:pPr>
            <a:endParaRPr sz="1400" u="sng" dirty="0">
              <a:solidFill>
                <a:schemeClr val="dk1"/>
              </a:solidFill>
            </a:endParaRPr>
          </a:p>
          <a:p>
            <a:pPr marL="0" lvl="0" indent="0" algn="l" rtl="0">
              <a:lnSpc>
                <a:spcPct val="115000"/>
              </a:lnSpc>
              <a:spcBef>
                <a:spcPts val="1200"/>
              </a:spcBef>
              <a:spcAft>
                <a:spcPts val="0"/>
              </a:spcAft>
              <a:buNone/>
            </a:pPr>
            <a:endParaRPr sz="1400" u="sng" dirty="0">
              <a:solidFill>
                <a:schemeClr val="dk1"/>
              </a:solidFill>
            </a:endParaRPr>
          </a:p>
          <a:p>
            <a:pPr marL="914400" lvl="0" indent="0" algn="l" rtl="0">
              <a:lnSpc>
                <a:spcPct val="115000"/>
              </a:lnSpc>
              <a:spcBef>
                <a:spcPts val="1200"/>
              </a:spcBef>
              <a:spcAft>
                <a:spcPts val="1200"/>
              </a:spcAft>
              <a:buNone/>
            </a:pPr>
            <a:endParaRPr sz="1300" dirty="0">
              <a:solidFill>
                <a:schemeClr val="dk1"/>
              </a:solidFill>
            </a:endParaRPr>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3</a:t>
            </a:fld>
            <a:endParaRPr sz="13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507027" y="242300"/>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a:t>Methods and Materials</a:t>
            </a:r>
            <a:endParaRPr sz="3000"/>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4</a:t>
            </a:fld>
            <a:endParaRPr sz="1300" b="1"/>
          </a:p>
        </p:txBody>
      </p:sp>
      <p:sp>
        <p:nvSpPr>
          <p:cNvPr id="79" name="Google Shape;79;p16"/>
          <p:cNvSpPr txBox="1"/>
          <p:nvPr/>
        </p:nvSpPr>
        <p:spPr>
          <a:xfrm>
            <a:off x="613875" y="1190550"/>
            <a:ext cx="8212800" cy="455814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dirty="0">
                <a:solidFill>
                  <a:schemeClr val="dk1"/>
                </a:solidFill>
              </a:rPr>
              <a:t>Statistics: </a:t>
            </a:r>
            <a:endParaRPr b="1" dirty="0">
              <a:solidFill>
                <a:schemeClr val="dk1"/>
              </a:solidFill>
            </a:endParaRPr>
          </a:p>
          <a:p>
            <a:pPr marL="457200" lvl="0" indent="-311150">
              <a:spcBef>
                <a:spcPts val="1200"/>
              </a:spcBef>
              <a:buClr>
                <a:schemeClr val="dk1"/>
              </a:buClr>
              <a:buSzPts val="1300"/>
              <a:buChar char="●"/>
            </a:pPr>
            <a:r>
              <a:rPr lang="en-US" sz="1200" dirty="0"/>
              <a:t>All statistical analyses were performed using R v. 3.6.1. (R Core Team 2019) and </a:t>
            </a:r>
            <a:r>
              <a:rPr lang="en-US" sz="1200" dirty="0" err="1"/>
              <a:t>RStudio</a:t>
            </a:r>
            <a:r>
              <a:rPr lang="en-US" sz="1200" dirty="0"/>
              <a:t> v. 1.2.5001 (</a:t>
            </a:r>
            <a:r>
              <a:rPr lang="en-US" sz="1200" dirty="0" err="1"/>
              <a:t>RStudio</a:t>
            </a:r>
            <a:r>
              <a:rPr lang="en-US" sz="1200" dirty="0"/>
              <a:t> Team 2019) for </a:t>
            </a:r>
            <a:r>
              <a:rPr lang="en-US" sz="1200" dirty="0" err="1" smtClean="0"/>
              <a:t>macOS</a:t>
            </a:r>
            <a:r>
              <a:rPr lang="en-US" sz="1200" dirty="0" smtClean="0"/>
              <a:t>.</a:t>
            </a:r>
          </a:p>
          <a:p>
            <a:pPr marL="457200" lvl="0" indent="-311150">
              <a:spcBef>
                <a:spcPts val="1200"/>
              </a:spcBef>
              <a:buClr>
                <a:schemeClr val="dk1"/>
              </a:buClr>
              <a:buSzPts val="1300"/>
              <a:buChar char="●"/>
            </a:pPr>
            <a:r>
              <a:rPr lang="en-US" sz="1200" dirty="0" smtClean="0">
                <a:solidFill>
                  <a:schemeClr val="dk1"/>
                </a:solidFill>
              </a:rPr>
              <a:t>She </a:t>
            </a:r>
            <a:r>
              <a:rPr lang="en-US" sz="1200" dirty="0">
                <a:solidFill>
                  <a:schemeClr val="dk1"/>
                </a:solidFill>
              </a:rPr>
              <a:t>investigated the effect of artificial light spectrum on the number of males attracted using a </a:t>
            </a:r>
            <a:r>
              <a:rPr lang="en-US" sz="1200" dirty="0" smtClean="0">
                <a:solidFill>
                  <a:schemeClr val="dk1"/>
                </a:solidFill>
              </a:rPr>
              <a:t>generalized </a:t>
            </a:r>
            <a:r>
              <a:rPr lang="en-US" sz="1200" dirty="0">
                <a:solidFill>
                  <a:schemeClr val="dk1"/>
                </a:solidFill>
              </a:rPr>
              <a:t>linear model (GLM) with a negative binomial </a:t>
            </a:r>
            <a:r>
              <a:rPr lang="en-US" sz="1200" dirty="0" smtClean="0">
                <a:solidFill>
                  <a:schemeClr val="dk1"/>
                </a:solidFill>
              </a:rPr>
              <a:t>distribution.</a:t>
            </a:r>
          </a:p>
          <a:p>
            <a:pPr marL="457200" lvl="0" indent="-311150">
              <a:spcBef>
                <a:spcPts val="1200"/>
              </a:spcBef>
              <a:buClr>
                <a:schemeClr val="dk1"/>
              </a:buClr>
              <a:buSzPts val="1300"/>
              <a:buChar char="●"/>
            </a:pPr>
            <a:r>
              <a:rPr lang="en-US" sz="1200" dirty="0" smtClean="0">
                <a:solidFill>
                  <a:schemeClr val="dk1"/>
                </a:solidFill>
              </a:rPr>
              <a:t>She fitted </a:t>
            </a:r>
            <a:r>
              <a:rPr lang="en-US" sz="1200" dirty="0">
                <a:solidFill>
                  <a:schemeClr val="dk1"/>
                </a:solidFill>
              </a:rPr>
              <a:t>the data with four different models using the same response and explanatory </a:t>
            </a:r>
            <a:r>
              <a:rPr lang="en-US" sz="1200" dirty="0" smtClean="0">
                <a:solidFill>
                  <a:schemeClr val="dk1"/>
                </a:solidFill>
              </a:rPr>
              <a:t>variables</a:t>
            </a:r>
            <a:r>
              <a:rPr lang="en-US" sz="1200" dirty="0">
                <a:solidFill>
                  <a:schemeClr val="dk1"/>
                </a:solidFill>
              </a:rPr>
              <a:t>: a linear model, and GLMs with Poisson, zero inflated Poisson, and negative </a:t>
            </a:r>
            <a:r>
              <a:rPr lang="en-US" sz="1200" dirty="0" smtClean="0">
                <a:solidFill>
                  <a:schemeClr val="dk1"/>
                </a:solidFill>
              </a:rPr>
              <a:t>binomial </a:t>
            </a:r>
            <a:r>
              <a:rPr lang="en-US" sz="1200" dirty="0">
                <a:solidFill>
                  <a:schemeClr val="dk1"/>
                </a:solidFill>
              </a:rPr>
              <a:t>distributions</a:t>
            </a:r>
            <a:r>
              <a:rPr lang="en-US" sz="1200" dirty="0" smtClean="0">
                <a:solidFill>
                  <a:schemeClr val="dk1"/>
                </a:solidFill>
              </a:rPr>
              <a:t>.</a:t>
            </a:r>
          </a:p>
          <a:p>
            <a:pPr marL="457200" lvl="0" indent="-311150">
              <a:spcBef>
                <a:spcPts val="1200"/>
              </a:spcBef>
              <a:buClr>
                <a:schemeClr val="dk1"/>
              </a:buClr>
              <a:buSzPts val="1300"/>
              <a:buChar char="●"/>
            </a:pPr>
            <a:r>
              <a:rPr lang="en-US" sz="1200" dirty="0">
                <a:solidFill>
                  <a:schemeClr val="dk1"/>
                </a:solidFill>
              </a:rPr>
              <a:t>Lastly </a:t>
            </a:r>
            <a:r>
              <a:rPr lang="en-US" sz="1200" dirty="0" smtClean="0">
                <a:solidFill>
                  <a:schemeClr val="dk1"/>
                </a:solidFill>
              </a:rPr>
              <a:t>comparison among </a:t>
            </a:r>
            <a:r>
              <a:rPr lang="en-US" sz="1200" dirty="0">
                <a:solidFill>
                  <a:schemeClr val="dk1"/>
                </a:solidFill>
              </a:rPr>
              <a:t>the performance of the models using model validation </a:t>
            </a:r>
            <a:r>
              <a:rPr lang="en-US" sz="1200" dirty="0" smtClean="0">
                <a:solidFill>
                  <a:schemeClr val="dk1"/>
                </a:solidFill>
              </a:rPr>
              <a:t>plots</a:t>
            </a:r>
            <a:r>
              <a:rPr lang="en-US" sz="1200" dirty="0">
                <a:solidFill>
                  <a:schemeClr val="dk1"/>
                </a:solidFill>
              </a:rPr>
              <a:t>, dispersion, and </a:t>
            </a:r>
            <a:r>
              <a:rPr lang="en-US" sz="1200" dirty="0" err="1">
                <a:solidFill>
                  <a:schemeClr val="dk1"/>
                </a:solidFill>
              </a:rPr>
              <a:t>Akaike</a:t>
            </a:r>
            <a:r>
              <a:rPr lang="en-US" sz="1200" dirty="0">
                <a:solidFill>
                  <a:schemeClr val="dk1"/>
                </a:solidFill>
              </a:rPr>
              <a:t> information criteria (AIC, </a:t>
            </a:r>
            <a:r>
              <a:rPr lang="en-US" sz="1200" dirty="0" err="1">
                <a:solidFill>
                  <a:schemeClr val="dk1"/>
                </a:solidFill>
              </a:rPr>
              <a:t>Akaike</a:t>
            </a:r>
            <a:r>
              <a:rPr lang="en-US" sz="1200" dirty="0">
                <a:solidFill>
                  <a:schemeClr val="dk1"/>
                </a:solidFill>
              </a:rPr>
              <a:t> 1973) </a:t>
            </a:r>
            <a:r>
              <a:rPr lang="en-US" sz="1200" dirty="0" smtClean="0">
                <a:solidFill>
                  <a:schemeClr val="dk1"/>
                </a:solidFill>
              </a:rPr>
              <a:t>scores was done.</a:t>
            </a:r>
            <a:endParaRPr sz="1200" dirty="0">
              <a:solidFill>
                <a:schemeClr val="dk1"/>
              </a:solidFill>
            </a:endParaRPr>
          </a:p>
          <a:p>
            <a:pPr marL="0" lvl="0" indent="0" algn="l" rtl="0">
              <a:lnSpc>
                <a:spcPct val="115000"/>
              </a:lnSpc>
              <a:spcBef>
                <a:spcPts val="1200"/>
              </a:spcBef>
              <a:spcAft>
                <a:spcPts val="0"/>
              </a:spcAft>
              <a:buNone/>
            </a:pPr>
            <a:endParaRPr sz="1500" dirty="0">
              <a:solidFill>
                <a:schemeClr val="dk1"/>
              </a:solidFill>
            </a:endParaRPr>
          </a:p>
          <a:p>
            <a:pPr marL="0" lvl="0" indent="0" algn="l" rtl="0">
              <a:lnSpc>
                <a:spcPct val="115000"/>
              </a:lnSpc>
              <a:spcBef>
                <a:spcPts val="1200"/>
              </a:spcBef>
              <a:spcAft>
                <a:spcPts val="0"/>
              </a:spcAft>
              <a:buNone/>
            </a:pPr>
            <a:endParaRPr sz="1300" u="sng" dirty="0">
              <a:solidFill>
                <a:schemeClr val="dk1"/>
              </a:solidFill>
            </a:endParaRPr>
          </a:p>
          <a:p>
            <a:pPr marL="0" lvl="0" indent="0" algn="l" rtl="0">
              <a:lnSpc>
                <a:spcPct val="115000"/>
              </a:lnSpc>
              <a:spcBef>
                <a:spcPts val="1200"/>
              </a:spcBef>
              <a:spcAft>
                <a:spcPts val="0"/>
              </a:spcAft>
              <a:buNone/>
            </a:pPr>
            <a:endParaRPr sz="1300" u="sng" dirty="0">
              <a:solidFill>
                <a:schemeClr val="dk1"/>
              </a:solidFill>
            </a:endParaRPr>
          </a:p>
          <a:p>
            <a:pPr marL="0" lvl="0" indent="0" algn="l" rtl="0">
              <a:lnSpc>
                <a:spcPct val="115000"/>
              </a:lnSpc>
              <a:spcBef>
                <a:spcPts val="1200"/>
              </a:spcBef>
              <a:spcAft>
                <a:spcPts val="1200"/>
              </a:spcAft>
              <a:buNone/>
            </a:pPr>
            <a:endParaRPr sz="13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432625" y="10913"/>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Experimental Result</a:t>
            </a:r>
            <a:endParaRPr sz="3000" dirty="0"/>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5</a:t>
            </a:fld>
            <a:endParaRPr sz="1300" b="1"/>
          </a:p>
        </p:txBody>
      </p:sp>
      <p:sp>
        <p:nvSpPr>
          <p:cNvPr id="87" name="Google Shape;87;p17"/>
          <p:cNvSpPr txBox="1"/>
          <p:nvPr/>
        </p:nvSpPr>
        <p:spPr>
          <a:xfrm>
            <a:off x="4297113" y="4030775"/>
            <a:ext cx="4864500" cy="800189"/>
          </a:xfrm>
          <a:prstGeom prst="rect">
            <a:avLst/>
          </a:prstGeom>
          <a:noFill/>
          <a:ln>
            <a:noFill/>
          </a:ln>
        </p:spPr>
        <p:txBody>
          <a:bodyPr spcFirstLastPara="1" wrap="square" lIns="91425" tIns="91425" rIns="91425" bIns="91425" anchor="t" anchorCtr="0">
            <a:spAutoFit/>
          </a:bodyPr>
          <a:lstStyle/>
          <a:p>
            <a:pPr lvl="0"/>
            <a:r>
              <a:rPr lang="en" sz="1000" b="1" dirty="0">
                <a:solidFill>
                  <a:srgbClr val="222222"/>
                </a:solidFill>
              </a:rPr>
              <a:t>Figure 1.</a:t>
            </a:r>
            <a:r>
              <a:rPr lang="en" sz="1000" dirty="0">
                <a:solidFill>
                  <a:srgbClr val="222222"/>
                </a:solidFill>
                <a:highlight>
                  <a:srgbClr val="F6F6F6"/>
                </a:highlight>
              </a:rPr>
              <a:t> </a:t>
            </a:r>
            <a:r>
              <a:rPr lang="en-US" sz="1000" dirty="0"/>
              <a:t>Number of males caught per trap in unilluminated (control) traps and in traps illuminated from above with blue, white, yellow and red artificial light. Box plots show median values (horizontal black lines), interquartile ranges (colored boxes), upper quartiles (whiskers), and extreme values (black dots</a:t>
            </a:r>
            <a:r>
              <a:rPr lang="en-US" sz="1000" dirty="0" smtClean="0"/>
              <a:t>).</a:t>
            </a:r>
            <a:endParaRPr dirty="0"/>
          </a:p>
        </p:txBody>
      </p:sp>
      <p:sp>
        <p:nvSpPr>
          <p:cNvPr id="88" name="Google Shape;88;p17"/>
          <p:cNvSpPr txBox="1"/>
          <p:nvPr/>
        </p:nvSpPr>
        <p:spPr>
          <a:xfrm>
            <a:off x="432626" y="1190550"/>
            <a:ext cx="3622540" cy="3063885"/>
          </a:xfrm>
          <a:prstGeom prst="rect">
            <a:avLst/>
          </a:prstGeom>
          <a:noFill/>
          <a:ln>
            <a:noFill/>
          </a:ln>
        </p:spPr>
        <p:txBody>
          <a:bodyPr spcFirstLastPara="1" wrap="square" lIns="91425" tIns="91425" rIns="91425" bIns="91425" anchor="t" anchorCtr="0">
            <a:spAutoFit/>
          </a:bodyPr>
          <a:lstStyle/>
          <a:p>
            <a:pPr marL="457200" lvl="0" indent="-317500" algn="just">
              <a:lnSpc>
                <a:spcPct val="115000"/>
              </a:lnSpc>
              <a:spcBef>
                <a:spcPts val="1200"/>
              </a:spcBef>
              <a:buClr>
                <a:schemeClr val="dk1"/>
              </a:buClr>
              <a:buSzPts val="1400"/>
              <a:buChar char="●"/>
            </a:pPr>
            <a:r>
              <a:rPr lang="en-US" dirty="0"/>
              <a:t>During the experiment, 624 distinct male glow-worms were captured. Males were caught by traps in the white light treatment more frequently than in the blue and white light treatments, which caught much less males than the yellow, red, and control treatments. The number of males collected did not significantly differ between the yellow and red light treatments and the control group.</a:t>
            </a:r>
          </a:p>
        </p:txBody>
      </p:sp>
      <p:pic>
        <p:nvPicPr>
          <p:cNvPr id="2" name="Picture 1"/>
          <p:cNvPicPr>
            <a:picLocks noChangeAspect="1"/>
          </p:cNvPicPr>
          <p:nvPr/>
        </p:nvPicPr>
        <p:blipFill>
          <a:blip r:embed="rId3"/>
          <a:stretch>
            <a:fillRect/>
          </a:stretch>
        </p:blipFill>
        <p:spPr>
          <a:xfrm>
            <a:off x="4292713" y="991438"/>
            <a:ext cx="4728445" cy="2997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432625" y="10913"/>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Experimental Result</a:t>
            </a:r>
            <a:endParaRPr sz="3000" dirty="0"/>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6</a:t>
            </a:fld>
            <a:endParaRPr sz="1300" b="1"/>
          </a:p>
        </p:txBody>
      </p:sp>
      <p:sp>
        <p:nvSpPr>
          <p:cNvPr id="86" name="Google Shape;86;p17"/>
          <p:cNvSpPr txBox="1"/>
          <p:nvPr/>
        </p:nvSpPr>
        <p:spPr>
          <a:xfrm>
            <a:off x="711913" y="4120025"/>
            <a:ext cx="3580800" cy="74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100">
              <a:solidFill>
                <a:schemeClr val="dk1"/>
              </a:solidFill>
            </a:endParaRPr>
          </a:p>
          <a:p>
            <a:pPr marL="0" lvl="0" indent="0" algn="l" rtl="0">
              <a:spcBef>
                <a:spcPts val="1200"/>
              </a:spcBef>
              <a:spcAft>
                <a:spcPts val="0"/>
              </a:spcAft>
              <a:buNone/>
            </a:pPr>
            <a:endParaRPr/>
          </a:p>
        </p:txBody>
      </p:sp>
      <p:sp>
        <p:nvSpPr>
          <p:cNvPr id="87" name="Google Shape;87;p17"/>
          <p:cNvSpPr txBox="1"/>
          <p:nvPr/>
        </p:nvSpPr>
        <p:spPr>
          <a:xfrm>
            <a:off x="4297113" y="4030775"/>
            <a:ext cx="4864500" cy="1107965"/>
          </a:xfrm>
          <a:prstGeom prst="rect">
            <a:avLst/>
          </a:prstGeom>
          <a:noFill/>
          <a:ln>
            <a:noFill/>
          </a:ln>
        </p:spPr>
        <p:txBody>
          <a:bodyPr spcFirstLastPara="1" wrap="square" lIns="91425" tIns="91425" rIns="91425" bIns="91425" anchor="t" anchorCtr="0">
            <a:spAutoFit/>
          </a:bodyPr>
          <a:lstStyle/>
          <a:p>
            <a:pPr lvl="0"/>
            <a:r>
              <a:rPr lang="en" sz="1000" b="1" dirty="0">
                <a:solidFill>
                  <a:srgbClr val="222222"/>
                </a:solidFill>
              </a:rPr>
              <a:t>Figure </a:t>
            </a:r>
            <a:r>
              <a:rPr lang="en" sz="1000" b="1" dirty="0" smtClean="0">
                <a:solidFill>
                  <a:srgbClr val="222222"/>
                </a:solidFill>
              </a:rPr>
              <a:t>2.</a:t>
            </a:r>
            <a:r>
              <a:rPr lang="en" sz="1000" dirty="0" smtClean="0">
                <a:solidFill>
                  <a:srgbClr val="222222"/>
                </a:solidFill>
                <a:highlight>
                  <a:srgbClr val="F6F6F6"/>
                </a:highlight>
              </a:rPr>
              <a:t> </a:t>
            </a:r>
            <a:r>
              <a:rPr lang="en-US" sz="1000" dirty="0"/>
              <a:t>Catching success of traps in the different light treatments. Black bars show the number of traps that successfully caught at least one male in each treatment, whereas light grey bars signify traps that failed to catch any males. Treatments with a different letter (A or B) were significantly different from each other (logistic regression). N = 60 in all treatments except the yellow-light treatment, where N = 59.</a:t>
            </a:r>
            <a:endParaRPr dirty="0"/>
          </a:p>
        </p:txBody>
      </p:sp>
      <p:sp>
        <p:nvSpPr>
          <p:cNvPr id="88" name="Google Shape;88;p17"/>
          <p:cNvSpPr txBox="1"/>
          <p:nvPr/>
        </p:nvSpPr>
        <p:spPr>
          <a:xfrm>
            <a:off x="292170" y="711548"/>
            <a:ext cx="3864600" cy="4431952"/>
          </a:xfrm>
          <a:prstGeom prst="rect">
            <a:avLst/>
          </a:prstGeom>
          <a:noFill/>
          <a:ln>
            <a:noFill/>
          </a:ln>
        </p:spPr>
        <p:txBody>
          <a:bodyPr spcFirstLastPara="1" wrap="square" lIns="91425" tIns="91425" rIns="91425" bIns="91425" anchor="t" anchorCtr="0">
            <a:spAutoFit/>
          </a:bodyPr>
          <a:lstStyle/>
          <a:p>
            <a:pPr marL="285750" lvl="0" indent="-285750" algn="just">
              <a:spcBef>
                <a:spcPts val="1200"/>
              </a:spcBef>
              <a:buFont typeface="Arial" panose="020B0604020202020204" pitchFamily="34" charset="0"/>
              <a:buChar char="•"/>
            </a:pPr>
            <a:r>
              <a:rPr lang="en-US" dirty="0"/>
              <a:t>A total of 57% of the traps during the experiment were successful in catching at least one male, with 170 instances of one or more males being caught and 129 instances of no males being caught. Compared to traps in the yellow, red, and control treatments, catching success was considerably lower in the blue and white light treatments. Between the blue and white light treatments as well as the yellow and red light treatments compared to the control, catching success did not significantly differ. Therefore, other than the fact that the difference between the blue and white light treatments was no longer significant, the results of the binary analysis were consistent with those obtained from the analysis utilizing the number of males. </a:t>
            </a:r>
            <a:endParaRPr dirty="0"/>
          </a:p>
        </p:txBody>
      </p:sp>
      <p:pic>
        <p:nvPicPr>
          <p:cNvPr id="3" name="Picture 2"/>
          <p:cNvPicPr>
            <a:picLocks noChangeAspect="1"/>
          </p:cNvPicPr>
          <p:nvPr/>
        </p:nvPicPr>
        <p:blipFill>
          <a:blip r:embed="rId3"/>
          <a:stretch>
            <a:fillRect/>
          </a:stretch>
        </p:blipFill>
        <p:spPr>
          <a:xfrm>
            <a:off x="4292713" y="1001963"/>
            <a:ext cx="4728445" cy="3028812"/>
          </a:xfrm>
          <a:prstGeom prst="rect">
            <a:avLst/>
          </a:prstGeom>
        </p:spPr>
      </p:pic>
    </p:spTree>
    <p:extLst>
      <p:ext uri="{BB962C8B-B14F-4D97-AF65-F5344CB8AC3E}">
        <p14:creationId xmlns:p14="http://schemas.microsoft.com/office/powerpoint/2010/main" val="375408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432625" y="10913"/>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Experimental Result</a:t>
            </a:r>
            <a:endParaRPr sz="3000" dirty="0"/>
          </a:p>
        </p:txBody>
      </p:sp>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7</a:t>
            </a:fld>
            <a:endParaRPr sz="1300" b="1"/>
          </a:p>
        </p:txBody>
      </p:sp>
      <p:sp>
        <p:nvSpPr>
          <p:cNvPr id="86" name="Google Shape;86;p17"/>
          <p:cNvSpPr txBox="1"/>
          <p:nvPr/>
        </p:nvSpPr>
        <p:spPr>
          <a:xfrm>
            <a:off x="711913" y="4120025"/>
            <a:ext cx="3580800" cy="74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100">
              <a:solidFill>
                <a:schemeClr val="dk1"/>
              </a:solidFill>
            </a:endParaRPr>
          </a:p>
          <a:p>
            <a:pPr marL="0" lvl="0" indent="0" algn="l" rtl="0">
              <a:spcBef>
                <a:spcPts val="1200"/>
              </a:spcBef>
              <a:spcAft>
                <a:spcPts val="0"/>
              </a:spcAft>
              <a:buNone/>
            </a:pPr>
            <a:endParaRPr/>
          </a:p>
        </p:txBody>
      </p:sp>
      <p:sp>
        <p:nvSpPr>
          <p:cNvPr id="87" name="Google Shape;87;p17"/>
          <p:cNvSpPr txBox="1"/>
          <p:nvPr/>
        </p:nvSpPr>
        <p:spPr>
          <a:xfrm>
            <a:off x="4297113" y="4030775"/>
            <a:ext cx="4864500" cy="1107965"/>
          </a:xfrm>
          <a:prstGeom prst="rect">
            <a:avLst/>
          </a:prstGeom>
          <a:noFill/>
          <a:ln>
            <a:noFill/>
          </a:ln>
        </p:spPr>
        <p:txBody>
          <a:bodyPr spcFirstLastPara="1" wrap="square" lIns="91425" tIns="91425" rIns="91425" bIns="91425" anchor="t" anchorCtr="0">
            <a:spAutoFit/>
          </a:bodyPr>
          <a:lstStyle/>
          <a:p>
            <a:pPr lvl="0"/>
            <a:r>
              <a:rPr lang="en" sz="1000" b="1" dirty="0">
                <a:solidFill>
                  <a:srgbClr val="222222"/>
                </a:solidFill>
              </a:rPr>
              <a:t>Figure 3</a:t>
            </a:r>
            <a:r>
              <a:rPr lang="en" sz="1000" b="1" dirty="0" smtClean="0">
                <a:solidFill>
                  <a:srgbClr val="222222"/>
                </a:solidFill>
              </a:rPr>
              <a:t>.</a:t>
            </a:r>
            <a:r>
              <a:rPr lang="en" sz="1000" dirty="0" smtClean="0">
                <a:solidFill>
                  <a:srgbClr val="222222"/>
                </a:solidFill>
                <a:highlight>
                  <a:srgbClr val="F6F6F6"/>
                </a:highlight>
              </a:rPr>
              <a:t> </a:t>
            </a:r>
            <a:r>
              <a:rPr lang="en-US" sz="1000" dirty="0"/>
              <a:t>Male catch sizes plotted against artificial light intensity in the different treatments, measured as photons/cm2 /s. Point color corresponds to light color, and point size indicates number of observations; the larger the point, the more traps there were with a given number of males. Light intensity refers to the “extra light” from the artificial light source, with the measurements taken in an otherwise completely dark room.</a:t>
            </a:r>
            <a:endParaRPr dirty="0"/>
          </a:p>
        </p:txBody>
      </p:sp>
      <p:sp>
        <p:nvSpPr>
          <p:cNvPr id="88" name="Google Shape;88;p17"/>
          <p:cNvSpPr txBox="1"/>
          <p:nvPr/>
        </p:nvSpPr>
        <p:spPr>
          <a:xfrm>
            <a:off x="202062" y="791132"/>
            <a:ext cx="3864600" cy="4216509"/>
          </a:xfrm>
          <a:prstGeom prst="rect">
            <a:avLst/>
          </a:prstGeom>
          <a:noFill/>
          <a:ln>
            <a:noFill/>
          </a:ln>
        </p:spPr>
        <p:txBody>
          <a:bodyPr spcFirstLastPara="1" wrap="square" lIns="91425" tIns="91425" rIns="91425" bIns="91425" anchor="t" anchorCtr="0">
            <a:spAutoFit/>
          </a:bodyPr>
          <a:lstStyle/>
          <a:p>
            <a:pPr marL="285750" lvl="0" indent="-285750" algn="just">
              <a:spcBef>
                <a:spcPts val="1200"/>
              </a:spcBef>
              <a:buFont typeface="Arial" panose="020B0604020202020204" pitchFamily="34" charset="0"/>
              <a:buChar char="•"/>
            </a:pPr>
            <a:r>
              <a:rPr lang="en-US" dirty="0"/>
              <a:t>The red light treatment, which had the maximum light intensity, had the second-largest number of males, whereas the control treatment, which had no artificial light at all, had the most males. Contrary to popular belief, the yellow light treatment had the lowest intensity light while having the next-largest catch sizes and no discernible change in catch size from the red and control treatments. The light intensity of the white light treatment, which had the smallest catch sizes, was halfway between that of the yellow and blue light treatments. As a result, the artificial light intensity alone cannot account for the variations in male attraction success between treatments; light color also must be a factor. </a:t>
            </a:r>
            <a:endParaRPr dirty="0"/>
          </a:p>
        </p:txBody>
      </p:sp>
      <p:pic>
        <p:nvPicPr>
          <p:cNvPr id="2" name="Picture 1"/>
          <p:cNvPicPr>
            <a:picLocks noChangeAspect="1"/>
          </p:cNvPicPr>
          <p:nvPr/>
        </p:nvPicPr>
        <p:blipFill>
          <a:blip r:embed="rId3"/>
          <a:stretch>
            <a:fillRect/>
          </a:stretch>
        </p:blipFill>
        <p:spPr>
          <a:xfrm>
            <a:off x="4292713" y="1001963"/>
            <a:ext cx="4728445" cy="3028812"/>
          </a:xfrm>
          <a:prstGeom prst="rect">
            <a:avLst/>
          </a:prstGeom>
        </p:spPr>
      </p:pic>
    </p:spTree>
    <p:extLst>
      <p:ext uri="{BB962C8B-B14F-4D97-AF65-F5344CB8AC3E}">
        <p14:creationId xmlns:p14="http://schemas.microsoft.com/office/powerpoint/2010/main" val="129768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Discussion</a:t>
            </a:r>
            <a:endParaRPr lang="en-US" dirty="0"/>
          </a:p>
        </p:txBody>
      </p:sp>
      <p:sp>
        <p:nvSpPr>
          <p:cNvPr id="3" name="Text Placeholder 2"/>
          <p:cNvSpPr>
            <a:spLocks noGrp="1"/>
          </p:cNvSpPr>
          <p:nvPr>
            <p:ph type="body" idx="1"/>
          </p:nvPr>
        </p:nvSpPr>
        <p:spPr/>
        <p:txBody>
          <a:bodyPr>
            <a:normAutofit/>
          </a:bodyPr>
          <a:lstStyle/>
          <a:p>
            <a:r>
              <a:rPr lang="en-US" sz="1400" dirty="0">
                <a:solidFill>
                  <a:schemeClr val="tx1"/>
                </a:solidFill>
              </a:rPr>
              <a:t>The findings demonstrate that the spectral composition of light affects mate attractiveness in common glow-worms. </a:t>
            </a:r>
            <a:endParaRPr lang="en-US" sz="1400" dirty="0" smtClean="0">
              <a:solidFill>
                <a:schemeClr val="tx1"/>
              </a:solidFill>
            </a:endParaRPr>
          </a:p>
          <a:p>
            <a:r>
              <a:rPr lang="en-US" sz="1400" dirty="0">
                <a:solidFill>
                  <a:schemeClr val="tx1"/>
                </a:solidFill>
              </a:rPr>
              <a:t>The ability of dummy females to attract mates under yellow and red artificial light was identical to that of the control dummy females who were not illuminated</a:t>
            </a:r>
            <a:r>
              <a:rPr lang="en-US" sz="1400" dirty="0" smtClean="0">
                <a:solidFill>
                  <a:schemeClr val="tx1"/>
                </a:solidFill>
              </a:rPr>
              <a:t>.</a:t>
            </a:r>
          </a:p>
          <a:p>
            <a:r>
              <a:rPr lang="en-US" sz="1400" dirty="0">
                <a:solidFill>
                  <a:schemeClr val="tx1"/>
                </a:solidFill>
              </a:rPr>
              <a:t>With the exception that red light might not have an impact if male glow-worms are unable to sense it and that the detrimental effect would be stronger in the short wavelength treatments, mate attraction success would be lower in all artificial light treatments compared to the control</a:t>
            </a:r>
            <a:r>
              <a:rPr lang="en-US" sz="1400" dirty="0" smtClean="0">
                <a:solidFill>
                  <a:schemeClr val="tx1"/>
                </a:solidFill>
              </a:rPr>
              <a:t>.</a:t>
            </a:r>
          </a:p>
          <a:p>
            <a:r>
              <a:rPr lang="en-US" sz="1400" dirty="0">
                <a:solidFill>
                  <a:schemeClr val="tx1"/>
                </a:solidFill>
              </a:rPr>
              <a:t>It was found that mate attraction success in common glow-worms was less affected by long wavelength (yellow and red) artificial light than by short wavelength (blue and white) artificial light</a:t>
            </a:r>
            <a:r>
              <a:rPr lang="en-US" sz="1400" dirty="0" smtClean="0">
                <a:solidFill>
                  <a:schemeClr val="tx1"/>
                </a:solidFill>
              </a:rPr>
              <a:t>.</a:t>
            </a:r>
          </a:p>
          <a:p>
            <a:r>
              <a:rPr lang="en-US" sz="1400" dirty="0" smtClean="0">
                <a:solidFill>
                  <a:schemeClr val="tx1"/>
                </a:solidFill>
              </a:rPr>
              <a:t>To conclude, </a:t>
            </a:r>
            <a:r>
              <a:rPr lang="en-US" sz="1400" dirty="0">
                <a:solidFill>
                  <a:schemeClr val="tx1"/>
                </a:solidFill>
              </a:rPr>
              <a:t>research shows that the wavelength of artificial light has a significant role in defining the impacts of ecological light pollution on glow worms, with potentially significant consequences for the conservation of glow worms.</a:t>
            </a:r>
            <a:endParaRPr lang="en-US" sz="1400" dirty="0" smtClean="0">
              <a:solidFill>
                <a:schemeClr val="tx1"/>
              </a:solidFill>
            </a:endParaRP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98943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507027" y="242300"/>
            <a:ext cx="6961800" cy="9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a:t>   Reference</a:t>
            </a:r>
            <a:endParaRPr sz="3000" dirty="0"/>
          </a:p>
        </p:txBody>
      </p:sp>
      <p:sp>
        <p:nvSpPr>
          <p:cNvPr id="103" name="Google Shape;103;p19"/>
          <p:cNvSpPr txBox="1">
            <a:spLocks noGrp="1"/>
          </p:cNvSpPr>
          <p:nvPr>
            <p:ph type="subTitle" idx="1"/>
          </p:nvPr>
        </p:nvSpPr>
        <p:spPr>
          <a:xfrm>
            <a:off x="507025" y="1578475"/>
            <a:ext cx="8520600" cy="22908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endParaRPr sz="1300">
              <a:solidFill>
                <a:schemeClr val="dk1"/>
              </a:solidFill>
            </a:endParaRPr>
          </a:p>
          <a:p>
            <a:pPr marL="457200" lvl="0" indent="0" algn="l" rtl="0">
              <a:lnSpc>
                <a:spcPct val="115000"/>
              </a:lnSpc>
              <a:spcBef>
                <a:spcPts val="1200"/>
              </a:spcBef>
              <a:spcAft>
                <a:spcPts val="0"/>
              </a:spcAft>
              <a:buNone/>
            </a:pPr>
            <a:endParaRPr sz="3200">
              <a:solidFill>
                <a:srgbClr val="000000"/>
              </a:solidFill>
            </a:endParaRPr>
          </a:p>
          <a:p>
            <a:pPr marL="457200" lvl="0" indent="0" algn="l" rtl="0">
              <a:spcBef>
                <a:spcPts val="1200"/>
              </a:spcBef>
              <a:spcAft>
                <a:spcPts val="0"/>
              </a:spcAft>
              <a:buNone/>
            </a:pPr>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300" b="1"/>
              <a:t>9</a:t>
            </a:fld>
            <a:endParaRPr sz="1300" b="1"/>
          </a:p>
        </p:txBody>
      </p:sp>
      <p:sp>
        <p:nvSpPr>
          <p:cNvPr id="105" name="Google Shape;105;p19"/>
          <p:cNvSpPr txBox="1">
            <a:spLocks noGrp="1"/>
          </p:cNvSpPr>
          <p:nvPr>
            <p:ph type="subTitle" idx="1"/>
          </p:nvPr>
        </p:nvSpPr>
        <p:spPr>
          <a:xfrm>
            <a:off x="165306" y="1364086"/>
            <a:ext cx="8520600" cy="2290800"/>
          </a:xfrm>
          <a:prstGeom prst="rect">
            <a:avLst/>
          </a:prstGeom>
        </p:spPr>
        <p:txBody>
          <a:bodyPr spcFirstLastPara="1" wrap="square" lIns="91425" tIns="91425" rIns="91425" bIns="91425" anchor="t" anchorCtr="0">
            <a:normAutofit/>
          </a:bodyPr>
          <a:lstStyle/>
          <a:p>
            <a:pPr lvl="0" indent="-311150" algn="l">
              <a:lnSpc>
                <a:spcPct val="115000"/>
              </a:lnSpc>
              <a:spcBef>
                <a:spcPts val="1200"/>
              </a:spcBef>
              <a:buClr>
                <a:schemeClr val="dk1"/>
              </a:buClr>
              <a:buSzPts val="1300"/>
              <a:buAutoNum type="arabicParenR"/>
            </a:pPr>
            <a:endParaRPr sz="1300" u="sng" dirty="0">
              <a:solidFill>
                <a:schemeClr val="dk1"/>
              </a:solidFill>
            </a:endParaRPr>
          </a:p>
          <a:p>
            <a:pPr marL="914400" lvl="0" indent="-457200" algn="l">
              <a:lnSpc>
                <a:spcPct val="115000"/>
              </a:lnSpc>
              <a:spcBef>
                <a:spcPts val="1200"/>
              </a:spcBef>
              <a:buFont typeface="Wingdings" panose="05000000000000000000" pitchFamily="2" charset="2"/>
              <a:buChar char="Ø"/>
            </a:pPr>
            <a:r>
              <a:rPr lang="en-US" sz="2000" dirty="0">
                <a:solidFill>
                  <a:srgbClr val="000000"/>
                </a:solidFill>
                <a:hlinkClick r:id="rId3"/>
              </a:rPr>
              <a:t>https://</a:t>
            </a:r>
            <a:r>
              <a:rPr lang="en-US" sz="2000" dirty="0" smtClean="0">
                <a:solidFill>
                  <a:srgbClr val="000000"/>
                </a:solidFill>
                <a:hlinkClick r:id="rId3"/>
              </a:rPr>
              <a:t>ethesis.helsinki.fi/repository/handle/123456789/40356</a:t>
            </a:r>
            <a:r>
              <a:rPr lang="en-US" sz="2000" dirty="0" smtClean="0">
                <a:solidFill>
                  <a:srgbClr val="000000"/>
                </a:solidFill>
              </a:rPr>
              <a:t> </a:t>
            </a:r>
            <a:endParaRPr sz="2000" dirty="0">
              <a:solidFill>
                <a:srgbClr val="000000"/>
              </a:solidFill>
            </a:endParaRPr>
          </a:p>
          <a:p>
            <a:pPr marL="457200" lvl="0" indent="0" algn="l" rtl="0">
              <a:spcBef>
                <a:spcPts val="120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1132</Words>
  <Application>Microsoft Office PowerPoint</Application>
  <PresentationFormat>On-screen Show (16:9)</PresentationFormat>
  <Paragraphs>70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Simple Light</vt:lpstr>
      <vt:lpstr>The effect of artificial light spectrum on mate attraction in  the common glow-worm, Lampyris noctiluca                by Linnea Kivelä</vt:lpstr>
      <vt:lpstr>  Introduction</vt:lpstr>
      <vt:lpstr>        Methods and Materials</vt:lpstr>
      <vt:lpstr>Methods and Materials</vt:lpstr>
      <vt:lpstr>         Experimental Result</vt:lpstr>
      <vt:lpstr>         Experimental Result</vt:lpstr>
      <vt:lpstr>         Experimental Result</vt:lpstr>
      <vt:lpstr>Discussion</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Blinded by the Light: Artificial Light Lowers Mate Attraction Success in Female Glow-Worms (Lampyris noctiluca L.)₁                   by Mira Van den Broeck, Raphaël De Cock , Stefan Van Dongen and Erik Matthysen</dc:title>
  <dc:creator>Saikat Halder</dc:creator>
  <cp:lastModifiedBy>User</cp:lastModifiedBy>
  <cp:revision>7</cp:revision>
  <dcterms:modified xsi:type="dcterms:W3CDTF">2023-05-15T01:30:43Z</dcterms:modified>
</cp:coreProperties>
</file>